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7" r:id="rId4"/>
    <p:sldId id="318" r:id="rId5"/>
    <p:sldId id="319" r:id="rId6"/>
    <p:sldId id="323" r:id="rId7"/>
    <p:sldId id="320" r:id="rId8"/>
    <p:sldId id="324" r:id="rId9"/>
    <p:sldId id="337" r:id="rId10"/>
    <p:sldId id="322" r:id="rId11"/>
    <p:sldId id="321" r:id="rId12"/>
    <p:sldId id="325" r:id="rId13"/>
    <p:sldId id="326" r:id="rId14"/>
    <p:sldId id="327" r:id="rId15"/>
    <p:sldId id="330" r:id="rId16"/>
    <p:sldId id="331" r:id="rId17"/>
    <p:sldId id="332" r:id="rId18"/>
    <p:sldId id="333" r:id="rId19"/>
    <p:sldId id="334" r:id="rId20"/>
    <p:sldId id="335" r:id="rId21"/>
    <p:sldId id="328" r:id="rId22"/>
    <p:sldId id="329" r:id="rId23"/>
    <p:sldId id="257" r:id="rId24"/>
    <p:sldId id="258" r:id="rId25"/>
    <p:sldId id="259" r:id="rId26"/>
    <p:sldId id="260" r:id="rId27"/>
    <p:sldId id="261" r:id="rId28"/>
    <p:sldId id="262" r:id="rId29"/>
    <p:sldId id="269" r:id="rId30"/>
    <p:sldId id="264" r:id="rId31"/>
    <p:sldId id="265" r:id="rId32"/>
    <p:sldId id="266" r:id="rId33"/>
    <p:sldId id="267" r:id="rId34"/>
    <p:sldId id="279" r:id="rId35"/>
    <p:sldId id="272" r:id="rId36"/>
    <p:sldId id="268" r:id="rId37"/>
    <p:sldId id="270" r:id="rId38"/>
    <p:sldId id="274" r:id="rId39"/>
    <p:sldId id="271" r:id="rId40"/>
    <p:sldId id="273" r:id="rId41"/>
    <p:sldId id="277" r:id="rId42"/>
    <p:sldId id="276" r:id="rId43"/>
    <p:sldId id="278" r:id="rId44"/>
    <p:sldId id="275" r:id="rId45"/>
    <p:sldId id="280" r:id="rId46"/>
    <p:sldId id="288" r:id="rId47"/>
    <p:sldId id="281" r:id="rId48"/>
    <p:sldId id="283" r:id="rId49"/>
    <p:sldId id="284" r:id="rId50"/>
    <p:sldId id="282" r:id="rId51"/>
    <p:sldId id="287" r:id="rId52"/>
    <p:sldId id="285" r:id="rId53"/>
    <p:sldId id="295" r:id="rId54"/>
    <p:sldId id="296" r:id="rId55"/>
    <p:sldId id="297" r:id="rId56"/>
    <p:sldId id="298" r:id="rId57"/>
    <p:sldId id="299" r:id="rId58"/>
    <p:sldId id="303" r:id="rId59"/>
    <p:sldId id="304" r:id="rId60"/>
    <p:sldId id="305" r:id="rId61"/>
    <p:sldId id="306" r:id="rId62"/>
    <p:sldId id="307" r:id="rId63"/>
    <p:sldId id="300" r:id="rId64"/>
    <p:sldId id="286" r:id="rId65"/>
    <p:sldId id="289" r:id="rId66"/>
    <p:sldId id="290" r:id="rId67"/>
    <p:sldId id="291" r:id="rId68"/>
    <p:sldId id="292" r:id="rId69"/>
    <p:sldId id="294" r:id="rId70"/>
    <p:sldId id="293" r:id="rId71"/>
    <p:sldId id="311" r:id="rId72"/>
    <p:sldId id="312" r:id="rId73"/>
    <p:sldId id="313" r:id="rId74"/>
    <p:sldId id="315" r:id="rId75"/>
    <p:sldId id="301" r:id="rId76"/>
    <p:sldId id="308" r:id="rId77"/>
    <p:sldId id="336" r:id="rId78"/>
    <p:sldId id="309" r:id="rId79"/>
    <p:sldId id="338" r:id="rId80"/>
    <p:sldId id="310" r:id="rId81"/>
    <p:sldId id="302" r:id="rId82"/>
    <p:sldId id="342" r:id="rId83"/>
    <p:sldId id="340" r:id="rId84"/>
    <p:sldId id="343" r:id="rId85"/>
    <p:sldId id="341" r:id="rId86"/>
    <p:sldId id="347" r:id="rId87"/>
    <p:sldId id="339" r:id="rId88"/>
    <p:sldId id="314" r:id="rId89"/>
    <p:sldId id="344" r:id="rId90"/>
    <p:sldId id="348" r:id="rId91"/>
    <p:sldId id="345" r:id="rId92"/>
    <p:sldId id="350" r:id="rId93"/>
    <p:sldId id="351" r:id="rId94"/>
    <p:sldId id="352" r:id="rId95"/>
    <p:sldId id="346" r:id="rId96"/>
    <p:sldId id="349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30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7586E-CD3C-4FD9-A553-4360751BF7F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B9EB68-59C2-4227-A6DF-EE5A517C163F}">
      <dgm:prSet phldrT="[Text]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Abraham’s Bosom</a:t>
          </a:r>
          <a:endParaRPr lang="en-US" dirty="0">
            <a:solidFill>
              <a:schemeClr val="bg1"/>
            </a:solidFill>
          </a:endParaRPr>
        </a:p>
      </dgm:t>
    </dgm:pt>
    <dgm:pt modelId="{ED8D1C21-8981-4EE4-A41E-9C0E80FE01CC}" type="parTrans" cxnId="{C19B898D-6EB6-4FB0-8C7E-298FDA0DD962}">
      <dgm:prSet/>
      <dgm:spPr/>
      <dgm:t>
        <a:bodyPr/>
        <a:lstStyle/>
        <a:p>
          <a:endParaRPr lang="en-US"/>
        </a:p>
      </dgm:t>
    </dgm:pt>
    <dgm:pt modelId="{F7378D62-1507-4B1E-A954-0574D888B2CC}" type="sibTrans" cxnId="{C19B898D-6EB6-4FB0-8C7E-298FDA0DD962}">
      <dgm:prSet/>
      <dgm:spPr/>
      <dgm:t>
        <a:bodyPr/>
        <a:lstStyle/>
        <a:p>
          <a:endParaRPr lang="en-US"/>
        </a:p>
      </dgm:t>
    </dgm:pt>
    <dgm:pt modelId="{B23AA6E3-3C0C-4C29-9030-15813D4D747D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2400" dirty="0" err="1" smtClean="0">
              <a:solidFill>
                <a:schemeClr val="bg1"/>
              </a:solidFill>
            </a:rPr>
            <a:t>Tartarus</a:t>
          </a:r>
          <a:endParaRPr lang="en-US" sz="2400" dirty="0" smtClean="0">
            <a:solidFill>
              <a:schemeClr val="bg1"/>
            </a:solidFill>
          </a:endParaRPr>
        </a:p>
        <a:p>
          <a:r>
            <a:rPr lang="en-US" sz="2400" dirty="0" smtClean="0">
              <a:solidFill>
                <a:schemeClr val="bg1"/>
              </a:solidFill>
            </a:rPr>
            <a:t>(2Peter 2:4)</a:t>
          </a:r>
          <a:endParaRPr lang="en-US" sz="2400" dirty="0">
            <a:solidFill>
              <a:schemeClr val="bg1"/>
            </a:solidFill>
          </a:endParaRPr>
        </a:p>
      </dgm:t>
    </dgm:pt>
    <dgm:pt modelId="{6033693E-D69B-4AF2-9326-045278A80496}" type="parTrans" cxnId="{9AB7E29D-65A6-44EE-87AB-E1090FEC9296}">
      <dgm:prSet/>
      <dgm:spPr/>
      <dgm:t>
        <a:bodyPr/>
        <a:lstStyle/>
        <a:p>
          <a:endParaRPr lang="en-US"/>
        </a:p>
      </dgm:t>
    </dgm:pt>
    <dgm:pt modelId="{3298E878-34FC-4AD7-BDC6-B31364EA8BB2}" type="sibTrans" cxnId="{9AB7E29D-65A6-44EE-87AB-E1090FEC9296}">
      <dgm:prSet/>
      <dgm:spPr/>
      <dgm:t>
        <a:bodyPr/>
        <a:lstStyle/>
        <a:p>
          <a:endParaRPr lang="en-US"/>
        </a:p>
      </dgm:t>
    </dgm:pt>
    <dgm:pt modelId="{D61CDFD0-8762-4E7A-98F3-A48C0801284E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Hell</a:t>
          </a:r>
          <a:endParaRPr lang="en-US" dirty="0">
            <a:solidFill>
              <a:schemeClr val="bg1"/>
            </a:solidFill>
          </a:endParaRPr>
        </a:p>
      </dgm:t>
    </dgm:pt>
    <dgm:pt modelId="{B44CBF24-5D38-413A-891F-4147A5CC37A4}" type="parTrans" cxnId="{D14525BB-B955-474B-895E-958263AECEB9}">
      <dgm:prSet/>
      <dgm:spPr/>
      <dgm:t>
        <a:bodyPr/>
        <a:lstStyle/>
        <a:p>
          <a:endParaRPr lang="en-US"/>
        </a:p>
      </dgm:t>
    </dgm:pt>
    <dgm:pt modelId="{CB4D4BAE-2FF2-4FE7-B156-6DBF3F8993B7}" type="sibTrans" cxnId="{D14525BB-B955-474B-895E-958263AECEB9}">
      <dgm:prSet/>
      <dgm:spPr/>
      <dgm:t>
        <a:bodyPr/>
        <a:lstStyle/>
        <a:p>
          <a:endParaRPr lang="en-US"/>
        </a:p>
      </dgm:t>
    </dgm:pt>
    <dgm:pt modelId="{88DEE32E-7A23-49B0-927A-041D821205B1}" type="pres">
      <dgm:prSet presAssocID="{6CF7586E-CD3C-4FD9-A553-4360751BF7F3}" presName="compositeShape" presStyleCnt="0">
        <dgm:presLayoutVars>
          <dgm:chMax val="7"/>
          <dgm:dir/>
          <dgm:resizeHandles val="exact"/>
        </dgm:presLayoutVars>
      </dgm:prSet>
      <dgm:spPr/>
    </dgm:pt>
    <dgm:pt modelId="{86635154-20DE-4AF8-B8F0-F6A3DDC175B5}" type="pres">
      <dgm:prSet presAssocID="{6DB9EB68-59C2-4227-A6DF-EE5A517C163F}" presName="circ1" presStyleLbl="vennNode1" presStyleIdx="0" presStyleCnt="3"/>
      <dgm:spPr/>
      <dgm:t>
        <a:bodyPr/>
        <a:lstStyle/>
        <a:p>
          <a:endParaRPr lang="en-US"/>
        </a:p>
      </dgm:t>
    </dgm:pt>
    <dgm:pt modelId="{E3AFC481-EDBA-4DD2-B66B-BC3B22D10258}" type="pres">
      <dgm:prSet presAssocID="{6DB9EB68-59C2-4227-A6DF-EE5A517C163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8D4B8-9EE2-49AB-BA0E-5A4B149F2A09}" type="pres">
      <dgm:prSet presAssocID="{B23AA6E3-3C0C-4C29-9030-15813D4D747D}" presName="circ2" presStyleLbl="vennNode1" presStyleIdx="1" presStyleCnt="3"/>
      <dgm:spPr/>
      <dgm:t>
        <a:bodyPr/>
        <a:lstStyle/>
        <a:p>
          <a:endParaRPr lang="en-US"/>
        </a:p>
      </dgm:t>
    </dgm:pt>
    <dgm:pt modelId="{0331F801-2AF0-4540-BF13-9F9E1C84D0B3}" type="pres">
      <dgm:prSet presAssocID="{B23AA6E3-3C0C-4C29-9030-15813D4D74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498B6-AED6-4C22-BD14-DCC420176313}" type="pres">
      <dgm:prSet presAssocID="{D61CDFD0-8762-4E7A-98F3-A48C0801284E}" presName="circ3" presStyleLbl="vennNode1" presStyleIdx="2" presStyleCnt="3"/>
      <dgm:spPr/>
      <dgm:t>
        <a:bodyPr/>
        <a:lstStyle/>
        <a:p>
          <a:endParaRPr lang="en-US"/>
        </a:p>
      </dgm:t>
    </dgm:pt>
    <dgm:pt modelId="{ED6AB7B2-A5E6-42CC-AE94-1A808485B1AB}" type="pres">
      <dgm:prSet presAssocID="{D61CDFD0-8762-4E7A-98F3-A48C080128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D7926-7C64-4A2D-892A-A2529CDAF51F}" type="presOf" srcId="{B23AA6E3-3C0C-4C29-9030-15813D4D747D}" destId="{67A8D4B8-9EE2-49AB-BA0E-5A4B149F2A09}" srcOrd="0" destOrd="0" presId="urn:microsoft.com/office/officeart/2005/8/layout/venn1"/>
    <dgm:cxn modelId="{41CEFC7D-324B-4E16-94F9-37488BBE5BE2}" type="presOf" srcId="{D61CDFD0-8762-4E7A-98F3-A48C0801284E}" destId="{ED6AB7B2-A5E6-42CC-AE94-1A808485B1AB}" srcOrd="1" destOrd="0" presId="urn:microsoft.com/office/officeart/2005/8/layout/venn1"/>
    <dgm:cxn modelId="{5874186F-4D03-46DB-A89B-1F6BC3C3F5B0}" type="presOf" srcId="{6DB9EB68-59C2-4227-A6DF-EE5A517C163F}" destId="{E3AFC481-EDBA-4DD2-B66B-BC3B22D10258}" srcOrd="1" destOrd="0" presId="urn:microsoft.com/office/officeart/2005/8/layout/venn1"/>
    <dgm:cxn modelId="{C7053435-05A6-4266-83A9-CD981A8EDFDA}" type="presOf" srcId="{D61CDFD0-8762-4E7A-98F3-A48C0801284E}" destId="{809498B6-AED6-4C22-BD14-DCC420176313}" srcOrd="0" destOrd="0" presId="urn:microsoft.com/office/officeart/2005/8/layout/venn1"/>
    <dgm:cxn modelId="{9AB7E29D-65A6-44EE-87AB-E1090FEC9296}" srcId="{6CF7586E-CD3C-4FD9-A553-4360751BF7F3}" destId="{B23AA6E3-3C0C-4C29-9030-15813D4D747D}" srcOrd="1" destOrd="0" parTransId="{6033693E-D69B-4AF2-9326-045278A80496}" sibTransId="{3298E878-34FC-4AD7-BDC6-B31364EA8BB2}"/>
    <dgm:cxn modelId="{34AEF245-22D0-40E5-A8E3-5332E849FDC8}" type="presOf" srcId="{6CF7586E-CD3C-4FD9-A553-4360751BF7F3}" destId="{88DEE32E-7A23-49B0-927A-041D821205B1}" srcOrd="0" destOrd="0" presId="urn:microsoft.com/office/officeart/2005/8/layout/venn1"/>
    <dgm:cxn modelId="{CEC8101A-05AC-4FB8-8739-BD863C4A38C1}" type="presOf" srcId="{B23AA6E3-3C0C-4C29-9030-15813D4D747D}" destId="{0331F801-2AF0-4540-BF13-9F9E1C84D0B3}" srcOrd="1" destOrd="0" presId="urn:microsoft.com/office/officeart/2005/8/layout/venn1"/>
    <dgm:cxn modelId="{D14525BB-B955-474B-895E-958263AECEB9}" srcId="{6CF7586E-CD3C-4FD9-A553-4360751BF7F3}" destId="{D61CDFD0-8762-4E7A-98F3-A48C0801284E}" srcOrd="2" destOrd="0" parTransId="{B44CBF24-5D38-413A-891F-4147A5CC37A4}" sibTransId="{CB4D4BAE-2FF2-4FE7-B156-6DBF3F8993B7}"/>
    <dgm:cxn modelId="{1400F9EA-B42C-4043-A5A0-AC2EFB73A2BE}" type="presOf" srcId="{6DB9EB68-59C2-4227-A6DF-EE5A517C163F}" destId="{86635154-20DE-4AF8-B8F0-F6A3DDC175B5}" srcOrd="0" destOrd="0" presId="urn:microsoft.com/office/officeart/2005/8/layout/venn1"/>
    <dgm:cxn modelId="{C19B898D-6EB6-4FB0-8C7E-298FDA0DD962}" srcId="{6CF7586E-CD3C-4FD9-A553-4360751BF7F3}" destId="{6DB9EB68-59C2-4227-A6DF-EE5A517C163F}" srcOrd="0" destOrd="0" parTransId="{ED8D1C21-8981-4EE4-A41E-9C0E80FE01CC}" sibTransId="{F7378D62-1507-4B1E-A954-0574D888B2CC}"/>
    <dgm:cxn modelId="{F0C909CA-015A-4177-AACF-CB5DD692648C}" type="presParOf" srcId="{88DEE32E-7A23-49B0-927A-041D821205B1}" destId="{86635154-20DE-4AF8-B8F0-F6A3DDC175B5}" srcOrd="0" destOrd="0" presId="urn:microsoft.com/office/officeart/2005/8/layout/venn1"/>
    <dgm:cxn modelId="{0542D5CA-29BB-459E-9FB8-6982CE535CBD}" type="presParOf" srcId="{88DEE32E-7A23-49B0-927A-041D821205B1}" destId="{E3AFC481-EDBA-4DD2-B66B-BC3B22D10258}" srcOrd="1" destOrd="0" presId="urn:microsoft.com/office/officeart/2005/8/layout/venn1"/>
    <dgm:cxn modelId="{EE5E53F1-184D-4821-B855-EB1D53FCD2D6}" type="presParOf" srcId="{88DEE32E-7A23-49B0-927A-041D821205B1}" destId="{67A8D4B8-9EE2-49AB-BA0E-5A4B149F2A09}" srcOrd="2" destOrd="0" presId="urn:microsoft.com/office/officeart/2005/8/layout/venn1"/>
    <dgm:cxn modelId="{2B6E9DFC-CD21-401E-8605-8F4FF67C5C02}" type="presParOf" srcId="{88DEE32E-7A23-49B0-927A-041D821205B1}" destId="{0331F801-2AF0-4540-BF13-9F9E1C84D0B3}" srcOrd="3" destOrd="0" presId="urn:microsoft.com/office/officeart/2005/8/layout/venn1"/>
    <dgm:cxn modelId="{BFF89D26-D34D-4CC5-A5D9-C601DB9A4396}" type="presParOf" srcId="{88DEE32E-7A23-49B0-927A-041D821205B1}" destId="{809498B6-AED6-4C22-BD14-DCC420176313}" srcOrd="4" destOrd="0" presId="urn:microsoft.com/office/officeart/2005/8/layout/venn1"/>
    <dgm:cxn modelId="{072F2124-E943-4BC4-86FC-9D301F301100}" type="presParOf" srcId="{88DEE32E-7A23-49B0-927A-041D821205B1}" destId="{ED6AB7B2-A5E6-42CC-AE94-1A808485B1A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1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9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6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BB92-2DA9-4FCB-8566-E1D72B30786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C5C56-83F5-46EB-A739-0556E7A2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562" y="457200"/>
            <a:ext cx="41206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Revelation </a:t>
            </a:r>
          </a:p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Of Jesus Christ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5943600"/>
            <a:ext cx="665034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 John </a:t>
            </a:r>
            <a:r>
              <a:rPr lang="en-US" sz="4000" b="1" smtClean="0">
                <a:ln w="50800"/>
                <a:solidFill>
                  <a:schemeClr val="bg1">
                    <a:shade val="50000"/>
                  </a:schemeClr>
                </a:solidFill>
              </a:rPr>
              <a:t>The Beloved … And Us</a:t>
            </a:r>
            <a:endParaRPr lang="en-US" sz="4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"/>
            <a:ext cx="170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Bookends: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25426"/>
              </p:ext>
            </p:extLst>
          </p:nvPr>
        </p:nvGraphicFramePr>
        <p:xfrm>
          <a:off x="457200" y="1397000"/>
          <a:ext cx="83058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296"/>
                <a:gridCol w="2373086"/>
                <a:gridCol w="678024"/>
                <a:gridCol w="1440802"/>
                <a:gridCol w="25425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What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Where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What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Gen.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Creation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Rev.</a:t>
                      </a:r>
                      <a:r>
                        <a:rPr lang="en-US" baseline="0" smtClean="0"/>
                        <a:t> 21-22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New Heaven and Earth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Gen.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Marriage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Rev. 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Marriage supper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Gen.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Rev. 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Clothed in</a:t>
                      </a:r>
                      <a:r>
                        <a:rPr lang="en-US" baseline="0" smtClean="0"/>
                        <a:t> righteousness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Gen.</a:t>
                      </a:r>
                      <a:r>
                        <a:rPr lang="en-US" baseline="0" smtClean="0"/>
                        <a:t> 9-11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Rev. 17-18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Government falls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rise of Babylon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Rev. 17-18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fall of Babylon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Daniel 1-2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“Time Of The Gentiles”</a:t>
                      </a:r>
                    </a:p>
                    <a:p>
                      <a:r>
                        <a:rPr lang="en-US" smtClean="0"/>
                        <a:t>Begins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Rev. 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“Time Of The Gentiles”</a:t>
                      </a:r>
                    </a:p>
                    <a:p>
                      <a:r>
                        <a:rPr lang="en-US" smtClean="0"/>
                        <a:t>ends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Daniel 2-3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 statue is envisioned</a:t>
                      </a:r>
                      <a:r>
                        <a:rPr lang="en-US" baseline="0" smtClean="0"/>
                        <a:t> and created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Rev. 13:14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Another image is set up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Misc.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God’s exists as Trinity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Rev. 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The</a:t>
                      </a:r>
                      <a:r>
                        <a:rPr lang="en-US" baseline="0" smtClean="0"/>
                        <a:t> “Dragon”, “Little Horn”, False Prophet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62400" y="5772090"/>
            <a:ext cx="4801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small percentage of the parallels that exist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7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Outline: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676" y="1447800"/>
            <a:ext cx="855214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Chapters 1-3		General introduction and letters to seven churches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Chapters 4-5		John’s vision of heaven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6		The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Seal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udgments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7		Parenthetical – The 144,000 Jews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Chapters 8-9		The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Trumpet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udgments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10		The little scroll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11		The two witnesses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12		War in heaven and on earth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13		The beast and the false prophet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14		The 144,000 and judgment of the earth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15-16		The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Bowl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udgments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17-18		The judgment of Babylon, Ecclesiastical and Economic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19		The return of Jesus Christ</a:t>
            </a:r>
          </a:p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20-22		Life in the Millennium and beyond</a:t>
            </a: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1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7212"/>
            <a:ext cx="268009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Chapters 1 -3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47855"/>
            <a:ext cx="5806440" cy="4726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5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06377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4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00"/>
            <a:ext cx="9144000" cy="60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06377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5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0" name="Picture 6" descr="http://cdn1.bigcommerce.com/server1200/0e3f5/products/26560/images/19195/14508__52598.1297707835.1280.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800850" cy="4086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06377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6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5178"/>
              </p:ext>
            </p:extLst>
          </p:nvPr>
        </p:nvGraphicFramePr>
        <p:xfrm>
          <a:off x="762000" y="1397000"/>
          <a:ext cx="75438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422"/>
                <a:gridCol w="35733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Seal Judgments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A White 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Deception; Anti-Christ 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A Red 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A Black 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Chaos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A Pale 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r>
                        <a:rPr lang="en-US" baseline="0" dirty="0" smtClean="0"/>
                        <a:t> (physical) &amp; Hades (soul)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aseline="0" dirty="0" smtClean="0"/>
                        <a:t>The sword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aseline="0" dirty="0" smtClean="0"/>
                        <a:t>Famine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aseline="0" dirty="0" smtClean="0"/>
                        <a:t>Plague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aseline="0" dirty="0" smtClean="0"/>
                        <a:t>Beasts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Martyrdom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A Great</a:t>
                      </a:r>
                      <a:r>
                        <a:rPr lang="en-US" baseline="0" dirty="0" smtClean="0"/>
                        <a:t> Earthquake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r>
                        <a:rPr lang="en-US" baseline="0" dirty="0" smtClean="0"/>
                        <a:t> The release of the next set of plagues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8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06377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</a:t>
            </a: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</a:p>
        </p:txBody>
      </p:sp>
      <p:sp>
        <p:nvSpPr>
          <p:cNvPr id="3" name="AutoShape 2" descr="http://upload.wikimedia.org/wikipedia/commons/c/c2/12_Tribes_of_Israel_Map.svg"/>
          <p:cNvSpPr>
            <a:spLocks noChangeAspect="1" noChangeArrowheads="1"/>
          </p:cNvSpPr>
          <p:nvPr/>
        </p:nvSpPr>
        <p:spPr bwMode="auto">
          <a:xfrm>
            <a:off x="155575" y="-3116263"/>
            <a:ext cx="4276725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upload.wikimedia.org/wikipedia/commons/c/c2/12_Tribes_of_Israel_Map.svg"/>
          <p:cNvSpPr>
            <a:spLocks noChangeAspect="1" noChangeArrowheads="1"/>
          </p:cNvSpPr>
          <p:nvPr/>
        </p:nvSpPr>
        <p:spPr bwMode="auto">
          <a:xfrm>
            <a:off x="307975" y="-2963863"/>
            <a:ext cx="4276725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732"/>
            <a:ext cx="4441878" cy="676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5871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ChapterS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8-9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62389"/>
              </p:ext>
            </p:extLst>
          </p:nvPr>
        </p:nvGraphicFramePr>
        <p:xfrm>
          <a:off x="762000" y="1397000"/>
          <a:ext cx="7543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Trumpet Judgments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Third of the trees and grass were burned 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A third of the sea died</a:t>
                      </a:r>
                      <a:r>
                        <a:rPr lang="en-US" baseline="0" dirty="0" smtClean="0"/>
                        <a:t> (life and ships)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A third of the drinking water is left unusable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Light</a:t>
                      </a:r>
                      <a:r>
                        <a:rPr lang="en-US" baseline="0" dirty="0" smtClean="0"/>
                        <a:t> from above is reduced by a third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Locusts … apparently demonic … apparently bringing delusion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A third</a:t>
                      </a:r>
                      <a:r>
                        <a:rPr lang="en-US" baseline="0" dirty="0" smtClean="0"/>
                        <a:t> of humanity killed in war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A release of further</a:t>
                      </a:r>
                      <a:r>
                        <a:rPr lang="en-US" baseline="0" dirty="0" smtClean="0"/>
                        <a:t> judgments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10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http://2.bp.blogspot.com/_V7ObogxMFrM/TJluc_9T3RI/AAAAAAAAATc/EhaVUXAo6UA/s1600/wreat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457950" cy="43053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11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04845"/>
              </p:ext>
            </p:extLst>
          </p:nvPr>
        </p:nvGraphicFramePr>
        <p:xfrm>
          <a:off x="1524000" y="1397000"/>
          <a:ext cx="60960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Two Witnesses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Will prophecy for 1260 days (v. 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Related to Zechariah 3-4, where they are identified as </a:t>
                      </a:r>
                      <a:r>
                        <a:rPr lang="en-US" dirty="0" err="1" smtClean="0"/>
                        <a:t>Zerubbabel</a:t>
                      </a:r>
                      <a:r>
                        <a:rPr lang="en-US" dirty="0" smtClean="0"/>
                        <a:t>  (Civil leader) and Joshua (high priest)  (v. 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Their miracles will include:</a:t>
                      </a:r>
                      <a:r>
                        <a:rPr lang="en-US" baseline="0" dirty="0" smtClean="0"/>
                        <a:t>  supernatural protection from enemies, withholding rain, water to blood and other plagues (v. 5-6)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They are killed in</a:t>
                      </a:r>
                      <a:r>
                        <a:rPr lang="en-US" baseline="0" dirty="0" smtClean="0"/>
                        <a:t> Jerusalem (v. 7) and the world watches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They are bodily resurrected (v. 11-12)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They are … who ??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478" y="457200"/>
            <a:ext cx="871539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>
                <a:ln w="50800"/>
                <a:solidFill>
                  <a:schemeClr val="bg1">
                    <a:shade val="50000"/>
                  </a:schemeClr>
                </a:solidFill>
              </a:rPr>
              <a:t>Apocalyptic (</a:t>
            </a:r>
            <a:r>
              <a:rPr lang="en-US" sz="4800" b="1" i="1">
                <a:ln w="50800"/>
                <a:solidFill>
                  <a:schemeClr val="bg1">
                    <a:shade val="50000"/>
                  </a:schemeClr>
                </a:solidFill>
              </a:rPr>
              <a:t>to reveal</a:t>
            </a:r>
            <a:r>
              <a:rPr lang="en-US" sz="4800" b="1">
                <a:ln w="50800"/>
                <a:solidFill>
                  <a:schemeClr val="bg1">
                    <a:shade val="50000"/>
                  </a:schemeClr>
                </a:solidFill>
              </a:rPr>
              <a:t>) Literature </a:t>
            </a:r>
            <a:endParaRPr lang="en-US" sz="4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99" y="2362200"/>
            <a:ext cx="804354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Nature: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Filled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images drawn from both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contemporary 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culture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(to John) and the Old Testament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 a component of future telling, but does not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ignore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contemporary events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   It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 given often through angelic beings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5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12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13415"/>
              </p:ext>
            </p:extLst>
          </p:nvPr>
        </p:nvGraphicFramePr>
        <p:xfrm>
          <a:off x="1600200" y="17526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Understanding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woman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Israel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 Dragon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Fallen angels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Male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Archangel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woman flees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Abomination Of Desolation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9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430374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13: The Beast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990600"/>
            <a:ext cx="802168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514350" indent="-514350">
              <a:buAutoNum type="alphaUcParenR"/>
            </a:pPr>
            <a:r>
              <a:rPr lang="en-US" smtClean="0"/>
              <a:t>He </a:t>
            </a:r>
            <a:r>
              <a:rPr lang="en-US"/>
              <a:t>will rule over all nations (Rev. </a:t>
            </a:r>
            <a:r>
              <a:rPr lang="en-US" smtClean="0"/>
              <a:t>13:8)</a:t>
            </a:r>
          </a:p>
          <a:p>
            <a:pPr marL="514350" indent="-514350">
              <a:buAutoNum type="alphaUcParenR"/>
            </a:pPr>
            <a:endParaRPr lang="en-US"/>
          </a:p>
          <a:p>
            <a:pPr marL="514350" indent="-514350">
              <a:buAutoNum type="alphaUcParenR"/>
            </a:pPr>
            <a:r>
              <a:rPr lang="en-US" smtClean="0"/>
              <a:t>He </a:t>
            </a:r>
            <a:r>
              <a:rPr lang="en-US"/>
              <a:t>is a Gentile, as he rises from the sea (Rev. 13:1</a:t>
            </a:r>
            <a:r>
              <a:rPr lang="en-US" smtClean="0"/>
              <a:t>)</a:t>
            </a:r>
          </a:p>
          <a:p>
            <a:endParaRPr lang="en-US"/>
          </a:p>
          <a:p>
            <a:r>
              <a:rPr lang="en-US"/>
              <a:t>C) He is like a leopard, bear and lion </a:t>
            </a:r>
            <a:r>
              <a:rPr lang="en-US" smtClean="0"/>
              <a:t>– </a:t>
            </a:r>
          </a:p>
          <a:p>
            <a:r>
              <a:rPr lang="en-US" smtClean="0"/>
              <a:t>     like </a:t>
            </a:r>
            <a:r>
              <a:rPr lang="en-US"/>
              <a:t>the empires before him (Rev. 13:2). Therefore</a:t>
            </a:r>
          </a:p>
          <a:p>
            <a:r>
              <a:rPr lang="en-US" smtClean="0"/>
              <a:t>     he </a:t>
            </a:r>
            <a:r>
              <a:rPr lang="en-US"/>
              <a:t>is a political leader as </a:t>
            </a:r>
            <a:r>
              <a:rPr lang="en-US" smtClean="0"/>
              <a:t>well</a:t>
            </a:r>
          </a:p>
          <a:p>
            <a:endParaRPr lang="en-US"/>
          </a:p>
          <a:p>
            <a:r>
              <a:rPr lang="en-US" smtClean="0"/>
              <a:t>D</a:t>
            </a:r>
            <a:r>
              <a:rPr lang="en-US"/>
              <a:t>) One of the kingdoms (or leader) over which he </a:t>
            </a:r>
            <a:endParaRPr lang="en-US" smtClean="0"/>
          </a:p>
          <a:p>
            <a:r>
              <a:rPr lang="en-US" smtClean="0"/>
              <a:t>     has </a:t>
            </a:r>
            <a:r>
              <a:rPr lang="en-US"/>
              <a:t>authority will have been revived (Rev. </a:t>
            </a:r>
            <a:r>
              <a:rPr lang="en-US" smtClean="0"/>
              <a:t>17:10)</a:t>
            </a:r>
          </a:p>
          <a:p>
            <a:endParaRPr lang="en-US"/>
          </a:p>
          <a:p>
            <a:r>
              <a:rPr lang="en-US"/>
              <a:t>E) His rise will have come through a peace program </a:t>
            </a:r>
            <a:endParaRPr lang="en-US" smtClean="0"/>
          </a:p>
          <a:p>
            <a:r>
              <a:rPr lang="en-US" smtClean="0"/>
              <a:t>     (</a:t>
            </a:r>
            <a:r>
              <a:rPr lang="en-US"/>
              <a:t>Dan. 8:25</a:t>
            </a:r>
            <a:r>
              <a:rPr lang="en-US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13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685800"/>
            <a:ext cx="818666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>
                <a:effectLst/>
              </a:rPr>
              <a:t>F</a:t>
            </a:r>
            <a:r>
              <a:rPr lang="en-US" dirty="0">
                <a:effectLst/>
              </a:rPr>
              <a:t>) He will receive power from Satan (Rev. 13:4)</a:t>
            </a:r>
          </a:p>
          <a:p>
            <a:r>
              <a:rPr lang="en-US" dirty="0" smtClean="0">
                <a:effectLst/>
              </a:rPr>
              <a:t>      - note </a:t>
            </a:r>
            <a:r>
              <a:rPr lang="en-US" dirty="0">
                <a:effectLst/>
              </a:rPr>
              <a:t>that the quote here is from Exodus 15:11,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         where </a:t>
            </a:r>
            <a:r>
              <a:rPr lang="en-US" dirty="0">
                <a:effectLst/>
              </a:rPr>
              <a:t>it is attributed to God</a:t>
            </a:r>
          </a:p>
          <a:p>
            <a:r>
              <a:rPr lang="en-US" dirty="0" smtClean="0">
                <a:effectLst/>
              </a:rPr>
              <a:t>      - </a:t>
            </a:r>
            <a:r>
              <a:rPr lang="en-US" dirty="0">
                <a:effectLst/>
              </a:rPr>
              <a:t>now it will be used of a man</a:t>
            </a:r>
            <a:r>
              <a:rPr lang="en-US" dirty="0" smtClean="0">
                <a:effectLst/>
              </a:rPr>
              <a:t>!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G) He will be empowered by Satan for 42 months 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(</a:t>
            </a:r>
            <a:r>
              <a:rPr lang="en-US" dirty="0">
                <a:effectLst/>
              </a:rPr>
              <a:t>Rev. 13: 5)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H</a:t>
            </a:r>
            <a:r>
              <a:rPr lang="en-US" dirty="0">
                <a:effectLst/>
              </a:rPr>
              <a:t>) He will be elevated to his position through the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     actions </a:t>
            </a:r>
            <a:r>
              <a:rPr lang="en-US" dirty="0">
                <a:effectLst/>
              </a:rPr>
              <a:t>of the “harlot”, a corrupted </a:t>
            </a:r>
            <a:r>
              <a:rPr lang="en-US" dirty="0" smtClean="0">
                <a:effectLst/>
              </a:rPr>
              <a:t>religious </a:t>
            </a:r>
            <a:r>
              <a:rPr lang="en-US" dirty="0">
                <a:effectLst/>
              </a:rPr>
              <a:t>system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     (Rev</a:t>
            </a:r>
            <a:r>
              <a:rPr lang="en-US" dirty="0">
                <a:effectLst/>
              </a:rPr>
              <a:t>. 17</a:t>
            </a:r>
            <a:r>
              <a:rPr lang="en-US" dirty="0" smtClean="0">
                <a:effectLst/>
              </a:rPr>
              <a:t>)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I</a:t>
            </a:r>
            <a:r>
              <a:rPr lang="en-US" dirty="0">
                <a:effectLst/>
              </a:rPr>
              <a:t>) He will make war with the saints (7-9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25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43985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Practical Lessons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465" y="3286780"/>
            <a:ext cx="5044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Stop looking for the Anti-Christ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465" y="3843355"/>
            <a:ext cx="519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Watch for persuasive leadership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465" y="4368046"/>
            <a:ext cx="639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What the world loves … question deeply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465" y="4892737"/>
            <a:ext cx="4316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Be sensitive to blasphemy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7465" y="5417427"/>
            <a:ext cx="5916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Retaliation is never the Christian way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4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43985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Practical Lessons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465" y="3318664"/>
            <a:ext cx="265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Issues Of Control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77" y="3857094"/>
            <a:ext cx="205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The Tongue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853" y="1705069"/>
            <a:ext cx="275562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False Leaders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77" y="4380314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Actions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377" y="4903534"/>
            <a:ext cx="233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Manipulation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6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3619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False Prophet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947" y="2743200"/>
            <a:ext cx="480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He is called the Second Beast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947" y="3382658"/>
            <a:ext cx="391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He appears to be a Jew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947" y="4022116"/>
            <a:ext cx="434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He appears to be religious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947" y="4661574"/>
            <a:ext cx="529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 He derives his power from Satan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947" y="5301032"/>
            <a:ext cx="6158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E. He causes people to worship the Beast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947" y="5940490"/>
            <a:ext cx="5205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F. He performs signs and wonders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7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3619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False Prophet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947" y="2743200"/>
            <a:ext cx="641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G. His control will include economic means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382658"/>
            <a:ext cx="4532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Imperial Cult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charagma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… Imperial Seal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947" y="4724400"/>
            <a:ext cx="5554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H. Creates a statue to be worshipped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410200"/>
            <a:ext cx="7396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 this remind you of Nebuchadnezzar?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Domitian build his statue in Ephesus (20’ tall!)</a:t>
            </a:r>
          </a:p>
        </p:txBody>
      </p:sp>
    </p:spTree>
    <p:extLst>
      <p:ext uri="{BB962C8B-B14F-4D97-AF65-F5344CB8AC3E}">
        <p14:creationId xmlns:p14="http://schemas.microsoft.com/office/powerpoint/2010/main" val="8322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41047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Domitian @ Ephesus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4.bp.blogspot.com/-6EHx87nbdG4/T8EcTeFG1HI/AAAAAAAAA-o/IycSg-6EB48/s1600/IMG_2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457950" cy="430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43985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Practical Lessons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777920"/>
            <a:ext cx="7524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Beware of a religion that looks and feels alluring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853" y="1705069"/>
            <a:ext cx="28632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False Prophet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372817"/>
            <a:ext cx="571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Remember that commerce controls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967714"/>
            <a:ext cx="6617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There really is a clear line of demarcation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562610"/>
            <a:ext cx="5658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Discernment is a gift best practiced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4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Revelation 14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8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478" y="457200"/>
            <a:ext cx="871539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>
                <a:ln w="50800"/>
                <a:solidFill>
                  <a:schemeClr val="bg1">
                    <a:shade val="50000"/>
                  </a:schemeClr>
                </a:solidFill>
              </a:rPr>
              <a:t>Apocalyptic (to reveal) Literature </a:t>
            </a:r>
            <a:endParaRPr lang="en-US" sz="4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99" y="2133600"/>
            <a:ext cx="739625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Purposes: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   Bring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hope to those who suffer in persecution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   To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remind us that God is ultimately in control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   To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 us to fight deception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It Is Not: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perfect road map of events from now to the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Second Coming!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1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41"/>
            <a:ext cx="9144000" cy="60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27" b="47776"/>
          <a:stretch/>
        </p:blipFill>
        <p:spPr>
          <a:xfrm>
            <a:off x="685800" y="762000"/>
            <a:ext cx="7719848" cy="46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5" r="42947"/>
          <a:stretch/>
        </p:blipFill>
        <p:spPr>
          <a:xfrm>
            <a:off x="914400" y="11130"/>
            <a:ext cx="7767145" cy="66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8" t="25456" b="3136"/>
          <a:stretch/>
        </p:blipFill>
        <p:spPr>
          <a:xfrm>
            <a:off x="1600200" y="228600"/>
            <a:ext cx="6379779" cy="64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6790"/>
            <a:ext cx="9156235" cy="6036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172200"/>
            <a:ext cx="31561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Herod’s Temple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0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QEBQUEBQUFBUUFRgVFxUVFBQUFBYVFBUVFBUUFBUYHCYeFxklGRUVHy8hJCcpLCwsFR4xNTAqNSYrLCkBCQoKDgwOFw8PFCkcHBwpKSkpKSkpKSkpKSkpKSksKSkpLCksKSkpKSwpKSwpKSksLCwpKSksKSkpKSkpKSkpLP/AABEIALcBEwMBIgACEQEDEQH/xAAcAAABBQEBAQAAAAAAAAAAAAABAAIDBQYEBwj/xABAEAABAwEGAwQIAwYGAwEAAAABAAIRAwQFEiExQQZRYSJxgZETMkJSobHB0QcU8CMzYpLh8RVDcoKiwiSDshb/xAAZAQADAQEBAAAAAAAAAAAAAAAAAQIDBAX/xAAjEQEBAAICAgMBAAMBAAAAAAAAAQIRAyESMRNBUWEEFDIi/9oADAMBAAIRAxEAPwC7ARAToRhaoNhGE6EYQZsJQnwlCAbCUJ8JQgGwlCdCMIIyEYToShANhKE+FXW2/aNKQ54JHst7R8YyHijYd0JQsta+Mj/lsDerjJ8hkqyrfNWp6z3Ech2R8FNyh6bsiEw1W+83zCwJqH+5lA1QNXAeSXmNN7+ZZ77f5h90vzDPfb/MFh6T2u9XG4/wtLvkutlle4ZUax/2R/8ASPO/h6a8VAdCPMJ8LItueqdKLx3uphTU7krjRkf+xo+SPK/haaiEoVBTsFpG7h/7AfqpWutbdsXf6M/VPy/g0uYShVtO8K/tWdx6gsH/AGVlReXNBLS08nRI8iQnKNFCEKSEITJHCEKSEIQEcIQpIQhARwlCfCEIBkJJ0JJmlATgEYRhSDYRhGEYQAhKE6EoQAhKE6EYQDYShOhQ2y2MosLqjg0DzJ5AblGwlhU158T0qMgdtw2acgervss7fXFT60tZLGcge04fxH6BUjWTrkJjxKi5HpZXhxHVrGC6G+6zIeJ1Krx1yVxdvC1WsAQPRtPtPGZz2bqcucBaawcKUaUFw9I7m/Mc8m6D4patNirHYH1f3VNz+sdn+Y5K6s3B9d37x7KY5Dtu+gWzDYGSMJ+JbZ+zcGUW5vL6h6ugeTVY2e5qNP1KTB/tBPmc13wlCojA2NEMKkhcluvWjQ/e1GM6E5/yjNOEnhKFna/H9maYb6R/VrYH/Ihdt2cVWevk14a73Xw13hsfAqtX8La1hKE6EoUmZCUJ8IQgGwhCfCEIBsIEJ8IQgIyEIUkJsJgwhCFIQhCQRwknwig0kIwiiAkYQjCICMIBsIwnQjCAbCMIwuW8rwbZ6Ze/QaDcnYBIjL0vNlnZifr7Ld3H7dV55et5vtFTE8z7rR6rRyASvO9n16hc7MnQchsB0XXcVyOtDobk0es/l0b1U27U5rvuh1V+GmC4xqdGjYuOwmfJba6uGadGHOAe/mRk3/SPrr3KysF3MoMDKYgDzJ0kncrphOQjIRwp8JQqBkIYVJCWFBGYVy228qVATVqMZ/qcAfAalcvEvE9GwUsdUy4+owes4/QdV4hf3EtS1V31T2S86AnIDINnlCc/obLiPj6rUeW0X+ipDIZw9w5k6juCyVW8GkkufJOphxJ8VRF8oKvk16Hivm2+n73wKlp2hh0c0+MfNZxHEictFweh3LxbWssAk1KXuPMwP4HbfJelXVejLTSFSkcjkQdQRqCvnihbXM9Un9dFuvw/45p2cupVwWtqOBDxm1piM28jlpyStlLWnrEIQjTeHAOaQQRIIMgg6EHcIwpM2EIT4QhAMhCFIQhCAjhKE+EsKAjhCFJCEIBkJJ8IIPSQBEBIIgKTJFIBEBMghGEYRQYHLVeZcUX6bTVOE/s2ZN683ePyhavji9vQ0PRt9arI7mD1vPIeawFlrhmKW4iRDR/FOSm0O25brfaKops1Il7vcb916fYLCyjTDKYhrfMncnmSq7hW5Py1AYv3j+089To3w+6uoTgpQlCMIwmRsJQnQlCAbCUJ0KKtWw+KCeG/iUy0C3VDXBDSf2R9n0Y9XD9esrKMbJWm4/ruqW6sXmYcA3lhDREDb+6qLps+JxPJTlelybqEWeFKbOF1VA0HVdVns7XaEeaw3W8kVDrOo3UVoRd4OnOPFQWi7YR5HcVC6io9FavsZGy5rXZCG4oyC0xzZ5YN3+FnFjm1BZaplj59HPsv1wjofn3r1aF4v+F/DNSvaW19KVB4JM5l4EhoHkSva4WrFHCUJ8IQmDIShPhCEiMhKE6EIQDYQIToQhBmwknQkgyCcEAiFIEJwQCKAQCcAgFDb7T6OlUf7jHO8hl8UB5nxbenpbU8jMMOBvKG5E+clP4Mu709rbI7NIekcNpywjzj4qirdp3ef7re/hnZIo1ap1e/CP8ASwfd3wSDZIwkiqBQlCMIwjYCEoRShGyMeYVDxZeQo2ZzjlGY79Ar97V55+KlYsYxs5PzH+2ZHxCm3pWM3Xl973ia1QuIzlWNw2YBkumHE57wOQ3VMGY3BrdSVtrJd3Ya0DIDbVZ5XUbceNyqvqOot1DR3woKgokiGx1H9MlcHhpx9VgM82wfii/hio3N9OA3+F2W6y3G9wv4islnkdlQ2oOac8ytXw5driJqRDfUBnIdNJHfKznE9mIqvyzBEHOBPLKD8FMu6u42Y7U7LW6TipkjmAU+93tNnbh9p4BG41P0T7Lb6lPJ7ZbzBkeK6rfdptGAUG4nEGoQIHZYMzJOvaHetJ7YX1e20/CWz4bJVMjtViY5dlo+c+S3EKh4RuL8nZ2tce26C/liPJaBdErlMhCE+EIT2RkJQnQlCNgyECE+ECEGYUITymkI2RsIpJIM0JwTAU4FQDwimhFGzOCp+L62GxVeoa3+Z7QrdUfG4/8ABq9Cw+VRqCeXOfnlsD8l6jwCyLBS6l583n7LysZ6civUPw9rYrCwe657f+U8hsUw0qKCKNg5JCUUbApIIo2AK8a/FTiEV6zabBLaRIxe84xMdBEea3/HXEwslAhp/avyaN2jd30C8nuCwC1OrOqZljJbJgB7sg484zMKbVSKu76Xo6jZGcr0a7LQA0Rvy1K89r0yyoA4gxoRutbcVeac8gT5LDkdfBZK1lS3im2XSFz071bWDgXYAPM90qiuuv8AmH4qpyHqs273/Zc/El34nYmtluWm2yxk706rnNbb+4wwsJxDIQO9V9ruqnUc7FvvseiwdhveowYGTlkMyVfXJQtJp1MTiZzaHADPwCdmhMpk63cHgGWkRyzVNxZdbbO2k5stALmlwMQ5xbhPzWku+9i5gJ1355aqk4v/APIouptPaHbA54JPyKeF7ieTGeFLhviKpQdTbUcXs0GIkgdx8V6hZrQHtDhoQvD+G6hrUXtP+X2geX6zXrvCr8Vmaf1oD9V1Y3vTzcvW1ugigtEAUE5NKASaigUACmlOKaUgCSSSZogU4FcdotrabcTiAPuoLFfVN5IxCQYg5dyz2FoCnArmdamgSXCJiZylSh6NmlBVdxJZvSWSu0amm4jvb2h8l2OrACSYHVJtdrtCD4zknsniIO+0rdfhfeEemoHWRUb1Hqu/6rIXzYjZ7RUp+4/Kd26tP8pCfc97flq1Os0Zg9oAnNpyc2Ooz32TJ7VKMrns1qbUY17DLXAOB5g6KXEkaSUZUUo40BJiVffd7Cz0i8+A5nkF2Y1j+N7nqV+0HhrWNJAzzKVujk3XnHEV7ur1MR7ZcT15AAD5Lb3Nw7+SsDfSN/aVTjqAgGJHZbnyGvUlZrh64DUtVHKWg4nAjQtP3hej8Yg/liG5/PLdKelZe3kl/Paa0N0blPMztCseGLSA4NOhlv8ANuqG2V5eSco5dMl1XPWioFGc3GvHdVqOIOEyGh1mc4FmrQ6A4dOqr6BBIZ6VzHkDsVMplxEZ6mADktvQGMZ5ggfJc1awt/zGNqN91w+S5pl1qu/HHG/elA2lWs8u9Gx4BgHKe9S0eNmZscCx/uwSO7JdNr4fsjxDKdRmclrXODZ6CYXZdPD1GzguawBzssTiXOA7ynbPs8sMpN7ijslf948aEyJ2J9YKW47a0l7qsnEQ0Ry3k7A6Kuvq3NxYKcAZgRzOpXTYrt9DSc99QYA3FGUSM4B55QtsJ9uLlz+ldwc9tK0WpjtMLw0cyCQ0fFeucOUcFnpjfCPkvGOCGeltzcXtFx8cz56r3SzNwtAHh3bLb7c19JkEJQlUgpSQlCUAU0pShKARQQJQJQZIpspIJ5jXBMBxcfGfBRVKJLnGSI7v0VphdbNp80f8JadyuD546fhqksVqqYQw9podizkGYXbU4jrsGo5AAaQrA3Uw9478+8KM3E3WUfNC+LJnbxv6pUAFQkxtt4rjbeppn1i0nkYWmrcLsdus/fN3Os1ooND2htQw4uZibAcJxNGrdFphnjldIvHlO65r2qOrAVCZcBhJ3wjQ+Gipy6F6nxFwsC2kWlrwaYDnNaGBzhvhGQyMR0Xn183M6zvAcOy7Np+h6hb45zfj9ouN1tb3HxZVbTFJrwC0y2faHuyrxvHD8IBDcW528l5zMFXVis77RmyJAzHXcxy+6ec13so9Ar8WsFDHIDtMMiZ5gclVHjN9RgAaJETtMZiFTf4VWLcOBx7mnbuCNl4atr/VoEAmcTiGD/lCz3b6PS3tvGbnNGAFjwZ5iIggqorX7VqGHu2I88irqyfhvWeZq1qdEbhuKq6fIAea1dz/AIf2Wn6ry6pHrPA+DdAjv7CuumkG4SynBeBPvEwM42T7/sxwOD+XktxdtxBjCJl2skR3FV9/WFmAuO/iuiSa6Lfb5yvmzGm8giFzWSrhIK0fE9lJqEHmdtFmqjMJOSyraPReHr9bDA7WIWqYynUjECAfJeMWW8DTdI0+IWnsnGoAgnzXPlx99OrDlmu3olS7GAdg5DbVZ/iK9RSougjEcgqarxz2YELM3her6z8zI/RSmHfas+Sa6K6rI+pUxbzOfVdXFIeKbGHXMmDkAdoVhwhdrq9Uw9gwNJJfoADGXWSn31dj2vcHQSJEgyO9b704qz3CcttdHDqXDwIK94FQAZwF4rct3mnaBUOWHMd5ELQ/naj3ZuJkyBJKPNOUelB6UrA2fiX8q4h0vJAynTNdtLjwEnsZeznn1lX5IaK875p0BLzmTAAiZ68kLtvllcdkw4at3/qF5laLyJe5zvaJOfU6eS67pvv0NQFpHXqNwp8rsPT8SGJU1q4npM5uO4A0SZxPRLSZIjYiCVe4FuShK5rLb2VRLHAj5d6e20A6EHxRsJZSUDrW0HNzR4hJM1MTGcJ8jrzUVSpoIz1TmAxPgvF29HSac8kXP5d2igaJdI0SdUh0BLZ6TNaAc/JQV7G2o8OccxkPHNd9guepaD+zGWhccmjPnutZYOF6VKDU/aOHPJv8v3W2HHll3OmeeeOPtmrLd9as2GjsD2jk3L5+CltPB9OtTcys6QRlhyLTs4E7juWovC0QA0ZdB0XNY6WN4HiurHjk791z3kt/jwfiThyrYaxp1hqJY8eq9vvN+RGx+MFw326yWhlVuYBGJuzm7tPhK+huIuFaVvoGlW72PEYqbtnN+o0IXzvxPw7Wu+0Oo2gZjNrhOB7NnsPL5HIrqxy2w9PpO6vQ2iiytSgsqNDgdddj1By8F1/k2e6PJfPvBf4pVrupGi1jKrC7EMZcMHvYY55eS+grrtPpqFOoRBqU2vI1jE0GPioymjh5sLB7LfILitt0sIkDCen2Vo0S3uXPbXwxRtSqo067M2HFHXUcs1WXhaX4i0sIBlzRmY3e0c+fieS1NgZ2FHb7FjEDXVp5EaeGx6EqsM9dFY8pv27BUDiG9pYG8eG3yYb5br328rjLxiboRMcuYVE7ho7ha2CZPArTYnMMEEFQGzmcwvfLw/Dhlopmcj7LgMwfsvPLz4f/AC2JtdsOaY7ychhO4Ki9NJrJi8Oy7bJYXOMwc9PsrZtx4zMarT3Pw7DA+MmxOU9Pms87qbXjJvSuu/hyo1siRORU9S5K2cZyNwtOwx9kTUzXF89aXhlY99zVsJGHquZl3V2ukNMBbgVE1z1U57+J+Cfry+/7eW2hwdIcYJGgEjQKSwtfVEskga9DyK6eOeHKtnArWho9JWqOeC10j0UANHepPw7tf7WozYtBz0kGPPNdtuuPf45/HeWjRY3gQ4E/rVAWZ2oEgd4Pkt7gB2Hkm/l2H2QuX/Y/jX4P6xLHOJxZ58wnOL2iZxArYvsTJ9VRGwM91Hzz8L4L+spRvFzYiRPIkLp/xSC7DIEdkhxxA7zzV3UuWkfZ+Kj/AMDpcolV82J/FlPTJOpkmS6SeZMpLU//AJ2l/F4Skr+fFPw5LR9MEgzGWp6p1QwYGp+ihpvBbPkPgpQQ7vz1EeRXnadon+4PMrT3FwnLfSWgiHGQxrpBH8Th8gsoNd4P0Wiu28nU2B7DLHatnLEMiOhW/Bjjb2y5bZOmuNdrAGtgAaACFCaxOibYh6RgeCIPLMg7g8iujuXa5FXbScWfJdVzNlxPJcd5Ph5n9ZLsuF/ZPfKDW7D2lT8bcH07zsxpPhtRsmlUiSx/1adCPqArZjtVmuIuMfRE07PBeMnOObWHkBu74BFuuxjjcrqPny0cLWplapSNGpjpOwvAaSAf9WhBBBB3BC+jrBxHSs1ks/psbf2VMHsEwQxoMxpBWPstsJLnVSXOcZJJzJUVSyY5yyOo71F5t+46f9aye3rFN+qr71fkANz/AFVBc/FuCGWgQIAFQbQIGMfUK4Zb6VoeBTe18CTBz74RuWdMLhcb3FnZGwwdye7NHQJHZCQsL5L2nZ0judn88Xkuh1nadlw0HYa8e+w+bCD8nFPvS9RRAAGN7vUYNXHn0HVdWF3ijKdmXveFOzU8TtTk1o9ZzuQCwN62EXgHNtLMWeeHEx1ODkWHYg9O9X9v4aqVyKtR2OpuzMNA1AYdo+K5TYX08iKo6YpHnunZspdMLQug06jqROLAYnSQQC13fBC9D4dulraZa8SHCD3FZ+w3a99pqPOYaRiG+RI+y2FjqQRGfJKTa8mHvOyOs9ZzHeycv4mnMHyXLUyPTn8lrON7A57KdVoyaIfzAJkT4ysi8T1+y8jm4/DOx28eXljs6nEHmBKizEOGo5iVPk0baHvlQUqgzDtsvNZSrMvdn5kAVu2Bpighs8uS5LuuWnQ9QROeRld7XtEgf35KN9QetOY2V+eXrZeM/EmDcnwTS/LmdOsprrRlKaM40SN0O5HLdQu66pYiSI7kHn9SgGvMfRBh/X1ThpHzUb6hJj+6ZJ8PIlJQtJGxSQAxAuw89Mk5tWHc5yidAuClX1wmNIMSRz/sp6YxiTyyO8zonQ6y4SGnntlCteH7Y0udTf6rzA6PAyPjp5KmpQHZ5kCQdtIKYyuA6GDMREHRwj4p4Xxu05TcahtodZamUlp1GxHdzWss9Rr2Newy1wkfY9VSOw2igDAxHLLZ+h+PzVhdtj9Ax1MGRke52jo716OnFarL3cfSd4U1318BHxXc6yB7oI0zPedgs7f9sNA4G+sc55N59/2Km3S8Z5XUWPFXEvoKeCkf2rxt7DT7R68vNYhrsI57plRhcZJJJMknP4ptSi8tOEErnyy27+PjmDltN44QSnXZxKHQZyWevClXq1PQhj2+84jKD7vNNdwjWoiaTg4D2Tr5I1jPd7O56utdPQG2+nUbqAVSfn3Uq3YeWubm0gwR3LKWO93hxY8YXDUZypbeahAewOc4OGTQSSCCNB4J+N2reOt/T2a6vxCZULKdZuAugYwZbJyzGrc+9bErw3hbhi2WypTx0n0aMguqVAWS0HMMac3E6aQvdC3JaTf24uaccs8HJbKbpa6nhxNdIxTEEFp06H4KS77tDSXuJfUdMuOvRoGwT3FS0H7LTjy1dMMokeyMwm1qAqNzUxUTThPQrqZKW5LoLLTaHuORLQ1vc2SfjHgrO02AE4m5Hlz/AKrpYwAuPMyfAALlfeAeD6MzBwkjSY25pej9s5xZaqlOkypTJGF2Fw1aQ4RDhoRIWJpkEuMZmQY2K9JtF2Nq0H09ng+B1B84Xl5rlj3McMwcJ2MgxK83/Jlt26+GzWkwZiHIgyN9lxuIlw3kfrqukzIBH270yvRhxcOWY+65HQZSpy0zqM+XmVE0Fs8p3z+S6y7Dmc5+UKIVRPQ6f1TCN9J4yOQ1CBIY0SZ3UjbViJ5jTzTqtBuQdEGd8xKAgs1c4okRr/TvzUzgQdCY226plKzNa7s5iJzOUovc7UZEZxHxTITVA9bQwY3UBrc8hsflKa+tM5GcgR38lysaSCXHIZETB6KpCdjao5n4pJ+DuSRsKagSMzz02C7TaOy6STHz+ySSq+wmsrwIOZJBgHSCPgrzhaxirVcSBhpjMQM3HIdcgD8EklXFN5xPJ1jWjuWyllVzT6rTjHeRA/XRXehk8j5khJJelP8Ahw32c1mEdVgeIqhdbXjYNYP+M/VJJc3J6dP+P/0NGzt5LsZRa0T8skklg6rXNarMyoRiEwgLtYOfdOSSSnUpq238LUKxDnNOIaODiD8NfFWfANko2W1HG5xcRgp5ZDFriIzJ2BjmkktZ1pOU3jXpFT1wugHJJJbuBE5MDoSSWane10ieaRCSS7YwV1teXtLJIBJxRkSAYwg7aIUKDabMLRAxN+JhBJLL1Tg0D9vJefcc2T0Vqxt0qNDvEHCfoUklx80/8N+L/pVUavaBOcHPqNlzitBcSJ8dZ5pJLhdkJ9YSQBIgHPY+GqaKuIk6kCOk8u6EEkyPETk0A8xlshVnMOgaQdUkkgcwwBGmfwTXswkEk5yYSSQDapiDGv6CitAMNgZnI6JJJkPpW7zKSSSrR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andrewsullivan.thedailybeast.com/the_daily_dish/images/2007/06/01/sickledavidsilvermanget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84620" cy="3581400"/>
          </a:xfrm>
          <a:prstGeom prst="rect">
            <a:avLst/>
          </a:prstGeom>
          <a:noFill/>
          <a:effectLst>
            <a:outerShdw blurRad="254000" dist="482600" dir="2700000" sx="94000" sy="94000" algn="tl" rotWithShape="0">
              <a:prstClr val="black">
                <a:alpha val="8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814016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Sickle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4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306923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Olive Press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http://www.abu.nb.ca/courses/ntintro/lifej/Images/ChorazinOliveP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3810000" cy="2857500"/>
          </a:xfrm>
          <a:prstGeom prst="rect">
            <a:avLst/>
          </a:prstGeom>
          <a:noFill/>
          <a:effectLst>
            <a:outerShdw blurRad="139700" dist="50800" dir="3480000" sx="102000" sy="102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685800"/>
            <a:ext cx="301954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WIne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Press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File:First-century Wine Press at Nazareth Vi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30" y="1447800"/>
            <a:ext cx="6470155" cy="4852616"/>
          </a:xfrm>
          <a:prstGeom prst="rect">
            <a:avLst/>
          </a:prstGeom>
          <a:noFill/>
          <a:effectLst>
            <a:outerShdw blurRad="127000" dist="152400" dir="2700000" algn="tl" rotWithShape="0">
              <a:schemeClr val="tx1">
                <a:alpha val="7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19" y="6403239"/>
            <a:ext cx="360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Century Wine Press In Nazareth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14016"/>
            <a:ext cx="43985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Practical Lessons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77920"/>
            <a:ext cx="77230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flexible and ready for change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open to receive the message of the Lord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 … tribulation does not mean God</a:t>
            </a:r>
          </a:p>
          <a:p>
            <a:pPr lvl="1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has abandoned you!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  There truly is a choice … and a Kingdom to serve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853" y="1705069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14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3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Revelation 15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http://thestraitgate.files.wordpress.com/2010/10/mt20z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619750" cy="4276726"/>
          </a:xfrm>
          <a:prstGeom prst="rect">
            <a:avLst/>
          </a:prstGeom>
          <a:noFill/>
          <a:effectLst>
            <a:outerShdw blurRad="228600" dist="177800" dir="2700000" algn="tl" rotWithShape="0">
              <a:prstClr val="black">
                <a:alpha val="9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478" y="457200"/>
            <a:ext cx="871539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>
                <a:ln w="50800"/>
                <a:solidFill>
                  <a:schemeClr val="bg1">
                    <a:shade val="50000"/>
                  </a:schemeClr>
                </a:solidFill>
              </a:rPr>
              <a:t>Apocalyptic (to reveal) Literature </a:t>
            </a:r>
            <a:endParaRPr lang="en-US" sz="4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74" y="2057400"/>
            <a:ext cx="774731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Examples: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O.T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	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Ezekiel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last six chapters of Daniel, Zechariah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N.T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	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Revelation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Snippets from 2Peter, Jude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Non-Canonical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- 1Enoch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4Ezra</a:t>
            </a:r>
          </a:p>
        </p:txBody>
      </p:sp>
    </p:spTree>
    <p:extLst>
      <p:ext uri="{BB962C8B-B14F-4D97-AF65-F5344CB8AC3E}">
        <p14:creationId xmlns:p14="http://schemas.microsoft.com/office/powerpoint/2010/main" val="27563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Revelation 16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35973"/>
              </p:ext>
            </p:extLst>
          </p:nvPr>
        </p:nvGraphicFramePr>
        <p:xfrm>
          <a:off x="914400" y="1828800"/>
          <a:ext cx="7772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Plagues Of Egypt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Plagues</a:t>
                      </a:r>
                      <a:r>
                        <a:rPr lang="en-US" baseline="0" dirty="0" smtClean="0"/>
                        <a:t> of Revelation 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Water To Blood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Sores upon the people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 Frogs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Seas turned</a:t>
                      </a:r>
                      <a:r>
                        <a:rPr lang="en-US" baseline="0" dirty="0" smtClean="0"/>
                        <a:t> to blood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Gnats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Fresh water to blood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Flies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Scorching</a:t>
                      </a:r>
                      <a:r>
                        <a:rPr lang="en-US" baseline="0" dirty="0" smtClean="0"/>
                        <a:t> heat (sun)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Death of livestock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Darkness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6. Boils upon people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 Euphrates dried;</a:t>
                      </a:r>
                      <a:r>
                        <a:rPr lang="en-US" baseline="0" dirty="0" smtClean="0"/>
                        <a:t> armies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7. Hail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 Earthquake; Hail, destruction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8. Locusts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9. Darkness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upon all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 Death of the firstborn</a:t>
                      </a:r>
                      <a:r>
                        <a:rPr lang="en-US" baseline="0" dirty="0" smtClean="0"/>
                        <a:t> son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072560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Note: Like Pharaoh, these people </a:t>
            </a:r>
            <a:r>
              <a:rPr lang="en-US" i="1" dirty="0" smtClean="0">
                <a:solidFill>
                  <a:schemeClr val="bg1"/>
                </a:solidFill>
              </a:rPr>
              <a:t>refused</a:t>
            </a:r>
            <a:r>
              <a:rPr lang="en-US" dirty="0" smtClean="0">
                <a:solidFill>
                  <a:schemeClr val="bg1"/>
                </a:solidFill>
              </a:rPr>
              <a:t> to repent!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3" y="304800"/>
            <a:ext cx="4799427" cy="2162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5562600" cy="3908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410200"/>
            <a:ext cx="249459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Red Tide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25" y="1309878"/>
            <a:ext cx="3048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17212"/>
            <a:ext cx="459125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Keban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Dam: Euphrates 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1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4" y="0"/>
            <a:ext cx="5751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1056" r="1835" b="1518"/>
          <a:stretch/>
        </p:blipFill>
        <p:spPr>
          <a:xfrm>
            <a:off x="228600" y="72428"/>
            <a:ext cx="4707802" cy="6681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78" y="1981200"/>
            <a:ext cx="5872942" cy="4498856"/>
          </a:xfrm>
          <a:prstGeom prst="rect">
            <a:avLst/>
          </a:prstGeom>
          <a:effectLst>
            <a:outerShdw blurRad="101600" dir="8100000" sx="101000" sy="101000" algn="tr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rryglaub.com/Megid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17212"/>
            <a:ext cx="583480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From The Mount Of Megiddo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7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401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Revelation 17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http://bereanbiblestudygroup.com/wp-content/gallery/rev-17/ottheinrich_folio300r_rev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531429" cy="3810000"/>
          </a:xfrm>
          <a:prstGeom prst="rect">
            <a:avLst/>
          </a:prstGeom>
          <a:noFill/>
          <a:effectLst>
            <a:outerShdw blurRad="241300" dist="38100" dir="2700000" sx="101000" sy="101000" algn="tl" rotWithShape="0">
              <a:prstClr val="black">
                <a:alpha val="8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7212"/>
            <a:ext cx="37196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Religious Babylon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68" y="1219200"/>
            <a:ext cx="3979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Great Prostitute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19764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Sits on many waters (v1)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219764"/>
            <a:ext cx="2934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Peoples, nations, 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anguages (v15)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357958"/>
            <a:ext cx="325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Rides the Beast (v3)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357958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- 7 heads, 10 horns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85978"/>
            <a:ext cx="40339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Dressed purple, scarlet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old, stones, pearls with a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olden cup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185978"/>
            <a:ext cx="4004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Rich, powerful, ‘spiritual’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(holding a supposed 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Communion cup)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877580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Is a city (v18)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877580"/>
            <a:ext cx="332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Rules over the earth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7212"/>
            <a:ext cx="37196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Religious Babylon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68" y="1452822"/>
            <a:ext cx="3979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Great Prostitute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62986"/>
            <a:ext cx="3296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Drunk on the blood 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 the saints (v6)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062986"/>
            <a:ext cx="372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Wars against the saints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08493"/>
            <a:ext cx="3027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John is astonished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(awed) (v6)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608493"/>
            <a:ext cx="3929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Could John be tempted?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(he admired it greatly)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7212"/>
            <a:ext cx="37196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Religious Babylon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68" y="1452822"/>
            <a:ext cx="2016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Beast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53386"/>
            <a:ext cx="7202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Who once was, now is not , and will come up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ut of the abyss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998893"/>
            <a:ext cx="84977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One possibility: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Since the beast is seen in part as an ultimate</a:t>
            </a:r>
          </a:p>
          <a:p>
            <a:pPr lvl="1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false unity against God, this could be a reference</a:t>
            </a:r>
          </a:p>
          <a:p>
            <a:pPr lvl="1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back to the Tower Of Babel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	This appears to be a parody of the Lord’s attribute!</a:t>
            </a:r>
          </a:p>
        </p:txBody>
      </p:sp>
    </p:spTree>
    <p:extLst>
      <p:ext uri="{BB962C8B-B14F-4D97-AF65-F5344CB8AC3E}">
        <p14:creationId xmlns:p14="http://schemas.microsoft.com/office/powerpoint/2010/main" val="7623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42610"/>
            <a:ext cx="3879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Ways To View Revelation: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20" y="1828800"/>
            <a:ext cx="895745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	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Preterist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a. The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belief that all material was fulfilled within Israel’s history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b. The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Tribulation, for example,  took place in AD 70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	Historicist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a. Prophecies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 be literally linked to historical events and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people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	Futurist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a. The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prophecies given are mostly or completely meant to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describe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future, typically at the return of Christ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	Idealist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a. General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struggles of good and evil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b. Symbols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cannot be taken literally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c. Virtually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none of the prophetic statements will come to pass</a:t>
            </a:r>
          </a:p>
        </p:txBody>
      </p:sp>
    </p:spTree>
    <p:extLst>
      <p:ext uri="{BB962C8B-B14F-4D97-AF65-F5344CB8AC3E}">
        <p14:creationId xmlns:p14="http://schemas.microsoft.com/office/powerpoint/2010/main" val="22033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691836"/>
            <a:ext cx="3048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Seven Heads (v9)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3886200"/>
            <a:ext cx="30480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Seven Hills (v9)</a:t>
            </a:r>
          </a:p>
          <a:p>
            <a:pPr algn="ctr"/>
            <a:r>
              <a:rPr lang="en-US" sz="2800" dirty="0" smtClean="0"/>
              <a:t>Rome?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069941" y="3886200"/>
            <a:ext cx="30480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Seven Kings (v10)</a:t>
            </a:r>
          </a:p>
          <a:p>
            <a:pPr algn="ctr"/>
            <a:r>
              <a:rPr lang="en-US" dirty="0" smtClean="0"/>
              <a:t>Five fallen, One is</a:t>
            </a:r>
          </a:p>
          <a:p>
            <a:pPr algn="ctr"/>
            <a:r>
              <a:rPr lang="en-US" dirty="0" smtClean="0"/>
              <a:t>The other is not yet come</a:t>
            </a:r>
            <a:endParaRPr lang="en-US" dirty="0"/>
          </a:p>
        </p:txBody>
      </p:sp>
      <p:cxnSp>
        <p:nvCxnSpPr>
          <p:cNvPr id="6" name="Straight Connector 5"/>
          <p:cNvCxnSpPr>
            <a:stCxn id="2" idx="2"/>
            <a:endCxn id="3" idx="0"/>
          </p:cNvCxnSpPr>
          <p:nvPr/>
        </p:nvCxnSpPr>
        <p:spPr>
          <a:xfrm flipH="1">
            <a:off x="2133600" y="1987236"/>
            <a:ext cx="685800" cy="1898964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4" idx="0"/>
          </p:cNvCxnSpPr>
          <p:nvPr/>
        </p:nvCxnSpPr>
        <p:spPr>
          <a:xfrm>
            <a:off x="2819400" y="1987236"/>
            <a:ext cx="3774541" cy="1898964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103891" y="5334000"/>
            <a:ext cx="30480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Eighth King (v11)</a:t>
            </a:r>
          </a:p>
          <a:p>
            <a:pPr algn="ctr"/>
            <a:r>
              <a:rPr lang="en-US" dirty="0" smtClean="0"/>
              <a:t>The Beast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562600" y="685800"/>
            <a:ext cx="3352800" cy="2362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91200" y="847677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Egypt, Assyrian, Babylonian,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Medes-Persians, Greek  (Five have fallen)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Rome (</a:t>
            </a:r>
            <a:r>
              <a:rPr lang="en-US" sz="1400" dirty="0">
                <a:solidFill>
                  <a:schemeClr val="bg1"/>
                </a:solidFill>
              </a:rPr>
              <a:t>O</a:t>
            </a:r>
            <a:r>
              <a:rPr lang="en-US" sz="1400" dirty="0" smtClean="0">
                <a:solidFill>
                  <a:schemeClr val="bg1"/>
                </a:solidFill>
              </a:rPr>
              <a:t>ne is)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New empire to come (one is yet to come)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8229600" y="3048000"/>
            <a:ext cx="381000" cy="1752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1100" y="457200"/>
            <a:ext cx="3048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Ten Horns (v12)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580553" y="2819400"/>
            <a:ext cx="30480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Ten Kings (v12)</a:t>
            </a:r>
            <a:endParaRPr lang="en-US" sz="2800" dirty="0"/>
          </a:p>
        </p:txBody>
      </p:sp>
      <p:cxnSp>
        <p:nvCxnSpPr>
          <p:cNvPr id="6" name="Straight Connector 5"/>
          <p:cNvCxnSpPr>
            <a:stCxn id="2" idx="2"/>
            <a:endCxn id="3" idx="0"/>
          </p:cNvCxnSpPr>
          <p:nvPr/>
        </p:nvCxnSpPr>
        <p:spPr>
          <a:xfrm flipH="1">
            <a:off x="2104553" y="1752600"/>
            <a:ext cx="600547" cy="106680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562600" y="2819400"/>
            <a:ext cx="30480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Beast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3842442" y="3200400"/>
            <a:ext cx="15240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514600" y="4771931"/>
            <a:ext cx="3048000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Seven Kings (v10)</a:t>
            </a:r>
            <a:endParaRPr lang="en-US" sz="2800" dirty="0"/>
          </a:p>
        </p:txBody>
      </p:sp>
      <p:sp>
        <p:nvSpPr>
          <p:cNvPr id="13" name="Bent Arrow 12"/>
          <p:cNvSpPr/>
          <p:nvPr/>
        </p:nvSpPr>
        <p:spPr>
          <a:xfrm rot="10800000">
            <a:off x="5715000" y="4343400"/>
            <a:ext cx="13716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3288" y="52349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Subdued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614105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See Daniel 7:24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43985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Practical Lessons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777920"/>
            <a:ext cx="72477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facets of our faith, could the enemy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deceive us over?</a:t>
            </a:r>
          </a:p>
          <a:p>
            <a:pPr marL="514350" indent="-514350">
              <a:buAutoNum type="arabicPeriod" startAt="2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 we ever deceived by the sights we see?</a:t>
            </a:r>
          </a:p>
          <a:p>
            <a:pPr marL="514350" indent="-514350">
              <a:buAutoNum type="arabicPeriod" startAt="2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 the term ‘ecumenical’ bother you?</a:t>
            </a:r>
          </a:p>
          <a:p>
            <a:pPr marL="514350" indent="-514350">
              <a:buAutoNum type="arabicPeriod" startAt="2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 is never shared … but servant-hood is.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Any comments, based on the words of Christ?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53" y="1705069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17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0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666329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Are Our ‘Non-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Negotiables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’?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56799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nature of God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Personal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0" lvl="2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is capable of relationship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Intelligent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Creative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Redeemer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Triune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3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666329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Are Our ‘Non-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Negotiables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’?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3527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nature of Christ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Fully man and fully God (same substance)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Historical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Co-equal with the Father and Spirit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Sinless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Virgin birth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3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666329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Are Our ‘Non-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Negotiables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’?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53939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nature of man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Sinful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In need of redemption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Created in the image of God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2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666329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Are Our ‘Non-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Negotiables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’?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7012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nature of salvation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Outside of ourselves … we need a redeemer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It is not earnable – no work will achieve it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It is accessible through the work of Christ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67200"/>
            <a:ext cx="5470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nature of revelation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Through the Word Of God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Through the Person of Christ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7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0557"/>
              </p:ext>
            </p:extLst>
          </p:nvPr>
        </p:nvGraphicFramePr>
        <p:xfrm>
          <a:off x="609600" y="762003"/>
          <a:ext cx="8153400" cy="454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09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Council of </a:t>
                      </a:r>
                      <a:r>
                        <a:rPr lang="en-US" dirty="0" err="1" smtClean="0"/>
                        <a:t>Nicea</a:t>
                      </a:r>
                      <a:r>
                        <a:rPr lang="en-US" dirty="0" smtClean="0"/>
                        <a:t> (325)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We believe in one God, the Father Almighty, Maker of all things visible and invisible.</a:t>
                      </a:r>
                      <a:endParaRPr lang="en-US" dirty="0"/>
                    </a:p>
                  </a:txBody>
                  <a:tcPr/>
                </a:tc>
              </a:tr>
              <a:tr h="773188">
                <a:tc>
                  <a:txBody>
                    <a:bodyPr/>
                    <a:lstStyle/>
                    <a:p>
                      <a:r>
                        <a:rPr lang="en-US" dirty="0" smtClean="0"/>
                        <a:t>And in one Lord Jesus Christ, the Son of God, begotten of the Father [the only-begotten; that is, of the essence of the Father, God of God], Light of Light, very God of very God, begotten, not made, being of one substance with the Father;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By whom all things were made [both in heaven and on earth];</a:t>
                      </a:r>
                      <a:endParaRPr lang="en-US" dirty="0"/>
                    </a:p>
                  </a:txBody>
                  <a:tcPr/>
                </a:tc>
              </a:tr>
              <a:tr h="541232">
                <a:tc>
                  <a:txBody>
                    <a:bodyPr/>
                    <a:lstStyle/>
                    <a:p>
                      <a:r>
                        <a:rPr lang="en-US" dirty="0" smtClean="0"/>
                        <a:t>Who for us men, and for our salvation, came down and was incarnate and was made man;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He suffered, and the third day he rose again, ascended into heaven;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From thence he shall come to judge the quick and the dead.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And in the Holy Ghost.</a:t>
                      </a:r>
                      <a:endParaRPr lang="en-US" dirty="0"/>
                    </a:p>
                  </a:txBody>
                  <a:tcPr/>
                </a:tc>
              </a:tr>
              <a:tr h="792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ugustine and donati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543550" cy="3886201"/>
          </a:xfrm>
          <a:prstGeom prst="rect">
            <a:avLst/>
          </a:prstGeom>
          <a:noFill/>
          <a:effectLst>
            <a:outerShdw blurRad="406400" dist="38100" dir="2700000" sx="102000" sy="102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74425"/>
            <a:ext cx="867615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Saint Augustine (354-430) And The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Donatists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6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74425"/>
            <a:ext cx="286206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Donatists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4999"/>
            <a:ext cx="900701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Started around 311AD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Named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the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Christian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bishop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Donatus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Magnus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Outcome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Diocletian's (244-311) persecutions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church must be a church of "saints," not "sinners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,“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Sacraments administered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</a:t>
            </a:r>
            <a:r>
              <a:rPr lang="en-US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traditores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were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invalid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Could a </a:t>
            </a:r>
            <a:r>
              <a:rPr lang="en-US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traditore</a:t>
            </a:r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 brought to full repentance again?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traditores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("people who had handed over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")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Either other Christians or the Word of God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Were the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sacraments offered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priests and bishops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who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had been apostates under the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persecution still valid?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0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3581400"/>
            <a:ext cx="3207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Possible View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4572000"/>
            <a:ext cx="3572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 Eclectic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pproach …</a:t>
            </a:r>
          </a:p>
        </p:txBody>
      </p:sp>
    </p:spTree>
    <p:extLst>
      <p:ext uri="{BB962C8B-B14F-4D97-AF65-F5344CB8AC3E}">
        <p14:creationId xmlns:p14="http://schemas.microsoft.com/office/powerpoint/2010/main" val="22680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271715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Arian </a:t>
            </a:r>
          </a:p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Controversy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http://upload.wikimedia.org/wikipedia/commons/d/da/Nikea-ari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105400" cy="6807201"/>
          </a:xfrm>
          <a:prstGeom prst="rect">
            <a:avLst/>
          </a:prstGeom>
          <a:noFill/>
          <a:effectLst>
            <a:outerShdw blurRad="215900" dist="38100" sx="102000" sy="102000" algn="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8812" y="3505200"/>
            <a:ext cx="13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Constantine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812" y="53340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Arius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812" y="4419600"/>
            <a:ext cx="119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 Bishops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74425"/>
            <a:ext cx="391780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Arian Controversy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4999"/>
            <a:ext cx="906196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Started before 325 and continued through 381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Arius stated that … “there was a time when the Son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was not”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Constantine legalizes the Church with the ‘Edict Of Milan’ 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in 313, then calls the first council in 325</a:t>
            </a:r>
          </a:p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Athanasius stood on the side of Trinitarian doctrine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Nicene Council lasted 2 months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Homoousios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meaning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"one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essence“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Arius was exiled to Illyricum</a:t>
            </a:r>
          </a:p>
        </p:txBody>
      </p:sp>
    </p:spTree>
    <p:extLst>
      <p:ext uri="{BB962C8B-B14F-4D97-AF65-F5344CB8AC3E}">
        <p14:creationId xmlns:p14="http://schemas.microsoft.com/office/powerpoint/2010/main" val="22494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74425"/>
            <a:ext cx="44622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 The holy Spirit God?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4999"/>
            <a:ext cx="856074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Council Of Constantinople (May – July 381)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Theodosius is emperor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327 Constantine had begun to allow Arianism again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 was a schism that Theodosius wanted to heal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Further … was the Spirit God?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council condemned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shades of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Arianism and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is believed to have modified the “Nicene Creed”</a:t>
            </a:r>
          </a:p>
          <a:p>
            <a:pPr marL="1885950" lvl="3" indent="-514350">
              <a:buAutoNum type="alphaUcParenR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9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43751"/>
              </p:ext>
            </p:extLst>
          </p:nvPr>
        </p:nvGraphicFramePr>
        <p:xfrm>
          <a:off x="609600" y="228600"/>
          <a:ext cx="81534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09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Council of Constantinople (381)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We believe in one God, the Father Almighty, Maker of heaven and earth, and of all things visible and invisible.</a:t>
                      </a:r>
                      <a:endParaRPr lang="en-US" dirty="0"/>
                    </a:p>
                  </a:txBody>
                  <a:tcPr/>
                </a:tc>
              </a:tr>
              <a:tr h="773188">
                <a:tc>
                  <a:txBody>
                    <a:bodyPr/>
                    <a:lstStyle/>
                    <a:p>
                      <a:r>
                        <a:rPr lang="en-US" dirty="0" smtClean="0"/>
                        <a:t>And in one Lord Jesus Christ, the only-begotten Son of God, begotten of the Father before all worlds (</a:t>
                      </a:r>
                      <a:r>
                        <a:rPr lang="en-US" dirty="0" err="1" smtClean="0"/>
                        <a:t>æons</a:t>
                      </a:r>
                      <a:r>
                        <a:rPr lang="en-US" dirty="0" smtClean="0"/>
                        <a:t>), Light of Light, very God of very God, begotten, not made, being of one substance with the Father;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by whom all things were made;</a:t>
                      </a:r>
                      <a:endParaRPr lang="en-US" dirty="0"/>
                    </a:p>
                  </a:txBody>
                  <a:tcPr/>
                </a:tc>
              </a:tr>
              <a:tr h="541232">
                <a:tc>
                  <a:txBody>
                    <a:bodyPr/>
                    <a:lstStyle/>
                    <a:p>
                      <a:r>
                        <a:rPr lang="en-US" dirty="0" smtClean="0"/>
                        <a:t>who for us men, and for our salvation, came down from heaven, and was incarnate by the Holy Ghost of the Virgin Mary, and was made man;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 he was crucified for us under Pontius Pilate, and suffered, and was buried, and the third day he rose again, according to the Scriptures, and ascended into heaven, and </a:t>
                      </a:r>
                      <a:r>
                        <a:rPr lang="en-US" dirty="0" err="1" smtClean="0"/>
                        <a:t>sitteth</a:t>
                      </a:r>
                      <a:r>
                        <a:rPr lang="en-US" dirty="0" smtClean="0"/>
                        <a:t> on the right hand of the Father;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from thence he shall come again, with glory, to judge the quick and the dead;</a:t>
                      </a:r>
                      <a:endParaRPr lang="en-US" dirty="0"/>
                    </a:p>
                  </a:txBody>
                  <a:tcPr/>
                </a:tc>
              </a:tr>
              <a:tr h="309275">
                <a:tc>
                  <a:txBody>
                    <a:bodyPr/>
                    <a:lstStyle/>
                    <a:p>
                      <a:r>
                        <a:rPr lang="en-US" dirty="0" smtClean="0"/>
                        <a:t>whose kingdom shall have no end.</a:t>
                      </a:r>
                      <a:endParaRPr lang="en-US" dirty="0"/>
                    </a:p>
                  </a:txBody>
                  <a:tcPr/>
                </a:tc>
              </a:tr>
              <a:tr h="792327">
                <a:tc>
                  <a:txBody>
                    <a:bodyPr/>
                    <a:lstStyle/>
                    <a:p>
                      <a:r>
                        <a:rPr lang="en-US" dirty="0" smtClean="0"/>
                        <a:t> And in the Holy Ghost, the Lord and Giver of life, who </a:t>
                      </a:r>
                      <a:r>
                        <a:rPr lang="en-US" dirty="0" err="1" smtClean="0"/>
                        <a:t>proceedeth</a:t>
                      </a:r>
                      <a:r>
                        <a:rPr lang="en-US" dirty="0" smtClean="0"/>
                        <a:t> from the Father, who with the Father and the Son together is worshiped and glorified, who </a:t>
                      </a:r>
                      <a:r>
                        <a:rPr lang="en-US" dirty="0" err="1" smtClean="0"/>
                        <a:t>spake</a:t>
                      </a:r>
                      <a:r>
                        <a:rPr lang="en-US" dirty="0" smtClean="0"/>
                        <a:t> by the prophets.</a:t>
                      </a:r>
                      <a:endParaRPr lang="en-US" dirty="0"/>
                    </a:p>
                  </a:txBody>
                  <a:tcPr/>
                </a:tc>
              </a:tr>
              <a:tr h="792327">
                <a:tc>
                  <a:txBody>
                    <a:bodyPr/>
                    <a:lstStyle/>
                    <a:p>
                      <a:r>
                        <a:rPr lang="en-US" dirty="0" smtClean="0"/>
                        <a:t>In one holy catholic and apostolic Church; we acknowledge one baptism for the remission of sins; we look for the resurrection of the dead, and the life of the world to come. Amen.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4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Revelation 18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http://www.endoftheworldtruth.com/wp-content/themes/striking/includes/timthumb.php?src=http://www.endoftheworldtruth.com/wp-content/uploads/2011/10/rev-181.jpg&amp;h=250&amp;w=628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5981700" cy="2381250"/>
          </a:xfrm>
          <a:prstGeom prst="rect">
            <a:avLst/>
          </a:prstGeom>
          <a:noFill/>
          <a:effectLst>
            <a:outerShdw blurRad="101600" dist="1016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7212"/>
            <a:ext cx="428726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Commercial Babylon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17283"/>
            <a:ext cx="73616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Represents the best that man can offer?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splendor of one angel outshines our best!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Destroyed by God Himself (verse 8)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Her sin includes overindulgent commerce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Why do we find God’s people part of this city?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077831"/>
            <a:ext cx="83835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Kings of the earth … mourn  (v.9)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Merchants of the earth … mourn (v.11, 14)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Sailors … mourn (v.17)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saints, apostles and prophet, the heavens rejoice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(v. 20)</a:t>
            </a:r>
          </a:p>
        </p:txBody>
      </p:sp>
    </p:spTree>
    <p:extLst>
      <p:ext uri="{BB962C8B-B14F-4D97-AF65-F5344CB8AC3E}">
        <p14:creationId xmlns:p14="http://schemas.microsoft.com/office/powerpoint/2010/main" val="36910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193145"/>
            <a:ext cx="87434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 our culture today, does the power of commerce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conflict with the Kingdom of God?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  How should we understand the command to come out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from among the inhabitants of this city?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18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14016"/>
            <a:ext cx="43985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Practical Lessons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5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Revelation 19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http://www.visionforum.com/news/blogs/doug/wedding%20bridesma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323175" cy="3552825"/>
          </a:xfrm>
          <a:prstGeom prst="rect">
            <a:avLst/>
          </a:prstGeom>
          <a:noFill/>
          <a:effectLst>
            <a:outerShdw blurRad="63500" dist="38100" dir="2700000" sx="101000" sy="101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963" y="1524000"/>
            <a:ext cx="84156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Marriage Supper Of The Lamb (19:1-16)</a:t>
            </a:r>
          </a:p>
          <a:p>
            <a:pPr marL="971550" lvl="1" indent="-514350">
              <a:buAutoNum type="alphaL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Based on the marriage celebration of the 1</a:t>
            </a:r>
            <a:r>
              <a:rPr lang="en-US" sz="28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Cent.</a:t>
            </a:r>
          </a:p>
          <a:p>
            <a:pPr marL="971550" lvl="1" indent="-514350">
              <a:buAutoNum type="alphaL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Rapture of the church can be pictured</a:t>
            </a:r>
          </a:p>
          <a:p>
            <a:pPr marL="971550" lvl="1" indent="-514350">
              <a:buAutoNum type="alphaL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Remember His ascension was private</a:t>
            </a:r>
          </a:p>
          <a:p>
            <a:pPr marL="971550" lvl="1" indent="-514350">
              <a:buAutoNum type="alphaL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 between:</a:t>
            </a:r>
          </a:p>
          <a:p>
            <a:pPr marL="1943100" lvl="3" indent="-571500">
              <a:buAutoNum type="romanL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Bema Seat</a:t>
            </a:r>
          </a:p>
          <a:p>
            <a:pPr marL="1943100" lvl="3" indent="-571500">
              <a:buAutoNum type="romanL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marriage supper</a:t>
            </a:r>
          </a:p>
          <a:p>
            <a:pPr marL="514350" indent="-514350">
              <a:buAutoNum type="arabicParenR"/>
            </a:pP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Supper Of The Great God</a:t>
            </a:r>
          </a:p>
          <a:p>
            <a:pPr marL="514350" indent="-514350">
              <a:buAutoNum type="arabicParenR"/>
            </a:pP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17212"/>
            <a:ext cx="458869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Two Different Suppers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6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7212"/>
            <a:ext cx="24831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After Death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5181" y="3124200"/>
            <a:ext cx="7036219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7974467"/>
              </p:ext>
            </p:extLst>
          </p:nvPr>
        </p:nvGraphicFramePr>
        <p:xfrm>
          <a:off x="228600" y="3581400"/>
          <a:ext cx="4715111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Charles Williamson\AppData\Local\Microsoft\Windows\Temporary Internet Files\Content.IE5\E56RWAQI\MC90043639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41360"/>
            <a:ext cx="555542" cy="7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arles Williamson\AppData\Local\Microsoft\Windows\Temporary Internet Files\Content.IE5\Y2UQY33J\MC9001936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29" y="2367058"/>
            <a:ext cx="544316" cy="74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467600" y="2362200"/>
            <a:ext cx="1524000" cy="1524000"/>
          </a:xfrm>
          <a:prstGeom prst="ellipse">
            <a:avLst/>
          </a:prstGeom>
          <a:solidFill>
            <a:srgbClr val="4F81BD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Heaven &amp; New Earth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467600" y="4800600"/>
            <a:ext cx="1524000" cy="1524000"/>
          </a:xfrm>
          <a:prstGeom prst="ellipse">
            <a:avLst/>
          </a:prstGeom>
          <a:solidFill>
            <a:srgbClr val="FFC000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Lake Of Fire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28687" y="345035"/>
            <a:ext cx="1524000" cy="1524000"/>
          </a:xfrm>
          <a:prstGeom prst="ellipse">
            <a:avLst/>
          </a:prstGeom>
          <a:solidFill>
            <a:schemeClr val="accent3">
              <a:lumMod val="75000"/>
              <a:alpha val="65098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Abode Of God</a:t>
            </a:r>
            <a:endParaRPr lang="en-US" dirty="0"/>
          </a:p>
        </p:txBody>
      </p:sp>
      <p:pic>
        <p:nvPicPr>
          <p:cNvPr id="1030" name="Picture 6" descr="C:\Users\Charles Williamson\AppData\Local\Microsoft\Windows\Temporary Internet Files\Content.IE5\53A4Z5W4\MC90020315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56" y="1297535"/>
            <a:ext cx="56628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990600" y="3200400"/>
            <a:ext cx="914400" cy="609600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90600" y="3200400"/>
            <a:ext cx="228600" cy="17526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48000" y="1600200"/>
            <a:ext cx="1447800" cy="2057402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6021738">
            <a:off x="-115279" y="-227320"/>
            <a:ext cx="6572314" cy="5864839"/>
          </a:xfrm>
          <a:prstGeom prst="arc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5400000" flipV="1">
            <a:off x="5377013" y="1979251"/>
            <a:ext cx="4146038" cy="2625937"/>
          </a:xfrm>
          <a:prstGeom prst="arc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52687" y="1450369"/>
            <a:ext cx="1643513" cy="10642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0" y="3154851"/>
            <a:ext cx="146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Great White</a:t>
            </a:r>
          </a:p>
          <a:p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Throne Judgment</a:t>
            </a:r>
            <a:endParaRPr lang="en-US" sz="1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8691" y="2400575"/>
            <a:ext cx="958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Bema Seat</a:t>
            </a:r>
            <a:endParaRPr lang="en-US" sz="1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"/>
            <a:ext cx="204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Overarching: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676" y="1143000"/>
            <a:ext cx="855073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one will fully understand all that is in this book until it becomes </a:t>
            </a:r>
            <a:endParaRPr lang="en-US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history </a:t>
            </a: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us. Be humble</a:t>
            </a: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not ignore the material. It is given for a reason</a:t>
            </a: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goal will be an overarching theology that encompasses </a:t>
            </a:r>
            <a:endParaRPr lang="en-US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</a:t>
            </a: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Scripture</a:t>
            </a: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Revelation is not meant to be completely linear in time</a:t>
            </a: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 care to determine what can be taken as literal and what is </a:t>
            </a:r>
            <a:endParaRPr lang="en-US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figurative.</a:t>
            </a:r>
          </a:p>
          <a:p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Old Testament is your best friend in interpreting symbols.</a:t>
            </a:r>
          </a:p>
        </p:txBody>
      </p:sp>
    </p:spTree>
    <p:extLst>
      <p:ext uri="{BB962C8B-B14F-4D97-AF65-F5344CB8AC3E}">
        <p14:creationId xmlns:p14="http://schemas.microsoft.com/office/powerpoint/2010/main" val="29978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963" y="1524000"/>
            <a:ext cx="425937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 Between: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Bema Seat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See 2 Corinth 5:10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See 1 Corinth 3:10-23</a:t>
            </a:r>
          </a:p>
          <a:p>
            <a:pPr marL="514350" indent="-514350">
              <a:buAutoNum type="alphaUcPeriod" startAt="2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Marriage Supper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Matt. 22:2-14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Matt. 25:1-13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Matt. 26:27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1502"/>
            <a:ext cx="774378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New Body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Typically associated with the Rapture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 John 3:2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Flesh and bone, but not flesh and blood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Luke 24:39 &amp; 1 Corinth. 15:50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 Corinth. 15:3-8 (Visible to all / Historical)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fact that the tomb was empty, argues to the 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idea that the resurrection somehow relates to it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 Corinth. 5:1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 Corinthians 15:12-58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1502"/>
            <a:ext cx="696043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New Body (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con’t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 Corinthians 15:12-34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foundation of the Gospel is the resurrection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When He comes, we see resurrection bodies (v.23)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Then the “End” comes (v.24)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“Death” is defeated last (v.26)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“They” are baptizing for the dead … not us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Epicureans … “eat, drink and be merry”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nature of the resurrected body (v.35-50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Same essence (seed to plant relationship)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Imperishable (does not decay)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Glorious (reflecting the image of God)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Powerful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Spiritual</a:t>
            </a:r>
          </a:p>
        </p:txBody>
      </p:sp>
    </p:spTree>
    <p:extLst>
      <p:ext uri="{BB962C8B-B14F-4D97-AF65-F5344CB8AC3E}">
        <p14:creationId xmlns:p14="http://schemas.microsoft.com/office/powerpoint/2010/main" val="14544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1502"/>
            <a:ext cx="62013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New Body (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con’t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fights against Dualism. Why?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God’s create universe is not evil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God still calls us to care for this world and the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creatures in it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What is to come is still physical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Beauty still has incredible value</a:t>
            </a:r>
          </a:p>
          <a:p>
            <a:endParaRPr lang="en-US" sz="2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1502"/>
            <a:ext cx="7792005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New Body (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con’t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 Corinthians 15:35-58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Many kids of flesh … Why can’t God create one more??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 are all changed … quickly, not over time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trumpet is not that of Revelation, but that of Moses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(Number 10:1)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Stand firm!! 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1) The resurrected body is required to partake of the new life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2) It comes to us when Christ does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3) It will be more glorious than anything we have known </a:t>
            </a:r>
          </a:p>
        </p:txBody>
      </p:sp>
    </p:spTree>
    <p:extLst>
      <p:ext uri="{BB962C8B-B14F-4D97-AF65-F5344CB8AC3E}">
        <p14:creationId xmlns:p14="http://schemas.microsoft.com/office/powerpoint/2010/main" val="18523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7212"/>
            <a:ext cx="375474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Last Campaign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963" y="1524000"/>
            <a:ext cx="30054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nations gather at Megiddo … but there are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many battles     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that take place     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in the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1056" r="1835" b="1518"/>
          <a:stretch/>
        </p:blipFill>
        <p:spPr>
          <a:xfrm>
            <a:off x="4191000" y="72428"/>
            <a:ext cx="4707802" cy="66814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81400" y="2314575"/>
            <a:ext cx="2057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6282" y="5410200"/>
            <a:ext cx="3005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14350" indent="-514350">
              <a:buAutoNum type="arabicParenR"/>
              <a:defRPr sz="28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See Joel 3:9-11</a:t>
            </a:r>
          </a:p>
          <a:p>
            <a:pPr marL="0" indent="0">
              <a:buNone/>
            </a:pPr>
            <a:r>
              <a:rPr lang="en-US" dirty="0"/>
              <a:t>See Psalm 2:1-6</a:t>
            </a:r>
          </a:p>
        </p:txBody>
      </p:sp>
    </p:spTree>
    <p:extLst>
      <p:ext uri="{BB962C8B-B14F-4D97-AF65-F5344CB8AC3E}">
        <p14:creationId xmlns:p14="http://schemas.microsoft.com/office/powerpoint/2010/main" val="39962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963" y="1768257"/>
            <a:ext cx="81108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It appears to be in two separate parts: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a) Invisible, time undetermined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- 1Thess 4:16-18, 5:1-4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- 2Thess 2:1-4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 Matthew 24:36, 25:13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b) Visible and with great power, accompanied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- 2Thess 2:8-9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 Rev. 12:6, 13:5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 Zech. 14, Jude 14 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 Col. 3:4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202" y="317212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Return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6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963" y="1768257"/>
            <a:ext cx="81108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 the sky, light will be affected (Zech. 14:6-7, Joel 3:14-17)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great earthquake (Rev. 16:18-20)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Great hail (Rev. 16:21)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valley of protection formed (Zech. 14:3-5)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Anti-Christ and False Prophet condemned (Rev. 19:20)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great slaughter (Rev. 19:21)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202" y="317212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Return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963" y="1524000"/>
            <a:ext cx="3005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2) Zech. 12:1-3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Zech. 14:1-2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1056" r="1835" b="1518"/>
          <a:stretch/>
        </p:blipFill>
        <p:spPr>
          <a:xfrm>
            <a:off x="4436198" y="72428"/>
            <a:ext cx="4707802" cy="6681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202" y="317212"/>
            <a:ext cx="418819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Jerusalem Campaign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62600" y="2667000"/>
            <a:ext cx="2286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2779693"/>
            <a:ext cx="3005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battle is fierce,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Israel fights with strength (Micah 4-11 to 5:1), but Jerusalem is finally lost.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721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Possible Scenario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3685552"/>
            <a:ext cx="85344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5400000">
            <a:off x="1914963" y="1300903"/>
            <a:ext cx="356794" cy="2022188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990600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3048000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5081379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>
            <a:off x="2941526" y="1140495"/>
            <a:ext cx="356794" cy="4075311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03687" y="2555940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Left Brace 39"/>
          <p:cNvSpPr/>
          <p:nvPr/>
        </p:nvSpPr>
        <p:spPr>
          <a:xfrm rot="16200000" flipV="1">
            <a:off x="2926058" y="2030851"/>
            <a:ext cx="356794" cy="4075311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" y="4285052"/>
            <a:ext cx="119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Tribulation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6998242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16200000" flipV="1">
            <a:off x="5930365" y="3179027"/>
            <a:ext cx="356794" cy="1778959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6400" y="428505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Millennium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 rot="5400000">
            <a:off x="5942523" y="2288671"/>
            <a:ext cx="356794" cy="1778959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62600" y="2555940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1000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62857" y="1676400"/>
            <a:ext cx="101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3.5 Years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3401" y="3810000"/>
            <a:ext cx="990599" cy="17486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48610" y="5715000"/>
            <a:ext cx="1442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Rapture?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Thess. 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Cor. 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352800" y="3810000"/>
            <a:ext cx="990599" cy="17486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2400" y="5715000"/>
            <a:ext cx="2205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Abomination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Desolation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Matthew 24, Daniel 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Left Brace 50"/>
          <p:cNvSpPr/>
          <p:nvPr/>
        </p:nvSpPr>
        <p:spPr>
          <a:xfrm rot="5400000">
            <a:off x="3937151" y="1300903"/>
            <a:ext cx="356794" cy="2022188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971800" y="1676400"/>
            <a:ext cx="227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1260 Days, 42 Months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5257801" y="3810000"/>
            <a:ext cx="990599" cy="17486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59237" y="5715000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Return Of Christ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7543801" y="3890109"/>
            <a:ext cx="380999" cy="68189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39000" y="4654384"/>
            <a:ext cx="182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Great White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Throne Judgment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721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Possible Scenario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3685552"/>
            <a:ext cx="7341019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Charles Williamson\AppData\Local\Microsoft\Windows\Temporary Internet Files\Content.IE5\E56RWAQI\MC90043639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21" y="3399359"/>
            <a:ext cx="555542" cy="7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arles Williamson\AppData\Local\Microsoft\Windows\Temporary Internet Files\Content.IE5\Y2UQY33J\MC9001936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42" y="4920210"/>
            <a:ext cx="544316" cy="74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645819" y="2999753"/>
            <a:ext cx="1295400" cy="1161492"/>
          </a:xfrm>
          <a:prstGeom prst="ellipse">
            <a:avLst/>
          </a:prstGeom>
          <a:solidFill>
            <a:srgbClr val="4F81BD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Heaven &amp; New Earth</a:t>
            </a:r>
            <a:endParaRPr lang="en-US" dirty="0"/>
          </a:p>
        </p:txBody>
      </p:sp>
      <p:pic>
        <p:nvPicPr>
          <p:cNvPr id="1030" name="Picture 6" descr="C:\Users\Charles Williamson\AppData\Local\Microsoft\Windows\Temporary Internet Files\Content.IE5\53A4Z5W4\MC9002031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53" y="1028700"/>
            <a:ext cx="56628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71531" y="5661085"/>
            <a:ext cx="146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Great White</a:t>
            </a:r>
          </a:p>
          <a:p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Throne Judgment</a:t>
            </a:r>
            <a:endParaRPr lang="en-US" sz="1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9756" y="2162175"/>
            <a:ext cx="958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Bema Seat</a:t>
            </a:r>
            <a:endParaRPr lang="en-US" sz="1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8364" y="6047752"/>
            <a:ext cx="397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Babylon invades Israel (approx. 587 BCE)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(Time Of The Gentiles begins)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9601" y="3770778"/>
            <a:ext cx="663364" cy="2461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863390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996111" y="3780302"/>
            <a:ext cx="553708" cy="2038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79030" y="5666752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Nehemiah returns to Israel (445 BCE)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1419268" y="2539124"/>
            <a:ext cx="356794" cy="12780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69301" y="2568296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Approx. 483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3302419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4191899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5081379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>
            <a:off x="4089702" y="2288671"/>
            <a:ext cx="356794" cy="177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836261" y="2555940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Left Brace 39"/>
          <p:cNvSpPr/>
          <p:nvPr/>
        </p:nvSpPr>
        <p:spPr>
          <a:xfrm rot="16200000" flipV="1">
            <a:off x="4074234" y="3179027"/>
            <a:ext cx="356794" cy="177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47174" y="4285052"/>
            <a:ext cx="119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Tribulation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5400000">
            <a:off x="2649947" y="1686487"/>
            <a:ext cx="356794" cy="1154936"/>
          </a:xfrm>
          <a:prstGeom prst="leftBrace">
            <a:avLst>
              <a:gd name="adj1" fmla="val 51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1600200"/>
            <a:ext cx="12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Church 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6998242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16200000" flipV="1">
            <a:off x="5930365" y="3179027"/>
            <a:ext cx="356794" cy="177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6400" y="428505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Millennium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 rot="5400000">
            <a:off x="5942523" y="2288671"/>
            <a:ext cx="356794" cy="177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62600" y="2555940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1000 Years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Revelation 20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The Last Supper, by Leonardo da Vin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5019675" cy="2562226"/>
          </a:xfrm>
          <a:prstGeom prst="rect">
            <a:avLst/>
          </a:prstGeom>
          <a:noFill/>
          <a:effectLst>
            <a:outerShdw blurRad="190500" dist="38100" dir="2700000" sx="102000" sy="102000" algn="tl" rotWithShape="0">
              <a:prstClr val="black">
                <a:alpha val="6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612539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Nature  Of The Millennium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1600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Christ bodily reigns on earth (Matthew 25:31-41)</a:t>
            </a:r>
          </a:p>
          <a:p>
            <a:pPr marL="514350" indent="-514350">
              <a:buAutoNum type="arabicParenR"/>
            </a:pP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Both glorified and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unglorified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saints seem to coexist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2Tim. 2:12, Rev. 20:4, 6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Isa. 65:17-25, 11:6-9</a:t>
            </a:r>
          </a:p>
          <a:p>
            <a:pPr marL="1371600" lvl="2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Some die; sin still exists</a:t>
            </a:r>
          </a:p>
          <a:p>
            <a:pPr marL="1371600" lvl="2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Children at 100 (extended life)</a:t>
            </a:r>
          </a:p>
          <a:p>
            <a:pPr marL="1371600" lvl="2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Nature of animals restored?</a:t>
            </a:r>
          </a:p>
          <a:p>
            <a:pPr marL="1371600" lvl="2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God immediately responds</a:t>
            </a:r>
          </a:p>
          <a:p>
            <a:pPr marL="1371600" lvl="2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world moves from an evil dictator to </a:t>
            </a:r>
          </a:p>
          <a:p>
            <a:pPr lvl="2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Christ, the perfect ruler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612539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Nature  Of The Millennium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1600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3) An increase in light ??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see Isa. 30:26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4) Purified language, worship, unity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see Zech. 3:8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5)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Satan can no longer deceive (Rev. 20:1-3)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 - Less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clear: status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of demonic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forces (Isa. 24:21)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6) Saints seem to reign in this time (Rev. 20:4-6)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- Also, they seem to act as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priests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612539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Nature  Of The Millennium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1600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7) In essence, life appears to mimic that in the Garden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386" y="2161520"/>
            <a:ext cx="89077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Purposes: </a:t>
            </a:r>
          </a:p>
          <a:p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1) To declare forever, that in spite of humanity receiving God‘s </a:t>
            </a:r>
          </a:p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best, and Satan being removed, we will still choose to rebel against </a:t>
            </a:r>
          </a:p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God. The Millennium will remove the ability for us to blame anyone </a:t>
            </a:r>
          </a:p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but ourselves! </a:t>
            </a:r>
          </a:p>
          <a:p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2) To visibly vindicate Christ</a:t>
            </a:r>
          </a:p>
          <a:p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3) To usher in the time where God is found to be ALL IN ALL!</a:t>
            </a:r>
          </a:p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(1 Cor. 15:28)</a:t>
            </a:r>
          </a:p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4) Even the length (1000 years) &gt; the age of the oldest </a:t>
            </a:r>
          </a:p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human (969); No one can claim they had insufficient time.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4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2402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Satan’s End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1600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Note that Satan’s tactics never change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Gog is deemed a leader and his land …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Magog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(This is not the same as Ezekiel 38-39)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camp of God’s people – Palestine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City that He loves – Jerusalem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world is remade: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Matthew 24:35, Hebrews 1:10-12, 2Peter 3:10-13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Rev. 20:11, 21:1</a:t>
            </a:r>
          </a:p>
        </p:txBody>
      </p:sp>
    </p:spTree>
    <p:extLst>
      <p:ext uri="{BB962C8B-B14F-4D97-AF65-F5344CB8AC3E}">
        <p14:creationId xmlns:p14="http://schemas.microsoft.com/office/powerpoint/2010/main" val="27536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706853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great White Throne Judgment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Body of Christ does not 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articipate in this event.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Books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a) Book Of Life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b) The Word Of God?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c) The books detailing their actions in life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These are the legal proceedings that detail why a soul is 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utside the Kingdom of God.</a:t>
            </a:r>
          </a:p>
        </p:txBody>
      </p:sp>
      <p:pic>
        <p:nvPicPr>
          <p:cNvPr id="1026" name="Picture 2" descr="http://www.idt911blog.com/wp-content/uploads/2011/08/ga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3390900" cy="28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02" y="685800"/>
            <a:ext cx="54947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Gleanings From Chapter 20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225" y="1968788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If we are to judge angels … can we judge righteously now?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Is there any value in the claims that “The devil made me do it”?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Is an “external” righteousness enough?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important is it for parents and the church to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pass on their faith to the next generation?</a:t>
            </a:r>
          </a:p>
        </p:txBody>
      </p:sp>
    </p:spTree>
    <p:extLst>
      <p:ext uri="{BB962C8B-B14F-4D97-AF65-F5344CB8AC3E}">
        <p14:creationId xmlns:p14="http://schemas.microsoft.com/office/powerpoint/2010/main" val="36278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354616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Revelation 21 - 22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http://4.bp.blogspot.com/-iYLsJ4RmBqY/TgidGtJYzII/AAAAAAAACvA/AMNVqdBiveo/s1600/holy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768597"/>
          </a:xfrm>
          <a:prstGeom prst="rect">
            <a:avLst/>
          </a:prstGeom>
          <a:noFill/>
          <a:effectLst>
            <a:outerShdw blurRad="228600" dist="38100" dir="2700000" algn="tl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02" y="685800"/>
            <a:ext cx="463921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Four Views Of Eternity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225" y="1968788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Eternal life with God / Eternal life without God (Lake Of Fire)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Eternal punishment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2)  “Second Chance” doctrine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After death, there is a second chance to accept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3)  “Annihilation” doctrine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The undegenerated cease to exist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4)  “Conditional Immortality”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We are not immortal by nature, but this is a gift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35435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Eternal State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" y="17526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This appears to deal with the “Eternal State”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There is a new heaven, a new earth and a new Jerusalem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(Matthew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24:35, Hebrews 1:10-12, 2Peter 3:10-13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Rev. 20:11,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21:1)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word “heaven” refers to the expanse of sky and all that is in it … not the abode of God.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It is amazing that in the eternal state, the Father lives with creation …. Not the other way around.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721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Possible Scenario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3685552"/>
            <a:ext cx="85344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5400000">
            <a:off x="1914963" y="1300903"/>
            <a:ext cx="356794" cy="202218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990600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3048000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5081379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>
            <a:off x="2941526" y="1140495"/>
            <a:ext cx="356794" cy="40753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03687" y="2555940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Left Brace 39"/>
          <p:cNvSpPr/>
          <p:nvPr/>
        </p:nvSpPr>
        <p:spPr>
          <a:xfrm rot="16200000" flipV="1">
            <a:off x="2926058" y="2030851"/>
            <a:ext cx="356794" cy="40753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" y="4285052"/>
            <a:ext cx="119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Tribulation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6998242" y="3519672"/>
            <a:ext cx="152400" cy="1658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16200000" flipV="1">
            <a:off x="5930365" y="3179027"/>
            <a:ext cx="356794" cy="177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6400" y="428505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Millennium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 rot="5400000">
            <a:off x="5942523" y="2288671"/>
            <a:ext cx="356794" cy="177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62600" y="2555940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1000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62857" y="1676400"/>
            <a:ext cx="101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3.5 Years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3401" y="3810000"/>
            <a:ext cx="990599" cy="17486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48610" y="5715000"/>
            <a:ext cx="1442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Rapture?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Thess. 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Cor. 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352800" y="3810000"/>
            <a:ext cx="990599" cy="17486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2400" y="5715000"/>
            <a:ext cx="2205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Abomination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Desolation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Matthew 24, Daniel 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Left Brace 50"/>
          <p:cNvSpPr/>
          <p:nvPr/>
        </p:nvSpPr>
        <p:spPr>
          <a:xfrm rot="5400000">
            <a:off x="3937151" y="1300903"/>
            <a:ext cx="356794" cy="202218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971800" y="1676400"/>
            <a:ext cx="227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1260 Days, 42 Months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5105401" y="3810000"/>
            <a:ext cx="990599" cy="17486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59237" y="5715000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Return Of Christ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7543801" y="3890109"/>
            <a:ext cx="380999" cy="68189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39000" y="4654384"/>
            <a:ext cx="182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Great White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Throne Judgment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35435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Eternal State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" y="17526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Unanswered: What happens to the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unglorified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people?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Note that the sources of tears (pain, suffering) are taken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way.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Why do you think that we move from a garden (in Genesis)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 a city (in Revelation)?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35435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Eternal State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" y="1968788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city is literal: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Dimensions:	1500 miles square and high.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- The land surface of the world today is about 57 	million square miles … the city could be considered 	60 times larger.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- 200 foot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walls (high or thick?)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with three gates per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side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the walls had 12 foundations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There was no temple (v.22)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There will be no night there (v.25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19963"/>
            <a:ext cx="7391400" cy="5758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2667000"/>
            <a:ext cx="1524000" cy="1371600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8485" y="6178136"/>
            <a:ext cx="5943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New Jerusalem Footprint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4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0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35435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Eternal State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" y="1968788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Other Characteristics: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    No death or crying (v.4)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 wickedness (v.8)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 longer are there seas (v.1)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city seems to light the world (v. 24)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There continues to be nations (v.24, 26)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see Hebrews 12:22-29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Both Christians and Jews (spirits of righteous men)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 night there (v.25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 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14016"/>
            <a:ext cx="35435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Eternal State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" y="1968788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There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is a river and trees (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vrs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22:1-5)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See Genesis 2:10 for the first example of a river that flows from the throne of God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Water carries many contexts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Requirement of life for desert people (John 4:14)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Cleansing  (Ezekiel 47:1-12)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Justice (Psalm 46:4, Amos 5:24)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02" y="685800"/>
            <a:ext cx="62265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Gleanings From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ChapterS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21-22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225" y="1968788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What does it mean to keep the words of this prophecy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(Rev. 22:7)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514350" indent="-514350">
              <a:buAutoNum type="arabicParenR" startAt="2"/>
            </a:pP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Was it fair of the Lord to say that these events were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“coming soon”?</a:t>
            </a:r>
          </a:p>
          <a:p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3)    What do you think it means to “add” or “subtract”   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words away from this prophecy?</a:t>
            </a:r>
          </a:p>
        </p:txBody>
      </p:sp>
    </p:spTree>
    <p:extLst>
      <p:ext uri="{BB962C8B-B14F-4D97-AF65-F5344CB8AC3E}">
        <p14:creationId xmlns:p14="http://schemas.microsoft.com/office/powerpoint/2010/main" val="17269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3524</Words>
  <Application>Microsoft Office PowerPoint</Application>
  <PresentationFormat>On-screen Show (4:3)</PresentationFormat>
  <Paragraphs>718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Williamson</dc:creator>
  <cp:lastModifiedBy>Charles Williamson</cp:lastModifiedBy>
  <cp:revision>157</cp:revision>
  <dcterms:created xsi:type="dcterms:W3CDTF">2012-09-29T17:47:14Z</dcterms:created>
  <dcterms:modified xsi:type="dcterms:W3CDTF">2013-02-09T19:05:42Z</dcterms:modified>
</cp:coreProperties>
</file>