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9"/>
  </p:notesMasterIdLst>
  <p:sldIdLst>
    <p:sldId id="256" r:id="rId2"/>
    <p:sldId id="262" r:id="rId3"/>
    <p:sldId id="257" r:id="rId4"/>
    <p:sldId id="259" r:id="rId5"/>
    <p:sldId id="258" r:id="rId6"/>
    <p:sldId id="261" r:id="rId7"/>
    <p:sldId id="264" r:id="rId8"/>
    <p:sldId id="260" r:id="rId9"/>
    <p:sldId id="263" r:id="rId10"/>
    <p:sldId id="268" r:id="rId11"/>
    <p:sldId id="266" r:id="rId12"/>
    <p:sldId id="269" r:id="rId13"/>
    <p:sldId id="267" r:id="rId14"/>
    <p:sldId id="270" r:id="rId15"/>
    <p:sldId id="265" r:id="rId16"/>
    <p:sldId id="279" r:id="rId17"/>
    <p:sldId id="271" r:id="rId18"/>
    <p:sldId id="272" r:id="rId19"/>
    <p:sldId id="273" r:id="rId20"/>
    <p:sldId id="275" r:id="rId21"/>
    <p:sldId id="282" r:id="rId22"/>
    <p:sldId id="274" r:id="rId23"/>
    <p:sldId id="276" r:id="rId24"/>
    <p:sldId id="277" r:id="rId25"/>
    <p:sldId id="283" r:id="rId26"/>
    <p:sldId id="278" r:id="rId27"/>
    <p:sldId id="281" r:id="rId28"/>
    <p:sldId id="284" r:id="rId29"/>
    <p:sldId id="280" r:id="rId30"/>
    <p:sldId id="285" r:id="rId31"/>
    <p:sldId id="286" r:id="rId32"/>
    <p:sldId id="287" r:id="rId33"/>
    <p:sldId id="288" r:id="rId34"/>
    <p:sldId id="289" r:id="rId35"/>
    <p:sldId id="291" r:id="rId36"/>
    <p:sldId id="290" r:id="rId37"/>
    <p:sldId id="293" r:id="rId38"/>
    <p:sldId id="292" r:id="rId39"/>
    <p:sldId id="294" r:id="rId40"/>
    <p:sldId id="295" r:id="rId41"/>
    <p:sldId id="296" r:id="rId42"/>
    <p:sldId id="297" r:id="rId43"/>
    <p:sldId id="299" r:id="rId44"/>
    <p:sldId id="300" r:id="rId45"/>
    <p:sldId id="298" r:id="rId46"/>
    <p:sldId id="301" r:id="rId47"/>
    <p:sldId id="302" r:id="rId48"/>
    <p:sldId id="303" r:id="rId49"/>
    <p:sldId id="304" r:id="rId50"/>
    <p:sldId id="310" r:id="rId51"/>
    <p:sldId id="311" r:id="rId52"/>
    <p:sldId id="307" r:id="rId53"/>
    <p:sldId id="305" r:id="rId54"/>
    <p:sldId id="308" r:id="rId55"/>
    <p:sldId id="306" r:id="rId56"/>
    <p:sldId id="309" r:id="rId57"/>
    <p:sldId id="319" r:id="rId58"/>
    <p:sldId id="316" r:id="rId59"/>
    <p:sldId id="313" r:id="rId60"/>
    <p:sldId id="314" r:id="rId61"/>
    <p:sldId id="317" r:id="rId62"/>
    <p:sldId id="315" r:id="rId63"/>
    <p:sldId id="318" r:id="rId64"/>
    <p:sldId id="327" r:id="rId65"/>
    <p:sldId id="321" r:id="rId66"/>
    <p:sldId id="322" r:id="rId67"/>
    <p:sldId id="323" r:id="rId68"/>
    <p:sldId id="324" r:id="rId69"/>
    <p:sldId id="325" r:id="rId70"/>
    <p:sldId id="326" r:id="rId71"/>
    <p:sldId id="328" r:id="rId72"/>
    <p:sldId id="329" r:id="rId73"/>
    <p:sldId id="330" r:id="rId74"/>
    <p:sldId id="331" r:id="rId75"/>
    <p:sldId id="332" r:id="rId76"/>
    <p:sldId id="333" r:id="rId77"/>
    <p:sldId id="334" r:id="rId78"/>
    <p:sldId id="337" r:id="rId79"/>
    <p:sldId id="335" r:id="rId80"/>
    <p:sldId id="336" r:id="rId81"/>
    <p:sldId id="338" r:id="rId82"/>
    <p:sldId id="339" r:id="rId83"/>
    <p:sldId id="341" r:id="rId84"/>
    <p:sldId id="342" r:id="rId85"/>
    <p:sldId id="340" r:id="rId86"/>
    <p:sldId id="343" r:id="rId87"/>
    <p:sldId id="344" r:id="rId88"/>
    <p:sldId id="351" r:id="rId89"/>
    <p:sldId id="350" r:id="rId90"/>
    <p:sldId id="358" r:id="rId91"/>
    <p:sldId id="359" r:id="rId92"/>
    <p:sldId id="362" r:id="rId93"/>
    <p:sldId id="360" r:id="rId94"/>
    <p:sldId id="361" r:id="rId95"/>
    <p:sldId id="363" r:id="rId96"/>
    <p:sldId id="364" r:id="rId97"/>
    <p:sldId id="347" r:id="rId98"/>
    <p:sldId id="346" r:id="rId99"/>
    <p:sldId id="345" r:id="rId100"/>
    <p:sldId id="365" r:id="rId101"/>
    <p:sldId id="348" r:id="rId102"/>
    <p:sldId id="349" r:id="rId103"/>
    <p:sldId id="366" r:id="rId104"/>
    <p:sldId id="367" r:id="rId105"/>
    <p:sldId id="368" r:id="rId106"/>
    <p:sldId id="375" r:id="rId107"/>
    <p:sldId id="369" r:id="rId108"/>
    <p:sldId id="370" r:id="rId109"/>
    <p:sldId id="373" r:id="rId110"/>
    <p:sldId id="371" r:id="rId111"/>
    <p:sldId id="372" r:id="rId112"/>
    <p:sldId id="374" r:id="rId113"/>
    <p:sldId id="376" r:id="rId114"/>
    <p:sldId id="377" r:id="rId115"/>
    <p:sldId id="378" r:id="rId116"/>
    <p:sldId id="379" r:id="rId117"/>
    <p:sldId id="380" r:id="rId1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3099" autoAdjust="0"/>
  </p:normalViewPr>
  <p:slideViewPr>
    <p:cSldViewPr>
      <p:cViewPr varScale="1">
        <p:scale>
          <a:sx n="77" d="100"/>
          <a:sy n="77" d="100"/>
        </p:scale>
        <p:origin x="-624"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3C57C1-ADC7-4581-87DD-8B2CDD033CD0}" type="datetimeFigureOut">
              <a:rPr lang="en-US" smtClean="0"/>
              <a:t>11/30/2013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943C7D-25B8-417B-B12C-3FD284364CCC}" type="slidenum">
              <a:rPr lang="en-US" smtClean="0"/>
              <a:t>‹#›</a:t>
            </a:fld>
            <a:endParaRPr lang="en-US"/>
          </a:p>
        </p:txBody>
      </p:sp>
    </p:spTree>
    <p:extLst>
      <p:ext uri="{BB962C8B-B14F-4D97-AF65-F5344CB8AC3E}">
        <p14:creationId xmlns:p14="http://schemas.microsoft.com/office/powerpoint/2010/main" val="161349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51</a:t>
            </a:fld>
            <a:endParaRPr lang="en-US"/>
          </a:p>
        </p:txBody>
      </p:sp>
    </p:spTree>
    <p:extLst>
      <p:ext uri="{BB962C8B-B14F-4D97-AF65-F5344CB8AC3E}">
        <p14:creationId xmlns:p14="http://schemas.microsoft.com/office/powerpoint/2010/main" val="2644699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69</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70</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71</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72</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73</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74</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75</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76</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77</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78</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61</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79</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80</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81</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82</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83</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84</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85</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86</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87</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88</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62</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89</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90</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91</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92</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93</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94</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95</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96</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97</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98</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63</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99</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100</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101</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102</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103</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104</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105</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106</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107</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108</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64</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109</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110</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111</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112</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113</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114</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115</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116</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117</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65</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66</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67</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68</a:t>
            </a:fld>
            <a:endParaRPr lang="en-US"/>
          </a:p>
        </p:txBody>
      </p:sp>
    </p:spTree>
    <p:extLst>
      <p:ext uri="{BB962C8B-B14F-4D97-AF65-F5344CB8AC3E}">
        <p14:creationId xmlns:p14="http://schemas.microsoft.com/office/powerpoint/2010/main" val="1314548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14EF4E-75ED-4DE6-B83B-F6DFDDC25A90}" type="datetimeFigureOut">
              <a:rPr lang="en-US" smtClean="0"/>
              <a:t>11/30/2013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2557680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14EF4E-75ED-4DE6-B83B-F6DFDDC25A90}" type="datetimeFigureOut">
              <a:rPr lang="en-US" smtClean="0"/>
              <a:t>11/30/2013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410257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14EF4E-75ED-4DE6-B83B-F6DFDDC25A90}" type="datetimeFigureOut">
              <a:rPr lang="en-US" smtClean="0"/>
              <a:t>11/30/2013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88750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14EF4E-75ED-4DE6-B83B-F6DFDDC25A90}" type="datetimeFigureOut">
              <a:rPr lang="en-US" smtClean="0"/>
              <a:t>11/30/2013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154118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14EF4E-75ED-4DE6-B83B-F6DFDDC25A90}" type="datetimeFigureOut">
              <a:rPr lang="en-US" smtClean="0"/>
              <a:t>11/30/2013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248550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14EF4E-75ED-4DE6-B83B-F6DFDDC25A90}" type="datetimeFigureOut">
              <a:rPr lang="en-US" smtClean="0"/>
              <a:t>11/30/2013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328670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14EF4E-75ED-4DE6-B83B-F6DFDDC25A90}" type="datetimeFigureOut">
              <a:rPr lang="en-US" smtClean="0"/>
              <a:t>11/30/2013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50324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14EF4E-75ED-4DE6-B83B-F6DFDDC25A90}" type="datetimeFigureOut">
              <a:rPr lang="en-US" smtClean="0"/>
              <a:t>11/30/2013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385732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14EF4E-75ED-4DE6-B83B-F6DFDDC25A90}" type="datetimeFigureOut">
              <a:rPr lang="en-US" smtClean="0"/>
              <a:t>11/30/2013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373847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14EF4E-75ED-4DE6-B83B-F6DFDDC25A90}" type="datetimeFigureOut">
              <a:rPr lang="en-US" smtClean="0"/>
              <a:t>11/30/2013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333865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14EF4E-75ED-4DE6-B83B-F6DFDDC25A90}" type="datetimeFigureOut">
              <a:rPr lang="en-US" smtClean="0"/>
              <a:t>11/30/2013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164668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14EF4E-75ED-4DE6-B83B-F6DFDDC25A90}" type="datetimeFigureOut">
              <a:rPr lang="en-US" smtClean="0"/>
              <a:t>11/30/2013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19D826-8B74-41B9-A242-9D1D56A3AF79}" type="slidenum">
              <a:rPr lang="en-US" smtClean="0"/>
              <a:t>‹#›</a:t>
            </a:fld>
            <a:endParaRPr lang="en-US"/>
          </a:p>
        </p:txBody>
      </p:sp>
    </p:spTree>
    <p:extLst>
      <p:ext uri="{BB962C8B-B14F-4D97-AF65-F5344CB8AC3E}">
        <p14:creationId xmlns:p14="http://schemas.microsoft.com/office/powerpoint/2010/main" val="1846130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10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2.gi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6.jpeg"/><Relationship Id="rId2" Type="http://schemas.openxmlformats.org/officeDocument/2006/relationships/hyperlink" Target="http://www.google.ca/url?sa=i&amp;rct=j&amp;q=ethiopia+birds&amp;source=images&amp;cd=&amp;cad=rja&amp;docid=5SW6qT_6HfZ8gM&amp;tbnid=VIoHyogAwAEaQM:&amp;ved=0CAUQjRw&amp;url=http://fieldguides.smugmug.com/SHOWS/Europe-Africa/Ethiopia-2011-George-Armistead/17318634_TWcNJT/4&amp;ei=OUCpUazeMMLKqgGLjYHoAw&amp;bvm=bv.47244034,d.aWc&amp;psig=AFQjCNGbT0BcaMX04ZvxbtC3pHHj65QRbw&amp;ust=1370132841787795" TargetMode="External"/><Relationship Id="rId1" Type="http://schemas.openxmlformats.org/officeDocument/2006/relationships/slideLayout" Target="../slideLayouts/slideLayout2.xml"/><Relationship Id="rId6" Type="http://schemas.openxmlformats.org/officeDocument/2006/relationships/hyperlink" Target="http://www.google.ca/url?sa=i&amp;rct=j&amp;q=ethiopia+tsetse&amp;source=images&amp;cd=&amp;cad=rja&amp;docid=CzBZKOqG2DJhrM&amp;tbnid=TmN503sX7ZGgNM:&amp;ved=0CAUQjRw&amp;url=http://www.scoopweb.com/Tsetse_fly&amp;ei=uUCpUdnnFMqAqQGJrIHQAQ&amp;bvm=bv.47244034,d.aWc&amp;psig=AFQjCNErYl1jkvcEB_saokuhNiuYcjvzlA&amp;ust=1370132995690839" TargetMode="External"/><Relationship Id="rId5" Type="http://schemas.openxmlformats.org/officeDocument/2006/relationships/image" Target="../media/image55.jpeg"/><Relationship Id="rId4" Type="http://schemas.openxmlformats.org/officeDocument/2006/relationships/hyperlink" Target="http://www.google.ca/url?sa=i&amp;rct=j&amp;q=ethiopia+birds&amp;source=images&amp;cd=&amp;cad=rja&amp;docid=q_Nbk5z6zBWhjM&amp;tbnid=RrBFOR7PvCSgYM:&amp;ved=0CAUQjRw&amp;url=http://www.sunnylandethiopiatours.com/birdinging_ethiopia.html&amp;ei=7j-pUefQHMWuqAGhi4HAAQ&amp;bvm=bv.47244034,d.aWc&amp;psig=AFQjCNGbT0BcaMX04ZvxbtC3pHHj65QRbw&amp;ust=1370132841787795"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www.google.ca/url?sa=i&amp;rct=j&amp;q=isaiah+cush&amp;source=images&amp;cd=&amp;cad=rja&amp;docid=pA52YlixGzSQ6M&amp;tbnid=W886sGu0jHqHsM:&amp;ved=0CAUQjRw&amp;url=http://www.isaiah18.com/Cush.html&amp;ei=XjqpUYGSBcWLqgHVr4CYAQ&amp;bvm=bv.47244034,d.aWc&amp;psig=AFQjCNHBE50xH9V7oM7FmJj1cCNQLsMNNg&amp;ust=1370131417223794"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0.jpeg"/><Relationship Id="rId2" Type="http://schemas.openxmlformats.org/officeDocument/2006/relationships/hyperlink" Target="http://www.google.ca/url?sa=i&amp;rct=j&amp;q=blossom+grape&amp;source=images&amp;cd=&amp;cad=rja&amp;docid=z3kr_lP-5NZSrM&amp;tbnid=dmlTlXeB8xOgbM:&amp;ved=0CAUQjRw&amp;url=http://flowerinfo.org/oregon-grape-flower&amp;ei=8USpUfH4IdHlqAHYuIHoCA&amp;bvm=bv.47244034,d.aWc&amp;psig=AFQjCNH9hRXKBeaceDT2xmAnn44igi1zBA&amp;ust=1370133900886274" TargetMode="External"/><Relationship Id="rId1" Type="http://schemas.openxmlformats.org/officeDocument/2006/relationships/slideLayout" Target="../slideLayouts/slideLayout2.xml"/><Relationship Id="rId6" Type="http://schemas.openxmlformats.org/officeDocument/2006/relationships/hyperlink" Target="http://www.google.ca/url?sa=i&amp;rct=j&amp;q=blossom+grape&amp;source=images&amp;cd=&amp;cad=rja&amp;docid=kac9dFk9mmluhM&amp;tbnid=Dx6gYsx8dNIW0M:&amp;ved=0CAUQjRw&amp;url=http://bordeaux-undiscovered.co.uk/blog/page/16/&amp;ei=rESpUd6IDs3lqQHuo4AI&amp;bvm=bv.47244034,d.aWc&amp;psig=AFQjCNH9hRXKBeaceDT2xmAnn44igi1zBA&amp;ust=1370133900886274" TargetMode="External"/><Relationship Id="rId5" Type="http://schemas.openxmlformats.org/officeDocument/2006/relationships/image" Target="../media/image59.jpeg"/><Relationship Id="rId4" Type="http://schemas.openxmlformats.org/officeDocument/2006/relationships/hyperlink" Target="http://www.google.ca/url?sa=i&amp;rct=j&amp;q=blossom+grape&amp;source=images&amp;cd=&amp;cad=rja&amp;docid=HciggiqMyLBedM&amp;tbnid=kUjZ1_WBB9K7zM:&amp;ved=0CAUQjRw&amp;url=http://bordeaux-undiscovered.co.uk/blog/2013/05/chateau-lagrange-to-host-bordeauxs-fete-de-la-fleur-flower-festival-2013/&amp;ei=VESpUYzcEYXgqgHz4YDICw&amp;bvm=bv.47244034,d.aWc&amp;psig=AFQjCNH9hRXKBeaceDT2xmAnn44igi1zBA&amp;ust=1370133900886274"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www.google.ca/url?sa=i&amp;rct=j&amp;q=ethiopian+eunuch&amp;source=images&amp;cd=&amp;cad=rja&amp;docid=lP0NA4ZENiEomM&amp;tbnid=PwbDmJGhAblthM:&amp;ved=0CAUQjRw&amp;url=http://wearemerechristians.blogspot.com/2013/01/baptism-starting-point-not-goal.html&amp;ei=NkapUfT9GM7_qAGVx4G4Dg&amp;bvm=bv.47244034,d.aWc&amp;psig=AFQjCNG2Awjfmp1EEt7Bunf3t5xj-OMIDQ&amp;ust=1370134445011241"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6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0.gif"/><Relationship Id="rId4" Type="http://schemas.openxmlformats.org/officeDocument/2006/relationships/image" Target="../media/image79.jpeg"/></Relationships>
</file>

<file path=ppt/slides/_rels/slide7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7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7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7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8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8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8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09.jpeg"/></Relationships>
</file>

<file path=ppt/slides/_rels/slide9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9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9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9919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0400" y="5867400"/>
            <a:ext cx="5749394" cy="83099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Mount Zion (Modern)</a:t>
            </a:r>
            <a:endPar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3074" name="Picture 2" descr="http://www.generationword.com/jerusalem101-photos/2010/topography-photo-i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2407"/>
            <a:ext cx="9144000" cy="473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44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28</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685800" y="1034534"/>
            <a:ext cx="5943600" cy="369332"/>
          </a:xfrm>
          <a:prstGeom prst="rect">
            <a:avLst/>
          </a:prstGeom>
          <a:noFill/>
          <a:effectLst>
            <a:outerShdw blurRad="25400" dist="25400" dir="5400000" algn="ctr" rotWithShape="0">
              <a:srgbClr val="000000">
                <a:alpha val="91000"/>
              </a:srgbClr>
            </a:outerShdw>
          </a:effectLst>
        </p:spPr>
        <p:txBody>
          <a:bodyPr wrap="square" rtlCol="0">
            <a:spAutoFit/>
          </a:bodyPr>
          <a:lstStyle/>
          <a:p>
            <a:r>
              <a:rPr lang="en-US" dirty="0" smtClean="0">
                <a:solidFill>
                  <a:schemeClr val="bg1"/>
                </a:solidFill>
                <a:effectLst>
                  <a:outerShdw blurRad="50800" dist="38100" dir="2700000" algn="tl" rotWithShape="0">
                    <a:prstClr val="black">
                      <a:alpha val="40000"/>
                    </a:prstClr>
                  </a:outerShdw>
                </a:effectLst>
              </a:rPr>
              <a:t>Lies Of Culture This Week</a:t>
            </a:r>
            <a:endParaRPr lang="en-US" dirty="0">
              <a:solidFill>
                <a:schemeClr val="bg1"/>
              </a:solidFill>
              <a:effectLst>
                <a:outerShdw blurRad="50800" dist="38100" dir="2700000" algn="tl" rotWithShape="0">
                  <a:prstClr val="black">
                    <a:alpha val="40000"/>
                  </a:prstClr>
                </a:outerShdw>
              </a:effectLst>
            </a:endParaRPr>
          </a:p>
        </p:txBody>
      </p:sp>
      <p:sp>
        <p:nvSpPr>
          <p:cNvPr id="6" name="TextBox 5"/>
          <p:cNvSpPr txBox="1"/>
          <p:nvPr/>
        </p:nvSpPr>
        <p:spPr>
          <a:xfrm>
            <a:off x="870304" y="1676400"/>
            <a:ext cx="8197496" cy="3416320"/>
          </a:xfrm>
          <a:prstGeom prst="rect">
            <a:avLst/>
          </a:prstGeom>
          <a:noFill/>
          <a:effectLst>
            <a:outerShdw blurRad="25400" dist="25400" dir="5400000" algn="ctr" rotWithShape="0">
              <a:srgbClr val="000000">
                <a:alpha val="91000"/>
              </a:srgbClr>
            </a:outerShdw>
          </a:effectLst>
        </p:spPr>
        <p:txBody>
          <a:bodyPr wrap="square" rtlCol="0">
            <a:spAutoFit/>
          </a:bodyPr>
          <a:lstStyle/>
          <a:p>
            <a:r>
              <a:rPr lang="en-US" dirty="0" smtClean="0">
                <a:solidFill>
                  <a:schemeClr val="bg1"/>
                </a:solidFill>
                <a:effectLst>
                  <a:outerShdw blurRad="50800" dist="38100" dir="2700000" algn="tl" rotWithShape="0">
                    <a:prstClr val="black">
                      <a:alpha val="40000"/>
                    </a:prstClr>
                  </a:outerShdw>
                </a:effectLst>
              </a:rPr>
              <a:t>Lexus … because  I am worth it</a:t>
            </a:r>
          </a:p>
          <a:p>
            <a:endParaRPr lang="en-US" dirty="0">
              <a:solidFill>
                <a:schemeClr val="bg1"/>
              </a:solidFill>
              <a:effectLst>
                <a:outerShdw blurRad="50800" dist="38100" dir="2700000" algn="tl" rotWithShape="0">
                  <a:prstClr val="black">
                    <a:alpha val="40000"/>
                  </a:prstClr>
                </a:outerShdw>
              </a:effectLst>
            </a:endParaRPr>
          </a:p>
          <a:p>
            <a:r>
              <a:rPr lang="en-US" dirty="0" err="1" smtClean="0">
                <a:solidFill>
                  <a:schemeClr val="bg1"/>
                </a:solidFill>
                <a:effectLst>
                  <a:outerShdw blurRad="50800" dist="38100" dir="2700000" algn="tl" rotWithShape="0">
                    <a:prstClr val="black">
                      <a:alpha val="40000"/>
                    </a:prstClr>
                  </a:outerShdw>
                </a:effectLst>
              </a:rPr>
              <a:t>Ashu</a:t>
            </a:r>
            <a:r>
              <a:rPr lang="en-US" dirty="0">
                <a:solidFill>
                  <a:schemeClr val="bg1"/>
                </a:solidFill>
                <a:effectLst>
                  <a:outerShdw blurRad="50800" dist="38100" dir="2700000" algn="tl" rotWithShape="0">
                    <a:prstClr val="black">
                      <a:alpha val="40000"/>
                    </a:prstClr>
                  </a:outerShdw>
                </a:effectLst>
              </a:rPr>
              <a:t> Solo went to the commission alleging the programmable message on the buses violated separation of religion and state and discriminated against </a:t>
            </a:r>
            <a:r>
              <a:rPr lang="en-US" dirty="0" smtClean="0">
                <a:solidFill>
                  <a:schemeClr val="bg1"/>
                </a:solidFill>
                <a:effectLst>
                  <a:outerShdw blurRad="50800" dist="38100" dir="2700000" algn="tl" rotWithShape="0">
                    <a:prstClr val="black">
                      <a:alpha val="40000"/>
                    </a:prstClr>
                  </a:outerShdw>
                </a:effectLst>
              </a:rPr>
              <a:t>non-Christians.</a:t>
            </a:r>
          </a:p>
          <a:p>
            <a:endParaRPr lang="en-US" dirty="0">
              <a:solidFill>
                <a:schemeClr val="bg1"/>
              </a:solidFill>
              <a:effectLst>
                <a:outerShdw blurRad="50800" dist="38100" dir="2700000" algn="tl" rotWithShape="0">
                  <a:prstClr val="black">
                    <a:alpha val="40000"/>
                  </a:prstClr>
                </a:outerShdw>
              </a:effectLst>
            </a:endParaRPr>
          </a:p>
          <a:p>
            <a:r>
              <a:rPr lang="en-US" dirty="0" smtClean="0">
                <a:solidFill>
                  <a:schemeClr val="bg1"/>
                </a:solidFill>
                <a:effectLst>
                  <a:outerShdw blurRad="50800" dist="38100" dir="2700000" algn="tl" rotWithShape="0">
                    <a:prstClr val="black">
                      <a:alpha val="40000"/>
                    </a:prstClr>
                  </a:outerShdw>
                </a:effectLst>
              </a:rPr>
              <a:t>Lottery tickets will supply happiness</a:t>
            </a:r>
          </a:p>
          <a:p>
            <a:endParaRPr lang="en-US" dirty="0">
              <a:solidFill>
                <a:schemeClr val="bg1"/>
              </a:solidFill>
              <a:effectLst>
                <a:outerShdw blurRad="50800" dist="38100" dir="2700000" algn="tl" rotWithShape="0">
                  <a:prstClr val="black">
                    <a:alpha val="40000"/>
                  </a:prstClr>
                </a:outerShdw>
              </a:effectLst>
            </a:endParaRPr>
          </a:p>
          <a:p>
            <a:r>
              <a:rPr lang="en-US" dirty="0" smtClean="0">
                <a:solidFill>
                  <a:schemeClr val="bg1"/>
                </a:solidFill>
                <a:effectLst>
                  <a:outerShdw blurRad="50800" dist="38100" dir="2700000" algn="tl" rotWithShape="0">
                    <a:prstClr val="black">
                      <a:alpha val="40000"/>
                    </a:prstClr>
                  </a:outerShdw>
                </a:effectLst>
              </a:rPr>
              <a:t>Only discriminating people eat at Windows Restaurant</a:t>
            </a:r>
          </a:p>
          <a:p>
            <a:endParaRPr lang="en-US" dirty="0">
              <a:solidFill>
                <a:schemeClr val="bg1"/>
              </a:solidFill>
              <a:effectLst>
                <a:outerShdw blurRad="50800" dist="38100" dir="2700000" algn="tl" rotWithShape="0">
                  <a:prstClr val="black">
                    <a:alpha val="40000"/>
                  </a:prstClr>
                </a:outerShdw>
              </a:effectLst>
            </a:endParaRPr>
          </a:p>
          <a:p>
            <a:r>
              <a:rPr lang="en-US" dirty="0" smtClean="0">
                <a:solidFill>
                  <a:schemeClr val="bg1"/>
                </a:solidFill>
                <a:effectLst>
                  <a:outerShdw blurRad="50800" dist="38100" dir="2700000" algn="tl" rotWithShape="0">
                    <a:prstClr val="black">
                      <a:alpha val="40000"/>
                    </a:prstClr>
                  </a:outerShdw>
                </a:effectLst>
              </a:rPr>
              <a:t>The best family memories are created in a $100,000.00 motor home, on sale now</a:t>
            </a:r>
          </a:p>
          <a:p>
            <a:endParaRPr lang="en-US" dirty="0">
              <a:solidFill>
                <a:schemeClr val="bg1"/>
              </a:solidFill>
              <a:effectLst>
                <a:outerShdw blurRad="50800" dist="38100" dir="2700000" algn="tl" rotWithShape="0">
                  <a:prstClr val="black">
                    <a:alpha val="40000"/>
                  </a:prstClr>
                </a:outerShdw>
              </a:effectLst>
            </a:endParaRPr>
          </a:p>
          <a:p>
            <a:endParaRPr lang="en-US"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58954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28</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152400" y="604702"/>
            <a:ext cx="5943600" cy="369332"/>
          </a:xfrm>
          <a:prstGeom prst="rect">
            <a:avLst/>
          </a:prstGeom>
          <a:noFill/>
          <a:effectLst>
            <a:outerShdw blurRad="25400" dist="25400" dir="5400000" algn="ctr" rotWithShape="0">
              <a:srgbClr val="000000">
                <a:alpha val="91000"/>
              </a:srgbClr>
            </a:outerShdw>
          </a:effectLst>
        </p:spPr>
        <p:txBody>
          <a:bodyPr wrap="square" rtlCol="0">
            <a:spAutoFit/>
          </a:bodyPr>
          <a:lstStyle/>
          <a:p>
            <a:r>
              <a:rPr lang="en-US" dirty="0" smtClean="0">
                <a:solidFill>
                  <a:schemeClr val="bg1"/>
                </a:solidFill>
                <a:effectLst>
                  <a:outerShdw blurRad="50800" dist="38100" dir="2700000" algn="tl" rotWithShape="0">
                    <a:prstClr val="black">
                      <a:alpha val="40000"/>
                    </a:prstClr>
                  </a:outerShdw>
                </a:effectLst>
              </a:rPr>
              <a:t>A Cornerstone Settings In Israel</a:t>
            </a:r>
          </a:p>
        </p:txBody>
      </p:sp>
      <p:pic>
        <p:nvPicPr>
          <p:cNvPr id="4098" name="Picture 2" descr="http://www.vosizneias.com/wp-content/uploads/2009/11/IMG_739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974034"/>
            <a:ext cx="8762999" cy="5842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90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28</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152400" y="604702"/>
            <a:ext cx="5943600" cy="369332"/>
          </a:xfrm>
          <a:prstGeom prst="rect">
            <a:avLst/>
          </a:prstGeom>
          <a:noFill/>
          <a:effectLst>
            <a:outerShdw blurRad="25400" dist="25400" dir="5400000" algn="ctr" rotWithShape="0">
              <a:srgbClr val="000000">
                <a:alpha val="91000"/>
              </a:srgbClr>
            </a:outerShdw>
          </a:effectLst>
        </p:spPr>
        <p:txBody>
          <a:bodyPr wrap="square" rtlCol="0">
            <a:spAutoFit/>
          </a:bodyPr>
          <a:lstStyle/>
          <a:p>
            <a:r>
              <a:rPr lang="en-US" dirty="0" smtClean="0">
                <a:solidFill>
                  <a:schemeClr val="bg1"/>
                </a:solidFill>
                <a:effectLst>
                  <a:outerShdw blurRad="50800" dist="38100" dir="2700000" algn="tl" rotWithShape="0">
                    <a:prstClr val="black">
                      <a:alpha val="40000"/>
                    </a:prstClr>
                  </a:outerShdw>
                </a:effectLst>
              </a:rPr>
              <a:t>A touchstone testing kit</a:t>
            </a:r>
          </a:p>
        </p:txBody>
      </p:sp>
      <p:pic>
        <p:nvPicPr>
          <p:cNvPr id="5122" name="Picture 2" descr="File:Pierre de touch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143000"/>
            <a:ext cx="6105525" cy="5715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15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28</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469556" y="838200"/>
            <a:ext cx="7988643" cy="2031325"/>
          </a:xfrm>
          <a:prstGeom prst="rect">
            <a:avLst/>
          </a:prstGeom>
          <a:noFill/>
          <a:effectLst>
            <a:outerShdw blurRad="25400" dist="25400" dir="5400000" algn="ctr" rotWithShape="0">
              <a:srgbClr val="000000">
                <a:alpha val="91000"/>
              </a:srgbClr>
            </a:outerShdw>
          </a:effectLst>
        </p:spPr>
        <p:txBody>
          <a:bodyPr wrap="square" rtlCol="0">
            <a:spAutoFit/>
          </a:bodyPr>
          <a:lstStyle/>
          <a:p>
            <a:r>
              <a:rPr lang="en-US" dirty="0" smtClean="0">
                <a:solidFill>
                  <a:schemeClr val="bg1"/>
                </a:solidFill>
                <a:effectLst>
                  <a:outerShdw blurRad="50800" dist="38100" dir="2700000" algn="tl" rotWithShape="0">
                    <a:prstClr val="black">
                      <a:alpha val="40000"/>
                    </a:prstClr>
                  </a:outerShdw>
                </a:effectLst>
              </a:rPr>
              <a:t>Some final thoughts …</a:t>
            </a:r>
          </a:p>
          <a:p>
            <a:endParaRPr lang="en-US" dirty="0">
              <a:solidFill>
                <a:schemeClr val="bg1"/>
              </a:solidFill>
              <a:effectLst>
                <a:outerShdw blurRad="50800" dist="38100" dir="2700000" algn="tl" rotWithShape="0">
                  <a:prstClr val="black">
                    <a:alpha val="40000"/>
                  </a:prstClr>
                </a:outerShdw>
              </a:effectLst>
            </a:endParaRPr>
          </a:p>
          <a:p>
            <a:pPr marL="342900" indent="-342900">
              <a:buAutoNum type="arabicParenR"/>
            </a:pPr>
            <a:r>
              <a:rPr lang="en-US" dirty="0" smtClean="0">
                <a:solidFill>
                  <a:schemeClr val="bg1"/>
                </a:solidFill>
                <a:effectLst>
                  <a:outerShdw blurRad="50800" dist="38100" dir="2700000" algn="tl" rotWithShape="0">
                    <a:prstClr val="black">
                      <a:alpha val="40000"/>
                    </a:prstClr>
                  </a:outerShdw>
                </a:effectLst>
              </a:rPr>
              <a:t>How does God really feel about a mocking tongue?</a:t>
            </a:r>
          </a:p>
          <a:p>
            <a:pPr marL="742950" lvl="1" indent="-285750">
              <a:buFontTx/>
              <a:buChar char="-"/>
            </a:pPr>
            <a:r>
              <a:rPr lang="en-US" dirty="0" smtClean="0">
                <a:solidFill>
                  <a:schemeClr val="bg1"/>
                </a:solidFill>
                <a:effectLst>
                  <a:outerShdw blurRad="50800" dist="38100" dir="2700000" algn="tl" rotWithShape="0">
                    <a:prstClr val="black">
                      <a:alpha val="40000"/>
                    </a:prstClr>
                  </a:outerShdw>
                </a:effectLst>
              </a:rPr>
              <a:t>Build or destroy community?</a:t>
            </a:r>
          </a:p>
          <a:p>
            <a:pPr marL="742950" lvl="1" indent="-285750">
              <a:buFontTx/>
              <a:buChar char="-"/>
            </a:pPr>
            <a:r>
              <a:rPr lang="en-US" dirty="0" smtClean="0">
                <a:solidFill>
                  <a:schemeClr val="bg1"/>
                </a:solidFill>
                <a:effectLst>
                  <a:outerShdw blurRad="50800" dist="38100" dir="2700000" algn="tl" rotWithShape="0">
                    <a:prstClr val="black">
                      <a:alpha val="40000"/>
                    </a:prstClr>
                  </a:outerShdw>
                </a:effectLst>
              </a:rPr>
              <a:t>Does it spread poison throughout the people?</a:t>
            </a:r>
          </a:p>
          <a:p>
            <a:pPr marL="342900" indent="-342900">
              <a:buAutoNum type="arabicParenR"/>
            </a:pPr>
            <a:r>
              <a:rPr lang="en-US" dirty="0" smtClean="0">
                <a:solidFill>
                  <a:schemeClr val="bg1"/>
                </a:solidFill>
                <a:effectLst>
                  <a:outerShdw blurRad="50800" dist="38100" dir="2700000" algn="tl" rotWithShape="0">
                    <a:prstClr val="black">
                      <a:alpha val="40000"/>
                    </a:prstClr>
                  </a:outerShdw>
                </a:effectLst>
              </a:rPr>
              <a:t>Do we REALLY accept that wisdom really come from above?</a:t>
            </a:r>
          </a:p>
          <a:p>
            <a:pPr lvl="1"/>
            <a:r>
              <a:rPr lang="en-US" dirty="0" smtClean="0">
                <a:solidFill>
                  <a:schemeClr val="bg1"/>
                </a:solidFill>
                <a:effectLst>
                  <a:outerShdw blurRad="50800" dist="38100" dir="2700000" algn="tl" rotWithShape="0">
                    <a:prstClr val="black">
                      <a:alpha val="40000"/>
                    </a:prstClr>
                  </a:outerShdw>
                </a:effectLst>
              </a:rPr>
              <a:t>-    What kinds of wisdom are we likely to ignore when it comes from above?</a:t>
            </a:r>
          </a:p>
        </p:txBody>
      </p:sp>
      <p:pic>
        <p:nvPicPr>
          <p:cNvPr id="1026" name="Picture 2" descr="http://www.hanselman.com/blog/content/binary/WindowsLiveWriter/MoqLinqandLambdasappliedtoMockObjects_319/iStock_000004250790XSmall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974889"/>
            <a:ext cx="5143500" cy="3429001"/>
          </a:xfrm>
          <a:prstGeom prst="rect">
            <a:avLst/>
          </a:prstGeom>
          <a:noFill/>
          <a:effectLst>
            <a:outerShdw blurRad="76200" dist="76200" dir="2700000" algn="tl" rotWithShape="0">
              <a:prstClr val="black">
                <a:alpha val="84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72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29</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457200" y="877669"/>
            <a:ext cx="7391400" cy="369332"/>
          </a:xfrm>
          <a:prstGeom prst="rect">
            <a:avLst/>
          </a:prstGeom>
          <a:noFill/>
          <a:effectLst>
            <a:outerShdw blurRad="25400" dist="25400" dir="5400000" algn="ctr" rotWithShape="0">
              <a:srgbClr val="000000">
                <a:alpha val="91000"/>
              </a:srgbClr>
            </a:outerShdw>
          </a:effectLst>
        </p:spPr>
        <p:txBody>
          <a:bodyPr wrap="square" rtlCol="0">
            <a:spAutoFit/>
          </a:bodyPr>
          <a:lstStyle/>
          <a:p>
            <a:r>
              <a:rPr lang="en-US" dirty="0" smtClean="0">
                <a:solidFill>
                  <a:schemeClr val="bg1"/>
                </a:solidFill>
                <a:effectLst>
                  <a:outerShdw blurRad="50800" dist="38100" dir="2700000" algn="tl" rotWithShape="0">
                    <a:prstClr val="black">
                      <a:alpha val="40000"/>
                    </a:prstClr>
                  </a:outerShdw>
                </a:effectLst>
              </a:rPr>
              <a:t>Ariel … an altar hearth … why in Jerusalem?</a:t>
            </a:r>
          </a:p>
        </p:txBody>
      </p:sp>
      <p:pic>
        <p:nvPicPr>
          <p:cNvPr id="2050" name="Picture 2" descr="http://www.celticjackalope.com/images/SacredMagickalHearthBa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604319"/>
            <a:ext cx="4973071" cy="4580062"/>
          </a:xfrm>
          <a:prstGeom prst="rect">
            <a:avLst/>
          </a:prstGeom>
          <a:noFill/>
          <a:effectLst>
            <a:outerShdw blurRad="88900" dist="76200" dir="2700000" algn="tl" rotWithShape="0">
              <a:prstClr val="black">
                <a:alpha val="71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69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29</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457200" y="877669"/>
            <a:ext cx="7391400" cy="369332"/>
          </a:xfrm>
          <a:prstGeom prst="rect">
            <a:avLst/>
          </a:prstGeom>
          <a:noFill/>
          <a:effectLst>
            <a:outerShdw blurRad="25400" dist="25400" dir="5400000" algn="ctr" rotWithShape="0">
              <a:srgbClr val="000000">
                <a:alpha val="91000"/>
              </a:srgbClr>
            </a:outerShdw>
          </a:effectLst>
        </p:spPr>
        <p:txBody>
          <a:bodyPr wrap="square" rtlCol="0">
            <a:spAutoFit/>
          </a:bodyPr>
          <a:lstStyle/>
          <a:p>
            <a:r>
              <a:rPr lang="en-US" dirty="0" smtClean="0">
                <a:solidFill>
                  <a:schemeClr val="bg1"/>
                </a:solidFill>
                <a:effectLst>
                  <a:outerShdw blurRad="50800" dist="38100" dir="2700000" algn="tl" rotWithShape="0">
                    <a:prstClr val="black">
                      <a:alpha val="40000"/>
                    </a:prstClr>
                  </a:outerShdw>
                </a:effectLst>
              </a:rPr>
              <a:t>Political Intrigue does not escape the Lord’s notice</a:t>
            </a:r>
          </a:p>
        </p:txBody>
      </p:sp>
      <p:pic>
        <p:nvPicPr>
          <p:cNvPr id="3074" name="Picture 2" descr="http://www.chfi.com/files/ford-butt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650" y="1371600"/>
            <a:ext cx="8001000" cy="5334001"/>
          </a:xfrm>
          <a:prstGeom prst="rect">
            <a:avLst/>
          </a:prstGeom>
          <a:noFill/>
          <a:effectLst>
            <a:outerShdw blurRad="76200" dist="88900" dir="2700000" algn="tl" rotWithShape="0">
              <a:prstClr val="black">
                <a:alpha val="8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00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29</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descr="http://filternet.si/content/uploads/2013/05/Glin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018" y="1143000"/>
            <a:ext cx="8228258" cy="5504113"/>
          </a:xfrm>
          <a:prstGeom prst="rect">
            <a:avLst/>
          </a:prstGeom>
          <a:noFill/>
          <a:effectLst>
            <a:outerShdw blurRad="76200" dist="88900" dir="2700000" algn="tl" rotWithShape="0">
              <a:prstClr val="black">
                <a:alpha val="8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35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29</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457200" y="877669"/>
            <a:ext cx="7391400" cy="369332"/>
          </a:xfrm>
          <a:prstGeom prst="rect">
            <a:avLst/>
          </a:prstGeom>
          <a:noFill/>
          <a:effectLst>
            <a:outerShdw blurRad="25400" dist="25400" dir="5400000" algn="ctr" rotWithShape="0">
              <a:srgbClr val="000000">
                <a:alpha val="91000"/>
              </a:srgbClr>
            </a:outerShdw>
          </a:effectLst>
        </p:spPr>
        <p:txBody>
          <a:bodyPr wrap="square" rtlCol="0">
            <a:spAutoFit/>
          </a:bodyPr>
          <a:lstStyle/>
          <a:p>
            <a:r>
              <a:rPr lang="en-US" dirty="0" smtClean="0">
                <a:solidFill>
                  <a:schemeClr val="bg1"/>
                </a:solidFill>
                <a:effectLst>
                  <a:outerShdw blurRad="50800" dist="38100" dir="2700000" algn="tl" rotWithShape="0">
                    <a:prstClr val="black">
                      <a:alpha val="40000"/>
                    </a:prstClr>
                  </a:outerShdw>
                </a:effectLst>
              </a:rPr>
              <a:t>Lebanon changed from mountains to fertile fields of Mount Carmel …</a:t>
            </a:r>
          </a:p>
        </p:txBody>
      </p:sp>
      <p:pic>
        <p:nvPicPr>
          <p:cNvPr id="2050" name="Picture 2" descr="http://upload.wikimedia.org/wikipedia/commons/5/5b/Caiobadner_-_mount_carm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1981200"/>
            <a:ext cx="6324600" cy="4743450"/>
          </a:xfrm>
          <a:prstGeom prst="rect">
            <a:avLst/>
          </a:prstGeom>
          <a:noFill/>
          <a:effectLst>
            <a:outerShdw blurRad="76200" dist="88900" dir="2700000" algn="tl" rotWithShape="0">
              <a:prstClr val="black">
                <a:alpha val="80000"/>
              </a:prstClr>
            </a:outerShdw>
          </a:effectLst>
          <a:extLst>
            <a:ext uri="{909E8E84-426E-40DD-AFC4-6F175D3DCCD1}">
              <a14:hiddenFill xmlns:a14="http://schemas.microsoft.com/office/drawing/2010/main">
                <a:solidFill>
                  <a:srgbClr val="FFFFFF"/>
                </a:solidFill>
              </a14:hiddenFill>
            </a:ext>
          </a:extLst>
        </p:spPr>
      </p:pic>
      <p:pic>
        <p:nvPicPr>
          <p:cNvPr id="4098" name="Picture 2" descr="http://www.embraceme.org/sites/default/files/Leban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732" y="1282012"/>
            <a:ext cx="4234013" cy="3175510"/>
          </a:xfrm>
          <a:prstGeom prst="rect">
            <a:avLst/>
          </a:prstGeom>
          <a:noFill/>
          <a:effectLst>
            <a:outerShdw blurRad="76200" dist="88900" dir="2700000" algn="tl" rotWithShape="0">
              <a:prstClr val="black">
                <a:alpha val="8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98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30</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457200" y="877669"/>
            <a:ext cx="3276600" cy="369332"/>
          </a:xfrm>
          <a:prstGeom prst="rect">
            <a:avLst/>
          </a:prstGeom>
          <a:noFill/>
          <a:effectLst>
            <a:outerShdw blurRad="25400" dist="25400" dir="5400000" algn="ctr" rotWithShape="0">
              <a:srgbClr val="000000">
                <a:alpha val="91000"/>
              </a:srgbClr>
            </a:outerShdw>
          </a:effectLst>
        </p:spPr>
        <p:txBody>
          <a:bodyPr wrap="square" rtlCol="0">
            <a:spAutoFit/>
          </a:bodyPr>
          <a:lstStyle/>
          <a:p>
            <a:r>
              <a:rPr lang="en-US" dirty="0" smtClean="0">
                <a:solidFill>
                  <a:schemeClr val="bg1"/>
                </a:solidFill>
                <a:effectLst>
                  <a:outerShdw blurRad="50800" dist="38100" dir="2700000" algn="tl" rotWithShape="0">
                    <a:prstClr val="black">
                      <a:alpha val="40000"/>
                    </a:prstClr>
                  </a:outerShdw>
                </a:effectLst>
              </a:rPr>
              <a:t>From The North To The South</a:t>
            </a:r>
          </a:p>
        </p:txBody>
      </p:sp>
      <p:pic>
        <p:nvPicPr>
          <p:cNvPr id="1030" name="Picture 6" descr="http://www.nigli.net/akhenaten/legypt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524000"/>
            <a:ext cx="5791200" cy="4734413"/>
          </a:xfrm>
          <a:prstGeom prst="rect">
            <a:avLst/>
          </a:prstGeom>
          <a:noFill/>
          <a:effectLst>
            <a:outerShdw blurRad="88900" dist="88900" dir="2700000" algn="tl" rotWithShape="0">
              <a:prstClr val="black">
                <a:alpha val="78000"/>
              </a:prstClr>
            </a:outerShdw>
          </a:effectLst>
          <a:extLst>
            <a:ext uri="{909E8E84-426E-40DD-AFC4-6F175D3DCCD1}">
              <a14:hiddenFill xmlns:a14="http://schemas.microsoft.com/office/drawing/2010/main">
                <a:solidFill>
                  <a:srgbClr val="FFFFFF"/>
                </a:solidFill>
              </a14:hiddenFill>
            </a:ext>
          </a:extLst>
        </p:spPr>
      </p:pic>
      <p:sp>
        <p:nvSpPr>
          <p:cNvPr id="2" name="Oval 1"/>
          <p:cNvSpPr/>
          <p:nvPr/>
        </p:nvSpPr>
        <p:spPr>
          <a:xfrm>
            <a:off x="4613189" y="2590800"/>
            <a:ext cx="762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733800" y="5181600"/>
            <a:ext cx="1143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674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30</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457200" y="877669"/>
            <a:ext cx="2514600" cy="369332"/>
          </a:xfrm>
          <a:prstGeom prst="rect">
            <a:avLst/>
          </a:prstGeom>
          <a:noFill/>
          <a:effectLst>
            <a:outerShdw blurRad="25400" dist="25400" dir="5400000" algn="ctr" rotWithShape="0">
              <a:srgbClr val="000000">
                <a:alpha val="91000"/>
              </a:srgbClr>
            </a:outerShdw>
          </a:effectLst>
        </p:spPr>
        <p:txBody>
          <a:bodyPr wrap="square" rtlCol="0">
            <a:spAutoFit/>
          </a:bodyPr>
          <a:lstStyle/>
          <a:p>
            <a:r>
              <a:rPr lang="en-US" dirty="0" smtClean="0">
                <a:solidFill>
                  <a:schemeClr val="bg1"/>
                </a:solidFill>
                <a:effectLst>
                  <a:outerShdw blurRad="50800" dist="38100" dir="2700000" algn="tl" rotWithShape="0">
                    <a:prstClr val="black">
                      <a:alpha val="40000"/>
                    </a:prstClr>
                  </a:outerShdw>
                </a:effectLst>
              </a:rPr>
              <a:t>The Negev …</a:t>
            </a:r>
          </a:p>
        </p:txBody>
      </p:sp>
      <p:pic>
        <p:nvPicPr>
          <p:cNvPr id="1026" name="Picture 2" descr="File:Israel-2013-Ein Avdat 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28800"/>
            <a:ext cx="5410200" cy="2732152"/>
          </a:xfrm>
          <a:prstGeom prst="rect">
            <a:avLst/>
          </a:prstGeom>
          <a:noFill/>
          <a:effectLst>
            <a:outerShdw blurRad="88900" dist="88900" dir="2700000" algn="tl" rotWithShape="0">
              <a:prstClr val="black">
                <a:alpha val="78000"/>
              </a:prstClr>
            </a:outerShdw>
          </a:effectLst>
          <a:extLst>
            <a:ext uri="{909E8E84-426E-40DD-AFC4-6F175D3DCCD1}">
              <a14:hiddenFill xmlns:a14="http://schemas.microsoft.com/office/drawing/2010/main">
                <a:solidFill>
                  <a:srgbClr val="FFFFFF"/>
                </a:solidFill>
              </a14:hiddenFill>
            </a:ext>
          </a:extLst>
        </p:spPr>
      </p:pic>
      <p:pic>
        <p:nvPicPr>
          <p:cNvPr id="1028" name="Picture 4" descr="File:Southern District in Israel.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6508" y="1041740"/>
            <a:ext cx="3067050" cy="5695950"/>
          </a:xfrm>
          <a:prstGeom prst="rect">
            <a:avLst/>
          </a:prstGeom>
          <a:noFill/>
          <a:effectLst>
            <a:outerShdw blurRad="88900" dist="88900" dir="2700000" algn="tl" rotWithShape="0">
              <a:prstClr val="black">
                <a:alpha val="78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94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86600" y="5699607"/>
            <a:ext cx="1098378" cy="83099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Full</a:t>
            </a:r>
            <a:endPar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028" name="Picture 4" descr="http://regex.info/i/JEF_0391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914400"/>
            <a:ext cx="3619500" cy="5314951"/>
          </a:xfrm>
          <a:prstGeom prst="rect">
            <a:avLst/>
          </a:prstGeom>
          <a:noFill/>
          <a:effectLst>
            <a:outerShdw blurRad="63500" dist="38100" sx="101000" sy="1010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39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30</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762000" y="865652"/>
            <a:ext cx="2514600" cy="369332"/>
          </a:xfrm>
          <a:prstGeom prst="rect">
            <a:avLst/>
          </a:prstGeom>
          <a:noFill/>
          <a:effectLst>
            <a:outerShdw blurRad="25400" dist="25400" dir="5400000" algn="ctr" rotWithShape="0">
              <a:srgbClr val="000000">
                <a:alpha val="91000"/>
              </a:srgbClr>
            </a:outerShdw>
          </a:effectLst>
        </p:spPr>
        <p:txBody>
          <a:bodyPr wrap="square" rtlCol="0">
            <a:spAutoFit/>
          </a:bodyPr>
          <a:lstStyle/>
          <a:p>
            <a:r>
              <a:rPr lang="en-US" dirty="0" smtClean="0">
                <a:solidFill>
                  <a:schemeClr val="bg1"/>
                </a:solidFill>
                <a:effectLst>
                  <a:outerShdw blurRad="50800" dist="38100" dir="2700000" algn="tl" rotWithShape="0">
                    <a:prstClr val="black">
                      <a:alpha val="40000"/>
                    </a:prstClr>
                  </a:outerShdw>
                </a:effectLst>
              </a:rPr>
              <a:t>A Lone Tree Left (v.17)</a:t>
            </a:r>
          </a:p>
        </p:txBody>
      </p:sp>
      <p:pic>
        <p:nvPicPr>
          <p:cNvPr id="2054" name="Picture 6" descr="http://talkingtree.org/images/20090609231659_lonet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304" y="1447800"/>
            <a:ext cx="7620000" cy="5105401"/>
          </a:xfrm>
          <a:prstGeom prst="rect">
            <a:avLst/>
          </a:prstGeom>
          <a:noFill/>
          <a:effectLst>
            <a:outerShdw blurRad="88900" dist="88900" dir="2700000" algn="tl" rotWithShape="0">
              <a:prstClr val="black">
                <a:alpha val="78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52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30</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457200" y="680986"/>
            <a:ext cx="2514600" cy="369332"/>
          </a:xfrm>
          <a:prstGeom prst="rect">
            <a:avLst/>
          </a:prstGeom>
          <a:noFill/>
          <a:effectLst>
            <a:outerShdw blurRad="25400" dist="25400" dir="5400000" algn="ctr" rotWithShape="0">
              <a:srgbClr val="000000">
                <a:alpha val="91000"/>
              </a:srgbClr>
            </a:outerShdw>
          </a:effectLst>
        </p:spPr>
        <p:txBody>
          <a:bodyPr wrap="square" rtlCol="0">
            <a:spAutoFit/>
          </a:bodyPr>
          <a:lstStyle/>
          <a:p>
            <a:r>
              <a:rPr lang="en-US" dirty="0" smtClean="0">
                <a:solidFill>
                  <a:schemeClr val="bg1"/>
                </a:solidFill>
                <a:effectLst>
                  <a:outerShdw blurRad="50800" dist="38100" dir="2700000" algn="tl" rotWithShape="0">
                    <a:prstClr val="black">
                      <a:alpha val="40000"/>
                    </a:prstClr>
                  </a:outerShdw>
                </a:effectLst>
              </a:rPr>
              <a:t>Jacob Bargains With God</a:t>
            </a:r>
          </a:p>
        </p:txBody>
      </p:sp>
      <p:pic>
        <p:nvPicPr>
          <p:cNvPr id="3074" name="Picture 2" descr="http://childrenschapel.org/biblestories/graphics/jacoblad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599" y="1015307"/>
            <a:ext cx="4867275" cy="5772150"/>
          </a:xfrm>
          <a:prstGeom prst="rect">
            <a:avLst/>
          </a:prstGeom>
          <a:noFill/>
          <a:effectLst>
            <a:outerShdw blurRad="88900" dist="88900" dir="2700000" algn="tl" rotWithShape="0">
              <a:prstClr val="black">
                <a:alpha val="78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98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30</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457200" y="680986"/>
            <a:ext cx="2514600" cy="369332"/>
          </a:xfrm>
          <a:prstGeom prst="rect">
            <a:avLst/>
          </a:prstGeom>
          <a:noFill/>
          <a:effectLst>
            <a:outerShdw blurRad="25400" dist="25400" dir="5400000" algn="ctr" rotWithShape="0">
              <a:srgbClr val="000000">
                <a:alpha val="91000"/>
              </a:srgbClr>
            </a:outerShdw>
          </a:effectLst>
        </p:spPr>
        <p:txBody>
          <a:bodyPr wrap="square" rtlCol="0">
            <a:spAutoFit/>
          </a:bodyPr>
          <a:lstStyle/>
          <a:p>
            <a:r>
              <a:rPr lang="en-US" dirty="0" smtClean="0">
                <a:solidFill>
                  <a:schemeClr val="bg1"/>
                </a:solidFill>
                <a:effectLst>
                  <a:outerShdw blurRad="50800" dist="38100" dir="2700000" algn="tl" rotWithShape="0">
                    <a:prstClr val="black">
                      <a:alpha val="40000"/>
                    </a:prstClr>
                  </a:outerShdw>
                </a:effectLst>
              </a:rPr>
              <a:t>Jacob And Laban</a:t>
            </a:r>
          </a:p>
        </p:txBody>
      </p:sp>
      <p:pic>
        <p:nvPicPr>
          <p:cNvPr id="2050" name="Picture 2" descr="http://etc.usf.edu/clipart/69700/69708/69708_laban_jacob_l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087909"/>
            <a:ext cx="6991350" cy="5772150"/>
          </a:xfrm>
          <a:prstGeom prst="rect">
            <a:avLst/>
          </a:prstGeom>
          <a:noFill/>
          <a:effectLst>
            <a:outerShdw blurRad="88900" dist="88900" dir="2700000" algn="tl" rotWithShape="0">
              <a:prstClr val="black">
                <a:alpha val="78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8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31</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459259" y="865652"/>
            <a:ext cx="4572000" cy="369332"/>
          </a:xfrm>
          <a:prstGeom prst="rect">
            <a:avLst/>
          </a:prstGeom>
          <a:noFill/>
          <a:effectLst>
            <a:outerShdw blurRad="25400" dist="25400" dir="5400000" algn="ctr" rotWithShape="0">
              <a:srgbClr val="000000">
                <a:alpha val="91000"/>
              </a:srgbClr>
            </a:outerShdw>
          </a:effectLst>
        </p:spPr>
        <p:txBody>
          <a:bodyPr wrap="square" rtlCol="0">
            <a:spAutoFit/>
          </a:bodyPr>
          <a:lstStyle/>
          <a:p>
            <a:r>
              <a:rPr lang="en-US" dirty="0" smtClean="0">
                <a:solidFill>
                  <a:schemeClr val="bg1"/>
                </a:solidFill>
                <a:effectLst>
                  <a:outerShdw blurRad="50800" dist="38100" dir="2700000" algn="tl" rotWithShape="0">
                    <a:prstClr val="black">
                      <a:alpha val="40000"/>
                    </a:prstClr>
                  </a:outerShdw>
                </a:effectLst>
              </a:rPr>
              <a:t>What is my weapon of trust </a:t>
            </a:r>
            <a:r>
              <a:rPr lang="en-US" dirty="0" smtClean="0">
                <a:solidFill>
                  <a:schemeClr val="bg1"/>
                </a:solidFill>
                <a:effectLst>
                  <a:outerShdw blurRad="50800" dist="38100" dir="2700000" algn="tl" rotWithShape="0">
                    <a:prstClr val="black">
                      <a:alpha val="40000"/>
                    </a:prstClr>
                  </a:outerShdw>
                </a:effectLst>
              </a:rPr>
              <a:t>today (v.1)?</a:t>
            </a:r>
            <a:endParaRPr lang="en-US" dirty="0" smtClean="0">
              <a:solidFill>
                <a:schemeClr val="bg1"/>
              </a:solidFill>
              <a:effectLst>
                <a:outerShdw blurRad="50800" dist="38100" dir="2700000" algn="tl" rotWithShape="0">
                  <a:prstClr val="black">
                    <a:alpha val="40000"/>
                  </a:prstClr>
                </a:outerShdw>
              </a:effectLst>
            </a:endParaRPr>
          </a:p>
        </p:txBody>
      </p:sp>
      <p:pic>
        <p:nvPicPr>
          <p:cNvPr id="1026" name="Picture 2" descr="http://dismanibus156.files.wordpress.com/2010/02/chariot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304" y="1447800"/>
            <a:ext cx="7534275" cy="4953001"/>
          </a:xfrm>
          <a:prstGeom prst="rect">
            <a:avLst/>
          </a:prstGeom>
          <a:noFill/>
          <a:effectLst>
            <a:outerShdw blurRad="88900" dist="88900" dir="2700000" algn="tl" rotWithShape="0">
              <a:prstClr val="black">
                <a:alpha val="78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56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32</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381000" y="680980"/>
            <a:ext cx="4572000" cy="369332"/>
          </a:xfrm>
          <a:prstGeom prst="rect">
            <a:avLst/>
          </a:prstGeom>
          <a:noFill/>
          <a:effectLst>
            <a:outerShdw blurRad="25400" dist="25400" dir="5400000" algn="ctr" rotWithShape="0">
              <a:srgbClr val="000000">
                <a:alpha val="91000"/>
              </a:srgbClr>
            </a:outerShdw>
          </a:effectLst>
        </p:spPr>
        <p:txBody>
          <a:bodyPr wrap="square" rtlCol="0">
            <a:spAutoFit/>
          </a:bodyPr>
          <a:lstStyle/>
          <a:p>
            <a:r>
              <a:rPr lang="en-US" dirty="0" smtClean="0">
                <a:solidFill>
                  <a:schemeClr val="bg1"/>
                </a:solidFill>
                <a:effectLst>
                  <a:outerShdw blurRad="50800" dist="38100" dir="2700000" algn="tl" rotWithShape="0">
                    <a:prstClr val="black">
                      <a:alpha val="40000"/>
                    </a:prstClr>
                  </a:outerShdw>
                </a:effectLst>
              </a:rPr>
              <a:t>The Millennial Promises (32:18) …</a:t>
            </a:r>
            <a:endParaRPr lang="en-US" dirty="0" smtClean="0">
              <a:solidFill>
                <a:schemeClr val="bg1"/>
              </a:solidFill>
              <a:effectLst>
                <a:outerShdw blurRad="50800" dist="38100" dir="2700000" algn="tl" rotWithShape="0">
                  <a:prstClr val="black">
                    <a:alpha val="40000"/>
                  </a:prstClr>
                </a:outerShdw>
              </a:effectLst>
            </a:endParaRPr>
          </a:p>
        </p:txBody>
      </p:sp>
      <p:pic>
        <p:nvPicPr>
          <p:cNvPr id="1028" name="Picture 4" descr="http://www.youwall.com/papel/beautiful_house_wallpaper_1a1a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34978"/>
            <a:ext cx="8739927" cy="5461098"/>
          </a:xfrm>
          <a:prstGeom prst="rect">
            <a:avLst/>
          </a:prstGeom>
          <a:noFill/>
          <a:effectLst>
            <a:outerShdw blurRad="88900" dist="88900" dir="2700000" algn="tl" rotWithShape="0">
              <a:prstClr val="black">
                <a:alpha val="78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54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33</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459259" y="865652"/>
            <a:ext cx="4572000" cy="369332"/>
          </a:xfrm>
          <a:prstGeom prst="rect">
            <a:avLst/>
          </a:prstGeom>
          <a:noFill/>
          <a:effectLst>
            <a:outerShdw blurRad="25400" dist="25400" dir="5400000" algn="ctr" rotWithShape="0">
              <a:srgbClr val="000000">
                <a:alpha val="91000"/>
              </a:srgbClr>
            </a:outerShdw>
          </a:effectLst>
        </p:spPr>
        <p:txBody>
          <a:bodyPr wrap="square" rtlCol="0">
            <a:spAutoFit/>
          </a:bodyPr>
          <a:lstStyle/>
          <a:p>
            <a:r>
              <a:rPr lang="en-US" dirty="0" smtClean="0">
                <a:solidFill>
                  <a:schemeClr val="bg1"/>
                </a:solidFill>
                <a:effectLst>
                  <a:outerShdw blurRad="50800" dist="38100" dir="2700000" algn="tl" rotWithShape="0">
                    <a:prstClr val="black">
                      <a:alpha val="40000"/>
                    </a:prstClr>
                  </a:outerShdw>
                </a:effectLst>
              </a:rPr>
              <a:t>Does God hold me to my agreements?</a:t>
            </a:r>
          </a:p>
        </p:txBody>
      </p:sp>
      <p:pic>
        <p:nvPicPr>
          <p:cNvPr id="2" name="Picture 2" descr="https://encrypted-tbn0.gstatic.com/images?q=tbn:ANd9GcT6xFDujytilI5lJq39GW5gBSwTFxvHKITdYqsPkMRLr8CW9Hf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24000"/>
            <a:ext cx="7467600" cy="4978401"/>
          </a:xfrm>
          <a:prstGeom prst="rect">
            <a:avLst/>
          </a:prstGeom>
          <a:noFill/>
          <a:effectLst>
            <a:outerShdw blurRad="88900" dist="88900" dir="2700000" algn="tl" rotWithShape="0">
              <a:prstClr val="black">
                <a:alpha val="78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90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33</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1802"/>
            <a:ext cx="9160476" cy="6950510"/>
          </a:xfrm>
          <a:prstGeom prst="rect">
            <a:avLst/>
          </a:prstGeom>
          <a:noFill/>
          <a:effectLst>
            <a:outerShdw blurRad="88900" dist="88900" dir="2700000" algn="tl" rotWithShape="0">
              <a:prstClr val="black">
                <a:alpha val="78000"/>
              </a:prstClr>
            </a:outerShdw>
          </a:effectLst>
        </p:spPr>
      </p:pic>
      <p:sp>
        <p:nvSpPr>
          <p:cNvPr id="6" name="Oval 5"/>
          <p:cNvSpPr/>
          <p:nvPr/>
        </p:nvSpPr>
        <p:spPr>
          <a:xfrm>
            <a:off x="3589639" y="31744"/>
            <a:ext cx="2743200" cy="108860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8057975">
            <a:off x="256796" y="5339246"/>
            <a:ext cx="2230862" cy="67327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314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33</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1981200" y="196334"/>
            <a:ext cx="990600" cy="369332"/>
          </a:xfrm>
          <a:prstGeom prst="rect">
            <a:avLst/>
          </a:prstGeom>
          <a:noFill/>
          <a:effectLst>
            <a:outerShdw blurRad="25400" dist="25400" dir="5400000" algn="ctr" rotWithShape="0">
              <a:srgbClr val="000000">
                <a:alpha val="91000"/>
              </a:srgbClr>
            </a:outerShdw>
          </a:effectLst>
        </p:spPr>
        <p:txBody>
          <a:bodyPr wrap="square" rtlCol="0">
            <a:spAutoFit/>
          </a:bodyPr>
          <a:lstStyle/>
          <a:p>
            <a:r>
              <a:rPr lang="en-US" dirty="0" err="1" smtClean="0">
                <a:solidFill>
                  <a:schemeClr val="bg1"/>
                </a:solidFill>
                <a:effectLst>
                  <a:outerShdw blurRad="50800" dist="38100" dir="2700000" algn="tl" rotWithShape="0">
                    <a:prstClr val="black">
                      <a:alpha val="40000"/>
                    </a:prstClr>
                  </a:outerShdw>
                </a:effectLst>
              </a:rPr>
              <a:t>Arabah</a:t>
            </a:r>
            <a:endParaRPr lang="en-US" dirty="0" smtClean="0">
              <a:solidFill>
                <a:schemeClr val="bg1"/>
              </a:solidFill>
              <a:effectLst>
                <a:outerShdw blurRad="50800" dist="38100" dir="2700000" algn="tl" rotWithShape="0">
                  <a:prstClr val="black">
                    <a:alpha val="40000"/>
                  </a:prstClr>
                </a:outerShdw>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4427" y="1171011"/>
            <a:ext cx="6734562" cy="5678751"/>
          </a:xfrm>
          <a:prstGeom prst="rect">
            <a:avLst/>
          </a:prstGeom>
          <a:noFill/>
          <a:effectLst>
            <a:outerShdw blurRad="88900" dist="88900" dir="2700000" algn="tl" rotWithShape="0">
              <a:prstClr val="black">
                <a:alpha val="78000"/>
              </a:prstClr>
            </a:outerShdw>
          </a:effectLst>
        </p:spPr>
      </p:pic>
      <p:pic>
        <p:nvPicPr>
          <p:cNvPr id="3074" name="Picture 2" descr="http://ancientneareast.tripod.com/IMAGES/WadiAraba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9" y="642610"/>
            <a:ext cx="4772025" cy="3129749"/>
          </a:xfrm>
          <a:prstGeom prst="rect">
            <a:avLst/>
          </a:prstGeom>
          <a:noFill/>
          <a:effectLst>
            <a:outerShdw blurRad="88900" dist="88900" dir="2700000" algn="tl" rotWithShape="0">
              <a:prstClr val="black">
                <a:alpha val="78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828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humphrysfamilytree.com/Herbert/Bitmaps/wilton.18.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6937"/>
            <a:ext cx="7934325" cy="53149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74446" y="5701645"/>
            <a:ext cx="4997394" cy="83099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Cedars Of Lebanon</a:t>
            </a:r>
            <a:endPar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71122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2950" y="5562600"/>
            <a:ext cx="6224461" cy="83099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Oaks Of Bashan (Golan)</a:t>
            </a:r>
            <a:endPar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2050" name="Picture 2" descr="File:Golan Heights 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3952875" cy="33718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bibleplaces.com/images12/Cows-of-Bashan-with-Mount-Hermon,-tb032905276-bibleplac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819400"/>
            <a:ext cx="3810000" cy="2533651"/>
          </a:xfrm>
          <a:prstGeom prst="rect">
            <a:avLst/>
          </a:prstGeom>
          <a:noFill/>
          <a:effectLst>
            <a:outerShdw blurRad="63500" dist="38100" dir="10800000" sx="101000" sy="101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87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5943600"/>
            <a:ext cx="8444106" cy="83099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Ships of commerce and pleasure</a:t>
            </a:r>
            <a:endPar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122" name="Picture 2" descr="http://www.javno.com/slike/slike_3/r1/g2007/m03/x1021358773089736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08906"/>
            <a:ext cx="390525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i.telegraph.co.uk/multimedia/archive/01124/nautica_1124183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198844"/>
            <a:ext cx="4381500" cy="274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21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990600"/>
            <a:ext cx="8305800" cy="5170646"/>
          </a:xfrm>
          <a:prstGeom prst="rect">
            <a:avLst/>
          </a:prstGeom>
        </p:spPr>
        <p:txBody>
          <a:bodyPr wrap="square">
            <a:spAutoFit/>
          </a:bodyPr>
          <a:lstStyle/>
          <a:p>
            <a:r>
              <a:rPr lang="en-US" sz="2200" b="1" dirty="0" smtClean="0">
                <a:solidFill>
                  <a:schemeClr val="bg1"/>
                </a:solidFill>
              </a:rPr>
              <a:t>…  </a:t>
            </a:r>
            <a:r>
              <a:rPr lang="en-US" sz="2200" b="1" dirty="0">
                <a:solidFill>
                  <a:schemeClr val="bg1"/>
                </a:solidFill>
              </a:rPr>
              <a:t>be sure to appoint over you the king the LORD </a:t>
            </a:r>
            <a:r>
              <a:rPr lang="en-US" sz="2200" b="1" u="sng" dirty="0">
                <a:solidFill>
                  <a:schemeClr val="bg1"/>
                </a:solidFill>
              </a:rPr>
              <a:t>your God chooses</a:t>
            </a:r>
            <a:r>
              <a:rPr lang="en-US" sz="2200" b="1" dirty="0">
                <a:solidFill>
                  <a:schemeClr val="bg1"/>
                </a:solidFill>
              </a:rPr>
              <a:t>. He must be from </a:t>
            </a:r>
            <a:r>
              <a:rPr lang="en-US" sz="2200" b="1" u="sng" dirty="0">
                <a:solidFill>
                  <a:schemeClr val="bg1"/>
                </a:solidFill>
              </a:rPr>
              <a:t>among your own brothers</a:t>
            </a:r>
            <a:r>
              <a:rPr lang="en-US" sz="2200" b="1" dirty="0">
                <a:solidFill>
                  <a:schemeClr val="bg1"/>
                </a:solidFill>
              </a:rPr>
              <a:t>. Do not place a foreigner over you, one who is not a brother </a:t>
            </a:r>
            <a:r>
              <a:rPr lang="en-US" sz="2200" b="1" dirty="0" smtClean="0">
                <a:solidFill>
                  <a:schemeClr val="bg1"/>
                </a:solidFill>
              </a:rPr>
              <a:t>Israelite. The </a:t>
            </a:r>
            <a:r>
              <a:rPr lang="en-US" sz="2200" b="1" dirty="0">
                <a:solidFill>
                  <a:schemeClr val="bg1"/>
                </a:solidFill>
              </a:rPr>
              <a:t>king, moreover, must not acquire </a:t>
            </a:r>
            <a:r>
              <a:rPr lang="en-US" sz="2200" b="1" u="sng" dirty="0">
                <a:solidFill>
                  <a:schemeClr val="bg1"/>
                </a:solidFill>
              </a:rPr>
              <a:t>great numbers of horses </a:t>
            </a:r>
            <a:r>
              <a:rPr lang="en-US" sz="2200" b="1" dirty="0">
                <a:solidFill>
                  <a:schemeClr val="bg1"/>
                </a:solidFill>
              </a:rPr>
              <a:t>for himself or </a:t>
            </a:r>
            <a:r>
              <a:rPr lang="en-US" sz="2200" b="1" u="sng" dirty="0">
                <a:solidFill>
                  <a:schemeClr val="bg1"/>
                </a:solidFill>
              </a:rPr>
              <a:t>make the people return to Egypt to get more of them</a:t>
            </a:r>
            <a:r>
              <a:rPr lang="en-US" sz="2200" b="1" dirty="0">
                <a:solidFill>
                  <a:schemeClr val="bg1"/>
                </a:solidFill>
              </a:rPr>
              <a:t>, for the LORD has told you, "You are not to go back that way again</a:t>
            </a:r>
            <a:r>
              <a:rPr lang="en-US" sz="2200" b="1" dirty="0" smtClean="0">
                <a:solidFill>
                  <a:schemeClr val="bg1"/>
                </a:solidFill>
              </a:rPr>
              <a:t>.“ He </a:t>
            </a:r>
            <a:r>
              <a:rPr lang="en-US" sz="2200" b="1" dirty="0">
                <a:solidFill>
                  <a:schemeClr val="bg1"/>
                </a:solidFill>
              </a:rPr>
              <a:t>must </a:t>
            </a:r>
            <a:r>
              <a:rPr lang="en-US" sz="2200" b="1" u="sng" dirty="0">
                <a:solidFill>
                  <a:schemeClr val="bg1"/>
                </a:solidFill>
              </a:rPr>
              <a:t>not take many wives</a:t>
            </a:r>
            <a:r>
              <a:rPr lang="en-US" sz="2200" b="1" dirty="0">
                <a:solidFill>
                  <a:schemeClr val="bg1"/>
                </a:solidFill>
              </a:rPr>
              <a:t>, or his heart will be led astray. He must not accumulate </a:t>
            </a:r>
            <a:r>
              <a:rPr lang="en-US" sz="2200" b="1" u="sng" dirty="0">
                <a:solidFill>
                  <a:schemeClr val="bg1"/>
                </a:solidFill>
              </a:rPr>
              <a:t>large amounts of silver and </a:t>
            </a:r>
            <a:r>
              <a:rPr lang="en-US" sz="2200" b="1" u="sng" dirty="0" smtClean="0">
                <a:solidFill>
                  <a:schemeClr val="bg1"/>
                </a:solidFill>
              </a:rPr>
              <a:t>gold</a:t>
            </a:r>
            <a:r>
              <a:rPr lang="en-US" sz="2200" b="1" dirty="0" smtClean="0">
                <a:solidFill>
                  <a:schemeClr val="bg1"/>
                </a:solidFill>
              </a:rPr>
              <a:t>. When </a:t>
            </a:r>
            <a:r>
              <a:rPr lang="en-US" sz="2200" b="1" dirty="0">
                <a:solidFill>
                  <a:schemeClr val="bg1"/>
                </a:solidFill>
              </a:rPr>
              <a:t>he takes the throne of his kingdom, he is to write for himself on a scroll a copy of this law, taken from that of the priests, who are </a:t>
            </a:r>
            <a:r>
              <a:rPr lang="en-US" sz="2200" b="1" dirty="0" smtClean="0">
                <a:solidFill>
                  <a:schemeClr val="bg1"/>
                </a:solidFill>
              </a:rPr>
              <a:t>Levites. It </a:t>
            </a:r>
            <a:r>
              <a:rPr lang="en-US" sz="2200" b="1" dirty="0">
                <a:solidFill>
                  <a:schemeClr val="bg1"/>
                </a:solidFill>
              </a:rPr>
              <a:t>is to be with him, and he is to </a:t>
            </a:r>
            <a:r>
              <a:rPr lang="en-US" sz="2200" b="1" u="sng" dirty="0">
                <a:solidFill>
                  <a:schemeClr val="bg1"/>
                </a:solidFill>
              </a:rPr>
              <a:t>read it all the days of his life </a:t>
            </a:r>
            <a:r>
              <a:rPr lang="en-US" sz="2200" b="1" dirty="0">
                <a:solidFill>
                  <a:schemeClr val="bg1"/>
                </a:solidFill>
              </a:rPr>
              <a:t>so that he may learn to revere the LORD his God and follow carefully all the words of this law and these </a:t>
            </a:r>
            <a:r>
              <a:rPr lang="en-US" sz="2200" b="1" dirty="0" smtClean="0">
                <a:solidFill>
                  <a:schemeClr val="bg1"/>
                </a:solidFill>
              </a:rPr>
              <a:t>decrees and </a:t>
            </a:r>
            <a:r>
              <a:rPr lang="en-US" sz="2200" b="1" u="sng" dirty="0">
                <a:solidFill>
                  <a:schemeClr val="bg1"/>
                </a:solidFill>
              </a:rPr>
              <a:t>not consider himself better </a:t>
            </a:r>
            <a:r>
              <a:rPr lang="en-US" sz="2200" b="1" dirty="0">
                <a:solidFill>
                  <a:schemeClr val="bg1"/>
                </a:solidFill>
              </a:rPr>
              <a:t>than his brothers and turn from the law to the right or to the left. Then he and his descendants will reign a long time over his kingdom in Israel</a:t>
            </a:r>
            <a:r>
              <a:rPr lang="en-US" sz="2200" b="1" dirty="0" smtClean="0">
                <a:solidFill>
                  <a:schemeClr val="bg1"/>
                </a:solidFill>
              </a:rPr>
              <a:t>.                                                  (Deut. 17:14-20)</a:t>
            </a:r>
            <a:endParaRPr lang="en-US" sz="2200" b="1" dirty="0">
              <a:solidFill>
                <a:schemeClr val="bg1"/>
              </a:solidFill>
            </a:endParaRPr>
          </a:p>
        </p:txBody>
      </p:sp>
    </p:spTree>
    <p:extLst>
      <p:ext uri="{BB962C8B-B14F-4D97-AF65-F5344CB8AC3E}">
        <p14:creationId xmlns:p14="http://schemas.microsoft.com/office/powerpoint/2010/main" val="1813844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533400"/>
            <a:ext cx="1741439" cy="523220"/>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28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Excursus</a:t>
            </a:r>
            <a:endParaRPr lang="en-US" sz="28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3" name="TextBox 2"/>
          <p:cNvSpPr txBox="1"/>
          <p:nvPr/>
        </p:nvSpPr>
        <p:spPr>
          <a:xfrm>
            <a:off x="549215" y="1143000"/>
            <a:ext cx="8229600" cy="2585323"/>
          </a:xfrm>
          <a:prstGeom prst="rect">
            <a:avLst/>
          </a:prstGeom>
          <a:noFill/>
        </p:spPr>
        <p:txBody>
          <a:bodyPr wrap="square" rtlCol="0">
            <a:spAutoFit/>
          </a:bodyPr>
          <a:lstStyle/>
          <a:p>
            <a:r>
              <a:rPr lang="en-US" dirty="0" smtClean="0">
                <a:solidFill>
                  <a:schemeClr val="bg1"/>
                </a:solidFill>
              </a:rPr>
              <a:t>1 Kings 19:19 </a:t>
            </a:r>
            <a:r>
              <a:rPr lang="en-US" dirty="0">
                <a:solidFill>
                  <a:schemeClr val="bg1"/>
                </a:solidFill>
              </a:rPr>
              <a:t>¶  So Elijah went from there and found Elisha son of </a:t>
            </a:r>
            <a:r>
              <a:rPr lang="en-US" dirty="0" err="1">
                <a:solidFill>
                  <a:schemeClr val="bg1"/>
                </a:solidFill>
              </a:rPr>
              <a:t>Shaphat</a:t>
            </a:r>
            <a:r>
              <a:rPr lang="en-US" dirty="0">
                <a:solidFill>
                  <a:schemeClr val="bg1"/>
                </a:solidFill>
              </a:rPr>
              <a:t>. He was </a:t>
            </a:r>
            <a:r>
              <a:rPr lang="en-US" dirty="0" err="1">
                <a:solidFill>
                  <a:schemeClr val="bg1"/>
                </a:solidFill>
              </a:rPr>
              <a:t>ploughing</a:t>
            </a:r>
            <a:r>
              <a:rPr lang="en-US" dirty="0">
                <a:solidFill>
                  <a:schemeClr val="bg1"/>
                </a:solidFill>
              </a:rPr>
              <a:t> with twelve yoke of oxen, and he himself was driving the twelfth pair. Elijah went up to him and threw his cloak around him.</a:t>
            </a:r>
          </a:p>
          <a:p>
            <a:r>
              <a:rPr lang="en-US" dirty="0">
                <a:solidFill>
                  <a:schemeClr val="bg1"/>
                </a:solidFill>
              </a:rPr>
              <a:t>20  Elisha then left his oxen and ran after Elijah. "Let me kiss my father and mother good-bye," he said, "and then I will come with you." "Go back," Elijah replied. "What have I done to you?"</a:t>
            </a:r>
          </a:p>
          <a:p>
            <a:r>
              <a:rPr lang="en-US" dirty="0">
                <a:solidFill>
                  <a:schemeClr val="bg1"/>
                </a:solidFill>
              </a:rPr>
              <a:t>21  So Elisha left him and went back. He took his yoke of oxen and slaughtered them. He burned the </a:t>
            </a:r>
            <a:r>
              <a:rPr lang="en-US" dirty="0" err="1">
                <a:solidFill>
                  <a:schemeClr val="bg1"/>
                </a:solidFill>
              </a:rPr>
              <a:t>ploughing</a:t>
            </a:r>
            <a:r>
              <a:rPr lang="en-US" dirty="0">
                <a:solidFill>
                  <a:schemeClr val="bg1"/>
                </a:solidFill>
              </a:rPr>
              <a:t> equipment to cook the meat and gave it to the people, and they ate. Then he set out to follow Elijah and became his attendant.</a:t>
            </a:r>
          </a:p>
        </p:txBody>
      </p:sp>
      <p:sp>
        <p:nvSpPr>
          <p:cNvPr id="4" name="TextBox 3"/>
          <p:cNvSpPr txBox="1"/>
          <p:nvPr/>
        </p:nvSpPr>
        <p:spPr>
          <a:xfrm>
            <a:off x="2911415" y="4123426"/>
            <a:ext cx="5867400" cy="2585323"/>
          </a:xfrm>
          <a:prstGeom prst="rect">
            <a:avLst/>
          </a:prstGeom>
          <a:noFill/>
        </p:spPr>
        <p:txBody>
          <a:bodyPr wrap="square" rtlCol="0">
            <a:spAutoFit/>
          </a:bodyPr>
          <a:lstStyle/>
          <a:p>
            <a:r>
              <a:rPr lang="en-US" dirty="0" smtClean="0">
                <a:solidFill>
                  <a:schemeClr val="bg1"/>
                </a:solidFill>
              </a:rPr>
              <a:t>Luke 9:59  </a:t>
            </a:r>
            <a:r>
              <a:rPr lang="en-US" dirty="0">
                <a:solidFill>
                  <a:schemeClr val="bg1"/>
                </a:solidFill>
              </a:rPr>
              <a:t>He said to another man, "Follow me." But the man replied, "Lord, first let me go and bury my father."</a:t>
            </a:r>
          </a:p>
          <a:p>
            <a:r>
              <a:rPr lang="en-US" dirty="0">
                <a:solidFill>
                  <a:schemeClr val="bg1"/>
                </a:solidFill>
              </a:rPr>
              <a:t>60  Jesus said to him, "Let the dead bury their own dead, but you go and proclaim the kingdom of God."</a:t>
            </a:r>
          </a:p>
          <a:p>
            <a:r>
              <a:rPr lang="en-US" dirty="0">
                <a:solidFill>
                  <a:schemeClr val="bg1"/>
                </a:solidFill>
              </a:rPr>
              <a:t>61  Still another said, "I will follow you, Lord; but first let me go back and say good-bye to my family."</a:t>
            </a:r>
          </a:p>
          <a:p>
            <a:r>
              <a:rPr lang="en-US" dirty="0">
                <a:solidFill>
                  <a:schemeClr val="bg1"/>
                </a:solidFill>
              </a:rPr>
              <a:t>62  Jesus replied, "No-one who puts his hand to the plough and looks back is fit for service in the kingdom of God."</a:t>
            </a:r>
          </a:p>
          <a:p>
            <a:endParaRPr lang="en-US" dirty="0">
              <a:solidFill>
                <a:schemeClr val="bg1"/>
              </a:solidFill>
            </a:endParaRPr>
          </a:p>
        </p:txBody>
      </p:sp>
      <p:sp>
        <p:nvSpPr>
          <p:cNvPr id="5" name="TextBox 4"/>
          <p:cNvSpPr txBox="1"/>
          <p:nvPr/>
        </p:nvSpPr>
        <p:spPr>
          <a:xfrm>
            <a:off x="3048000" y="460885"/>
            <a:ext cx="2561920" cy="6247864"/>
          </a:xfrm>
          <a:prstGeom prst="rect">
            <a:avLst/>
          </a:prstGeom>
          <a:noFill/>
        </p:spPr>
        <p:txBody>
          <a:bodyPr wrap="none" rtlCol="0">
            <a:spAutoFit/>
            <a:scene3d>
              <a:camera prst="orthographicFront"/>
              <a:lightRig rig="soft" dir="t"/>
            </a:scene3d>
            <a:sp3d extrusionH="57150" prstMaterial="matte">
              <a:bevelT w="69850" h="38100" prst="relaxedInset"/>
              <a:extrusionClr>
                <a:schemeClr val="tx2">
                  <a:lumMod val="20000"/>
                  <a:lumOff val="80000"/>
                </a:schemeClr>
              </a:extrusionClr>
            </a:sp3d>
          </a:bodyPr>
          <a:lstStyle/>
          <a:p>
            <a:r>
              <a:rPr lang="en-US" sz="40000" dirty="0" smtClean="0">
                <a:ln>
                  <a:solidFill>
                    <a:schemeClr val="tx2">
                      <a:alpha val="99000"/>
                    </a:schemeClr>
                  </a:solidFill>
                </a:ln>
                <a:solidFill>
                  <a:schemeClr val="bg1">
                    <a:alpha val="54000"/>
                  </a:schemeClr>
                </a:solidFill>
                <a:effectLst>
                  <a:outerShdw blurRad="76200" dist="38100" algn="l" rotWithShape="0">
                    <a:prstClr val="black">
                      <a:alpha val="59000"/>
                    </a:prstClr>
                  </a:outerShdw>
                </a:effectLst>
              </a:rPr>
              <a:t>?</a:t>
            </a:r>
            <a:endParaRPr lang="en-US" sz="40000" dirty="0">
              <a:ln>
                <a:solidFill>
                  <a:schemeClr val="tx2">
                    <a:alpha val="99000"/>
                  </a:schemeClr>
                </a:solidFill>
              </a:ln>
              <a:solidFill>
                <a:schemeClr val="bg1">
                  <a:alpha val="54000"/>
                </a:schemeClr>
              </a:solidFill>
              <a:effectLst>
                <a:outerShdw blurRad="76200" dist="38100" algn="l" rotWithShape="0">
                  <a:prstClr val="black">
                    <a:alpha val="59000"/>
                  </a:prstClr>
                </a:outerShdw>
              </a:effectLst>
            </a:endParaRPr>
          </a:p>
        </p:txBody>
      </p:sp>
    </p:spTree>
    <p:extLst>
      <p:ext uri="{BB962C8B-B14F-4D97-AF65-F5344CB8AC3E}">
        <p14:creationId xmlns:p14="http://schemas.microsoft.com/office/powerpoint/2010/main" val="342187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609600"/>
            <a:ext cx="8763000" cy="5632311"/>
          </a:xfrm>
          <a:prstGeom prst="rect">
            <a:avLst/>
          </a:prstGeom>
        </p:spPr>
        <p:txBody>
          <a:bodyPr wrap="square">
            <a:spAutoFit/>
          </a:bodyPr>
          <a:lstStyle/>
          <a:p>
            <a:r>
              <a:rPr lang="en-US" sz="2400" dirty="0">
                <a:solidFill>
                  <a:schemeClr val="bg1"/>
                </a:solidFill>
              </a:rPr>
              <a:t>A leader:</a:t>
            </a:r>
          </a:p>
          <a:p>
            <a:pPr marL="800100" lvl="1" indent="-342900">
              <a:buFontTx/>
              <a:buChar char="-"/>
            </a:pPr>
            <a:r>
              <a:rPr lang="en-US" sz="2400" dirty="0" smtClean="0">
                <a:solidFill>
                  <a:schemeClr val="bg1"/>
                </a:solidFill>
              </a:rPr>
              <a:t>first </a:t>
            </a:r>
            <a:r>
              <a:rPr lang="en-US" sz="2400" dirty="0">
                <a:solidFill>
                  <a:schemeClr val="bg1"/>
                </a:solidFill>
              </a:rPr>
              <a:t>and foremost is concerned about the things of </a:t>
            </a:r>
            <a:r>
              <a:rPr lang="en-US" sz="2400" dirty="0" smtClean="0">
                <a:solidFill>
                  <a:schemeClr val="bg1"/>
                </a:solidFill>
              </a:rPr>
              <a:t>God must </a:t>
            </a:r>
            <a:r>
              <a:rPr lang="en-US" sz="2400" dirty="0">
                <a:solidFill>
                  <a:schemeClr val="bg1"/>
                </a:solidFill>
              </a:rPr>
              <a:t>be </a:t>
            </a:r>
            <a:r>
              <a:rPr lang="en-US" sz="2400" dirty="0" smtClean="0">
                <a:solidFill>
                  <a:schemeClr val="bg1"/>
                </a:solidFill>
              </a:rPr>
              <a:t> compassionate</a:t>
            </a:r>
          </a:p>
          <a:p>
            <a:pPr marL="800100" lvl="1" indent="-342900">
              <a:buFontTx/>
              <a:buChar char="-"/>
            </a:pPr>
            <a:r>
              <a:rPr lang="en-US" sz="2400" dirty="0">
                <a:solidFill>
                  <a:schemeClr val="bg1"/>
                </a:solidFill>
              </a:rPr>
              <a:t>should be more humble than anyone they </a:t>
            </a:r>
            <a:r>
              <a:rPr lang="en-US" sz="2400" dirty="0" smtClean="0">
                <a:solidFill>
                  <a:schemeClr val="bg1"/>
                </a:solidFill>
              </a:rPr>
              <a:t>lead</a:t>
            </a:r>
            <a:endParaRPr lang="en-US" sz="2400" dirty="0">
              <a:solidFill>
                <a:schemeClr val="bg1"/>
              </a:solidFill>
            </a:endParaRPr>
          </a:p>
          <a:p>
            <a:pPr marL="800100" lvl="1" indent="-342900">
              <a:buFontTx/>
              <a:buChar char="-"/>
            </a:pPr>
            <a:r>
              <a:rPr lang="en-US" sz="2400" dirty="0" smtClean="0">
                <a:solidFill>
                  <a:schemeClr val="bg1"/>
                </a:solidFill>
              </a:rPr>
              <a:t>imitates </a:t>
            </a:r>
            <a:r>
              <a:rPr lang="en-US" sz="2400" dirty="0">
                <a:solidFill>
                  <a:schemeClr val="bg1"/>
                </a:solidFill>
              </a:rPr>
              <a:t>Christ so that those who follow them will become </a:t>
            </a:r>
            <a:r>
              <a:rPr lang="en-US" sz="2400" dirty="0" smtClean="0">
                <a:solidFill>
                  <a:schemeClr val="bg1"/>
                </a:solidFill>
              </a:rPr>
              <a:t>more Christ like   </a:t>
            </a:r>
          </a:p>
          <a:p>
            <a:pPr marL="800100" lvl="1" indent="-342900">
              <a:buFontTx/>
              <a:buChar char="-"/>
            </a:pPr>
            <a:r>
              <a:rPr lang="en-US" sz="2400" dirty="0" smtClean="0">
                <a:solidFill>
                  <a:schemeClr val="bg1"/>
                </a:solidFill>
              </a:rPr>
              <a:t>must </a:t>
            </a:r>
            <a:r>
              <a:rPr lang="en-US" sz="2400" dirty="0">
                <a:solidFill>
                  <a:schemeClr val="bg1"/>
                </a:solidFill>
              </a:rPr>
              <a:t>be a </a:t>
            </a:r>
            <a:r>
              <a:rPr lang="en-US" sz="2400" dirty="0" smtClean="0">
                <a:solidFill>
                  <a:schemeClr val="bg1"/>
                </a:solidFill>
              </a:rPr>
              <a:t>servant</a:t>
            </a:r>
          </a:p>
          <a:p>
            <a:pPr marL="800100" lvl="1" indent="-342900">
              <a:buFontTx/>
              <a:buChar char="-"/>
            </a:pPr>
            <a:r>
              <a:rPr lang="en-US" sz="2400" dirty="0">
                <a:solidFill>
                  <a:schemeClr val="bg1"/>
                </a:solidFill>
              </a:rPr>
              <a:t>must be uncompromising in truth and generous with </a:t>
            </a:r>
            <a:r>
              <a:rPr lang="en-US" sz="2400" dirty="0" smtClean="0">
                <a:solidFill>
                  <a:schemeClr val="bg1"/>
                </a:solidFill>
              </a:rPr>
              <a:t>liberty</a:t>
            </a:r>
          </a:p>
          <a:p>
            <a:pPr marL="800100" lvl="1" indent="-342900">
              <a:buFontTx/>
              <a:buChar char="-"/>
            </a:pPr>
            <a:r>
              <a:rPr lang="en-US" sz="2400" dirty="0">
                <a:solidFill>
                  <a:schemeClr val="bg1"/>
                </a:solidFill>
              </a:rPr>
              <a:t>cultivates discipline in their own life and the lives of those they </a:t>
            </a:r>
            <a:r>
              <a:rPr lang="en-US" sz="2400" dirty="0" smtClean="0">
                <a:solidFill>
                  <a:schemeClr val="bg1"/>
                </a:solidFill>
              </a:rPr>
              <a:t>lead</a:t>
            </a:r>
          </a:p>
          <a:p>
            <a:pPr marL="800100" lvl="1" indent="-342900">
              <a:buFontTx/>
              <a:buChar char="-"/>
            </a:pPr>
            <a:r>
              <a:rPr lang="en-US" sz="2400" dirty="0">
                <a:solidFill>
                  <a:schemeClr val="bg1"/>
                </a:solidFill>
              </a:rPr>
              <a:t>must have </a:t>
            </a:r>
            <a:r>
              <a:rPr lang="en-US" sz="2400" dirty="0" smtClean="0">
                <a:solidFill>
                  <a:schemeClr val="bg1"/>
                </a:solidFill>
              </a:rPr>
              <a:t>vision</a:t>
            </a:r>
          </a:p>
          <a:p>
            <a:pPr marL="800100" lvl="1" indent="-342900">
              <a:buFontTx/>
              <a:buChar char="-"/>
            </a:pPr>
            <a:r>
              <a:rPr lang="en-US" sz="2400" dirty="0">
                <a:solidFill>
                  <a:schemeClr val="bg1"/>
                </a:solidFill>
              </a:rPr>
              <a:t>must be able to communicate effectively</a:t>
            </a:r>
          </a:p>
          <a:p>
            <a:pPr marL="800100" lvl="1" indent="-342900">
              <a:buFontTx/>
              <a:buChar char="-"/>
            </a:pPr>
            <a:endParaRPr lang="en-US" sz="2400" dirty="0">
              <a:solidFill>
                <a:schemeClr val="bg1"/>
              </a:solidFill>
            </a:endParaRPr>
          </a:p>
          <a:p>
            <a:pPr marL="800100" lvl="1" indent="-342900">
              <a:buFontTx/>
              <a:buChar char="-"/>
            </a:pPr>
            <a:endParaRPr lang="en-US" sz="2400" dirty="0">
              <a:solidFill>
                <a:schemeClr val="bg1"/>
              </a:solidFill>
            </a:endParaRPr>
          </a:p>
          <a:p>
            <a:pPr lvl="1"/>
            <a:endParaRPr lang="en-US" sz="2400" dirty="0">
              <a:solidFill>
                <a:schemeClr val="bg1"/>
              </a:solidFill>
            </a:endParaRPr>
          </a:p>
        </p:txBody>
      </p:sp>
      <p:pic>
        <p:nvPicPr>
          <p:cNvPr id="6" name="Picture 2" descr="http://ministry127.com/sites/default/files/%5buid%5d/images/iStock_000002848630Medium.jpg?12684360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9275" y="5105400"/>
            <a:ext cx="3362325" cy="1627942"/>
          </a:xfrm>
          <a:prstGeom prst="rect">
            <a:avLst/>
          </a:prstGeom>
          <a:noFill/>
          <a:effectLst>
            <a:outerShdw blurRad="76200" dist="50800" dir="5400000" sx="103000" sy="103000" algn="t" rotWithShape="0">
              <a:prstClr val="black">
                <a:alpha val="68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27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609600"/>
            <a:ext cx="8763000" cy="4154984"/>
          </a:xfrm>
          <a:prstGeom prst="rect">
            <a:avLst/>
          </a:prstGeom>
        </p:spPr>
        <p:txBody>
          <a:bodyPr wrap="square">
            <a:spAutoFit/>
          </a:bodyPr>
          <a:lstStyle/>
          <a:p>
            <a:r>
              <a:rPr lang="en-US" sz="2400" dirty="0">
                <a:solidFill>
                  <a:schemeClr val="bg1"/>
                </a:solidFill>
              </a:rPr>
              <a:t>A leader (</a:t>
            </a:r>
            <a:r>
              <a:rPr lang="en-US" sz="2400" dirty="0" err="1">
                <a:solidFill>
                  <a:schemeClr val="bg1"/>
                </a:solidFill>
              </a:rPr>
              <a:t>con’t</a:t>
            </a:r>
            <a:r>
              <a:rPr lang="en-US" sz="2400" dirty="0">
                <a:solidFill>
                  <a:schemeClr val="bg1"/>
                </a:solidFill>
              </a:rPr>
              <a:t>):</a:t>
            </a:r>
          </a:p>
          <a:p>
            <a:pPr marL="800100" lvl="1" indent="-342900">
              <a:buFontTx/>
              <a:buChar char="-"/>
            </a:pPr>
            <a:r>
              <a:rPr lang="en-US" sz="2400" dirty="0" smtClean="0">
                <a:solidFill>
                  <a:schemeClr val="bg1"/>
                </a:solidFill>
              </a:rPr>
              <a:t>must </a:t>
            </a:r>
            <a:r>
              <a:rPr lang="en-US" sz="2400" dirty="0">
                <a:solidFill>
                  <a:schemeClr val="bg1"/>
                </a:solidFill>
              </a:rPr>
              <a:t>be decisive</a:t>
            </a:r>
          </a:p>
          <a:p>
            <a:pPr marL="800100" lvl="1" indent="-342900">
              <a:buFontTx/>
              <a:buChar char="-"/>
            </a:pPr>
            <a:r>
              <a:rPr lang="en-US" sz="2400" dirty="0">
                <a:solidFill>
                  <a:schemeClr val="bg1"/>
                </a:solidFill>
              </a:rPr>
              <a:t>must not be fearful</a:t>
            </a:r>
          </a:p>
          <a:p>
            <a:pPr marL="800100" lvl="1" indent="-342900">
              <a:buFontTx/>
              <a:buChar char="-"/>
            </a:pPr>
            <a:r>
              <a:rPr lang="en-US" sz="2400" dirty="0">
                <a:solidFill>
                  <a:schemeClr val="bg1"/>
                </a:solidFill>
              </a:rPr>
              <a:t>must be aware of and understand the power and responsibility of their influence</a:t>
            </a:r>
          </a:p>
          <a:p>
            <a:pPr marL="800100" lvl="1" indent="-342900">
              <a:buFontTx/>
              <a:buChar char="-"/>
            </a:pPr>
            <a:r>
              <a:rPr lang="en-US" sz="2400" dirty="0">
                <a:solidFill>
                  <a:schemeClr val="bg1"/>
                </a:solidFill>
              </a:rPr>
              <a:t>must cultivate selflessness</a:t>
            </a:r>
          </a:p>
          <a:p>
            <a:pPr marL="800100" lvl="1" indent="-342900">
              <a:buFontTx/>
              <a:buChar char="-"/>
            </a:pPr>
            <a:r>
              <a:rPr lang="en-US" sz="2400" dirty="0">
                <a:solidFill>
                  <a:schemeClr val="bg1"/>
                </a:solidFill>
              </a:rPr>
              <a:t>should develop discernment for themselves and those who follow</a:t>
            </a:r>
          </a:p>
          <a:p>
            <a:pPr marL="800100" lvl="1" indent="-342900">
              <a:buFontTx/>
              <a:buChar char="-"/>
            </a:pPr>
            <a:r>
              <a:rPr lang="en-US" sz="2400" dirty="0">
                <a:solidFill>
                  <a:schemeClr val="bg1"/>
                </a:solidFill>
              </a:rPr>
              <a:t>must avoid </a:t>
            </a:r>
            <a:r>
              <a:rPr lang="en-US" sz="2400" dirty="0" smtClean="0">
                <a:solidFill>
                  <a:schemeClr val="bg1"/>
                </a:solidFill>
              </a:rPr>
              <a:t>hypocrisy</a:t>
            </a:r>
          </a:p>
          <a:p>
            <a:pPr marL="800100" lvl="1" indent="-342900">
              <a:buFontTx/>
              <a:buChar char="-"/>
            </a:pPr>
            <a:r>
              <a:rPr lang="en-US" sz="2400" dirty="0">
                <a:solidFill>
                  <a:schemeClr val="bg1"/>
                </a:solidFill>
              </a:rPr>
              <a:t>must be firm and fair</a:t>
            </a:r>
          </a:p>
          <a:p>
            <a:pPr lvl="1"/>
            <a:endParaRPr lang="en-US" sz="2400" dirty="0">
              <a:solidFill>
                <a:schemeClr val="bg1"/>
              </a:solidFill>
            </a:endParaRPr>
          </a:p>
        </p:txBody>
      </p:sp>
      <p:pic>
        <p:nvPicPr>
          <p:cNvPr id="1026" name="Picture 2" descr="http://ministry127.com/sites/default/files/%5buid%5d/images/iStock_000002848630Medium.jpg?12684360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4220657"/>
            <a:ext cx="4581525" cy="2218244"/>
          </a:xfrm>
          <a:prstGeom prst="rect">
            <a:avLst/>
          </a:prstGeom>
          <a:noFill/>
          <a:effectLst>
            <a:outerShdw blurRad="76200" dist="50800" dir="5400000" sx="103000" sy="103000" algn="t" rotWithShape="0">
              <a:prstClr val="black">
                <a:alpha val="68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27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144012"/>
            <a:ext cx="8763000" cy="3785652"/>
          </a:xfrm>
          <a:prstGeom prst="rect">
            <a:avLst/>
          </a:prstGeom>
        </p:spPr>
        <p:txBody>
          <a:bodyPr wrap="square">
            <a:spAutoFit/>
          </a:bodyPr>
          <a:lstStyle/>
          <a:p>
            <a:r>
              <a:rPr lang="en-US" sz="2400" dirty="0" smtClean="0">
                <a:solidFill>
                  <a:schemeClr val="bg1"/>
                </a:solidFill>
              </a:rPr>
              <a:t>Your </a:t>
            </a:r>
            <a:r>
              <a:rPr lang="en-US" sz="2400" dirty="0">
                <a:solidFill>
                  <a:schemeClr val="bg1"/>
                </a:solidFill>
              </a:rPr>
              <a:t>beauty should not come from outward adornment, such as braided hair and the wearing of gold </a:t>
            </a:r>
            <a:r>
              <a:rPr lang="en-US" sz="2400" dirty="0" err="1">
                <a:solidFill>
                  <a:schemeClr val="bg1"/>
                </a:solidFill>
              </a:rPr>
              <a:t>jewellery</a:t>
            </a:r>
            <a:r>
              <a:rPr lang="en-US" sz="2400" dirty="0">
                <a:solidFill>
                  <a:schemeClr val="bg1"/>
                </a:solidFill>
              </a:rPr>
              <a:t> and fine clothes.</a:t>
            </a:r>
          </a:p>
          <a:p>
            <a:endParaRPr lang="en-US" sz="2400" dirty="0">
              <a:solidFill>
                <a:schemeClr val="bg1"/>
              </a:solidFill>
            </a:endParaRPr>
          </a:p>
          <a:p>
            <a:r>
              <a:rPr lang="en-US" sz="2400" dirty="0" smtClean="0">
                <a:solidFill>
                  <a:schemeClr val="bg1"/>
                </a:solidFill>
              </a:rPr>
              <a:t>Instead</a:t>
            </a:r>
            <a:r>
              <a:rPr lang="en-US" sz="2400" dirty="0">
                <a:solidFill>
                  <a:schemeClr val="bg1"/>
                </a:solidFill>
              </a:rPr>
              <a:t>, it should be that of your inner self, the unfading beauty of a gentle and quiet spirit, which is of great worth in God’s sight.</a:t>
            </a:r>
          </a:p>
          <a:p>
            <a:endParaRPr lang="en-US" sz="2400" dirty="0" smtClean="0">
              <a:solidFill>
                <a:schemeClr val="bg1"/>
              </a:solidFill>
            </a:endParaRPr>
          </a:p>
          <a:p>
            <a:r>
              <a:rPr lang="en-US" sz="2400" dirty="0" smtClean="0">
                <a:solidFill>
                  <a:schemeClr val="bg1"/>
                </a:solidFill>
              </a:rPr>
              <a:t>For </a:t>
            </a:r>
            <a:r>
              <a:rPr lang="en-US" sz="2400" dirty="0">
                <a:solidFill>
                  <a:schemeClr val="bg1"/>
                </a:solidFill>
              </a:rPr>
              <a:t>this is the way the holy women of the past who put their hope in God used to make themselves beautiful. </a:t>
            </a:r>
            <a:endParaRPr lang="en-US" sz="2400" dirty="0" smtClean="0">
              <a:solidFill>
                <a:schemeClr val="bg1"/>
              </a:solidFill>
            </a:endParaRPr>
          </a:p>
          <a:p>
            <a:endParaRPr lang="en-US" sz="2400" dirty="0" smtClean="0">
              <a:solidFill>
                <a:schemeClr val="bg1"/>
              </a:solidFill>
            </a:endParaRPr>
          </a:p>
          <a:p>
            <a:pPr algn="r"/>
            <a:r>
              <a:rPr lang="en-US" sz="2400" i="1" dirty="0" smtClean="0">
                <a:solidFill>
                  <a:schemeClr val="bg1"/>
                </a:solidFill>
              </a:rPr>
              <a:t>1Peter 3:3-5a</a:t>
            </a:r>
            <a:endParaRPr lang="en-US" sz="2400" i="1" dirty="0">
              <a:solidFill>
                <a:schemeClr val="bg1"/>
              </a:solidFill>
            </a:endParaRPr>
          </a:p>
        </p:txBody>
      </p:sp>
    </p:spTree>
    <p:extLst>
      <p:ext uri="{BB962C8B-B14F-4D97-AF65-F5344CB8AC3E}">
        <p14:creationId xmlns:p14="http://schemas.microsoft.com/office/powerpoint/2010/main" val="392325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3600" y="5550187"/>
            <a:ext cx="2895600" cy="584775"/>
          </a:xfrm>
          <a:prstGeom prst="rect">
            <a:avLst/>
          </a:prstGeom>
          <a:noFill/>
        </p:spPr>
        <p:txBody>
          <a:bodyPr wrap="square" rtlCol="0">
            <a:spAutoFit/>
          </a:bodyPr>
          <a:lstStyle/>
          <a:p>
            <a:r>
              <a:rPr lang="en-US" sz="3200" dirty="0" smtClean="0">
                <a:solidFill>
                  <a:schemeClr val="bg1"/>
                </a:solidFill>
              </a:rPr>
              <a:t>Bob Williamson</a:t>
            </a:r>
          </a:p>
        </p:txBody>
      </p:sp>
      <p:sp>
        <p:nvSpPr>
          <p:cNvPr id="3" name="TextBox 2"/>
          <p:cNvSpPr txBox="1"/>
          <p:nvPr/>
        </p:nvSpPr>
        <p:spPr>
          <a:xfrm>
            <a:off x="1981200" y="2895600"/>
            <a:ext cx="6248400" cy="830997"/>
          </a:xfrm>
          <a:prstGeom prst="rect">
            <a:avLst/>
          </a:prstGeom>
          <a:noFill/>
        </p:spPr>
        <p:txBody>
          <a:bodyPr wrap="square" rtlCol="0">
            <a:spAutoFit/>
          </a:bodyPr>
          <a:lstStyle/>
          <a:p>
            <a:r>
              <a:rPr lang="en-US" sz="4800" dirty="0" smtClean="0">
                <a:solidFill>
                  <a:schemeClr val="bg1"/>
                </a:solidFill>
              </a:rPr>
              <a:t>www.williamsonit.ca/ss</a:t>
            </a:r>
          </a:p>
        </p:txBody>
      </p:sp>
    </p:spTree>
    <p:extLst>
      <p:ext uri="{BB962C8B-B14F-4D97-AF65-F5344CB8AC3E}">
        <p14:creationId xmlns:p14="http://schemas.microsoft.com/office/powerpoint/2010/main" val="105586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459432"/>
            <a:ext cx="5146895" cy="461665"/>
          </a:xfrm>
          <a:prstGeom prst="rect">
            <a:avLst/>
          </a:prstGeom>
        </p:spPr>
        <p:txBody>
          <a:bodyPr wrap="square">
            <a:spAutoFit/>
          </a:bodyPr>
          <a:lstStyle/>
          <a:p>
            <a:r>
              <a:rPr lang="en-US" sz="2400" dirty="0" smtClean="0">
                <a:solidFill>
                  <a:schemeClr val="bg1"/>
                </a:solidFill>
              </a:rPr>
              <a:t>Chapter 4: A Desolate City</a:t>
            </a:r>
            <a:endParaRPr lang="en-US" sz="2400" i="1" dirty="0">
              <a:solidFill>
                <a:schemeClr val="bg1"/>
              </a:solidFill>
            </a:endParaRPr>
          </a:p>
        </p:txBody>
      </p:sp>
      <p:pic>
        <p:nvPicPr>
          <p:cNvPr id="2050" name="Picture 2" descr="http://unpics.com/pic/cities/1919/50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69541"/>
            <a:ext cx="7750709" cy="5816723"/>
          </a:xfrm>
          <a:prstGeom prst="rect">
            <a:avLst/>
          </a:prstGeom>
          <a:noFill/>
          <a:effectLst>
            <a:outerShdw blurRad="203200" dist="38100" dir="2700000" sx="101000" sy="101000" algn="tl" rotWithShape="0">
              <a:prstClr val="black">
                <a:alpha val="57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24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457200"/>
            <a:ext cx="8763000" cy="4770537"/>
          </a:xfrm>
          <a:prstGeom prst="rect">
            <a:avLst/>
          </a:prstGeom>
        </p:spPr>
        <p:txBody>
          <a:bodyPr wrap="square">
            <a:spAutoFit/>
          </a:bodyPr>
          <a:lstStyle/>
          <a:p>
            <a:r>
              <a:rPr lang="en-US" sz="2000" i="1" dirty="0">
                <a:solidFill>
                  <a:schemeClr val="bg1"/>
                </a:solidFill>
              </a:rPr>
              <a:t>Isa 11:1  A shoot will come up from the </a:t>
            </a:r>
            <a:endParaRPr lang="en-US" sz="2000" i="1" dirty="0" smtClean="0">
              <a:solidFill>
                <a:schemeClr val="bg1"/>
              </a:solidFill>
            </a:endParaRPr>
          </a:p>
          <a:p>
            <a:r>
              <a:rPr lang="en-US" sz="2000" i="1" dirty="0" smtClean="0">
                <a:solidFill>
                  <a:schemeClr val="bg1"/>
                </a:solidFill>
              </a:rPr>
              <a:t>stump </a:t>
            </a:r>
            <a:r>
              <a:rPr lang="en-US" sz="2000" i="1" dirty="0">
                <a:solidFill>
                  <a:schemeClr val="bg1"/>
                </a:solidFill>
              </a:rPr>
              <a:t>of Jesse; from his roots a Branch </a:t>
            </a:r>
            <a:endParaRPr lang="en-US" sz="2000" i="1" dirty="0" smtClean="0">
              <a:solidFill>
                <a:schemeClr val="bg1"/>
              </a:solidFill>
            </a:endParaRPr>
          </a:p>
          <a:p>
            <a:r>
              <a:rPr lang="en-US" sz="2000" i="1" dirty="0" smtClean="0">
                <a:solidFill>
                  <a:schemeClr val="bg1"/>
                </a:solidFill>
              </a:rPr>
              <a:t>will </a:t>
            </a:r>
            <a:r>
              <a:rPr lang="en-US" sz="2000" i="1" dirty="0">
                <a:solidFill>
                  <a:schemeClr val="bg1"/>
                </a:solidFill>
              </a:rPr>
              <a:t>bear fruit</a:t>
            </a:r>
            <a:r>
              <a:rPr lang="en-US" sz="2000" i="1" dirty="0" smtClean="0">
                <a:solidFill>
                  <a:schemeClr val="bg1"/>
                </a:solidFill>
              </a:rPr>
              <a:t>.</a:t>
            </a:r>
          </a:p>
          <a:p>
            <a:endParaRPr lang="en-US" sz="2000" i="1" dirty="0">
              <a:solidFill>
                <a:schemeClr val="bg1"/>
              </a:solidFill>
            </a:endParaRPr>
          </a:p>
          <a:p>
            <a:r>
              <a:rPr lang="en-US" sz="2000" i="1" dirty="0" err="1">
                <a:solidFill>
                  <a:schemeClr val="bg1"/>
                </a:solidFill>
              </a:rPr>
              <a:t>Jer</a:t>
            </a:r>
            <a:r>
              <a:rPr lang="en-US" sz="2000" i="1" dirty="0">
                <a:solidFill>
                  <a:schemeClr val="bg1"/>
                </a:solidFill>
              </a:rPr>
              <a:t> 23:5  "The days are coming," declares </a:t>
            </a:r>
            <a:endParaRPr lang="en-US" sz="2000" i="1" dirty="0" smtClean="0">
              <a:solidFill>
                <a:schemeClr val="bg1"/>
              </a:solidFill>
            </a:endParaRPr>
          </a:p>
          <a:p>
            <a:r>
              <a:rPr lang="en-US" sz="2000" i="1" dirty="0" smtClean="0">
                <a:solidFill>
                  <a:schemeClr val="bg1"/>
                </a:solidFill>
              </a:rPr>
              <a:t>the </a:t>
            </a:r>
            <a:r>
              <a:rPr lang="en-US" sz="2000" i="1" dirty="0">
                <a:solidFill>
                  <a:schemeClr val="bg1"/>
                </a:solidFill>
              </a:rPr>
              <a:t>LORD, "when I will raise up to David a </a:t>
            </a:r>
            <a:endParaRPr lang="en-US" sz="2000" i="1" dirty="0" smtClean="0">
              <a:solidFill>
                <a:schemeClr val="bg1"/>
              </a:solidFill>
            </a:endParaRPr>
          </a:p>
          <a:p>
            <a:r>
              <a:rPr lang="en-US" sz="2000" i="1" dirty="0" smtClean="0">
                <a:solidFill>
                  <a:schemeClr val="bg1"/>
                </a:solidFill>
              </a:rPr>
              <a:t>righteous </a:t>
            </a:r>
            <a:r>
              <a:rPr lang="en-US" sz="2000" i="1" dirty="0">
                <a:solidFill>
                  <a:schemeClr val="bg1"/>
                </a:solidFill>
              </a:rPr>
              <a:t>Branch, a King who will reign </a:t>
            </a:r>
            <a:endParaRPr lang="en-US" sz="2000" i="1" dirty="0" smtClean="0">
              <a:solidFill>
                <a:schemeClr val="bg1"/>
              </a:solidFill>
            </a:endParaRPr>
          </a:p>
          <a:p>
            <a:r>
              <a:rPr lang="en-US" sz="2000" i="1" dirty="0" smtClean="0">
                <a:solidFill>
                  <a:schemeClr val="bg1"/>
                </a:solidFill>
              </a:rPr>
              <a:t>wisely </a:t>
            </a:r>
            <a:r>
              <a:rPr lang="en-US" sz="2000" i="1" dirty="0">
                <a:solidFill>
                  <a:schemeClr val="bg1"/>
                </a:solidFill>
              </a:rPr>
              <a:t>and do what is just and right in </a:t>
            </a:r>
            <a:r>
              <a:rPr lang="en-US" sz="2000" i="1" dirty="0" smtClean="0">
                <a:solidFill>
                  <a:schemeClr val="bg1"/>
                </a:solidFill>
              </a:rPr>
              <a:t>the</a:t>
            </a:r>
          </a:p>
          <a:p>
            <a:r>
              <a:rPr lang="en-US" sz="2000" i="1" dirty="0" smtClean="0">
                <a:solidFill>
                  <a:schemeClr val="bg1"/>
                </a:solidFill>
              </a:rPr>
              <a:t> </a:t>
            </a:r>
            <a:r>
              <a:rPr lang="en-US" sz="2000" i="1" dirty="0">
                <a:solidFill>
                  <a:schemeClr val="bg1"/>
                </a:solidFill>
              </a:rPr>
              <a:t>land</a:t>
            </a:r>
            <a:r>
              <a:rPr lang="en-US" sz="2000" i="1" dirty="0" smtClean="0">
                <a:solidFill>
                  <a:schemeClr val="bg1"/>
                </a:solidFill>
              </a:rPr>
              <a:t>.</a:t>
            </a:r>
          </a:p>
          <a:p>
            <a:endParaRPr lang="en-US" sz="2000" i="1" dirty="0">
              <a:solidFill>
                <a:schemeClr val="bg1"/>
              </a:solidFill>
            </a:endParaRPr>
          </a:p>
          <a:p>
            <a:r>
              <a:rPr lang="en-US" sz="2000" i="1" dirty="0" err="1">
                <a:solidFill>
                  <a:schemeClr val="bg1"/>
                </a:solidFill>
              </a:rPr>
              <a:t>Jer</a:t>
            </a:r>
            <a:r>
              <a:rPr lang="en-US" sz="2000" i="1" dirty="0">
                <a:solidFill>
                  <a:schemeClr val="bg1"/>
                </a:solidFill>
              </a:rPr>
              <a:t> 33:15  "‘In those days and at that </a:t>
            </a:r>
            <a:endParaRPr lang="en-US" sz="2000" i="1" dirty="0" smtClean="0">
              <a:solidFill>
                <a:schemeClr val="bg1"/>
              </a:solidFill>
            </a:endParaRPr>
          </a:p>
          <a:p>
            <a:r>
              <a:rPr lang="en-US" sz="2000" i="1" dirty="0" smtClean="0">
                <a:solidFill>
                  <a:schemeClr val="bg1"/>
                </a:solidFill>
              </a:rPr>
              <a:t>time </a:t>
            </a:r>
            <a:r>
              <a:rPr lang="en-US" sz="2000" i="1" dirty="0">
                <a:solidFill>
                  <a:schemeClr val="bg1"/>
                </a:solidFill>
              </a:rPr>
              <a:t>I will make a righteous Branch </a:t>
            </a:r>
            <a:endParaRPr lang="en-US" sz="2000" i="1" dirty="0" smtClean="0">
              <a:solidFill>
                <a:schemeClr val="bg1"/>
              </a:solidFill>
            </a:endParaRPr>
          </a:p>
          <a:p>
            <a:r>
              <a:rPr lang="en-US" sz="2000" i="1" dirty="0" smtClean="0">
                <a:solidFill>
                  <a:schemeClr val="bg1"/>
                </a:solidFill>
              </a:rPr>
              <a:t>sprout </a:t>
            </a:r>
            <a:r>
              <a:rPr lang="en-US" sz="2000" i="1" dirty="0">
                <a:solidFill>
                  <a:schemeClr val="bg1"/>
                </a:solidFill>
              </a:rPr>
              <a:t>from David’s line; he will do </a:t>
            </a:r>
            <a:endParaRPr lang="en-US" sz="2000" i="1" dirty="0" smtClean="0">
              <a:solidFill>
                <a:schemeClr val="bg1"/>
              </a:solidFill>
            </a:endParaRPr>
          </a:p>
          <a:p>
            <a:r>
              <a:rPr lang="en-US" sz="2000" i="1" dirty="0" smtClean="0">
                <a:solidFill>
                  <a:schemeClr val="bg1"/>
                </a:solidFill>
              </a:rPr>
              <a:t>what </a:t>
            </a:r>
            <a:r>
              <a:rPr lang="en-US" sz="2000" i="1" dirty="0">
                <a:solidFill>
                  <a:schemeClr val="bg1"/>
                </a:solidFill>
              </a:rPr>
              <a:t>is just and right in the land.</a:t>
            </a:r>
          </a:p>
          <a:p>
            <a:endParaRPr lang="en-US" sz="2400" i="1" dirty="0">
              <a:solidFill>
                <a:schemeClr val="bg1"/>
              </a:solidFill>
            </a:endParaRPr>
          </a:p>
        </p:txBody>
      </p:sp>
      <p:pic>
        <p:nvPicPr>
          <p:cNvPr id="1026" name="Picture 2" descr="http://benirwin.files.wordpress.com/2007/10/p101128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985736"/>
            <a:ext cx="4343400" cy="57866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85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955833"/>
            <a:ext cx="7010400" cy="5257800"/>
          </a:xfrm>
          <a:prstGeom prst="rect">
            <a:avLst/>
          </a:prstGeom>
          <a:noFill/>
          <a:ln>
            <a:noFill/>
          </a:ln>
          <a:effectLst>
            <a:outerShdw blurRad="127000" dist="38100" dir="600000" sx="101000" sy="101000" algn="t" rotWithShape="0">
              <a:prstClr val="black">
                <a:alpha val="67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276600" y="6324600"/>
            <a:ext cx="5146895" cy="461665"/>
          </a:xfrm>
          <a:prstGeom prst="rect">
            <a:avLst/>
          </a:prstGeom>
        </p:spPr>
        <p:txBody>
          <a:bodyPr wrap="square">
            <a:spAutoFit/>
          </a:bodyPr>
          <a:lstStyle/>
          <a:p>
            <a:pPr algn="r"/>
            <a:r>
              <a:rPr lang="en-US" sz="2400" dirty="0" err="1" smtClean="0">
                <a:solidFill>
                  <a:schemeClr val="bg1"/>
                </a:solidFill>
              </a:rPr>
              <a:t>Chuppah</a:t>
            </a:r>
            <a:r>
              <a:rPr lang="en-US" sz="2400" dirty="0" smtClean="0">
                <a:solidFill>
                  <a:schemeClr val="bg1"/>
                </a:solidFill>
              </a:rPr>
              <a:t> – Canopy (sometimes a tallit)</a:t>
            </a:r>
            <a:endParaRPr lang="en-US" sz="2400" i="1" dirty="0">
              <a:solidFill>
                <a:schemeClr val="bg1"/>
              </a:solidFill>
            </a:endParaRPr>
          </a:p>
        </p:txBody>
      </p:sp>
      <p:sp>
        <p:nvSpPr>
          <p:cNvPr id="5" name="Rectangle 4"/>
          <p:cNvSpPr/>
          <p:nvPr/>
        </p:nvSpPr>
        <p:spPr>
          <a:xfrm>
            <a:off x="152400" y="955833"/>
            <a:ext cx="2713776" cy="3477875"/>
          </a:xfrm>
          <a:prstGeom prst="rect">
            <a:avLst/>
          </a:prstGeom>
        </p:spPr>
        <p:txBody>
          <a:bodyPr wrap="square">
            <a:spAutoFit/>
          </a:bodyPr>
          <a:lstStyle/>
          <a:p>
            <a:r>
              <a:rPr lang="en-US" sz="2000" i="1" dirty="0" smtClean="0">
                <a:solidFill>
                  <a:schemeClr val="bg1"/>
                </a:solidFill>
              </a:rPr>
              <a:t>Hospitality </a:t>
            </a:r>
          </a:p>
          <a:p>
            <a:r>
              <a:rPr lang="en-US" sz="2000" i="1" dirty="0" smtClean="0">
                <a:solidFill>
                  <a:schemeClr val="bg1"/>
                </a:solidFill>
              </a:rPr>
              <a:t>(open on four sides)</a:t>
            </a:r>
          </a:p>
          <a:p>
            <a:endParaRPr lang="en-US" sz="2000" i="1" dirty="0">
              <a:solidFill>
                <a:schemeClr val="bg1"/>
              </a:solidFill>
            </a:endParaRPr>
          </a:p>
          <a:p>
            <a:r>
              <a:rPr lang="en-US" sz="2000" i="1" dirty="0" smtClean="0">
                <a:solidFill>
                  <a:schemeClr val="bg1"/>
                </a:solidFill>
              </a:rPr>
              <a:t>People are important</a:t>
            </a:r>
          </a:p>
          <a:p>
            <a:r>
              <a:rPr lang="en-US" sz="2000" i="1" dirty="0" smtClean="0">
                <a:solidFill>
                  <a:schemeClr val="bg1"/>
                </a:solidFill>
              </a:rPr>
              <a:t>(no furniture inside)</a:t>
            </a:r>
          </a:p>
          <a:p>
            <a:endParaRPr lang="en-US" sz="2000" i="1" dirty="0">
              <a:solidFill>
                <a:schemeClr val="bg1"/>
              </a:solidFill>
            </a:endParaRPr>
          </a:p>
          <a:p>
            <a:r>
              <a:rPr lang="en-US" sz="2000" i="1" dirty="0" smtClean="0">
                <a:solidFill>
                  <a:schemeClr val="bg1"/>
                </a:solidFill>
              </a:rPr>
              <a:t>God is over all!</a:t>
            </a:r>
          </a:p>
          <a:p>
            <a:endParaRPr lang="en-US" sz="2000" i="1" dirty="0">
              <a:solidFill>
                <a:schemeClr val="bg1"/>
              </a:solidFill>
            </a:endParaRPr>
          </a:p>
          <a:p>
            <a:r>
              <a:rPr lang="en-US" sz="2000" i="1" dirty="0" smtClean="0">
                <a:solidFill>
                  <a:schemeClr val="bg1"/>
                </a:solidFill>
              </a:rPr>
              <a:t>Demonstrates the role the man will play as provider</a:t>
            </a:r>
            <a:endParaRPr lang="en-US" sz="2000" i="1" dirty="0">
              <a:solidFill>
                <a:schemeClr val="bg1"/>
              </a:solidFill>
            </a:endParaRPr>
          </a:p>
        </p:txBody>
      </p:sp>
    </p:spTree>
    <p:extLst>
      <p:ext uri="{BB962C8B-B14F-4D97-AF65-F5344CB8AC3E}">
        <p14:creationId xmlns:p14="http://schemas.microsoft.com/office/powerpoint/2010/main" val="324773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1447800"/>
            <a:ext cx="5146895" cy="461665"/>
          </a:xfrm>
          <a:prstGeom prst="rect">
            <a:avLst/>
          </a:prstGeom>
        </p:spPr>
        <p:txBody>
          <a:bodyPr wrap="square">
            <a:spAutoFit/>
          </a:bodyPr>
          <a:lstStyle/>
          <a:p>
            <a:r>
              <a:rPr lang="en-US" sz="2400" dirty="0" smtClean="0">
                <a:solidFill>
                  <a:schemeClr val="bg1"/>
                </a:solidFill>
              </a:rPr>
              <a:t>Images Of Israel: Vineyard or Fig Tree</a:t>
            </a:r>
            <a:endParaRPr lang="en-US" sz="2400" i="1" dirty="0">
              <a:solidFill>
                <a:schemeClr val="bg1"/>
              </a:solidFill>
            </a:endParaRPr>
          </a:p>
        </p:txBody>
      </p:sp>
      <p:pic>
        <p:nvPicPr>
          <p:cNvPr id="3076" name="Picture 4" descr="http://www.lookinguntojesus.net/images/201201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371600"/>
            <a:ext cx="2905125" cy="2914650"/>
          </a:xfrm>
          <a:prstGeom prst="rect">
            <a:avLst/>
          </a:prstGeom>
          <a:noFill/>
          <a:effectLst>
            <a:outerShdw blurRad="127000" dist="38100" dir="2700000" sx="102000" sy="102000" algn="tl" rotWithShape="0">
              <a:prstClr val="black">
                <a:alpha val="72000"/>
              </a:prstClr>
            </a:outerShdw>
          </a:effectLst>
          <a:extLst>
            <a:ext uri="{909E8E84-426E-40DD-AFC4-6F175D3DCCD1}">
              <a14:hiddenFill xmlns:a14="http://schemas.microsoft.com/office/drawing/2010/main">
                <a:solidFill>
                  <a:srgbClr val="FFFFFF"/>
                </a:solidFill>
              </a14:hiddenFill>
            </a:ext>
          </a:extLst>
        </p:spPr>
      </p:pic>
      <p:pic>
        <p:nvPicPr>
          <p:cNvPr id="3074" name="Picture 2" descr="http://blogs.houstonpress.com/eating/Viney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8" y="2362200"/>
            <a:ext cx="5838825" cy="4380950"/>
          </a:xfrm>
          <a:prstGeom prst="rect">
            <a:avLst/>
          </a:prstGeom>
          <a:noFill/>
          <a:effectLst>
            <a:outerShdw blurRad="76200" dist="38100" dir="2700000" sx="102000" sy="102000" algn="tl" rotWithShape="0">
              <a:prstClr val="black">
                <a:alpha val="5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95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0999" y="685800"/>
            <a:ext cx="3019545" cy="584775"/>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32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The </a:t>
            </a:r>
            <a:r>
              <a:rPr lang="en-US" sz="3200" b="1" cap="all"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WInePress</a:t>
            </a:r>
            <a:endParaRPr lang="en-US" sz="3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3074" name="Picture 2" descr="File:First-century Wine Press at Nazareth Vill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9830" y="1447800"/>
            <a:ext cx="6470155" cy="4852616"/>
          </a:xfrm>
          <a:prstGeom prst="rect">
            <a:avLst/>
          </a:prstGeom>
          <a:noFill/>
          <a:effectLst>
            <a:outerShdw blurRad="127000" dist="152400" dir="2700000" algn="tl" rotWithShape="0">
              <a:schemeClr val="tx1">
                <a:alpha val="72000"/>
              </a:scheme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10919" y="6403239"/>
            <a:ext cx="3607975" cy="369332"/>
          </a:xfrm>
          <a:prstGeom prst="rect">
            <a:avLst/>
          </a:prstGeom>
          <a:noFill/>
        </p:spPr>
        <p:txBody>
          <a:bodyPr wrap="none" rtlCol="0">
            <a:spAutoFit/>
          </a:bodyPr>
          <a:lstStyle/>
          <a:p>
            <a:r>
              <a:rPr lang="en-US" dirty="0" smtClean="0">
                <a:solidFill>
                  <a:schemeClr val="bg1"/>
                </a:solidFill>
              </a:rPr>
              <a:t>First Century Wine Press In Nazareth</a:t>
            </a:r>
            <a:endParaRPr lang="en-US" dirty="0">
              <a:solidFill>
                <a:schemeClr val="bg1"/>
              </a:solidFill>
            </a:endParaRPr>
          </a:p>
        </p:txBody>
      </p:sp>
    </p:spTree>
    <p:extLst>
      <p:ext uri="{BB962C8B-B14F-4D97-AF65-F5344CB8AC3E}">
        <p14:creationId xmlns:p14="http://schemas.microsoft.com/office/powerpoint/2010/main" val="142602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90600"/>
            <a:ext cx="7620000" cy="571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80998" y="304800"/>
            <a:ext cx="1649619" cy="584775"/>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32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Isaiah 6</a:t>
            </a:r>
            <a:endParaRPr lang="en-US" sz="3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291854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228600"/>
            <a:ext cx="3754554" cy="584775"/>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32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Grafting the Seed</a:t>
            </a:r>
            <a:endParaRPr lang="en-US" sz="3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4098" name="Picture 2" descr="http://upload.wikimedia.org/wikipedia/commons/7/71/Apple_tree_grafting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867" y="891955"/>
            <a:ext cx="8543925" cy="56959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71600" y="6056313"/>
            <a:ext cx="1751313" cy="369332"/>
          </a:xfrm>
          <a:prstGeom prst="rect">
            <a:avLst/>
          </a:prstGeom>
          <a:noFill/>
        </p:spPr>
        <p:txBody>
          <a:bodyPr wrap="none" rtlCol="0">
            <a:spAutoFit/>
          </a:bodyPr>
          <a:lstStyle/>
          <a:p>
            <a:r>
              <a:rPr lang="en-US" dirty="0" smtClean="0">
                <a:solidFill>
                  <a:schemeClr val="bg1"/>
                </a:solidFill>
              </a:rPr>
              <a:t>Apple tree grafts</a:t>
            </a:r>
            <a:endParaRPr lang="en-US" dirty="0">
              <a:solidFill>
                <a:schemeClr val="bg1"/>
              </a:solidFill>
            </a:endParaRPr>
          </a:p>
        </p:txBody>
      </p:sp>
    </p:spTree>
    <p:extLst>
      <p:ext uri="{BB962C8B-B14F-4D97-AF65-F5344CB8AC3E}">
        <p14:creationId xmlns:p14="http://schemas.microsoft.com/office/powerpoint/2010/main" val="197471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4.bp.blogspot.com/-_DgaSvWMT2Y/Tkv8I-CPF_I/AAAAAAAAA38/1BWDN6-QpYA/s1600/299203-1366x768-nature-4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899" y="0"/>
            <a:ext cx="1219333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119390"/>
            <a:ext cx="51245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7 … The Mountains Of War</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36499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42610"/>
            <a:ext cx="4572000" cy="609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827264" y="6215390"/>
            <a:ext cx="3239990"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Shiloah</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In Jerusalem</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077" name="Picture 5" descr="http://walkwithmessiah.com/wp-content/uploads/2012/04/Gihon-Cave.gif"/>
          <p:cNvPicPr>
            <a:picLocks noChangeAspect="1" noChangeArrowheads="1"/>
          </p:cNvPicPr>
          <p:nvPr/>
        </p:nvPicPr>
        <p:blipFill rotWithShape="1">
          <a:blip r:embed="rId3">
            <a:extLst>
              <a:ext uri="{28A0092B-C50C-407E-A947-70E740481C1C}">
                <a14:useLocalDpi xmlns:a14="http://schemas.microsoft.com/office/drawing/2010/main" val="0"/>
              </a:ext>
            </a:extLst>
          </a:blip>
          <a:srcRect l="2041" t="3957" r="12345" b="3957"/>
          <a:stretch/>
        </p:blipFill>
        <p:spPr bwMode="auto">
          <a:xfrm>
            <a:off x="4523362" y="1143000"/>
            <a:ext cx="4489315" cy="36225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447259" y="4648200"/>
            <a:ext cx="2539478"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Spring Of </a:t>
            </a:r>
            <a:r>
              <a:rPr lang="en-US" sz="2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Gihon</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TextBox 6"/>
          <p:cNvSpPr txBox="1"/>
          <p:nvPr/>
        </p:nvSpPr>
        <p:spPr>
          <a:xfrm>
            <a:off x="152400" y="119390"/>
            <a:ext cx="4365426"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8 … The Spring Of Life</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49467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ttp://t2.gstatic.com/images?q=tbn:ANd9GcRfms2bRjxaLjGAMT8ZQttbTG84CzBW6wrmSE-mJCB311smswGA8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055218">
            <a:off x="4554458" y="1678434"/>
            <a:ext cx="3833893" cy="21565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119390"/>
            <a:ext cx="5375639"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9 … Trusting In The Promises</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8" name="Picture 4" descr="http://www.tobaccoprc.org/wp-content/uploads/2012/01/stock_market_cra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74347">
            <a:off x="679579" y="1284906"/>
            <a:ext cx="3810000" cy="3333750"/>
          </a:xfrm>
          <a:prstGeom prst="rect">
            <a:avLst/>
          </a:prstGeom>
          <a:ln>
            <a:noFill/>
          </a:ln>
          <a:effectLst>
            <a:outerShdw blurRad="88900" dist="38100" sx="101000" sy="101000" algn="l" rotWithShape="0">
              <a:prstClr val="black">
                <a:alpha val="66000"/>
              </a:prstClr>
            </a:outerShdw>
          </a:effectLst>
          <a:extLst>
            <a:ext uri="{909E8E84-426E-40DD-AFC4-6F175D3DCCD1}">
              <a14:hiddenFill xmlns:a14="http://schemas.microsoft.com/office/drawing/2010/main">
                <a:solidFill>
                  <a:srgbClr val="FFFFFF"/>
                </a:solidFill>
              </a14:hiddenFill>
            </a:ext>
          </a:extLst>
        </p:spPr>
      </p:pic>
      <p:pic>
        <p:nvPicPr>
          <p:cNvPr id="1030" name="Picture 6" descr="http://gunnersmith.ca/wp-content/uploads/2013/03/ri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97878">
            <a:off x="4607100" y="3475149"/>
            <a:ext cx="4095750" cy="3000376"/>
          </a:xfrm>
          <a:prstGeom prst="rect">
            <a:avLst/>
          </a:prstGeom>
          <a:ln>
            <a:noFill/>
          </a:ln>
          <a:effectLst>
            <a:outerShdw blurRad="63500" dist="38100" sx="102000" sy="102000" algn="l" rotWithShape="0">
              <a:prstClr val="black">
                <a:alpha val="73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media.salon.com/2011/02/texas_poised_to_pass_bill_allowing_guns_on_campu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267200"/>
            <a:ext cx="3133725" cy="2051372"/>
          </a:xfrm>
          <a:prstGeom prst="rect">
            <a:avLst/>
          </a:prstGeom>
          <a:ln>
            <a:noFill/>
          </a:ln>
          <a:effectLst>
            <a:outerShdw blurRad="101600" sx="103000" sy="103000" algn="ctr" rotWithShape="0">
              <a:prstClr val="black">
                <a:alpha val="54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12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78219018"/>
              </p:ext>
            </p:extLst>
          </p:nvPr>
        </p:nvGraphicFramePr>
        <p:xfrm>
          <a:off x="2286000" y="1219200"/>
          <a:ext cx="6705600" cy="5427231"/>
        </p:xfrm>
        <a:graphic>
          <a:graphicData uri="http://schemas.openxmlformats.org/drawingml/2006/table">
            <a:tbl>
              <a:tblPr firstRow="1" firstCol="1" bandRow="1">
                <a:tableStyleId>{5C22544A-7EE6-4342-B048-85BDC9FD1C3A}</a:tableStyleId>
              </a:tblPr>
              <a:tblGrid>
                <a:gridCol w="3452884"/>
                <a:gridCol w="3252716"/>
              </a:tblGrid>
              <a:tr h="208304">
                <a:tc>
                  <a:txBody>
                    <a:bodyPr/>
                    <a:lstStyle/>
                    <a:p>
                      <a:pPr marL="0" marR="0">
                        <a:lnSpc>
                          <a:spcPct val="115000"/>
                        </a:lnSpc>
                        <a:spcBef>
                          <a:spcPts val="0"/>
                        </a:spcBef>
                        <a:spcAft>
                          <a:spcPts val="0"/>
                        </a:spcAft>
                        <a:tabLst>
                          <a:tab pos="0" algn="l"/>
                        </a:tabLst>
                      </a:pPr>
                      <a:r>
                        <a:rPr lang="en-US" sz="1000" dirty="0">
                          <a:effectLst/>
                        </a:rPr>
                        <a:t>Over The Two Southern Tribes </a:t>
                      </a:r>
                      <a:endParaRPr lang="en-US" sz="1000" dirty="0">
                        <a:effectLst/>
                        <a:latin typeface="Calibri"/>
                        <a:ea typeface="Calibri"/>
                        <a:cs typeface="Times New Roman"/>
                      </a:endParaRPr>
                    </a:p>
                  </a:txBody>
                  <a:tcPr marL="59631" marR="59631" marT="0" marB="0"/>
                </a:tc>
                <a:tc>
                  <a:txBody>
                    <a:bodyPr/>
                    <a:lstStyle/>
                    <a:p>
                      <a:pPr marL="0" marR="0">
                        <a:lnSpc>
                          <a:spcPct val="115000"/>
                        </a:lnSpc>
                        <a:spcBef>
                          <a:spcPts val="0"/>
                        </a:spcBef>
                        <a:spcAft>
                          <a:spcPts val="0"/>
                        </a:spcAft>
                        <a:tabLst>
                          <a:tab pos="0" algn="l"/>
                        </a:tabLst>
                      </a:pPr>
                      <a:r>
                        <a:rPr lang="en-US" sz="1000">
                          <a:effectLst/>
                        </a:rPr>
                        <a:t>Over The Ten Northern Tribes</a:t>
                      </a:r>
                      <a:endParaRPr lang="en-US" sz="1000">
                        <a:effectLst/>
                        <a:latin typeface="Calibri"/>
                        <a:ea typeface="Calibri"/>
                        <a:cs typeface="Times New Roman"/>
                      </a:endParaRPr>
                    </a:p>
                  </a:txBody>
                  <a:tcPr marL="59631" marR="59631" marT="0" marB="0"/>
                </a:tc>
              </a:tr>
              <a:tr h="208304">
                <a:tc>
                  <a:txBody>
                    <a:bodyPr/>
                    <a:lstStyle/>
                    <a:p>
                      <a:pPr marL="0" marR="0">
                        <a:lnSpc>
                          <a:spcPct val="115000"/>
                        </a:lnSpc>
                        <a:spcBef>
                          <a:spcPts val="0"/>
                        </a:spcBef>
                        <a:spcAft>
                          <a:spcPts val="0"/>
                        </a:spcAft>
                        <a:tabLst>
                          <a:tab pos="0" algn="l"/>
                        </a:tabLst>
                      </a:pPr>
                      <a:r>
                        <a:rPr lang="en-US" sz="1000">
                          <a:effectLst/>
                        </a:rPr>
                        <a:t>Saul (First dynasty)</a:t>
                      </a:r>
                      <a:endParaRPr lang="en-US" sz="1000">
                        <a:effectLst/>
                        <a:latin typeface="Calibri"/>
                        <a:ea typeface="Calibri"/>
                        <a:cs typeface="Times New Roman"/>
                      </a:endParaRPr>
                    </a:p>
                  </a:txBody>
                  <a:tcPr marL="59631" marR="59631" marT="0" marB="0"/>
                </a:tc>
                <a:tc>
                  <a:txBody>
                    <a:bodyPr/>
                    <a:lstStyle/>
                    <a:p>
                      <a:pPr marL="0" marR="0">
                        <a:lnSpc>
                          <a:spcPct val="115000"/>
                        </a:lnSpc>
                        <a:spcBef>
                          <a:spcPts val="0"/>
                        </a:spcBef>
                        <a:spcAft>
                          <a:spcPts val="0"/>
                        </a:spcAft>
                        <a:tabLst>
                          <a:tab pos="0" algn="l"/>
                        </a:tabLst>
                      </a:pPr>
                      <a:r>
                        <a:rPr lang="en-US" sz="1000">
                          <a:effectLst/>
                        </a:rPr>
                        <a:t>Saul (First dynasty)</a:t>
                      </a:r>
                      <a:endParaRPr lang="en-US" sz="1000">
                        <a:effectLst/>
                        <a:latin typeface="Calibri"/>
                        <a:ea typeface="Calibri"/>
                        <a:cs typeface="Times New Roman"/>
                      </a:endParaRPr>
                    </a:p>
                  </a:txBody>
                  <a:tcPr marL="59631" marR="59631" marT="0" marB="0"/>
                </a:tc>
              </a:tr>
              <a:tr h="208304">
                <a:tc>
                  <a:txBody>
                    <a:bodyPr/>
                    <a:lstStyle/>
                    <a:p>
                      <a:pPr marL="0" marR="0">
                        <a:lnSpc>
                          <a:spcPct val="115000"/>
                        </a:lnSpc>
                        <a:spcBef>
                          <a:spcPts val="0"/>
                        </a:spcBef>
                        <a:spcAft>
                          <a:spcPts val="0"/>
                        </a:spcAft>
                        <a:tabLst>
                          <a:tab pos="0" algn="l"/>
                        </a:tabLst>
                      </a:pPr>
                      <a:r>
                        <a:rPr lang="en-US" sz="1000">
                          <a:solidFill>
                            <a:srgbClr val="C00000"/>
                          </a:solidFill>
                          <a:effectLst/>
                        </a:rPr>
                        <a:t>David (7.5 years) (Second dynasty)</a:t>
                      </a:r>
                      <a:endParaRPr lang="en-US" sz="1000">
                        <a:solidFill>
                          <a:srgbClr val="C00000"/>
                        </a:solidFill>
                        <a:effectLst/>
                        <a:latin typeface="Calibri"/>
                        <a:ea typeface="Calibri"/>
                        <a:cs typeface="Times New Roman"/>
                      </a:endParaRPr>
                    </a:p>
                  </a:txBody>
                  <a:tcPr marL="59631" marR="59631" marT="0" marB="0"/>
                </a:tc>
                <a:tc>
                  <a:txBody>
                    <a:bodyPr/>
                    <a:lstStyle/>
                    <a:p>
                      <a:pPr marL="0" marR="0">
                        <a:lnSpc>
                          <a:spcPct val="115000"/>
                        </a:lnSpc>
                        <a:spcBef>
                          <a:spcPts val="0"/>
                        </a:spcBef>
                        <a:spcAft>
                          <a:spcPts val="0"/>
                        </a:spcAft>
                        <a:tabLst>
                          <a:tab pos="0" algn="l"/>
                        </a:tabLst>
                      </a:pPr>
                      <a:r>
                        <a:rPr lang="en-US" sz="1000" dirty="0" err="1" smtClean="0">
                          <a:effectLst/>
                        </a:rPr>
                        <a:t>Ishbosheth</a:t>
                      </a:r>
                      <a:r>
                        <a:rPr lang="en-US" sz="1000" dirty="0" smtClean="0">
                          <a:effectLst/>
                        </a:rPr>
                        <a:t> (2</a:t>
                      </a:r>
                      <a:r>
                        <a:rPr lang="en-US" sz="1000" baseline="0" dirty="0" smtClean="0">
                          <a:effectLst/>
                        </a:rPr>
                        <a:t> years)</a:t>
                      </a:r>
                      <a:endParaRPr lang="en-US" sz="1000" dirty="0">
                        <a:effectLst/>
                        <a:latin typeface="Calibri"/>
                        <a:ea typeface="Calibri"/>
                        <a:cs typeface="Times New Roman"/>
                      </a:endParaRPr>
                    </a:p>
                  </a:txBody>
                  <a:tcPr marL="59631" marR="59631" marT="0" marB="0"/>
                </a:tc>
              </a:tr>
              <a:tr h="208304">
                <a:tc>
                  <a:txBody>
                    <a:bodyPr/>
                    <a:lstStyle/>
                    <a:p>
                      <a:pPr marL="0" marR="0">
                        <a:lnSpc>
                          <a:spcPct val="115000"/>
                        </a:lnSpc>
                        <a:spcBef>
                          <a:spcPts val="0"/>
                        </a:spcBef>
                        <a:spcAft>
                          <a:spcPts val="0"/>
                        </a:spcAft>
                        <a:tabLst>
                          <a:tab pos="0" algn="l"/>
                        </a:tabLst>
                      </a:pPr>
                      <a:r>
                        <a:rPr lang="en-US" sz="1000">
                          <a:solidFill>
                            <a:srgbClr val="C00000"/>
                          </a:solidFill>
                          <a:effectLst/>
                        </a:rPr>
                        <a:t>David (33 years)</a:t>
                      </a:r>
                      <a:endParaRPr lang="en-US" sz="1000">
                        <a:solidFill>
                          <a:srgbClr val="C00000"/>
                        </a:solidFill>
                        <a:effectLst/>
                        <a:latin typeface="Calibri"/>
                        <a:ea typeface="Calibri"/>
                        <a:cs typeface="Times New Roman"/>
                      </a:endParaRPr>
                    </a:p>
                  </a:txBody>
                  <a:tcPr marL="59631" marR="59631" marT="0" marB="0"/>
                </a:tc>
                <a:tc>
                  <a:txBody>
                    <a:bodyPr/>
                    <a:lstStyle/>
                    <a:p>
                      <a:pPr marL="0" marR="0">
                        <a:lnSpc>
                          <a:spcPct val="115000"/>
                        </a:lnSpc>
                        <a:spcBef>
                          <a:spcPts val="0"/>
                        </a:spcBef>
                        <a:spcAft>
                          <a:spcPts val="0"/>
                        </a:spcAft>
                        <a:tabLst>
                          <a:tab pos="0" algn="l"/>
                        </a:tabLst>
                      </a:pPr>
                      <a:r>
                        <a:rPr lang="en-US" sz="1000">
                          <a:solidFill>
                            <a:srgbClr val="C00000"/>
                          </a:solidFill>
                          <a:effectLst/>
                        </a:rPr>
                        <a:t>David (33 years)  (Second dynasty)</a:t>
                      </a:r>
                      <a:endParaRPr lang="en-US" sz="1000">
                        <a:solidFill>
                          <a:srgbClr val="C00000"/>
                        </a:solidFill>
                        <a:effectLst/>
                        <a:latin typeface="Calibri"/>
                        <a:ea typeface="Calibri"/>
                        <a:cs typeface="Times New Roman"/>
                      </a:endParaRPr>
                    </a:p>
                  </a:txBody>
                  <a:tcPr marL="59631" marR="59631" marT="0" marB="0"/>
                </a:tc>
              </a:tr>
              <a:tr h="208304">
                <a:tc>
                  <a:txBody>
                    <a:bodyPr/>
                    <a:lstStyle/>
                    <a:p>
                      <a:pPr marL="0" marR="0">
                        <a:lnSpc>
                          <a:spcPct val="115000"/>
                        </a:lnSpc>
                        <a:spcBef>
                          <a:spcPts val="0"/>
                        </a:spcBef>
                        <a:spcAft>
                          <a:spcPts val="0"/>
                        </a:spcAft>
                        <a:tabLst>
                          <a:tab pos="0" algn="l"/>
                        </a:tabLst>
                      </a:pPr>
                      <a:r>
                        <a:rPr lang="en-US" sz="1000" dirty="0">
                          <a:solidFill>
                            <a:srgbClr val="C00000"/>
                          </a:solidFill>
                          <a:effectLst/>
                        </a:rPr>
                        <a:t>Solomon</a:t>
                      </a:r>
                      <a:endParaRPr lang="en-US" sz="1000" dirty="0">
                        <a:solidFill>
                          <a:srgbClr val="C00000"/>
                        </a:solidFill>
                        <a:effectLst/>
                        <a:latin typeface="Calibri"/>
                        <a:ea typeface="Calibri"/>
                        <a:cs typeface="Times New Roman"/>
                      </a:endParaRPr>
                    </a:p>
                  </a:txBody>
                  <a:tcPr marL="59631" marR="59631" marT="0" marB="0"/>
                </a:tc>
                <a:tc>
                  <a:txBody>
                    <a:bodyPr/>
                    <a:lstStyle/>
                    <a:p>
                      <a:pPr marL="0" marR="0">
                        <a:lnSpc>
                          <a:spcPct val="115000"/>
                        </a:lnSpc>
                        <a:spcBef>
                          <a:spcPts val="0"/>
                        </a:spcBef>
                        <a:spcAft>
                          <a:spcPts val="0"/>
                        </a:spcAft>
                        <a:tabLst>
                          <a:tab pos="0" algn="l"/>
                        </a:tabLst>
                      </a:pPr>
                      <a:r>
                        <a:rPr lang="en-US" sz="1000" dirty="0">
                          <a:solidFill>
                            <a:srgbClr val="C00000"/>
                          </a:solidFill>
                          <a:effectLst/>
                        </a:rPr>
                        <a:t>Solomon</a:t>
                      </a:r>
                      <a:endParaRPr lang="en-US" sz="1000" dirty="0">
                        <a:solidFill>
                          <a:srgbClr val="C00000"/>
                        </a:solidFill>
                        <a:effectLst/>
                        <a:latin typeface="Calibri"/>
                        <a:ea typeface="Calibri"/>
                        <a:cs typeface="Times New Roman"/>
                      </a:endParaRPr>
                    </a:p>
                  </a:txBody>
                  <a:tcPr marL="59631" marR="59631" marT="0" marB="0"/>
                </a:tc>
              </a:tr>
              <a:tr h="208304">
                <a:tc>
                  <a:txBody>
                    <a:bodyPr/>
                    <a:lstStyle/>
                    <a:p>
                      <a:pPr marL="0" marR="0">
                        <a:lnSpc>
                          <a:spcPct val="115000"/>
                        </a:lnSpc>
                        <a:spcBef>
                          <a:spcPts val="0"/>
                        </a:spcBef>
                        <a:spcAft>
                          <a:spcPts val="0"/>
                        </a:spcAft>
                        <a:tabLst>
                          <a:tab pos="0" algn="l"/>
                        </a:tabLst>
                      </a:pPr>
                      <a:r>
                        <a:rPr lang="en-US" sz="1000">
                          <a:effectLst/>
                        </a:rPr>
                        <a:t>Rehoboam (17 years)</a:t>
                      </a:r>
                      <a:endParaRPr lang="en-US" sz="1000">
                        <a:effectLst/>
                        <a:latin typeface="Calibri"/>
                        <a:ea typeface="Calibri"/>
                        <a:cs typeface="Times New Roman"/>
                      </a:endParaRPr>
                    </a:p>
                  </a:txBody>
                  <a:tcPr marL="59631" marR="59631" marT="0" marB="0"/>
                </a:tc>
                <a:tc>
                  <a:txBody>
                    <a:bodyPr/>
                    <a:lstStyle/>
                    <a:p>
                      <a:pPr marL="0" marR="0">
                        <a:lnSpc>
                          <a:spcPct val="115000"/>
                        </a:lnSpc>
                        <a:spcBef>
                          <a:spcPts val="0"/>
                        </a:spcBef>
                        <a:spcAft>
                          <a:spcPts val="0"/>
                        </a:spcAft>
                        <a:tabLst>
                          <a:tab pos="0" algn="l"/>
                        </a:tabLst>
                      </a:pPr>
                      <a:r>
                        <a:rPr lang="en-US" sz="1000">
                          <a:effectLst/>
                        </a:rPr>
                        <a:t>Jeroboam (22 years)</a:t>
                      </a:r>
                      <a:endParaRPr lang="en-US" sz="1000">
                        <a:effectLst/>
                        <a:latin typeface="Calibri"/>
                        <a:ea typeface="Calibri"/>
                        <a:cs typeface="Times New Roman"/>
                      </a:endParaRPr>
                    </a:p>
                  </a:txBody>
                  <a:tcPr marL="59631" marR="59631" marT="0" marB="0"/>
                </a:tc>
              </a:tr>
              <a:tr h="208304">
                <a:tc>
                  <a:txBody>
                    <a:bodyPr/>
                    <a:lstStyle/>
                    <a:p>
                      <a:pPr marL="0" marR="0">
                        <a:lnSpc>
                          <a:spcPct val="115000"/>
                        </a:lnSpc>
                        <a:spcBef>
                          <a:spcPts val="0"/>
                        </a:spcBef>
                        <a:spcAft>
                          <a:spcPts val="0"/>
                        </a:spcAft>
                        <a:tabLst>
                          <a:tab pos="0" algn="l"/>
                        </a:tabLst>
                      </a:pPr>
                      <a:r>
                        <a:rPr lang="en-US" sz="1000">
                          <a:effectLst/>
                        </a:rPr>
                        <a:t>Abijam (3 years)</a:t>
                      </a:r>
                      <a:endParaRPr lang="en-US" sz="1000">
                        <a:effectLst/>
                        <a:latin typeface="Calibri"/>
                        <a:ea typeface="Calibri"/>
                        <a:cs typeface="Times New Roman"/>
                      </a:endParaRPr>
                    </a:p>
                  </a:txBody>
                  <a:tcPr marL="59631" marR="59631" marT="0" marB="0"/>
                </a:tc>
                <a:tc>
                  <a:txBody>
                    <a:bodyPr/>
                    <a:lstStyle/>
                    <a:p>
                      <a:pPr marL="0" marR="0">
                        <a:lnSpc>
                          <a:spcPct val="115000"/>
                        </a:lnSpc>
                        <a:spcBef>
                          <a:spcPts val="0"/>
                        </a:spcBef>
                        <a:spcAft>
                          <a:spcPts val="0"/>
                        </a:spcAft>
                        <a:tabLst>
                          <a:tab pos="0" algn="l"/>
                        </a:tabLst>
                      </a:pPr>
                      <a:r>
                        <a:rPr lang="en-US" sz="1000">
                          <a:effectLst/>
                        </a:rPr>
                        <a:t>Nadab (2 years)</a:t>
                      </a:r>
                      <a:endParaRPr lang="en-US" sz="1000">
                        <a:effectLst/>
                        <a:latin typeface="Calibri"/>
                        <a:ea typeface="Calibri"/>
                        <a:cs typeface="Times New Roman"/>
                      </a:endParaRPr>
                    </a:p>
                  </a:txBody>
                  <a:tcPr marL="59631" marR="59631" marT="0" marB="0"/>
                </a:tc>
              </a:tr>
              <a:tr h="208304">
                <a:tc>
                  <a:txBody>
                    <a:bodyPr/>
                    <a:lstStyle/>
                    <a:p>
                      <a:pPr marL="0" marR="0">
                        <a:lnSpc>
                          <a:spcPct val="115000"/>
                        </a:lnSpc>
                        <a:spcBef>
                          <a:spcPts val="0"/>
                        </a:spcBef>
                        <a:spcAft>
                          <a:spcPts val="0"/>
                        </a:spcAft>
                        <a:tabLst>
                          <a:tab pos="0" algn="l"/>
                        </a:tabLst>
                      </a:pPr>
                      <a:r>
                        <a:rPr lang="en-US" sz="1000">
                          <a:solidFill>
                            <a:srgbClr val="C00000"/>
                          </a:solidFill>
                          <a:effectLst/>
                        </a:rPr>
                        <a:t>Asa (41 years)</a:t>
                      </a:r>
                      <a:endParaRPr lang="en-US" sz="1000">
                        <a:solidFill>
                          <a:srgbClr val="C00000"/>
                        </a:solidFill>
                        <a:effectLst/>
                        <a:latin typeface="Calibri"/>
                        <a:ea typeface="Calibri"/>
                        <a:cs typeface="Times New Roman"/>
                      </a:endParaRPr>
                    </a:p>
                  </a:txBody>
                  <a:tcPr marL="59631" marR="59631" marT="0" marB="0"/>
                </a:tc>
                <a:tc>
                  <a:txBody>
                    <a:bodyPr/>
                    <a:lstStyle/>
                    <a:p>
                      <a:pPr marL="0" marR="0">
                        <a:lnSpc>
                          <a:spcPct val="115000"/>
                        </a:lnSpc>
                        <a:spcBef>
                          <a:spcPts val="0"/>
                        </a:spcBef>
                        <a:spcAft>
                          <a:spcPts val="0"/>
                        </a:spcAft>
                        <a:tabLst>
                          <a:tab pos="0" algn="l"/>
                        </a:tabLst>
                      </a:pPr>
                      <a:r>
                        <a:rPr lang="en-US" sz="1000">
                          <a:effectLst/>
                        </a:rPr>
                        <a:t>Baasha (24 years) (Third dynasty)</a:t>
                      </a:r>
                      <a:endParaRPr lang="en-US" sz="1000">
                        <a:effectLst/>
                        <a:latin typeface="Calibri"/>
                        <a:ea typeface="Calibri"/>
                        <a:cs typeface="Times New Roman"/>
                      </a:endParaRPr>
                    </a:p>
                  </a:txBody>
                  <a:tcPr marL="59631" marR="59631" marT="0" marB="0"/>
                </a:tc>
              </a:tr>
              <a:tr h="208304">
                <a:tc>
                  <a:txBody>
                    <a:bodyPr/>
                    <a:lstStyle/>
                    <a:p>
                      <a:pPr marL="0" marR="0">
                        <a:lnSpc>
                          <a:spcPct val="115000"/>
                        </a:lnSpc>
                        <a:spcBef>
                          <a:spcPts val="0"/>
                        </a:spcBef>
                        <a:spcAft>
                          <a:spcPts val="0"/>
                        </a:spcAft>
                        <a:tabLst>
                          <a:tab pos="0" algn="l"/>
                        </a:tabLst>
                      </a:pPr>
                      <a:r>
                        <a:rPr lang="en-US" sz="1000" dirty="0">
                          <a:solidFill>
                            <a:srgbClr val="C00000"/>
                          </a:solidFill>
                          <a:effectLst/>
                        </a:rPr>
                        <a:t>Jehoshaphat (25 years)</a:t>
                      </a:r>
                      <a:endParaRPr lang="en-US" sz="1000" dirty="0">
                        <a:solidFill>
                          <a:srgbClr val="C00000"/>
                        </a:solidFill>
                        <a:effectLst/>
                        <a:latin typeface="Calibri"/>
                        <a:ea typeface="Calibri"/>
                        <a:cs typeface="Times New Roman"/>
                      </a:endParaRPr>
                    </a:p>
                  </a:txBody>
                  <a:tcPr marL="59631" marR="59631" marT="0" marB="0"/>
                </a:tc>
                <a:tc>
                  <a:txBody>
                    <a:bodyPr/>
                    <a:lstStyle/>
                    <a:p>
                      <a:pPr marL="0" marR="0">
                        <a:lnSpc>
                          <a:spcPct val="115000"/>
                        </a:lnSpc>
                        <a:spcBef>
                          <a:spcPts val="0"/>
                        </a:spcBef>
                        <a:spcAft>
                          <a:spcPts val="0"/>
                        </a:spcAft>
                        <a:tabLst>
                          <a:tab pos="0" algn="l"/>
                        </a:tabLst>
                      </a:pPr>
                      <a:r>
                        <a:rPr lang="en-US" sz="1000">
                          <a:effectLst/>
                        </a:rPr>
                        <a:t>Elah (2 years)</a:t>
                      </a:r>
                      <a:endParaRPr lang="en-US" sz="1000">
                        <a:effectLst/>
                        <a:latin typeface="Calibri"/>
                        <a:ea typeface="Calibri"/>
                        <a:cs typeface="Times New Roman"/>
                      </a:endParaRPr>
                    </a:p>
                  </a:txBody>
                  <a:tcPr marL="59631" marR="59631" marT="0" marB="0"/>
                </a:tc>
              </a:tr>
              <a:tr h="208304">
                <a:tc>
                  <a:txBody>
                    <a:bodyPr/>
                    <a:lstStyle/>
                    <a:p>
                      <a:pPr marL="0" marR="0">
                        <a:lnSpc>
                          <a:spcPct val="115000"/>
                        </a:lnSpc>
                        <a:spcBef>
                          <a:spcPts val="0"/>
                        </a:spcBef>
                        <a:spcAft>
                          <a:spcPts val="0"/>
                        </a:spcAft>
                        <a:tabLst>
                          <a:tab pos="0" algn="l"/>
                        </a:tabLst>
                      </a:pPr>
                      <a:r>
                        <a:rPr lang="en-US" sz="1000">
                          <a:effectLst/>
                        </a:rPr>
                        <a:t>Jehoram (8 years)</a:t>
                      </a:r>
                      <a:endParaRPr lang="en-US" sz="1000">
                        <a:effectLst/>
                        <a:latin typeface="Calibri"/>
                        <a:ea typeface="Calibri"/>
                        <a:cs typeface="Times New Roman"/>
                      </a:endParaRPr>
                    </a:p>
                  </a:txBody>
                  <a:tcPr marL="59631" marR="59631" marT="0" marB="0"/>
                </a:tc>
                <a:tc>
                  <a:txBody>
                    <a:bodyPr/>
                    <a:lstStyle/>
                    <a:p>
                      <a:pPr marL="0" marR="0">
                        <a:lnSpc>
                          <a:spcPct val="115000"/>
                        </a:lnSpc>
                        <a:spcBef>
                          <a:spcPts val="0"/>
                        </a:spcBef>
                        <a:spcAft>
                          <a:spcPts val="0"/>
                        </a:spcAft>
                        <a:tabLst>
                          <a:tab pos="0" algn="l"/>
                        </a:tabLst>
                      </a:pPr>
                      <a:r>
                        <a:rPr lang="en-US" sz="1000">
                          <a:effectLst/>
                        </a:rPr>
                        <a:t>Zimri (4 days)</a:t>
                      </a:r>
                      <a:endParaRPr lang="en-US" sz="1000">
                        <a:effectLst/>
                        <a:latin typeface="Calibri"/>
                        <a:ea typeface="Calibri"/>
                        <a:cs typeface="Times New Roman"/>
                      </a:endParaRPr>
                    </a:p>
                  </a:txBody>
                  <a:tcPr marL="59631" marR="59631" marT="0" marB="0"/>
                </a:tc>
              </a:tr>
              <a:tr h="208304">
                <a:tc>
                  <a:txBody>
                    <a:bodyPr/>
                    <a:lstStyle/>
                    <a:p>
                      <a:pPr marL="0" marR="0">
                        <a:lnSpc>
                          <a:spcPct val="115000"/>
                        </a:lnSpc>
                        <a:spcBef>
                          <a:spcPts val="0"/>
                        </a:spcBef>
                        <a:spcAft>
                          <a:spcPts val="0"/>
                        </a:spcAft>
                        <a:tabLst>
                          <a:tab pos="0" algn="l"/>
                        </a:tabLst>
                      </a:pPr>
                      <a:r>
                        <a:rPr lang="en-US" sz="1000">
                          <a:effectLst/>
                        </a:rPr>
                        <a:t>Ahaziah (1 year)</a:t>
                      </a:r>
                      <a:endParaRPr lang="en-US" sz="1000">
                        <a:effectLst/>
                        <a:latin typeface="Calibri"/>
                        <a:ea typeface="Calibri"/>
                        <a:cs typeface="Times New Roman"/>
                      </a:endParaRPr>
                    </a:p>
                  </a:txBody>
                  <a:tcPr marL="59631" marR="59631" marT="0" marB="0"/>
                </a:tc>
                <a:tc>
                  <a:txBody>
                    <a:bodyPr/>
                    <a:lstStyle/>
                    <a:p>
                      <a:pPr marL="0" marR="0">
                        <a:lnSpc>
                          <a:spcPct val="115000"/>
                        </a:lnSpc>
                        <a:spcBef>
                          <a:spcPts val="0"/>
                        </a:spcBef>
                        <a:spcAft>
                          <a:spcPts val="0"/>
                        </a:spcAft>
                        <a:tabLst>
                          <a:tab pos="0" algn="l"/>
                        </a:tabLst>
                      </a:pPr>
                      <a:r>
                        <a:rPr lang="en-US" sz="1000">
                          <a:effectLst/>
                        </a:rPr>
                        <a:t>Tibni (divided ruler with Omri – 4 years)</a:t>
                      </a:r>
                      <a:endParaRPr lang="en-US" sz="1000">
                        <a:effectLst/>
                        <a:latin typeface="Calibri"/>
                        <a:ea typeface="Calibri"/>
                        <a:cs typeface="Times New Roman"/>
                      </a:endParaRPr>
                    </a:p>
                  </a:txBody>
                  <a:tcPr marL="59631" marR="59631" marT="0" marB="0"/>
                </a:tc>
              </a:tr>
              <a:tr h="208304">
                <a:tc>
                  <a:txBody>
                    <a:bodyPr/>
                    <a:lstStyle/>
                    <a:p>
                      <a:pPr marL="0" marR="0">
                        <a:lnSpc>
                          <a:spcPct val="115000"/>
                        </a:lnSpc>
                        <a:spcBef>
                          <a:spcPts val="0"/>
                        </a:spcBef>
                        <a:spcAft>
                          <a:spcPts val="0"/>
                        </a:spcAft>
                        <a:tabLst>
                          <a:tab pos="0" algn="l"/>
                        </a:tabLst>
                      </a:pPr>
                      <a:r>
                        <a:rPr lang="en-US" sz="1000">
                          <a:effectLst/>
                        </a:rPr>
                        <a:t>Athaliah (6 years)</a:t>
                      </a:r>
                      <a:endParaRPr lang="en-US" sz="1000">
                        <a:effectLst/>
                        <a:latin typeface="Calibri"/>
                        <a:ea typeface="Calibri"/>
                        <a:cs typeface="Times New Roman"/>
                      </a:endParaRPr>
                    </a:p>
                  </a:txBody>
                  <a:tcPr marL="59631" marR="59631" marT="0" marB="0"/>
                </a:tc>
                <a:tc>
                  <a:txBody>
                    <a:bodyPr/>
                    <a:lstStyle/>
                    <a:p>
                      <a:pPr marL="0" marR="0">
                        <a:lnSpc>
                          <a:spcPct val="115000"/>
                        </a:lnSpc>
                        <a:spcBef>
                          <a:spcPts val="0"/>
                        </a:spcBef>
                        <a:spcAft>
                          <a:spcPts val="0"/>
                        </a:spcAft>
                        <a:tabLst>
                          <a:tab pos="0" algn="l"/>
                        </a:tabLst>
                      </a:pPr>
                      <a:r>
                        <a:rPr lang="en-US" sz="1000">
                          <a:effectLst/>
                        </a:rPr>
                        <a:t>Omri (12 years) (Fourth dynasty)</a:t>
                      </a:r>
                      <a:endParaRPr lang="en-US" sz="1000">
                        <a:effectLst/>
                        <a:latin typeface="Calibri"/>
                        <a:ea typeface="Calibri"/>
                        <a:cs typeface="Times New Roman"/>
                      </a:endParaRPr>
                    </a:p>
                  </a:txBody>
                  <a:tcPr marL="59631" marR="59631" marT="0" marB="0"/>
                </a:tc>
              </a:tr>
              <a:tr h="208304">
                <a:tc>
                  <a:txBody>
                    <a:bodyPr/>
                    <a:lstStyle/>
                    <a:p>
                      <a:pPr marL="0" marR="0">
                        <a:lnSpc>
                          <a:spcPct val="115000"/>
                        </a:lnSpc>
                        <a:spcBef>
                          <a:spcPts val="0"/>
                        </a:spcBef>
                        <a:spcAft>
                          <a:spcPts val="0"/>
                        </a:spcAft>
                        <a:tabLst>
                          <a:tab pos="0" algn="l"/>
                        </a:tabLst>
                      </a:pPr>
                      <a:r>
                        <a:rPr lang="en-US" sz="1000" dirty="0">
                          <a:solidFill>
                            <a:srgbClr val="C00000"/>
                          </a:solidFill>
                          <a:effectLst/>
                        </a:rPr>
                        <a:t>Joash (40 years)</a:t>
                      </a:r>
                      <a:endParaRPr lang="en-US" sz="1000" dirty="0">
                        <a:solidFill>
                          <a:srgbClr val="C00000"/>
                        </a:solidFill>
                        <a:effectLst/>
                        <a:latin typeface="Calibri"/>
                        <a:ea typeface="Calibri"/>
                        <a:cs typeface="Times New Roman"/>
                      </a:endParaRPr>
                    </a:p>
                  </a:txBody>
                  <a:tcPr marL="59631" marR="59631" marT="0" marB="0"/>
                </a:tc>
                <a:tc>
                  <a:txBody>
                    <a:bodyPr/>
                    <a:lstStyle/>
                    <a:p>
                      <a:pPr marL="0" marR="0">
                        <a:lnSpc>
                          <a:spcPct val="115000"/>
                        </a:lnSpc>
                        <a:spcBef>
                          <a:spcPts val="0"/>
                        </a:spcBef>
                        <a:spcAft>
                          <a:spcPts val="0"/>
                        </a:spcAft>
                        <a:tabLst>
                          <a:tab pos="0" algn="l"/>
                        </a:tabLst>
                      </a:pPr>
                      <a:r>
                        <a:rPr lang="en-US" sz="1000">
                          <a:effectLst/>
                        </a:rPr>
                        <a:t>Ahab (22 years)</a:t>
                      </a:r>
                      <a:endParaRPr lang="en-US" sz="1000">
                        <a:effectLst/>
                        <a:latin typeface="Calibri"/>
                        <a:ea typeface="Calibri"/>
                        <a:cs typeface="Times New Roman"/>
                      </a:endParaRPr>
                    </a:p>
                  </a:txBody>
                  <a:tcPr marL="59631" marR="59631" marT="0" marB="0"/>
                </a:tc>
              </a:tr>
              <a:tr h="208304">
                <a:tc>
                  <a:txBody>
                    <a:bodyPr/>
                    <a:lstStyle/>
                    <a:p>
                      <a:pPr marL="0" marR="0">
                        <a:lnSpc>
                          <a:spcPct val="115000"/>
                        </a:lnSpc>
                        <a:spcBef>
                          <a:spcPts val="0"/>
                        </a:spcBef>
                        <a:spcAft>
                          <a:spcPts val="0"/>
                        </a:spcAft>
                        <a:tabLst>
                          <a:tab pos="0" algn="l"/>
                        </a:tabLst>
                      </a:pPr>
                      <a:r>
                        <a:rPr lang="en-US" sz="1000">
                          <a:solidFill>
                            <a:srgbClr val="C00000"/>
                          </a:solidFill>
                          <a:effectLst/>
                        </a:rPr>
                        <a:t>Amaziah (29 years)</a:t>
                      </a:r>
                      <a:endParaRPr lang="en-US" sz="1000">
                        <a:solidFill>
                          <a:srgbClr val="C00000"/>
                        </a:solidFill>
                        <a:effectLst/>
                        <a:latin typeface="Calibri"/>
                        <a:ea typeface="Calibri"/>
                        <a:cs typeface="Times New Roman"/>
                      </a:endParaRPr>
                    </a:p>
                  </a:txBody>
                  <a:tcPr marL="59631" marR="59631" marT="0" marB="0"/>
                </a:tc>
                <a:tc>
                  <a:txBody>
                    <a:bodyPr/>
                    <a:lstStyle/>
                    <a:p>
                      <a:pPr marL="0" marR="0">
                        <a:lnSpc>
                          <a:spcPct val="115000"/>
                        </a:lnSpc>
                        <a:spcBef>
                          <a:spcPts val="0"/>
                        </a:spcBef>
                        <a:spcAft>
                          <a:spcPts val="0"/>
                        </a:spcAft>
                        <a:tabLst>
                          <a:tab pos="0" algn="l"/>
                        </a:tabLst>
                      </a:pPr>
                      <a:r>
                        <a:rPr lang="en-US" sz="1000">
                          <a:effectLst/>
                        </a:rPr>
                        <a:t>Ahaziah (2 years)</a:t>
                      </a:r>
                      <a:endParaRPr lang="en-US" sz="1000">
                        <a:effectLst/>
                        <a:latin typeface="Calibri"/>
                        <a:ea typeface="Calibri"/>
                        <a:cs typeface="Times New Roman"/>
                      </a:endParaRPr>
                    </a:p>
                  </a:txBody>
                  <a:tcPr marL="59631" marR="59631" marT="0" marB="0"/>
                </a:tc>
              </a:tr>
              <a:tr h="208304">
                <a:tc>
                  <a:txBody>
                    <a:bodyPr/>
                    <a:lstStyle/>
                    <a:p>
                      <a:pPr marL="0" marR="0">
                        <a:lnSpc>
                          <a:spcPct val="115000"/>
                        </a:lnSpc>
                        <a:spcBef>
                          <a:spcPts val="0"/>
                        </a:spcBef>
                        <a:spcAft>
                          <a:spcPts val="0"/>
                        </a:spcAft>
                        <a:tabLst>
                          <a:tab pos="0" algn="l"/>
                        </a:tabLst>
                      </a:pPr>
                      <a:r>
                        <a:rPr lang="en-US" sz="1000">
                          <a:solidFill>
                            <a:srgbClr val="C00000"/>
                          </a:solidFill>
                          <a:effectLst/>
                        </a:rPr>
                        <a:t>Uzziah (also named Azariah) (52 years)</a:t>
                      </a:r>
                      <a:endParaRPr lang="en-US" sz="1000">
                        <a:solidFill>
                          <a:srgbClr val="C00000"/>
                        </a:solidFill>
                        <a:effectLst/>
                        <a:latin typeface="Calibri"/>
                        <a:ea typeface="Calibri"/>
                        <a:cs typeface="Times New Roman"/>
                      </a:endParaRPr>
                    </a:p>
                  </a:txBody>
                  <a:tcPr marL="59631" marR="59631" marT="0" marB="0"/>
                </a:tc>
                <a:tc>
                  <a:txBody>
                    <a:bodyPr/>
                    <a:lstStyle/>
                    <a:p>
                      <a:pPr marL="0" marR="0">
                        <a:lnSpc>
                          <a:spcPct val="115000"/>
                        </a:lnSpc>
                        <a:spcBef>
                          <a:spcPts val="0"/>
                        </a:spcBef>
                        <a:spcAft>
                          <a:spcPts val="0"/>
                        </a:spcAft>
                        <a:tabLst>
                          <a:tab pos="0" algn="l"/>
                        </a:tabLst>
                      </a:pPr>
                      <a:r>
                        <a:rPr lang="en-US" sz="1000">
                          <a:effectLst/>
                        </a:rPr>
                        <a:t>Jehoram (a second son of Ahab) (12 years)</a:t>
                      </a:r>
                      <a:endParaRPr lang="en-US" sz="1000">
                        <a:effectLst/>
                        <a:latin typeface="Calibri"/>
                        <a:ea typeface="Calibri"/>
                        <a:cs typeface="Times New Roman"/>
                      </a:endParaRPr>
                    </a:p>
                  </a:txBody>
                  <a:tcPr marL="59631" marR="59631" marT="0" marB="0"/>
                </a:tc>
              </a:tr>
              <a:tr h="208304">
                <a:tc>
                  <a:txBody>
                    <a:bodyPr/>
                    <a:lstStyle/>
                    <a:p>
                      <a:pPr marL="0" marR="0">
                        <a:lnSpc>
                          <a:spcPct val="115000"/>
                        </a:lnSpc>
                        <a:spcBef>
                          <a:spcPts val="0"/>
                        </a:spcBef>
                        <a:spcAft>
                          <a:spcPts val="0"/>
                        </a:spcAft>
                        <a:tabLst>
                          <a:tab pos="0" algn="l"/>
                        </a:tabLst>
                      </a:pPr>
                      <a:r>
                        <a:rPr lang="en-US" sz="1000" dirty="0">
                          <a:solidFill>
                            <a:srgbClr val="C00000"/>
                          </a:solidFill>
                          <a:effectLst/>
                        </a:rPr>
                        <a:t>Jotham (16 years)</a:t>
                      </a:r>
                      <a:endParaRPr lang="en-US" sz="1000" dirty="0">
                        <a:solidFill>
                          <a:srgbClr val="C00000"/>
                        </a:solidFill>
                        <a:effectLst/>
                        <a:latin typeface="Calibri"/>
                        <a:ea typeface="Calibri"/>
                        <a:cs typeface="Times New Roman"/>
                      </a:endParaRPr>
                    </a:p>
                  </a:txBody>
                  <a:tcPr marL="59631" marR="59631" marT="0" marB="0"/>
                </a:tc>
                <a:tc>
                  <a:txBody>
                    <a:bodyPr/>
                    <a:lstStyle/>
                    <a:p>
                      <a:pPr marL="0" marR="0">
                        <a:lnSpc>
                          <a:spcPct val="115000"/>
                        </a:lnSpc>
                        <a:spcBef>
                          <a:spcPts val="0"/>
                        </a:spcBef>
                        <a:spcAft>
                          <a:spcPts val="0"/>
                        </a:spcAft>
                        <a:tabLst>
                          <a:tab pos="0" algn="l"/>
                        </a:tabLst>
                      </a:pPr>
                      <a:r>
                        <a:rPr lang="en-US" sz="1000">
                          <a:effectLst/>
                        </a:rPr>
                        <a:t>Jehu (Fifth dynasty) (28 years)</a:t>
                      </a:r>
                      <a:endParaRPr lang="en-US" sz="1000">
                        <a:effectLst/>
                        <a:latin typeface="Calibri"/>
                        <a:ea typeface="Calibri"/>
                        <a:cs typeface="Times New Roman"/>
                      </a:endParaRPr>
                    </a:p>
                  </a:txBody>
                  <a:tcPr marL="59631" marR="59631" marT="0" marB="0"/>
                </a:tc>
              </a:tr>
              <a:tr h="208304">
                <a:tc>
                  <a:txBody>
                    <a:bodyPr/>
                    <a:lstStyle/>
                    <a:p>
                      <a:pPr marL="0" marR="0">
                        <a:lnSpc>
                          <a:spcPct val="115000"/>
                        </a:lnSpc>
                        <a:spcBef>
                          <a:spcPts val="0"/>
                        </a:spcBef>
                        <a:spcAft>
                          <a:spcPts val="0"/>
                        </a:spcAft>
                        <a:tabLst>
                          <a:tab pos="0" algn="l"/>
                        </a:tabLst>
                      </a:pPr>
                      <a:r>
                        <a:rPr lang="en-US" sz="1000">
                          <a:effectLst/>
                        </a:rPr>
                        <a:t>Ahaz (16 years)</a:t>
                      </a:r>
                      <a:endParaRPr lang="en-US" sz="1000">
                        <a:effectLst/>
                        <a:latin typeface="Calibri"/>
                        <a:ea typeface="Calibri"/>
                        <a:cs typeface="Times New Roman"/>
                      </a:endParaRPr>
                    </a:p>
                  </a:txBody>
                  <a:tcPr marL="59631" marR="59631" marT="0" marB="0"/>
                </a:tc>
                <a:tc>
                  <a:txBody>
                    <a:bodyPr/>
                    <a:lstStyle/>
                    <a:p>
                      <a:pPr marL="0" marR="0">
                        <a:lnSpc>
                          <a:spcPct val="115000"/>
                        </a:lnSpc>
                        <a:spcBef>
                          <a:spcPts val="0"/>
                        </a:spcBef>
                        <a:spcAft>
                          <a:spcPts val="0"/>
                        </a:spcAft>
                        <a:tabLst>
                          <a:tab pos="0" algn="l"/>
                        </a:tabLst>
                      </a:pPr>
                      <a:r>
                        <a:rPr lang="en-US" sz="1000">
                          <a:effectLst/>
                        </a:rPr>
                        <a:t>Jehoahaz (17 years)</a:t>
                      </a:r>
                      <a:endParaRPr lang="en-US" sz="1000">
                        <a:effectLst/>
                        <a:latin typeface="Calibri"/>
                        <a:ea typeface="Calibri"/>
                        <a:cs typeface="Times New Roman"/>
                      </a:endParaRPr>
                    </a:p>
                  </a:txBody>
                  <a:tcPr marL="59631" marR="59631" marT="0" marB="0"/>
                </a:tc>
              </a:tr>
              <a:tr h="208304">
                <a:tc>
                  <a:txBody>
                    <a:bodyPr/>
                    <a:lstStyle/>
                    <a:p>
                      <a:pPr marL="0" marR="0">
                        <a:lnSpc>
                          <a:spcPct val="115000"/>
                        </a:lnSpc>
                        <a:spcBef>
                          <a:spcPts val="0"/>
                        </a:spcBef>
                        <a:spcAft>
                          <a:spcPts val="0"/>
                        </a:spcAft>
                        <a:tabLst>
                          <a:tab pos="0" algn="l"/>
                        </a:tabLst>
                      </a:pPr>
                      <a:r>
                        <a:rPr lang="en-US" sz="1000" dirty="0">
                          <a:solidFill>
                            <a:srgbClr val="C00000"/>
                          </a:solidFill>
                          <a:effectLst/>
                        </a:rPr>
                        <a:t>Hezekiah (29 years)</a:t>
                      </a:r>
                      <a:endParaRPr lang="en-US" sz="1000" dirty="0">
                        <a:solidFill>
                          <a:srgbClr val="C00000"/>
                        </a:solidFill>
                        <a:effectLst/>
                        <a:latin typeface="Calibri"/>
                        <a:ea typeface="Calibri"/>
                        <a:cs typeface="Times New Roman"/>
                      </a:endParaRPr>
                    </a:p>
                  </a:txBody>
                  <a:tcPr marL="59631" marR="59631" marT="0" marB="0"/>
                </a:tc>
                <a:tc>
                  <a:txBody>
                    <a:bodyPr/>
                    <a:lstStyle/>
                    <a:p>
                      <a:pPr marL="0" marR="0">
                        <a:lnSpc>
                          <a:spcPct val="115000"/>
                        </a:lnSpc>
                        <a:spcBef>
                          <a:spcPts val="0"/>
                        </a:spcBef>
                        <a:spcAft>
                          <a:spcPts val="0"/>
                        </a:spcAft>
                        <a:tabLst>
                          <a:tab pos="0" algn="l"/>
                        </a:tabLst>
                      </a:pPr>
                      <a:r>
                        <a:rPr lang="en-US" sz="1000">
                          <a:effectLst/>
                        </a:rPr>
                        <a:t>Jehoash (16 years)</a:t>
                      </a:r>
                      <a:endParaRPr lang="en-US" sz="1000">
                        <a:effectLst/>
                        <a:latin typeface="Calibri"/>
                        <a:ea typeface="Calibri"/>
                        <a:cs typeface="Times New Roman"/>
                      </a:endParaRPr>
                    </a:p>
                  </a:txBody>
                  <a:tcPr marL="59631" marR="59631" marT="0" marB="0"/>
                </a:tc>
              </a:tr>
              <a:tr h="208304">
                <a:tc>
                  <a:txBody>
                    <a:bodyPr/>
                    <a:lstStyle/>
                    <a:p>
                      <a:pPr marL="0" marR="0">
                        <a:lnSpc>
                          <a:spcPct val="115000"/>
                        </a:lnSpc>
                        <a:spcBef>
                          <a:spcPts val="0"/>
                        </a:spcBef>
                        <a:spcAft>
                          <a:spcPts val="0"/>
                        </a:spcAft>
                        <a:tabLst>
                          <a:tab pos="0" algn="l"/>
                        </a:tabLst>
                      </a:pPr>
                      <a:r>
                        <a:rPr lang="en-US" sz="1000">
                          <a:effectLst/>
                        </a:rPr>
                        <a:t>Manasseh (55 years)</a:t>
                      </a:r>
                      <a:endParaRPr lang="en-US" sz="1000">
                        <a:effectLst/>
                        <a:latin typeface="Calibri"/>
                        <a:ea typeface="Calibri"/>
                        <a:cs typeface="Times New Roman"/>
                      </a:endParaRPr>
                    </a:p>
                  </a:txBody>
                  <a:tcPr marL="59631" marR="59631" marT="0" marB="0"/>
                </a:tc>
                <a:tc>
                  <a:txBody>
                    <a:bodyPr/>
                    <a:lstStyle/>
                    <a:p>
                      <a:pPr marL="0" marR="0">
                        <a:lnSpc>
                          <a:spcPct val="115000"/>
                        </a:lnSpc>
                        <a:spcBef>
                          <a:spcPts val="0"/>
                        </a:spcBef>
                        <a:spcAft>
                          <a:spcPts val="0"/>
                        </a:spcAft>
                        <a:tabLst>
                          <a:tab pos="0" algn="l"/>
                        </a:tabLst>
                      </a:pPr>
                      <a:r>
                        <a:rPr lang="en-US" sz="1000">
                          <a:effectLst/>
                        </a:rPr>
                        <a:t>Jeroboam II (41 years)</a:t>
                      </a:r>
                      <a:endParaRPr lang="en-US" sz="1000">
                        <a:effectLst/>
                        <a:latin typeface="Calibri"/>
                        <a:ea typeface="Calibri"/>
                        <a:cs typeface="Times New Roman"/>
                      </a:endParaRPr>
                    </a:p>
                  </a:txBody>
                  <a:tcPr marL="59631" marR="59631" marT="0" marB="0"/>
                </a:tc>
              </a:tr>
              <a:tr h="208304">
                <a:tc>
                  <a:txBody>
                    <a:bodyPr/>
                    <a:lstStyle/>
                    <a:p>
                      <a:pPr marL="0" marR="0">
                        <a:lnSpc>
                          <a:spcPct val="115000"/>
                        </a:lnSpc>
                        <a:spcBef>
                          <a:spcPts val="0"/>
                        </a:spcBef>
                        <a:spcAft>
                          <a:spcPts val="0"/>
                        </a:spcAft>
                        <a:tabLst>
                          <a:tab pos="0" algn="l"/>
                        </a:tabLst>
                      </a:pPr>
                      <a:r>
                        <a:rPr lang="en-US" sz="1000">
                          <a:effectLst/>
                        </a:rPr>
                        <a:t>Amon (2 years)</a:t>
                      </a:r>
                      <a:endParaRPr lang="en-US" sz="1000">
                        <a:effectLst/>
                        <a:latin typeface="Calibri"/>
                        <a:ea typeface="Calibri"/>
                        <a:cs typeface="Times New Roman"/>
                      </a:endParaRPr>
                    </a:p>
                  </a:txBody>
                  <a:tcPr marL="59631" marR="59631" marT="0" marB="0"/>
                </a:tc>
                <a:tc>
                  <a:txBody>
                    <a:bodyPr/>
                    <a:lstStyle/>
                    <a:p>
                      <a:pPr marL="0" marR="0">
                        <a:lnSpc>
                          <a:spcPct val="115000"/>
                        </a:lnSpc>
                        <a:spcBef>
                          <a:spcPts val="0"/>
                        </a:spcBef>
                        <a:spcAft>
                          <a:spcPts val="0"/>
                        </a:spcAft>
                        <a:tabLst>
                          <a:tab pos="0" algn="l"/>
                        </a:tabLst>
                      </a:pPr>
                      <a:r>
                        <a:rPr lang="en-US" sz="1000">
                          <a:effectLst/>
                        </a:rPr>
                        <a:t>Zechariah (6 months)</a:t>
                      </a:r>
                      <a:endParaRPr lang="en-US" sz="1000">
                        <a:effectLst/>
                        <a:latin typeface="Calibri"/>
                        <a:ea typeface="Calibri"/>
                        <a:cs typeface="Times New Roman"/>
                      </a:endParaRPr>
                    </a:p>
                  </a:txBody>
                  <a:tcPr marL="59631" marR="59631" marT="0" marB="0"/>
                </a:tc>
              </a:tr>
              <a:tr h="208304">
                <a:tc>
                  <a:txBody>
                    <a:bodyPr/>
                    <a:lstStyle/>
                    <a:p>
                      <a:pPr marL="0" marR="0">
                        <a:lnSpc>
                          <a:spcPct val="115000"/>
                        </a:lnSpc>
                        <a:spcBef>
                          <a:spcPts val="0"/>
                        </a:spcBef>
                        <a:spcAft>
                          <a:spcPts val="0"/>
                        </a:spcAft>
                        <a:tabLst>
                          <a:tab pos="0" algn="l"/>
                        </a:tabLst>
                      </a:pPr>
                      <a:r>
                        <a:rPr lang="en-US" sz="1000" dirty="0">
                          <a:solidFill>
                            <a:srgbClr val="C00000"/>
                          </a:solidFill>
                          <a:effectLst/>
                        </a:rPr>
                        <a:t>Josiah (31 years)</a:t>
                      </a:r>
                      <a:endParaRPr lang="en-US" sz="1000" dirty="0">
                        <a:solidFill>
                          <a:srgbClr val="C00000"/>
                        </a:solidFill>
                        <a:effectLst/>
                        <a:latin typeface="Calibri"/>
                        <a:ea typeface="Calibri"/>
                        <a:cs typeface="Times New Roman"/>
                      </a:endParaRPr>
                    </a:p>
                  </a:txBody>
                  <a:tcPr marL="59631" marR="59631" marT="0" marB="0"/>
                </a:tc>
                <a:tc>
                  <a:txBody>
                    <a:bodyPr/>
                    <a:lstStyle/>
                    <a:p>
                      <a:pPr marL="0" marR="0">
                        <a:lnSpc>
                          <a:spcPct val="115000"/>
                        </a:lnSpc>
                        <a:spcBef>
                          <a:spcPts val="0"/>
                        </a:spcBef>
                        <a:spcAft>
                          <a:spcPts val="0"/>
                        </a:spcAft>
                        <a:tabLst>
                          <a:tab pos="0" algn="l"/>
                        </a:tabLst>
                      </a:pPr>
                      <a:r>
                        <a:rPr lang="en-US" sz="1000">
                          <a:effectLst/>
                        </a:rPr>
                        <a:t>Shallum (Sixth dynasty) (one month)</a:t>
                      </a:r>
                      <a:endParaRPr lang="en-US" sz="1000">
                        <a:effectLst/>
                        <a:latin typeface="Calibri"/>
                        <a:ea typeface="Calibri"/>
                        <a:cs typeface="Times New Roman"/>
                      </a:endParaRPr>
                    </a:p>
                  </a:txBody>
                  <a:tcPr marL="59631" marR="59631" marT="0" marB="0"/>
                </a:tc>
              </a:tr>
              <a:tr h="208304">
                <a:tc>
                  <a:txBody>
                    <a:bodyPr/>
                    <a:lstStyle/>
                    <a:p>
                      <a:pPr marL="0" marR="0">
                        <a:lnSpc>
                          <a:spcPct val="115000"/>
                        </a:lnSpc>
                        <a:spcBef>
                          <a:spcPts val="0"/>
                        </a:spcBef>
                        <a:spcAft>
                          <a:spcPts val="0"/>
                        </a:spcAft>
                        <a:tabLst>
                          <a:tab pos="0" algn="l"/>
                        </a:tabLst>
                      </a:pPr>
                      <a:r>
                        <a:rPr lang="en-US" sz="1000">
                          <a:effectLst/>
                        </a:rPr>
                        <a:t>Jehoahaz (son #2 of Josiah) (3 months)</a:t>
                      </a:r>
                      <a:endParaRPr lang="en-US" sz="1000">
                        <a:effectLst/>
                        <a:latin typeface="Calibri"/>
                        <a:ea typeface="Calibri"/>
                        <a:cs typeface="Times New Roman"/>
                      </a:endParaRPr>
                    </a:p>
                  </a:txBody>
                  <a:tcPr marL="59631" marR="59631" marT="0" marB="0"/>
                </a:tc>
                <a:tc>
                  <a:txBody>
                    <a:bodyPr/>
                    <a:lstStyle/>
                    <a:p>
                      <a:pPr marL="0" marR="0">
                        <a:lnSpc>
                          <a:spcPct val="115000"/>
                        </a:lnSpc>
                        <a:spcBef>
                          <a:spcPts val="0"/>
                        </a:spcBef>
                        <a:spcAft>
                          <a:spcPts val="0"/>
                        </a:spcAft>
                        <a:tabLst>
                          <a:tab pos="0" algn="l"/>
                        </a:tabLst>
                      </a:pPr>
                      <a:r>
                        <a:rPr lang="en-US" sz="1000">
                          <a:effectLst/>
                        </a:rPr>
                        <a:t>Menahem (Seventh dynasty)</a:t>
                      </a:r>
                      <a:endParaRPr lang="en-US" sz="1000">
                        <a:effectLst/>
                        <a:latin typeface="Calibri"/>
                        <a:ea typeface="Calibri"/>
                        <a:cs typeface="Times New Roman"/>
                      </a:endParaRPr>
                    </a:p>
                  </a:txBody>
                  <a:tcPr marL="59631" marR="59631" marT="0" marB="0"/>
                </a:tc>
              </a:tr>
              <a:tr h="213447">
                <a:tc>
                  <a:txBody>
                    <a:bodyPr/>
                    <a:lstStyle/>
                    <a:p>
                      <a:pPr marL="0" marR="0">
                        <a:lnSpc>
                          <a:spcPct val="115000"/>
                        </a:lnSpc>
                        <a:spcBef>
                          <a:spcPts val="0"/>
                        </a:spcBef>
                        <a:spcAft>
                          <a:spcPts val="0"/>
                        </a:spcAft>
                        <a:tabLst>
                          <a:tab pos="0" algn="l"/>
                        </a:tabLst>
                      </a:pPr>
                      <a:r>
                        <a:rPr lang="en-US" sz="1000" dirty="0">
                          <a:effectLst/>
                        </a:rPr>
                        <a:t>Eliakim (also called Jehoiakim) (son #1 of Josiah) (11 years)</a:t>
                      </a:r>
                      <a:endParaRPr lang="en-US" sz="1000" dirty="0">
                        <a:effectLst/>
                        <a:latin typeface="Calibri"/>
                        <a:ea typeface="Calibri"/>
                        <a:cs typeface="Times New Roman"/>
                      </a:endParaRPr>
                    </a:p>
                  </a:txBody>
                  <a:tcPr marL="59631" marR="59631" marT="0" marB="0"/>
                </a:tc>
                <a:tc>
                  <a:txBody>
                    <a:bodyPr/>
                    <a:lstStyle/>
                    <a:p>
                      <a:pPr marL="0" marR="0">
                        <a:lnSpc>
                          <a:spcPct val="115000"/>
                        </a:lnSpc>
                        <a:spcBef>
                          <a:spcPts val="0"/>
                        </a:spcBef>
                        <a:spcAft>
                          <a:spcPts val="0"/>
                        </a:spcAft>
                        <a:tabLst>
                          <a:tab pos="0" algn="l"/>
                        </a:tabLst>
                      </a:pPr>
                      <a:r>
                        <a:rPr lang="en-US" sz="1000" dirty="0">
                          <a:effectLst/>
                        </a:rPr>
                        <a:t>Pekahiah (2 years)</a:t>
                      </a:r>
                      <a:endParaRPr lang="en-US" sz="1000" dirty="0">
                        <a:effectLst/>
                        <a:latin typeface="Calibri"/>
                        <a:ea typeface="Calibri"/>
                        <a:cs typeface="Times New Roman"/>
                      </a:endParaRPr>
                    </a:p>
                  </a:txBody>
                  <a:tcPr marL="59631" marR="59631" marT="0" marB="0"/>
                </a:tc>
              </a:tr>
              <a:tr h="208304">
                <a:tc>
                  <a:txBody>
                    <a:bodyPr/>
                    <a:lstStyle/>
                    <a:p>
                      <a:pPr marL="0" marR="0">
                        <a:lnSpc>
                          <a:spcPct val="115000"/>
                        </a:lnSpc>
                        <a:spcBef>
                          <a:spcPts val="0"/>
                        </a:spcBef>
                        <a:spcAft>
                          <a:spcPts val="0"/>
                        </a:spcAft>
                        <a:tabLst>
                          <a:tab pos="0" algn="l"/>
                        </a:tabLst>
                      </a:pPr>
                      <a:r>
                        <a:rPr lang="en-US" sz="1000" dirty="0" err="1">
                          <a:effectLst/>
                        </a:rPr>
                        <a:t>Jehoiachin</a:t>
                      </a:r>
                      <a:r>
                        <a:rPr lang="en-US" sz="1000" dirty="0">
                          <a:effectLst/>
                        </a:rPr>
                        <a:t>  (3 months)</a:t>
                      </a:r>
                      <a:endParaRPr lang="en-US" sz="1000" dirty="0">
                        <a:effectLst/>
                        <a:latin typeface="Calibri"/>
                        <a:ea typeface="Calibri"/>
                        <a:cs typeface="Times New Roman"/>
                      </a:endParaRPr>
                    </a:p>
                  </a:txBody>
                  <a:tcPr marL="59631" marR="59631" marT="0" marB="0"/>
                </a:tc>
                <a:tc>
                  <a:txBody>
                    <a:bodyPr/>
                    <a:lstStyle/>
                    <a:p>
                      <a:pPr marL="0" marR="0">
                        <a:lnSpc>
                          <a:spcPct val="115000"/>
                        </a:lnSpc>
                        <a:spcBef>
                          <a:spcPts val="0"/>
                        </a:spcBef>
                        <a:spcAft>
                          <a:spcPts val="0"/>
                        </a:spcAft>
                        <a:tabLst>
                          <a:tab pos="0" algn="l"/>
                        </a:tabLst>
                      </a:pPr>
                      <a:r>
                        <a:rPr lang="en-US" sz="1000" dirty="0">
                          <a:effectLst/>
                        </a:rPr>
                        <a:t>Pekah (20 years) (Eighth dynasty)</a:t>
                      </a:r>
                      <a:endParaRPr lang="en-US" sz="1000" dirty="0">
                        <a:effectLst/>
                        <a:latin typeface="Calibri"/>
                        <a:ea typeface="Calibri"/>
                        <a:cs typeface="Times New Roman"/>
                      </a:endParaRPr>
                    </a:p>
                  </a:txBody>
                  <a:tcPr marL="59631" marR="59631" marT="0" marB="0"/>
                </a:tc>
              </a:tr>
              <a:tr h="422792">
                <a:tc>
                  <a:txBody>
                    <a:bodyPr/>
                    <a:lstStyle/>
                    <a:p>
                      <a:pPr marL="0" marR="0">
                        <a:lnSpc>
                          <a:spcPct val="115000"/>
                        </a:lnSpc>
                        <a:spcBef>
                          <a:spcPts val="0"/>
                        </a:spcBef>
                        <a:spcAft>
                          <a:spcPts val="0"/>
                        </a:spcAft>
                        <a:tabLst>
                          <a:tab pos="0" algn="l"/>
                        </a:tabLst>
                      </a:pPr>
                      <a:r>
                        <a:rPr lang="en-US" sz="1000" dirty="0" err="1">
                          <a:effectLst/>
                        </a:rPr>
                        <a:t>Mattaniah</a:t>
                      </a:r>
                      <a:r>
                        <a:rPr lang="en-US" sz="1000" dirty="0">
                          <a:effectLst/>
                        </a:rPr>
                        <a:t> (son #3 of Josiah) – changed name to Zedekiah  (11 years)</a:t>
                      </a:r>
                      <a:endParaRPr lang="en-US" sz="1000" dirty="0">
                        <a:effectLst/>
                        <a:latin typeface="Calibri"/>
                        <a:ea typeface="Calibri"/>
                        <a:cs typeface="Times New Roman"/>
                      </a:endParaRPr>
                    </a:p>
                  </a:txBody>
                  <a:tcPr marL="59631" marR="59631" marT="0" marB="0"/>
                </a:tc>
                <a:tc>
                  <a:txBody>
                    <a:bodyPr/>
                    <a:lstStyle/>
                    <a:p>
                      <a:pPr marL="0" marR="0">
                        <a:lnSpc>
                          <a:spcPct val="115000"/>
                        </a:lnSpc>
                        <a:spcBef>
                          <a:spcPts val="0"/>
                        </a:spcBef>
                        <a:spcAft>
                          <a:spcPts val="0"/>
                        </a:spcAft>
                        <a:tabLst>
                          <a:tab pos="0" algn="l"/>
                        </a:tabLst>
                      </a:pPr>
                      <a:r>
                        <a:rPr lang="en-US" sz="1000" dirty="0">
                          <a:effectLst/>
                        </a:rPr>
                        <a:t>Hoshea (Ninth dynasty)</a:t>
                      </a:r>
                      <a:endParaRPr lang="en-US" sz="1000" dirty="0">
                        <a:effectLst/>
                        <a:latin typeface="Calibri"/>
                        <a:ea typeface="Calibri"/>
                        <a:cs typeface="Times New Roman"/>
                      </a:endParaRPr>
                    </a:p>
                  </a:txBody>
                  <a:tcPr marL="59631" marR="59631" marT="0" marB="0"/>
                </a:tc>
              </a:tr>
            </a:tbl>
          </a:graphicData>
        </a:graphic>
      </p:graphicFrame>
      <p:sp>
        <p:nvSpPr>
          <p:cNvPr id="3" name="Rectangle 1"/>
          <p:cNvSpPr>
            <a:spLocks noChangeArrowheads="1"/>
          </p:cNvSpPr>
          <p:nvPr/>
        </p:nvSpPr>
        <p:spPr bwMode="auto">
          <a:xfrm>
            <a:off x="374210" y="533400"/>
            <a:ext cx="4419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r>
              <a:rPr kumimoji="0" lang="en-US" sz="24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The Kings Of Israel And Judah:</a:t>
            </a:r>
            <a:endParaRPr kumimoji="0" lang="en-US" sz="2400" b="0" i="0" u="none" strike="noStrike" cap="none" normalizeH="0" baseline="0" dirty="0" smtClean="0">
              <a:ln>
                <a:noFill/>
              </a:ln>
              <a:solidFill>
                <a:schemeClr val="bg1"/>
              </a:solidFill>
              <a:effectLst/>
              <a:latin typeface="Arial" pitchFamily="34" charset="0"/>
              <a:cs typeface="Arial" pitchFamily="34" charset="0"/>
            </a:endParaRPr>
          </a:p>
        </p:txBody>
      </p:sp>
      <p:sp>
        <p:nvSpPr>
          <p:cNvPr id="4" name="Left Brace 3"/>
          <p:cNvSpPr/>
          <p:nvPr/>
        </p:nvSpPr>
        <p:spPr>
          <a:xfrm>
            <a:off x="1981200" y="4114800"/>
            <a:ext cx="228600" cy="838200"/>
          </a:xfrm>
          <a:prstGeom prst="leftBrace">
            <a:avLst>
              <a:gd name="adj1" fmla="val 0"/>
              <a:gd name="adj2"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sp>
        <p:nvSpPr>
          <p:cNvPr id="5" name="TextBox 4"/>
          <p:cNvSpPr txBox="1"/>
          <p:nvPr/>
        </p:nvSpPr>
        <p:spPr>
          <a:xfrm>
            <a:off x="1228973" y="4349234"/>
            <a:ext cx="728084" cy="369332"/>
          </a:xfrm>
          <a:prstGeom prst="rect">
            <a:avLst/>
          </a:prstGeom>
          <a:noFill/>
        </p:spPr>
        <p:txBody>
          <a:bodyPr wrap="none" rtlCol="0">
            <a:spAutoFit/>
          </a:bodyPr>
          <a:lstStyle/>
          <a:p>
            <a:r>
              <a:rPr lang="en-US" dirty="0" smtClean="0">
                <a:solidFill>
                  <a:schemeClr val="bg1"/>
                </a:solidFill>
              </a:rPr>
              <a:t>Isaiah</a:t>
            </a:r>
            <a:endParaRPr lang="en-US" dirty="0">
              <a:solidFill>
                <a:schemeClr val="bg1"/>
              </a:solidFill>
            </a:endParaRPr>
          </a:p>
        </p:txBody>
      </p:sp>
    </p:spTree>
    <p:extLst>
      <p:ext uri="{BB962C8B-B14F-4D97-AF65-F5344CB8AC3E}">
        <p14:creationId xmlns:p14="http://schemas.microsoft.com/office/powerpoint/2010/main" val="123423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19390"/>
            <a:ext cx="44220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9 … Christ is the Light!</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050" name="Picture 2" descr="http://upload.wikimedia.org/wikipedia/commons/e/e7/Tribute_in_Light_memorial_on_September_11,_20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231" y="962024"/>
            <a:ext cx="8734425" cy="5819776"/>
          </a:xfrm>
          <a:prstGeom prst="rect">
            <a:avLst/>
          </a:prstGeom>
          <a:ln>
            <a:noFill/>
          </a:ln>
          <a:effectLst>
            <a:outerShdw blurRad="76200" dist="101600" dir="2700000" algn="tl" rotWithShape="0">
              <a:srgbClr val="333333">
                <a:alpha val="79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45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19390"/>
            <a:ext cx="44220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9 … Christ is the Light!</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074" name="Picture 2" descr="http://www.biblestudent.com/bible.studies.htm/waterpouringlighttower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172" y="1390042"/>
            <a:ext cx="4000500" cy="2838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4444" y="1676400"/>
            <a:ext cx="4352602" cy="4247317"/>
          </a:xfrm>
          <a:prstGeom prst="rect">
            <a:avLst/>
          </a:prstGeom>
          <a:noFill/>
        </p:spPr>
        <p:txBody>
          <a:bodyPr wrap="none" rtlCol="0">
            <a:spAutoFit/>
          </a:bodyPr>
          <a:lstStyle/>
          <a:p>
            <a:r>
              <a:rPr lang="en-US" dirty="0">
                <a:solidFill>
                  <a:schemeClr val="bg1"/>
                </a:solidFill>
                <a:effectLst>
                  <a:outerShdw blurRad="50800" dist="38100" dir="2700000" algn="tl" rotWithShape="0">
                    <a:prstClr val="black">
                      <a:alpha val="40000"/>
                    </a:prstClr>
                  </a:outerShdw>
                </a:effectLst>
              </a:rPr>
              <a:t>In the courtyard of the Temple stood 4 </a:t>
            </a:r>
            <a:endParaRPr lang="en-US" dirty="0" smtClean="0">
              <a:solidFill>
                <a:schemeClr val="bg1"/>
              </a:solidFill>
              <a:effectLst>
                <a:outerShdw blurRad="50800" dist="38100" dir="2700000" algn="tl" rotWithShape="0">
                  <a:prstClr val="black">
                    <a:alpha val="40000"/>
                  </a:prstClr>
                </a:outerShdw>
              </a:effectLst>
            </a:endParaRPr>
          </a:p>
          <a:p>
            <a:r>
              <a:rPr lang="en-US" dirty="0" smtClean="0">
                <a:solidFill>
                  <a:schemeClr val="bg1"/>
                </a:solidFill>
                <a:effectLst>
                  <a:outerShdw blurRad="50800" dist="38100" dir="2700000" algn="tl" rotWithShape="0">
                    <a:prstClr val="black">
                      <a:alpha val="40000"/>
                    </a:prstClr>
                  </a:outerShdw>
                </a:effectLst>
              </a:rPr>
              <a:t>towering </a:t>
            </a:r>
            <a:r>
              <a:rPr lang="en-US" dirty="0">
                <a:solidFill>
                  <a:schemeClr val="bg1"/>
                </a:solidFill>
                <a:effectLst>
                  <a:outerShdw blurRad="50800" dist="38100" dir="2700000" algn="tl" rotWithShape="0">
                    <a:prstClr val="black">
                      <a:alpha val="40000"/>
                    </a:prstClr>
                  </a:outerShdw>
                </a:effectLst>
              </a:rPr>
              <a:t>golden lamp towers 75 feet high. </a:t>
            </a:r>
            <a:endParaRPr lang="en-US" dirty="0" smtClean="0">
              <a:solidFill>
                <a:schemeClr val="bg1"/>
              </a:solidFill>
              <a:effectLst>
                <a:outerShdw blurRad="50800" dist="38100" dir="2700000" algn="tl" rotWithShape="0">
                  <a:prstClr val="black">
                    <a:alpha val="40000"/>
                  </a:prstClr>
                </a:outerShdw>
              </a:effectLst>
            </a:endParaRPr>
          </a:p>
          <a:p>
            <a:r>
              <a:rPr lang="en-US" dirty="0" smtClean="0">
                <a:solidFill>
                  <a:schemeClr val="bg1"/>
                </a:solidFill>
                <a:effectLst>
                  <a:outerShdw blurRad="50800" dist="38100" dir="2700000" algn="tl" rotWithShape="0">
                    <a:prstClr val="black">
                      <a:alpha val="40000"/>
                    </a:prstClr>
                  </a:outerShdw>
                </a:effectLst>
              </a:rPr>
              <a:t>The </a:t>
            </a:r>
            <a:r>
              <a:rPr lang="en-US" dirty="0">
                <a:solidFill>
                  <a:schemeClr val="bg1"/>
                </a:solidFill>
                <a:effectLst>
                  <a:outerShdw blurRad="50800" dist="38100" dir="2700000" algn="tl" rotWithShape="0">
                    <a:prstClr val="black">
                      <a:alpha val="40000"/>
                    </a:prstClr>
                  </a:outerShdw>
                </a:effectLst>
              </a:rPr>
              <a:t>golden bowls at the top held over </a:t>
            </a:r>
            <a:endParaRPr lang="en-US" dirty="0" smtClean="0">
              <a:solidFill>
                <a:schemeClr val="bg1"/>
              </a:solidFill>
              <a:effectLst>
                <a:outerShdw blurRad="50800" dist="38100" dir="2700000" algn="tl" rotWithShape="0">
                  <a:prstClr val="black">
                    <a:alpha val="40000"/>
                  </a:prstClr>
                </a:outerShdw>
              </a:effectLst>
            </a:endParaRPr>
          </a:p>
          <a:p>
            <a:r>
              <a:rPr lang="en-US" dirty="0" smtClean="0">
                <a:solidFill>
                  <a:schemeClr val="bg1"/>
                </a:solidFill>
                <a:effectLst>
                  <a:outerShdw blurRad="50800" dist="38100" dir="2700000" algn="tl" rotWithShape="0">
                    <a:prstClr val="black">
                      <a:alpha val="40000"/>
                    </a:prstClr>
                  </a:outerShdw>
                </a:effectLst>
              </a:rPr>
              <a:t>10 </a:t>
            </a:r>
            <a:r>
              <a:rPr lang="en-US" dirty="0">
                <a:solidFill>
                  <a:schemeClr val="bg1"/>
                </a:solidFill>
                <a:effectLst>
                  <a:outerShdw blurRad="50800" dist="38100" dir="2700000" algn="tl" rotWithShape="0">
                    <a:prstClr val="black">
                      <a:alpha val="40000"/>
                    </a:prstClr>
                  </a:outerShdw>
                </a:effectLst>
              </a:rPr>
              <a:t>gallons of oil each. Each lamp had 4 </a:t>
            </a:r>
            <a:endParaRPr lang="en-US" dirty="0" smtClean="0">
              <a:solidFill>
                <a:schemeClr val="bg1"/>
              </a:solidFill>
              <a:effectLst>
                <a:outerShdw blurRad="50800" dist="38100" dir="2700000" algn="tl" rotWithShape="0">
                  <a:prstClr val="black">
                    <a:alpha val="40000"/>
                  </a:prstClr>
                </a:outerShdw>
              </a:effectLst>
            </a:endParaRPr>
          </a:p>
          <a:p>
            <a:r>
              <a:rPr lang="en-US" dirty="0" smtClean="0">
                <a:solidFill>
                  <a:schemeClr val="bg1"/>
                </a:solidFill>
                <a:effectLst>
                  <a:outerShdw blurRad="50800" dist="38100" dir="2700000" algn="tl" rotWithShape="0">
                    <a:prstClr val="black">
                      <a:alpha val="40000"/>
                    </a:prstClr>
                  </a:outerShdw>
                </a:effectLst>
              </a:rPr>
              <a:t>ladders </a:t>
            </a:r>
            <a:r>
              <a:rPr lang="en-US" dirty="0">
                <a:solidFill>
                  <a:schemeClr val="bg1"/>
                </a:solidFill>
                <a:effectLst>
                  <a:outerShdw blurRad="50800" dist="38100" dir="2700000" algn="tl" rotWithShape="0">
                    <a:prstClr val="black">
                      <a:alpha val="40000"/>
                    </a:prstClr>
                  </a:outerShdw>
                </a:effectLst>
              </a:rPr>
              <a:t>leading up to the lamps. Young </a:t>
            </a:r>
            <a:endParaRPr lang="en-US" dirty="0" smtClean="0">
              <a:solidFill>
                <a:schemeClr val="bg1"/>
              </a:solidFill>
              <a:effectLst>
                <a:outerShdw blurRad="50800" dist="38100" dir="2700000" algn="tl" rotWithShape="0">
                  <a:prstClr val="black">
                    <a:alpha val="40000"/>
                  </a:prstClr>
                </a:outerShdw>
              </a:effectLst>
            </a:endParaRPr>
          </a:p>
          <a:p>
            <a:r>
              <a:rPr lang="en-US" dirty="0" smtClean="0">
                <a:solidFill>
                  <a:schemeClr val="bg1"/>
                </a:solidFill>
                <a:effectLst>
                  <a:outerShdw blurRad="50800" dist="38100" dir="2700000" algn="tl" rotWithShape="0">
                    <a:prstClr val="black">
                      <a:alpha val="40000"/>
                    </a:prstClr>
                  </a:outerShdw>
                </a:effectLst>
              </a:rPr>
              <a:t>priests </a:t>
            </a:r>
            <a:r>
              <a:rPr lang="en-US" dirty="0">
                <a:solidFill>
                  <a:schemeClr val="bg1"/>
                </a:solidFill>
                <a:effectLst>
                  <a:outerShdw blurRad="50800" dist="38100" dir="2700000" algn="tl" rotWithShape="0">
                    <a:prstClr val="black">
                      <a:alpha val="40000"/>
                    </a:prstClr>
                  </a:outerShdw>
                </a:effectLst>
              </a:rPr>
              <a:t>would climb the up the ladders </a:t>
            </a:r>
            <a:endParaRPr lang="en-US" dirty="0" smtClean="0">
              <a:solidFill>
                <a:schemeClr val="bg1"/>
              </a:solidFill>
              <a:effectLst>
                <a:outerShdw blurRad="50800" dist="38100" dir="2700000" algn="tl" rotWithShape="0">
                  <a:prstClr val="black">
                    <a:alpha val="40000"/>
                  </a:prstClr>
                </a:outerShdw>
              </a:effectLst>
            </a:endParaRPr>
          </a:p>
          <a:p>
            <a:r>
              <a:rPr lang="en-US" dirty="0" smtClean="0">
                <a:solidFill>
                  <a:schemeClr val="bg1"/>
                </a:solidFill>
                <a:effectLst>
                  <a:outerShdw blurRad="50800" dist="38100" dir="2700000" algn="tl" rotWithShape="0">
                    <a:prstClr val="black">
                      <a:alpha val="40000"/>
                    </a:prstClr>
                  </a:outerShdw>
                </a:effectLst>
              </a:rPr>
              <a:t>with </a:t>
            </a:r>
            <a:r>
              <a:rPr lang="en-US" dirty="0">
                <a:solidFill>
                  <a:schemeClr val="bg1"/>
                </a:solidFill>
                <a:effectLst>
                  <a:outerShdw blurRad="50800" dist="38100" dir="2700000" algn="tl" rotWithShape="0">
                    <a:prstClr val="black">
                      <a:alpha val="40000"/>
                    </a:prstClr>
                  </a:outerShdw>
                </a:effectLst>
              </a:rPr>
              <a:t>the wicks, carrying large pitchers </a:t>
            </a:r>
            <a:endParaRPr lang="en-US" dirty="0" smtClean="0">
              <a:solidFill>
                <a:schemeClr val="bg1"/>
              </a:solidFill>
              <a:effectLst>
                <a:outerShdw blurRad="50800" dist="38100" dir="2700000" algn="tl" rotWithShape="0">
                  <a:prstClr val="black">
                    <a:alpha val="40000"/>
                  </a:prstClr>
                </a:outerShdw>
              </a:effectLst>
            </a:endParaRPr>
          </a:p>
          <a:p>
            <a:r>
              <a:rPr lang="en-US" dirty="0" smtClean="0">
                <a:solidFill>
                  <a:schemeClr val="bg1"/>
                </a:solidFill>
                <a:effectLst>
                  <a:outerShdw blurRad="50800" dist="38100" dir="2700000" algn="tl" rotWithShape="0">
                    <a:prstClr val="black">
                      <a:alpha val="40000"/>
                    </a:prstClr>
                  </a:outerShdw>
                </a:effectLst>
              </a:rPr>
              <a:t>of </a:t>
            </a:r>
            <a:r>
              <a:rPr lang="en-US" dirty="0">
                <a:solidFill>
                  <a:schemeClr val="bg1"/>
                </a:solidFill>
                <a:effectLst>
                  <a:outerShdw blurRad="50800" dist="38100" dir="2700000" algn="tl" rotWithShape="0">
                    <a:prstClr val="black">
                      <a:alpha val="40000"/>
                    </a:prstClr>
                  </a:outerShdw>
                </a:effectLst>
              </a:rPr>
              <a:t>olive oil to refill the lamps, something </a:t>
            </a:r>
            <a:endParaRPr lang="en-US" dirty="0" smtClean="0">
              <a:solidFill>
                <a:schemeClr val="bg1"/>
              </a:solidFill>
              <a:effectLst>
                <a:outerShdw blurRad="50800" dist="38100" dir="2700000" algn="tl" rotWithShape="0">
                  <a:prstClr val="black">
                    <a:alpha val="40000"/>
                  </a:prstClr>
                </a:outerShdw>
              </a:effectLst>
            </a:endParaRPr>
          </a:p>
          <a:p>
            <a:r>
              <a:rPr lang="en-US" dirty="0" smtClean="0">
                <a:solidFill>
                  <a:schemeClr val="bg1"/>
                </a:solidFill>
                <a:effectLst>
                  <a:outerShdw blurRad="50800" dist="38100" dir="2700000" algn="tl" rotWithShape="0">
                    <a:prstClr val="black">
                      <a:alpha val="40000"/>
                    </a:prstClr>
                  </a:outerShdw>
                </a:effectLst>
              </a:rPr>
              <a:t>like </a:t>
            </a:r>
            <a:r>
              <a:rPr lang="en-US" dirty="0">
                <a:solidFill>
                  <a:schemeClr val="bg1"/>
                </a:solidFill>
                <a:effectLst>
                  <a:outerShdw blurRad="50800" dist="38100" dir="2700000" algn="tl" rotWithShape="0">
                    <a:prstClr val="black">
                      <a:alpha val="40000"/>
                    </a:prstClr>
                  </a:outerShdw>
                </a:effectLst>
              </a:rPr>
              <a:t>the Olympic torch. This lamp lighting </a:t>
            </a:r>
            <a:endParaRPr lang="en-US" dirty="0" smtClean="0">
              <a:solidFill>
                <a:schemeClr val="bg1"/>
              </a:solidFill>
              <a:effectLst>
                <a:outerShdw blurRad="50800" dist="38100" dir="2700000" algn="tl" rotWithShape="0">
                  <a:prstClr val="black">
                    <a:alpha val="40000"/>
                  </a:prstClr>
                </a:outerShdw>
              </a:effectLst>
            </a:endParaRPr>
          </a:p>
          <a:p>
            <a:r>
              <a:rPr lang="en-US" dirty="0" smtClean="0">
                <a:solidFill>
                  <a:schemeClr val="bg1"/>
                </a:solidFill>
                <a:effectLst>
                  <a:outerShdw blurRad="50800" dist="38100" dir="2700000" algn="tl" rotWithShape="0">
                    <a:prstClr val="black">
                      <a:alpha val="40000"/>
                    </a:prstClr>
                  </a:outerShdw>
                </a:effectLst>
              </a:rPr>
              <a:t>ceremony </a:t>
            </a:r>
            <a:r>
              <a:rPr lang="en-US" dirty="0">
                <a:solidFill>
                  <a:schemeClr val="bg1"/>
                </a:solidFill>
                <a:effectLst>
                  <a:outerShdw blurRad="50800" dist="38100" dir="2700000" algn="tl" rotWithShape="0">
                    <a:prstClr val="black">
                      <a:alpha val="40000"/>
                    </a:prstClr>
                  </a:outerShdw>
                </a:effectLst>
              </a:rPr>
              <a:t>was repeated every night from </a:t>
            </a:r>
            <a:endParaRPr lang="en-US" dirty="0" smtClean="0">
              <a:solidFill>
                <a:schemeClr val="bg1"/>
              </a:solidFill>
              <a:effectLst>
                <a:outerShdw blurRad="50800" dist="38100" dir="2700000" algn="tl" rotWithShape="0">
                  <a:prstClr val="black">
                    <a:alpha val="40000"/>
                  </a:prstClr>
                </a:outerShdw>
              </a:effectLst>
            </a:endParaRPr>
          </a:p>
          <a:p>
            <a:r>
              <a:rPr lang="en-US" dirty="0" smtClean="0">
                <a:solidFill>
                  <a:schemeClr val="bg1"/>
                </a:solidFill>
                <a:effectLst>
                  <a:outerShdw blurRad="50800" dist="38100" dir="2700000" algn="tl" rotWithShape="0">
                    <a:prstClr val="black">
                      <a:alpha val="40000"/>
                    </a:prstClr>
                  </a:outerShdw>
                </a:effectLst>
              </a:rPr>
              <a:t>the </a:t>
            </a:r>
            <a:r>
              <a:rPr lang="en-US" dirty="0">
                <a:solidFill>
                  <a:schemeClr val="bg1"/>
                </a:solidFill>
                <a:effectLst>
                  <a:outerShdw blurRad="50800" dist="38100" dir="2700000" algn="tl" rotWithShape="0">
                    <a:prstClr val="black">
                      <a:alpha val="40000"/>
                    </a:prstClr>
                  </a:outerShdw>
                </a:effectLst>
              </a:rPr>
              <a:t>second night until the final night of </a:t>
            </a:r>
            <a:endParaRPr lang="en-US" dirty="0" smtClean="0">
              <a:solidFill>
                <a:schemeClr val="bg1"/>
              </a:solidFill>
              <a:effectLst>
                <a:outerShdw blurRad="50800" dist="38100" dir="2700000" algn="tl" rotWithShape="0">
                  <a:prstClr val="black">
                    <a:alpha val="40000"/>
                  </a:prstClr>
                </a:outerShdw>
              </a:effectLst>
            </a:endParaRPr>
          </a:p>
          <a:p>
            <a:r>
              <a:rPr lang="en-US" dirty="0" smtClean="0">
                <a:solidFill>
                  <a:schemeClr val="bg1"/>
                </a:solidFill>
                <a:effectLst>
                  <a:outerShdw blurRad="50800" dist="38100" dir="2700000" algn="tl" rotWithShape="0">
                    <a:prstClr val="black">
                      <a:alpha val="40000"/>
                    </a:prstClr>
                  </a:outerShdw>
                </a:effectLst>
              </a:rPr>
              <a:t>the </a:t>
            </a:r>
            <a:r>
              <a:rPr lang="en-US" dirty="0">
                <a:solidFill>
                  <a:schemeClr val="bg1"/>
                </a:solidFill>
                <a:effectLst>
                  <a:outerShdw blurRad="50800" dist="38100" dir="2700000" algn="tl" rotWithShape="0">
                    <a:prstClr val="black">
                      <a:alpha val="40000"/>
                    </a:prstClr>
                  </a:outerShdw>
                </a:effectLst>
              </a:rPr>
              <a:t>Feast of Tabernacles.... Josephus </a:t>
            </a:r>
            <a:endParaRPr lang="en-US" dirty="0" smtClean="0">
              <a:solidFill>
                <a:schemeClr val="bg1"/>
              </a:solidFill>
              <a:effectLst>
                <a:outerShdw blurRad="50800" dist="38100" dir="2700000" algn="tl" rotWithShape="0">
                  <a:prstClr val="black">
                    <a:alpha val="40000"/>
                  </a:prstClr>
                </a:outerShdw>
              </a:effectLst>
            </a:endParaRPr>
          </a:p>
          <a:p>
            <a:r>
              <a:rPr lang="en-US" dirty="0" smtClean="0">
                <a:solidFill>
                  <a:schemeClr val="bg1"/>
                </a:solidFill>
                <a:effectLst>
                  <a:outerShdw blurRad="50800" dist="38100" dir="2700000" algn="tl" rotWithShape="0">
                    <a:prstClr val="black">
                      <a:alpha val="40000"/>
                    </a:prstClr>
                  </a:outerShdw>
                </a:effectLst>
              </a:rPr>
              <a:t>records </a:t>
            </a:r>
            <a:r>
              <a:rPr lang="en-US" dirty="0">
                <a:solidFill>
                  <a:schemeClr val="bg1"/>
                </a:solidFill>
                <a:effectLst>
                  <a:outerShdw blurRad="50800" dist="38100" dir="2700000" algn="tl" rotWithShape="0">
                    <a:prstClr val="black">
                      <a:alpha val="40000"/>
                    </a:prstClr>
                  </a:outerShdw>
                </a:effectLst>
              </a:rPr>
              <a:t>that when the lamps were lit at </a:t>
            </a:r>
            <a:endParaRPr lang="en-US" dirty="0" smtClean="0">
              <a:solidFill>
                <a:schemeClr val="bg1"/>
              </a:solidFill>
              <a:effectLst>
                <a:outerShdw blurRad="50800" dist="38100" dir="2700000" algn="tl" rotWithShape="0">
                  <a:prstClr val="black">
                    <a:alpha val="40000"/>
                  </a:prstClr>
                </a:outerShdw>
              </a:effectLst>
            </a:endParaRPr>
          </a:p>
          <a:p>
            <a:r>
              <a:rPr lang="en-US" dirty="0" smtClean="0">
                <a:solidFill>
                  <a:schemeClr val="bg1"/>
                </a:solidFill>
                <a:effectLst>
                  <a:outerShdw blurRad="50800" dist="38100" dir="2700000" algn="tl" rotWithShape="0">
                    <a:prstClr val="black">
                      <a:alpha val="40000"/>
                    </a:prstClr>
                  </a:outerShdw>
                </a:effectLst>
              </a:rPr>
              <a:t>sundown </a:t>
            </a:r>
            <a:r>
              <a:rPr lang="en-US" dirty="0">
                <a:solidFill>
                  <a:schemeClr val="bg1"/>
                </a:solidFill>
                <a:effectLst>
                  <a:outerShdw blurRad="50800" dist="38100" dir="2700000" algn="tl" rotWithShape="0">
                    <a:prstClr val="black">
                      <a:alpha val="40000"/>
                    </a:prstClr>
                  </a:outerShdw>
                </a:effectLst>
              </a:rPr>
              <a:t>the light was so bright that </a:t>
            </a:r>
            <a:endParaRPr lang="en-US" dirty="0" smtClean="0">
              <a:solidFill>
                <a:schemeClr val="bg1"/>
              </a:solidFill>
              <a:effectLst>
                <a:outerShdw blurRad="50800" dist="38100" dir="2700000" algn="tl" rotWithShape="0">
                  <a:prstClr val="black">
                    <a:alpha val="40000"/>
                  </a:prstClr>
                </a:outerShdw>
              </a:effectLst>
            </a:endParaRPr>
          </a:p>
          <a:p>
            <a:r>
              <a:rPr lang="en-US" dirty="0" smtClean="0">
                <a:solidFill>
                  <a:schemeClr val="bg1"/>
                </a:solidFill>
                <a:effectLst>
                  <a:outerShdw blurRad="50800" dist="38100" dir="2700000" algn="tl" rotWithShape="0">
                    <a:prstClr val="black">
                      <a:alpha val="40000"/>
                    </a:prstClr>
                  </a:outerShdw>
                </a:effectLst>
              </a:rPr>
              <a:t>every </a:t>
            </a:r>
            <a:r>
              <a:rPr lang="en-US" dirty="0">
                <a:solidFill>
                  <a:schemeClr val="bg1"/>
                </a:solidFill>
                <a:effectLst>
                  <a:outerShdw blurRad="50800" dist="38100" dir="2700000" algn="tl" rotWithShape="0">
                    <a:prstClr val="black">
                      <a:alpha val="40000"/>
                    </a:prstClr>
                  </a:outerShdw>
                </a:effectLst>
              </a:rPr>
              <a:t>home in Jerusalem could see the light.</a:t>
            </a:r>
          </a:p>
        </p:txBody>
      </p:sp>
    </p:spTree>
    <p:extLst>
      <p:ext uri="{BB962C8B-B14F-4D97-AF65-F5344CB8AC3E}">
        <p14:creationId xmlns:p14="http://schemas.microsoft.com/office/powerpoint/2010/main" val="9929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19390"/>
            <a:ext cx="1925527" cy="1384995"/>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10 … </a:t>
            </a:r>
          </a:p>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Rod </a:t>
            </a:r>
          </a:p>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Of Assyria</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descr="http://www.imninalu.net/maps_file/Assyria_TP-II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017" y="914400"/>
            <a:ext cx="6886575" cy="58197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84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19390"/>
            <a:ext cx="1925527" cy="1384995"/>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10 … </a:t>
            </a:r>
          </a:p>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Rod </a:t>
            </a:r>
          </a:p>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Of Assyria</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6858000" cy="6858000"/>
          </a:xfrm>
          <a:prstGeom prst="rect">
            <a:avLst/>
          </a:prstGeom>
        </p:spPr>
      </p:pic>
    </p:spTree>
    <p:extLst>
      <p:ext uri="{BB962C8B-B14F-4D97-AF65-F5344CB8AC3E}">
        <p14:creationId xmlns:p14="http://schemas.microsoft.com/office/powerpoint/2010/main" val="276343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19390"/>
            <a:ext cx="5085816"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11 … The Coming Kingdom</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050" name="Picture 2" descr="http://thechiefest.files.wordpress.com/2011/09/lion-and-lamb-lie-down-togeth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05000"/>
            <a:ext cx="6097202" cy="3200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06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19390"/>
            <a:ext cx="169950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shoot …</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30" name="Picture 6" descr="http://us.123rf.com/400wm/400/400/pupunkkop/pupunkkop1207/pupunkkop120700154/14551040-young-plant-growing-on-tree-stu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954294"/>
            <a:ext cx="3810000" cy="2676525"/>
          </a:xfrm>
          <a:prstGeom prst="rect">
            <a:avLst/>
          </a:prstGeom>
          <a:noFill/>
          <a:effectLst>
            <a:outerShdw blurRad="63500" dist="254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ttp://2.bp.blogspot.com/_go0QYOkH4xU/SF_ZvP5g_dI/AAAAAAAACvs/AVXPklRrNhA/s400/tree+stump+-+new+life+007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057400"/>
            <a:ext cx="3533775" cy="3810000"/>
          </a:xfrm>
          <a:prstGeom prst="rect">
            <a:avLst/>
          </a:prstGeom>
          <a:noFill/>
          <a:effectLst>
            <a:outerShdw blurRad="63500" dist="254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http://empireofhope.files.wordpress.com/2012/05/tree-stump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80581"/>
            <a:ext cx="3810000" cy="2857500"/>
          </a:xfrm>
          <a:prstGeom prst="rect">
            <a:avLst/>
          </a:prstGeom>
          <a:noFill/>
          <a:effectLst>
            <a:outerShdw blurRad="63500" dist="254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02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bodyofchristbloomingtonindiana.com/sevenspiritslampstand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676400"/>
            <a:ext cx="6191250" cy="47815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 y="119390"/>
            <a:ext cx="3486852"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7 Spirits Of God …</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927812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19390"/>
            <a:ext cx="5659306"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Why Might We Consider This Literal?</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838200" y="1676400"/>
            <a:ext cx="8088847" cy="3693319"/>
          </a:xfrm>
          <a:prstGeom prst="rect">
            <a:avLst/>
          </a:prstGeom>
          <a:noFill/>
        </p:spPr>
        <p:txBody>
          <a:bodyPr wrap="square" rtlCol="0">
            <a:spAutoFit/>
          </a:bodyPr>
          <a:lstStyle/>
          <a:p>
            <a:r>
              <a:rPr lang="en-US" dirty="0" smtClean="0">
                <a:solidFill>
                  <a:schemeClr val="bg1"/>
                </a:solidFill>
                <a:effectLst>
                  <a:outerShdw blurRad="50800" dist="38100" dir="2700000" algn="tl" rotWithShape="0">
                    <a:prstClr val="black">
                      <a:alpha val="40000"/>
                    </a:prstClr>
                  </a:outerShdw>
                </a:effectLst>
              </a:rPr>
              <a:t>The Nature Of Animals …</a:t>
            </a:r>
          </a:p>
          <a:p>
            <a:endParaRPr lang="en-US" dirty="0">
              <a:solidFill>
                <a:schemeClr val="bg1"/>
              </a:solidFill>
              <a:effectLst>
                <a:outerShdw blurRad="50800" dist="38100" dir="2700000" algn="tl" rotWithShape="0">
                  <a:prstClr val="black">
                    <a:alpha val="40000"/>
                  </a:prstClr>
                </a:outerShdw>
              </a:effectLst>
            </a:endParaRPr>
          </a:p>
          <a:p>
            <a:pPr marL="342900" indent="-342900">
              <a:buAutoNum type="arabicPeriod"/>
            </a:pPr>
            <a:r>
              <a:rPr lang="en-US" dirty="0" smtClean="0">
                <a:solidFill>
                  <a:schemeClr val="bg1"/>
                </a:solidFill>
                <a:effectLst>
                  <a:outerShdw blurRad="50800" dist="38100" dir="2700000" algn="tl" rotWithShape="0">
                    <a:prstClr val="black">
                      <a:alpha val="40000"/>
                    </a:prstClr>
                  </a:outerShdw>
                </a:effectLst>
              </a:rPr>
              <a:t>Genesis 3:2;  		Eve had no surprise that the serpent spoke</a:t>
            </a:r>
          </a:p>
          <a:p>
            <a:pPr marL="342900" indent="-342900">
              <a:buAutoNum type="arabicPeriod"/>
            </a:pPr>
            <a:r>
              <a:rPr lang="en-US" dirty="0" smtClean="0">
                <a:solidFill>
                  <a:schemeClr val="bg1"/>
                </a:solidFill>
                <a:effectLst>
                  <a:outerShdw blurRad="50800" dist="38100" dir="2700000" algn="tl" rotWithShape="0">
                    <a:prstClr val="black">
                      <a:alpha val="40000"/>
                    </a:prstClr>
                  </a:outerShdw>
                </a:effectLst>
              </a:rPr>
              <a:t>Genesis 9:1-4;		The nature of animals changed</a:t>
            </a:r>
          </a:p>
          <a:p>
            <a:pPr marL="342900" indent="-342900">
              <a:buAutoNum type="arabicPeriod"/>
            </a:pPr>
            <a:r>
              <a:rPr lang="en-US" dirty="0" smtClean="0">
                <a:solidFill>
                  <a:schemeClr val="bg1"/>
                </a:solidFill>
                <a:effectLst>
                  <a:outerShdw blurRad="50800" dist="38100" dir="2700000" algn="tl" rotWithShape="0">
                    <a:prstClr val="black">
                      <a:alpha val="40000"/>
                    </a:prstClr>
                  </a:outerShdw>
                </a:effectLst>
              </a:rPr>
              <a:t>Exodus 7:14-12:36	God controls frogs, gnats, flies, locusts</a:t>
            </a:r>
          </a:p>
          <a:p>
            <a:pPr marL="342900" indent="-342900">
              <a:buAutoNum type="arabicPeriod"/>
            </a:pPr>
            <a:r>
              <a:rPr lang="en-US" dirty="0" smtClean="0">
                <a:solidFill>
                  <a:schemeClr val="bg1"/>
                </a:solidFill>
                <a:effectLst>
                  <a:outerShdw blurRad="50800" dist="38100" dir="2700000" algn="tl" rotWithShape="0">
                    <a:prstClr val="black">
                      <a:alpha val="40000"/>
                    </a:prstClr>
                  </a:outerShdw>
                </a:effectLst>
              </a:rPr>
              <a:t>Numbers 21:6		God controls serpents to attack Israelites</a:t>
            </a:r>
          </a:p>
          <a:p>
            <a:pPr marL="342900" indent="-342900">
              <a:buAutoNum type="arabicPeriod"/>
            </a:pPr>
            <a:r>
              <a:rPr lang="en-US" dirty="0" smtClean="0">
                <a:solidFill>
                  <a:schemeClr val="bg1"/>
                </a:solidFill>
                <a:effectLst>
                  <a:outerShdw blurRad="50800" dist="38100" dir="2700000" algn="tl" rotWithShape="0">
                    <a:prstClr val="black">
                      <a:alpha val="40000"/>
                    </a:prstClr>
                  </a:outerShdw>
                </a:effectLst>
              </a:rPr>
              <a:t>Numbers 22:21-30	Balaam’s donkey</a:t>
            </a:r>
          </a:p>
          <a:p>
            <a:pPr marL="342900" indent="-342900">
              <a:buAutoNum type="arabicPeriod"/>
            </a:pPr>
            <a:r>
              <a:rPr lang="en-US" dirty="0" smtClean="0">
                <a:solidFill>
                  <a:schemeClr val="bg1"/>
                </a:solidFill>
                <a:effectLst>
                  <a:outerShdw blurRad="50800" dist="38100" dir="2700000" algn="tl" rotWithShape="0">
                    <a:prstClr val="black">
                      <a:alpha val="40000"/>
                    </a:prstClr>
                  </a:outerShdw>
                </a:effectLst>
              </a:rPr>
              <a:t>1 Samuel 6:7		The two cows that abandon their calves</a:t>
            </a:r>
          </a:p>
          <a:p>
            <a:pPr marL="342900" indent="-342900">
              <a:buAutoNum type="arabicPeriod"/>
            </a:pPr>
            <a:r>
              <a:rPr lang="en-US" dirty="0" smtClean="0">
                <a:solidFill>
                  <a:schemeClr val="bg1"/>
                </a:solidFill>
                <a:effectLst>
                  <a:outerShdw blurRad="50800" dist="38100" dir="2700000" algn="tl" rotWithShape="0">
                    <a:prstClr val="black">
                      <a:alpha val="40000"/>
                    </a:prstClr>
                  </a:outerShdw>
                </a:effectLst>
              </a:rPr>
              <a:t>1 Kings 17:4		The ravens  feed Elijah</a:t>
            </a:r>
          </a:p>
          <a:p>
            <a:pPr marL="342900" indent="-342900">
              <a:buAutoNum type="arabicPeriod"/>
            </a:pPr>
            <a:r>
              <a:rPr lang="en-US" dirty="0" smtClean="0">
                <a:solidFill>
                  <a:schemeClr val="bg1"/>
                </a:solidFill>
                <a:effectLst>
                  <a:outerShdw blurRad="50800" dist="38100" dir="2700000" algn="tl" rotWithShape="0">
                    <a:prstClr val="black">
                      <a:alpha val="40000"/>
                    </a:prstClr>
                  </a:outerShdw>
                </a:effectLst>
              </a:rPr>
              <a:t>2 Kings 2:24		Two bears maul the youth that mock Elisha</a:t>
            </a:r>
          </a:p>
          <a:p>
            <a:pPr marL="342900" indent="-342900">
              <a:buAutoNum type="arabicPeriod"/>
            </a:pPr>
            <a:r>
              <a:rPr lang="en-US" dirty="0" smtClean="0">
                <a:solidFill>
                  <a:schemeClr val="bg1"/>
                </a:solidFill>
                <a:effectLst>
                  <a:outerShdw blurRad="50800" dist="38100" dir="2700000" algn="tl" rotWithShape="0">
                    <a:prstClr val="black">
                      <a:alpha val="40000"/>
                    </a:prstClr>
                  </a:outerShdw>
                </a:effectLst>
              </a:rPr>
              <a:t>Jonah 1		The great fish prepared by God</a:t>
            </a:r>
          </a:p>
          <a:p>
            <a:pPr marL="342900" indent="-342900">
              <a:buAutoNum type="arabicPeriod"/>
            </a:pPr>
            <a:r>
              <a:rPr lang="en-US" dirty="0" smtClean="0">
                <a:solidFill>
                  <a:schemeClr val="bg1"/>
                </a:solidFill>
                <a:effectLst>
                  <a:outerShdw blurRad="50800" dist="38100" dir="2700000" algn="tl" rotWithShape="0">
                    <a:prstClr val="black">
                      <a:alpha val="40000"/>
                    </a:prstClr>
                  </a:outerShdw>
                </a:effectLst>
              </a:rPr>
              <a:t>Matthew 21:6-8	Jesus rides an unbroken colt</a:t>
            </a:r>
          </a:p>
          <a:p>
            <a:pPr marL="342900" indent="-342900">
              <a:buAutoNum type="arabicPeriod"/>
            </a:pPr>
            <a:r>
              <a:rPr lang="en-US" dirty="0" smtClean="0">
                <a:solidFill>
                  <a:schemeClr val="bg1"/>
                </a:solidFill>
                <a:effectLst>
                  <a:outerShdw blurRad="50800" dist="38100" dir="2700000" algn="tl" rotWithShape="0">
                    <a:prstClr val="black">
                      <a:alpha val="40000"/>
                    </a:prstClr>
                  </a:outerShdw>
                </a:effectLst>
              </a:rPr>
              <a:t>John 21:11		153 </a:t>
            </a:r>
            <a:r>
              <a:rPr lang="en-US" smtClean="0">
                <a:solidFill>
                  <a:schemeClr val="bg1"/>
                </a:solidFill>
                <a:effectLst>
                  <a:outerShdw blurRad="50800" dist="38100" dir="2700000" algn="tl" rotWithShape="0">
                    <a:prstClr val="black">
                      <a:alpha val="40000"/>
                    </a:prstClr>
                  </a:outerShdw>
                </a:effectLst>
              </a:rPr>
              <a:t>fish caught</a:t>
            </a:r>
            <a:endParaRPr lang="en-US"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25843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2.bp.blogspot.com/-vhB97ZLZuoI/UCGqtUC3LBI/AAAAAAAAA0U/4IEpQ0ZVX04/s1600/Israel+Crossroad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9139136"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0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19390"/>
            <a:ext cx="4800801"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13 … The Fall Of Babylon</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descr="http://zivcg.com/galleries/babylon/images/babylon_small.jpg"/>
          <p:cNvPicPr>
            <a:picLocks noChangeAspect="1" noChangeArrowheads="1"/>
          </p:cNvPicPr>
          <p:nvPr/>
        </p:nvPicPr>
        <p:blipFill rotWithShape="1">
          <a:blip r:embed="rId2">
            <a:extLst>
              <a:ext uri="{28A0092B-C50C-407E-A947-70E740481C1C}">
                <a14:useLocalDpi xmlns:a14="http://schemas.microsoft.com/office/drawing/2010/main" val="0"/>
              </a:ext>
            </a:extLst>
          </a:blip>
          <a:srcRect b="1941"/>
          <a:stretch/>
        </p:blipFill>
        <p:spPr bwMode="auto">
          <a:xfrm>
            <a:off x="-11349" y="642610"/>
            <a:ext cx="4637118" cy="62153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kenblueministries.com/wp-content/uploads/2011/06/Babylon-reconstr-ishtar-gate-babyl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143000"/>
            <a:ext cx="5505450" cy="38576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397673" y="5178357"/>
            <a:ext cx="2634054" cy="646331"/>
          </a:xfrm>
          <a:prstGeom prst="rect">
            <a:avLst/>
          </a:prstGeom>
          <a:noFill/>
        </p:spPr>
        <p:txBody>
          <a:bodyPr wrap="none" rtlCol="0">
            <a:spAutoFit/>
          </a:bodyPr>
          <a:lstStyle/>
          <a:p>
            <a:r>
              <a:rPr lang="en-US" sz="1200" dirty="0" smtClean="0">
                <a:solidFill>
                  <a:schemeClr val="bg1"/>
                </a:solidFill>
              </a:rPr>
              <a:t>Before his death </a:t>
            </a:r>
            <a:r>
              <a:rPr lang="en-US" sz="1200" dirty="0">
                <a:solidFill>
                  <a:schemeClr val="bg1"/>
                </a:solidFill>
              </a:rPr>
              <a:t> </a:t>
            </a:r>
            <a:r>
              <a:rPr lang="en-US" sz="1200" dirty="0" smtClean="0">
                <a:solidFill>
                  <a:schemeClr val="bg1"/>
                </a:solidFill>
              </a:rPr>
              <a:t>(December 30, 2006),</a:t>
            </a:r>
          </a:p>
          <a:p>
            <a:r>
              <a:rPr lang="en-US" sz="1200" dirty="0" err="1" smtClean="0">
                <a:solidFill>
                  <a:schemeClr val="bg1"/>
                </a:solidFill>
              </a:rPr>
              <a:t>Sadam</a:t>
            </a:r>
            <a:r>
              <a:rPr lang="en-US" sz="1200" dirty="0" smtClean="0">
                <a:solidFill>
                  <a:schemeClr val="bg1"/>
                </a:solidFill>
              </a:rPr>
              <a:t> Hussein was reconstructing the</a:t>
            </a:r>
          </a:p>
          <a:p>
            <a:r>
              <a:rPr lang="en-US" sz="1200" dirty="0" smtClean="0">
                <a:solidFill>
                  <a:schemeClr val="bg1"/>
                </a:solidFill>
              </a:rPr>
              <a:t>city of Babylon into a “theme park”.</a:t>
            </a:r>
            <a:endParaRPr lang="en-US" sz="1200" dirty="0">
              <a:solidFill>
                <a:schemeClr val="bg1"/>
              </a:solidFill>
            </a:endParaRPr>
          </a:p>
        </p:txBody>
      </p:sp>
    </p:spTree>
    <p:extLst>
      <p:ext uri="{BB962C8B-B14F-4D97-AF65-F5344CB8AC3E}">
        <p14:creationId xmlns:p14="http://schemas.microsoft.com/office/powerpoint/2010/main" val="165337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47780329"/>
              </p:ext>
            </p:extLst>
          </p:nvPr>
        </p:nvGraphicFramePr>
        <p:xfrm>
          <a:off x="1066800" y="1066800"/>
          <a:ext cx="7848599" cy="5458968"/>
        </p:xfrm>
        <a:graphic>
          <a:graphicData uri="http://schemas.openxmlformats.org/drawingml/2006/table">
            <a:tbl>
              <a:tblPr firstRow="1" firstCol="1" bandRow="1">
                <a:tableStyleId>{5C22544A-7EE6-4342-B048-85BDC9FD1C3A}</a:tableStyleId>
              </a:tblPr>
              <a:tblGrid>
                <a:gridCol w="3861343"/>
                <a:gridCol w="1608893"/>
                <a:gridCol w="2378363"/>
              </a:tblGrid>
              <a:tr h="225552">
                <a:tc>
                  <a:txBody>
                    <a:bodyPr/>
                    <a:lstStyle/>
                    <a:p>
                      <a:pPr marL="0" marR="0">
                        <a:spcBef>
                          <a:spcPts val="0"/>
                        </a:spcBef>
                        <a:spcAft>
                          <a:spcPts val="0"/>
                        </a:spcAft>
                      </a:pPr>
                      <a:r>
                        <a:rPr lang="en-US" sz="1200" dirty="0">
                          <a:effectLst/>
                        </a:rPr>
                        <a:t>Thought</a:t>
                      </a:r>
                      <a:endParaRPr lang="en-US" sz="1200" dirty="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Isaiah Reference</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NT Reference</a:t>
                      </a:r>
                      <a:endParaRPr lang="en-US" sz="1200">
                        <a:effectLst/>
                        <a:latin typeface="Calibri"/>
                        <a:ea typeface="Times New Roman"/>
                        <a:cs typeface="Times New Roman"/>
                      </a:endParaRPr>
                    </a:p>
                  </a:txBody>
                  <a:tcPr marL="68580" marR="68580" marT="0" marB="0"/>
                </a:tc>
              </a:tr>
              <a:tr h="225552">
                <a:tc>
                  <a:txBody>
                    <a:bodyPr/>
                    <a:lstStyle/>
                    <a:p>
                      <a:pPr marL="0" marR="0">
                        <a:spcBef>
                          <a:spcPts val="0"/>
                        </a:spcBef>
                        <a:spcAft>
                          <a:spcPts val="0"/>
                        </a:spcAft>
                      </a:pPr>
                      <a:r>
                        <a:rPr lang="en-US" sz="1200">
                          <a:effectLst/>
                        </a:rPr>
                        <a:t>Born of a virgin</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7:14</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Matthew 1:20-23</a:t>
                      </a:r>
                      <a:endParaRPr lang="en-US" sz="1200">
                        <a:effectLst/>
                        <a:latin typeface="Calibri"/>
                        <a:ea typeface="Times New Roman"/>
                        <a:cs typeface="Times New Roman"/>
                      </a:endParaRPr>
                    </a:p>
                  </a:txBody>
                  <a:tcPr marL="68580" marR="68580" marT="0" marB="0"/>
                </a:tc>
              </a:tr>
              <a:tr h="225552">
                <a:tc>
                  <a:txBody>
                    <a:bodyPr/>
                    <a:lstStyle/>
                    <a:p>
                      <a:pPr marL="0" marR="0">
                        <a:spcBef>
                          <a:spcPts val="0"/>
                        </a:spcBef>
                        <a:spcAft>
                          <a:spcPts val="0"/>
                        </a:spcAft>
                      </a:pPr>
                      <a:r>
                        <a:rPr lang="en-US" sz="1200">
                          <a:effectLst/>
                        </a:rPr>
                        <a:t>Descended from Jesse</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11:1</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Matthew 1:1-17</a:t>
                      </a:r>
                      <a:endParaRPr lang="en-US" sz="1200">
                        <a:effectLst/>
                        <a:latin typeface="Calibri"/>
                        <a:ea typeface="Times New Roman"/>
                        <a:cs typeface="Times New Roman"/>
                      </a:endParaRPr>
                    </a:p>
                  </a:txBody>
                  <a:tcPr marL="68580" marR="68580" marT="0" marB="0"/>
                </a:tc>
              </a:tr>
              <a:tr h="225552">
                <a:tc>
                  <a:txBody>
                    <a:bodyPr/>
                    <a:lstStyle/>
                    <a:p>
                      <a:pPr marL="0" marR="0">
                        <a:spcBef>
                          <a:spcPts val="0"/>
                        </a:spcBef>
                        <a:spcAft>
                          <a:spcPts val="0"/>
                        </a:spcAft>
                      </a:pPr>
                      <a:r>
                        <a:rPr lang="en-US" sz="1200">
                          <a:effectLst/>
                        </a:rPr>
                        <a:t>A stone of stumbling to Israel</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8:14</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1Peter 2:8</a:t>
                      </a:r>
                      <a:endParaRPr lang="en-US" sz="1200">
                        <a:effectLst/>
                        <a:latin typeface="Calibri"/>
                        <a:ea typeface="Times New Roman"/>
                        <a:cs typeface="Times New Roman"/>
                      </a:endParaRPr>
                    </a:p>
                  </a:txBody>
                  <a:tcPr marL="68580" marR="68580" marT="0" marB="0"/>
                </a:tc>
              </a:tr>
              <a:tr h="225552">
                <a:tc>
                  <a:txBody>
                    <a:bodyPr/>
                    <a:lstStyle/>
                    <a:p>
                      <a:pPr marL="0" marR="0">
                        <a:spcBef>
                          <a:spcPts val="0"/>
                        </a:spcBef>
                        <a:spcAft>
                          <a:spcPts val="0"/>
                        </a:spcAft>
                      </a:pPr>
                      <a:r>
                        <a:rPr lang="en-US" sz="1200">
                          <a:effectLst/>
                        </a:rPr>
                        <a:t>He will bring light and joy to Israel</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9:1-2</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Matthew 4:12-16</a:t>
                      </a:r>
                      <a:endParaRPr lang="en-US" sz="1200">
                        <a:effectLst/>
                        <a:latin typeface="Calibri"/>
                        <a:ea typeface="Times New Roman"/>
                        <a:cs typeface="Times New Roman"/>
                      </a:endParaRPr>
                    </a:p>
                  </a:txBody>
                  <a:tcPr marL="68580" marR="68580" marT="0" marB="0"/>
                </a:tc>
              </a:tr>
              <a:tr h="225552">
                <a:tc>
                  <a:txBody>
                    <a:bodyPr/>
                    <a:lstStyle/>
                    <a:p>
                      <a:pPr marL="0" marR="0">
                        <a:spcBef>
                          <a:spcPts val="0"/>
                        </a:spcBef>
                        <a:spcAft>
                          <a:spcPts val="0"/>
                        </a:spcAft>
                      </a:pPr>
                      <a:r>
                        <a:rPr lang="en-US" sz="1200">
                          <a:effectLst/>
                        </a:rPr>
                        <a:t>Govern the world</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9:6</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Philippians 2:9-11</a:t>
                      </a:r>
                      <a:endParaRPr lang="en-US" sz="1200">
                        <a:effectLst/>
                        <a:latin typeface="Calibri"/>
                        <a:ea typeface="Times New Roman"/>
                        <a:cs typeface="Times New Roman"/>
                      </a:endParaRPr>
                    </a:p>
                  </a:txBody>
                  <a:tcPr marL="68580" marR="68580" marT="0" marB="0"/>
                </a:tc>
              </a:tr>
              <a:tr h="225552">
                <a:tc>
                  <a:txBody>
                    <a:bodyPr/>
                    <a:lstStyle/>
                    <a:p>
                      <a:pPr marL="0" marR="0">
                        <a:spcBef>
                          <a:spcPts val="0"/>
                        </a:spcBef>
                        <a:spcAft>
                          <a:spcPts val="0"/>
                        </a:spcAft>
                      </a:pPr>
                      <a:r>
                        <a:rPr lang="en-US" sz="1200">
                          <a:effectLst/>
                        </a:rPr>
                        <a:t>Reigns on David’s throne</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9:7</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Revelation 19:6</a:t>
                      </a:r>
                      <a:endParaRPr lang="en-US" sz="1200">
                        <a:effectLst/>
                        <a:latin typeface="Calibri"/>
                        <a:ea typeface="Times New Roman"/>
                        <a:cs typeface="Times New Roman"/>
                      </a:endParaRPr>
                    </a:p>
                  </a:txBody>
                  <a:tcPr marL="68580" marR="68580" marT="0" marB="0"/>
                </a:tc>
              </a:tr>
              <a:tr h="225552">
                <a:tc>
                  <a:txBody>
                    <a:bodyPr/>
                    <a:lstStyle/>
                    <a:p>
                      <a:pPr marL="0" marR="0">
                        <a:spcBef>
                          <a:spcPts val="0"/>
                        </a:spcBef>
                        <a:spcAft>
                          <a:spcPts val="0"/>
                        </a:spcAft>
                      </a:pPr>
                      <a:r>
                        <a:rPr lang="en-US" sz="1200">
                          <a:effectLst/>
                        </a:rPr>
                        <a:t>Anointed by the Holy Spirit</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11:2, 42:1</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Matthew 3:16-17 etc.</a:t>
                      </a:r>
                      <a:endParaRPr lang="en-US" sz="1200">
                        <a:effectLst/>
                        <a:latin typeface="Calibri"/>
                        <a:ea typeface="Times New Roman"/>
                        <a:cs typeface="Times New Roman"/>
                      </a:endParaRPr>
                    </a:p>
                  </a:txBody>
                  <a:tcPr marL="68580" marR="68580" marT="0" marB="0"/>
                </a:tc>
              </a:tr>
              <a:tr h="225552">
                <a:tc>
                  <a:txBody>
                    <a:bodyPr/>
                    <a:lstStyle/>
                    <a:p>
                      <a:pPr marL="0" marR="0">
                        <a:spcBef>
                          <a:spcPts val="0"/>
                        </a:spcBef>
                        <a:spcAft>
                          <a:spcPts val="0"/>
                        </a:spcAft>
                      </a:pPr>
                      <a:r>
                        <a:rPr lang="en-US" sz="1200">
                          <a:effectLst/>
                        </a:rPr>
                        <a:t>Judge in righteousness, justice and faithfulness</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11:3-5, 42:1,4</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Matthew 12:20-21</a:t>
                      </a:r>
                      <a:endParaRPr lang="en-US" sz="1200">
                        <a:effectLst/>
                        <a:latin typeface="Calibri"/>
                        <a:ea typeface="Times New Roman"/>
                        <a:cs typeface="Times New Roman"/>
                      </a:endParaRPr>
                    </a:p>
                  </a:txBody>
                  <a:tcPr marL="68580" marR="68580" marT="0" marB="0"/>
                </a:tc>
              </a:tr>
              <a:tr h="225552">
                <a:tc>
                  <a:txBody>
                    <a:bodyPr/>
                    <a:lstStyle/>
                    <a:p>
                      <a:pPr marL="0" marR="0">
                        <a:spcBef>
                          <a:spcPts val="0"/>
                        </a:spcBef>
                        <a:spcAft>
                          <a:spcPts val="0"/>
                        </a:spcAft>
                      </a:pPr>
                      <a:r>
                        <a:rPr lang="en-US" sz="1200">
                          <a:effectLst/>
                        </a:rPr>
                        <a:t>Judge the nations</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13:10, 34:4</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Matthew 24:29</a:t>
                      </a:r>
                      <a:endParaRPr lang="en-US" sz="1200">
                        <a:effectLst/>
                        <a:latin typeface="Calibri"/>
                        <a:ea typeface="Times New Roman"/>
                        <a:cs typeface="Times New Roman"/>
                      </a:endParaRPr>
                    </a:p>
                  </a:txBody>
                  <a:tcPr marL="68580" marR="68580" marT="0" marB="0"/>
                </a:tc>
              </a:tr>
              <a:tr h="225552">
                <a:tc>
                  <a:txBody>
                    <a:bodyPr/>
                    <a:lstStyle/>
                    <a:p>
                      <a:pPr marL="0" marR="0">
                        <a:spcBef>
                          <a:spcPts val="0"/>
                        </a:spcBef>
                        <a:spcAft>
                          <a:spcPts val="0"/>
                        </a:spcAft>
                      </a:pPr>
                      <a:r>
                        <a:rPr lang="en-US" sz="1200">
                          <a:effectLst/>
                        </a:rPr>
                        <a:t>Be announced by a messenger</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40:3-5</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Mark 1:2-3</a:t>
                      </a:r>
                      <a:endParaRPr lang="en-US" sz="1200">
                        <a:effectLst/>
                        <a:latin typeface="Calibri"/>
                        <a:ea typeface="Times New Roman"/>
                        <a:cs typeface="Times New Roman"/>
                      </a:endParaRPr>
                    </a:p>
                  </a:txBody>
                  <a:tcPr marL="68580" marR="68580" marT="0" marB="0"/>
                </a:tc>
              </a:tr>
              <a:tr h="225552">
                <a:tc>
                  <a:txBody>
                    <a:bodyPr/>
                    <a:lstStyle/>
                    <a:p>
                      <a:pPr marL="0" marR="0">
                        <a:spcBef>
                          <a:spcPts val="0"/>
                        </a:spcBef>
                        <a:spcAft>
                          <a:spcPts val="0"/>
                        </a:spcAft>
                      </a:pPr>
                      <a:r>
                        <a:rPr lang="en-US" sz="1200">
                          <a:effectLst/>
                        </a:rPr>
                        <a:t>Be gentle to the weak</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42:3</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Matthew 12:20</a:t>
                      </a:r>
                      <a:endParaRPr lang="en-US" sz="1200">
                        <a:effectLst/>
                        <a:latin typeface="Calibri"/>
                        <a:ea typeface="Times New Roman"/>
                        <a:cs typeface="Times New Roman"/>
                      </a:endParaRPr>
                    </a:p>
                  </a:txBody>
                  <a:tcPr marL="68580" marR="68580" marT="0" marB="0"/>
                </a:tc>
              </a:tr>
              <a:tr h="225552">
                <a:tc>
                  <a:txBody>
                    <a:bodyPr/>
                    <a:lstStyle/>
                    <a:p>
                      <a:pPr marL="0" marR="0">
                        <a:spcBef>
                          <a:spcPts val="0"/>
                        </a:spcBef>
                        <a:spcAft>
                          <a:spcPts val="0"/>
                        </a:spcAft>
                      </a:pPr>
                      <a:r>
                        <a:rPr lang="en-US" sz="1200">
                          <a:effectLst/>
                        </a:rPr>
                        <a:t>Make a new covenant with Israel</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42:6, 49:8-9</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1Corinthians 11:17-32</a:t>
                      </a:r>
                      <a:endParaRPr lang="en-US" sz="1200">
                        <a:effectLst/>
                        <a:latin typeface="Calibri"/>
                        <a:ea typeface="Times New Roman"/>
                        <a:cs typeface="Times New Roman"/>
                      </a:endParaRPr>
                    </a:p>
                  </a:txBody>
                  <a:tcPr marL="68580" marR="68580" marT="0" marB="0"/>
                </a:tc>
              </a:tr>
              <a:tr h="225552">
                <a:tc>
                  <a:txBody>
                    <a:bodyPr/>
                    <a:lstStyle/>
                    <a:p>
                      <a:pPr marL="0" marR="0">
                        <a:spcBef>
                          <a:spcPts val="0"/>
                        </a:spcBef>
                        <a:spcAft>
                          <a:spcPts val="0"/>
                        </a:spcAft>
                      </a:pPr>
                      <a:r>
                        <a:rPr lang="en-US" sz="1200">
                          <a:effectLst/>
                        </a:rPr>
                        <a:t>Be a light to the Gentiles</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42:6-7, 49:6</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Romans 15:12</a:t>
                      </a:r>
                      <a:endParaRPr lang="en-US" sz="1200">
                        <a:effectLst/>
                        <a:latin typeface="Calibri"/>
                        <a:ea typeface="Times New Roman"/>
                        <a:cs typeface="Times New Roman"/>
                      </a:endParaRPr>
                    </a:p>
                  </a:txBody>
                  <a:tcPr marL="68580" marR="68580" marT="0" marB="0"/>
                </a:tc>
              </a:tr>
              <a:tr h="271272">
                <a:tc>
                  <a:txBody>
                    <a:bodyPr/>
                    <a:lstStyle/>
                    <a:p>
                      <a:pPr marL="0" marR="0">
                        <a:spcBef>
                          <a:spcPts val="0"/>
                        </a:spcBef>
                        <a:spcAft>
                          <a:spcPts val="0"/>
                        </a:spcAft>
                      </a:pPr>
                      <a:r>
                        <a:rPr lang="en-US" sz="1200" dirty="0">
                          <a:effectLst/>
                        </a:rPr>
                        <a:t>Be called before His birth to be a servant of God</a:t>
                      </a:r>
                      <a:endParaRPr lang="en-US" sz="1200" dirty="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49:1</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None</a:t>
                      </a:r>
                      <a:endParaRPr lang="en-US" sz="1200">
                        <a:effectLst/>
                        <a:latin typeface="Calibri"/>
                        <a:ea typeface="Times New Roman"/>
                        <a:cs typeface="Times New Roman"/>
                      </a:endParaRPr>
                    </a:p>
                  </a:txBody>
                  <a:tcPr marL="68580" marR="68580" marT="0" marB="0"/>
                </a:tc>
              </a:tr>
              <a:tr h="225552">
                <a:tc>
                  <a:txBody>
                    <a:bodyPr/>
                    <a:lstStyle/>
                    <a:p>
                      <a:pPr marL="0" marR="0">
                        <a:spcBef>
                          <a:spcPts val="0"/>
                        </a:spcBef>
                        <a:spcAft>
                          <a:spcPts val="0"/>
                        </a:spcAft>
                      </a:pPr>
                      <a:r>
                        <a:rPr lang="en-US" sz="1200">
                          <a:effectLst/>
                        </a:rPr>
                        <a:t>Restore the spiritual nature of Israel</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49:5-6, 50:20-21</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Romans 11:26-27</a:t>
                      </a:r>
                      <a:endParaRPr lang="en-US" sz="1200">
                        <a:effectLst/>
                        <a:latin typeface="Calibri"/>
                        <a:ea typeface="Times New Roman"/>
                        <a:cs typeface="Times New Roman"/>
                      </a:endParaRPr>
                    </a:p>
                  </a:txBody>
                  <a:tcPr marL="68580" marR="68580" marT="0" marB="0"/>
                </a:tc>
              </a:tr>
              <a:tr h="225552">
                <a:tc>
                  <a:txBody>
                    <a:bodyPr/>
                    <a:lstStyle/>
                    <a:p>
                      <a:pPr marL="0" marR="0">
                        <a:spcBef>
                          <a:spcPts val="0"/>
                        </a:spcBef>
                        <a:spcAft>
                          <a:spcPts val="0"/>
                        </a:spcAft>
                      </a:pPr>
                      <a:r>
                        <a:rPr lang="en-US" sz="1200">
                          <a:effectLst/>
                        </a:rPr>
                        <a:t>Restore Israel to the land</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49:8</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2Corinthians 6:2</a:t>
                      </a:r>
                      <a:endParaRPr lang="en-US" sz="1200">
                        <a:effectLst/>
                        <a:latin typeface="Calibri"/>
                        <a:ea typeface="Times New Roman"/>
                        <a:cs typeface="Times New Roman"/>
                      </a:endParaRPr>
                    </a:p>
                  </a:txBody>
                  <a:tcPr marL="68580" marR="68580" marT="0" marB="0"/>
                </a:tc>
              </a:tr>
              <a:tr h="225552">
                <a:tc>
                  <a:txBody>
                    <a:bodyPr/>
                    <a:lstStyle/>
                    <a:p>
                      <a:pPr marL="0" marR="0">
                        <a:spcBef>
                          <a:spcPts val="0"/>
                        </a:spcBef>
                        <a:spcAft>
                          <a:spcPts val="0"/>
                        </a:spcAft>
                      </a:pPr>
                      <a:r>
                        <a:rPr lang="en-US" sz="1200">
                          <a:effectLst/>
                        </a:rPr>
                        <a:t>Be worshipped by Gentiles</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49:7, 52:15</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Romans 15:21</a:t>
                      </a:r>
                      <a:endParaRPr lang="en-US" sz="1200">
                        <a:effectLst/>
                        <a:latin typeface="Calibri"/>
                        <a:ea typeface="Times New Roman"/>
                        <a:cs typeface="Times New Roman"/>
                      </a:endParaRPr>
                    </a:p>
                  </a:txBody>
                  <a:tcPr marL="68580" marR="68580" marT="0" marB="0"/>
                </a:tc>
              </a:tr>
              <a:tr h="225552">
                <a:tc>
                  <a:txBody>
                    <a:bodyPr/>
                    <a:lstStyle/>
                    <a:p>
                      <a:pPr marL="0" marR="0">
                        <a:spcBef>
                          <a:spcPts val="0"/>
                        </a:spcBef>
                        <a:spcAft>
                          <a:spcPts val="0"/>
                        </a:spcAft>
                      </a:pPr>
                      <a:r>
                        <a:rPr lang="en-US" sz="1200">
                          <a:effectLst/>
                        </a:rPr>
                        <a:t>Be rejected by the people of Israel</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49:7, 53:1-3</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John 1:11</a:t>
                      </a:r>
                      <a:endParaRPr lang="en-US" sz="1200">
                        <a:effectLst/>
                        <a:latin typeface="Calibri"/>
                        <a:ea typeface="Times New Roman"/>
                        <a:cs typeface="Times New Roman"/>
                      </a:endParaRPr>
                    </a:p>
                  </a:txBody>
                  <a:tcPr marL="68580" marR="68580" marT="0" marB="0"/>
                </a:tc>
              </a:tr>
              <a:tr h="225552">
                <a:tc>
                  <a:txBody>
                    <a:bodyPr/>
                    <a:lstStyle/>
                    <a:p>
                      <a:pPr marL="0" marR="0">
                        <a:spcBef>
                          <a:spcPts val="0"/>
                        </a:spcBef>
                        <a:spcAft>
                          <a:spcPts val="0"/>
                        </a:spcAft>
                      </a:pPr>
                      <a:r>
                        <a:rPr lang="en-US" sz="1200">
                          <a:effectLst/>
                        </a:rPr>
                        <a:t>Voluntarily suffer</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50:6, 53:7-9</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Acts 8:32-33, 1Peter 2:22-25</a:t>
                      </a:r>
                      <a:endParaRPr lang="en-US" sz="1200">
                        <a:effectLst/>
                        <a:latin typeface="Calibri"/>
                        <a:ea typeface="Times New Roman"/>
                        <a:cs typeface="Times New Roman"/>
                      </a:endParaRPr>
                    </a:p>
                  </a:txBody>
                  <a:tcPr marL="68580" marR="68580" marT="0" marB="0"/>
                </a:tc>
              </a:tr>
              <a:tr h="225552">
                <a:tc>
                  <a:txBody>
                    <a:bodyPr/>
                    <a:lstStyle/>
                    <a:p>
                      <a:pPr marL="0" marR="0">
                        <a:spcBef>
                          <a:spcPts val="0"/>
                        </a:spcBef>
                        <a:spcAft>
                          <a:spcPts val="0"/>
                        </a:spcAft>
                      </a:pPr>
                      <a:r>
                        <a:rPr lang="en-US" sz="1200">
                          <a:effectLst/>
                        </a:rPr>
                        <a:t>Take upon Himself, the sins of the world</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53:4-6, 10-11</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Matthew 8:17</a:t>
                      </a:r>
                      <a:endParaRPr lang="en-US" sz="1200">
                        <a:effectLst/>
                        <a:latin typeface="Calibri"/>
                        <a:ea typeface="Times New Roman"/>
                        <a:cs typeface="Times New Roman"/>
                      </a:endParaRPr>
                    </a:p>
                  </a:txBody>
                  <a:tcPr marL="68580" marR="68580" marT="0" marB="0"/>
                </a:tc>
              </a:tr>
              <a:tr h="225552">
                <a:tc>
                  <a:txBody>
                    <a:bodyPr/>
                    <a:lstStyle/>
                    <a:p>
                      <a:pPr marL="0" marR="0">
                        <a:spcBef>
                          <a:spcPts val="0"/>
                        </a:spcBef>
                        <a:spcAft>
                          <a:spcPts val="0"/>
                        </a:spcAft>
                      </a:pPr>
                      <a:r>
                        <a:rPr lang="en-US" sz="1200">
                          <a:effectLst/>
                        </a:rPr>
                        <a:t>Triumph over death</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53:10</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1Corinthian 15</a:t>
                      </a:r>
                      <a:endParaRPr lang="en-US" sz="1200">
                        <a:effectLst/>
                        <a:latin typeface="Calibri"/>
                        <a:ea typeface="Times New Roman"/>
                        <a:cs typeface="Times New Roman"/>
                      </a:endParaRPr>
                    </a:p>
                  </a:txBody>
                  <a:tcPr marL="68580" marR="68580" marT="0" marB="0"/>
                </a:tc>
              </a:tr>
              <a:tr h="225552">
                <a:tc>
                  <a:txBody>
                    <a:bodyPr/>
                    <a:lstStyle/>
                    <a:p>
                      <a:pPr marL="0" marR="0">
                        <a:spcBef>
                          <a:spcPts val="0"/>
                        </a:spcBef>
                        <a:spcAft>
                          <a:spcPts val="0"/>
                        </a:spcAft>
                      </a:pPr>
                      <a:r>
                        <a:rPr lang="en-US" sz="1200">
                          <a:effectLst/>
                        </a:rPr>
                        <a:t>Be exalted</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52:13, 53:12</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Luke 22:37</a:t>
                      </a:r>
                      <a:endParaRPr lang="en-US" sz="1200">
                        <a:effectLst/>
                        <a:latin typeface="Calibri"/>
                        <a:ea typeface="Times New Roman"/>
                        <a:cs typeface="Times New Roman"/>
                      </a:endParaRPr>
                    </a:p>
                  </a:txBody>
                  <a:tcPr marL="68580" marR="68580" marT="0" marB="0"/>
                </a:tc>
              </a:tr>
              <a:tr h="225552">
                <a:tc>
                  <a:txBody>
                    <a:bodyPr/>
                    <a:lstStyle/>
                    <a:p>
                      <a:pPr marL="0" marR="0">
                        <a:spcBef>
                          <a:spcPts val="0"/>
                        </a:spcBef>
                        <a:spcAft>
                          <a:spcPts val="0"/>
                        </a:spcAft>
                      </a:pPr>
                      <a:r>
                        <a:rPr lang="en-US" sz="1200">
                          <a:effectLst/>
                        </a:rPr>
                        <a:t>Comfort Israel &amp; bring vengeance to the wicked</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a:effectLst/>
                        </a:rPr>
                        <a:t>61:1-3</a:t>
                      </a:r>
                      <a:endParaRPr lang="en-US" sz="1200">
                        <a:effectLst/>
                        <a:latin typeface="Calibri"/>
                        <a:ea typeface="Times New Roman"/>
                        <a:cs typeface="Times New Roman"/>
                      </a:endParaRPr>
                    </a:p>
                  </a:txBody>
                  <a:tcPr marL="68580" marR="68580" marT="0" marB="0"/>
                </a:tc>
                <a:tc>
                  <a:txBody>
                    <a:bodyPr/>
                    <a:lstStyle/>
                    <a:p>
                      <a:pPr marL="0" marR="0">
                        <a:spcBef>
                          <a:spcPts val="0"/>
                        </a:spcBef>
                        <a:spcAft>
                          <a:spcPts val="0"/>
                        </a:spcAft>
                      </a:pPr>
                      <a:r>
                        <a:rPr lang="en-US" sz="1200" dirty="0">
                          <a:effectLst/>
                        </a:rPr>
                        <a:t>Luke 4:18-19</a:t>
                      </a:r>
                      <a:endParaRPr lang="en-US" sz="1200" dirty="0">
                        <a:effectLst/>
                        <a:latin typeface="Calibri"/>
                        <a:ea typeface="Times New Roman"/>
                        <a:cs typeface="Times New Roman"/>
                      </a:endParaRPr>
                    </a:p>
                  </a:txBody>
                  <a:tcPr marL="68580" marR="68580" marT="0" marB="0"/>
                </a:tc>
              </a:tr>
            </a:tbl>
          </a:graphicData>
        </a:graphic>
      </p:graphicFrame>
      <p:sp>
        <p:nvSpPr>
          <p:cNvPr id="3" name="Rectangle 1"/>
          <p:cNvSpPr>
            <a:spLocks noChangeArrowheads="1"/>
          </p:cNvSpPr>
          <p:nvPr/>
        </p:nvSpPr>
        <p:spPr bwMode="auto">
          <a:xfrm>
            <a:off x="1365250" y="16684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
          <p:cNvSpPr>
            <a:spLocks noChangeArrowheads="1"/>
          </p:cNvSpPr>
          <p:nvPr/>
        </p:nvSpPr>
        <p:spPr bwMode="auto">
          <a:xfrm>
            <a:off x="374210" y="533400"/>
            <a:ext cx="4419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r>
              <a:rPr kumimoji="0" lang="en-US" sz="24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Jesus In Isaiah:</a:t>
            </a:r>
            <a:endParaRPr kumimoji="0" lang="en-US" sz="2400" b="0" i="0" u="none" strike="noStrike" cap="none" normalizeH="0" baseline="0" dirty="0" smtClean="0">
              <a:ln>
                <a:noFill/>
              </a:ln>
              <a:solidFill>
                <a:schemeClr val="bg1"/>
              </a:solidFill>
              <a:effectLst/>
              <a:latin typeface="Arial" pitchFamily="34" charset="0"/>
              <a:cs typeface="Arial" pitchFamily="34" charset="0"/>
            </a:endParaRPr>
          </a:p>
        </p:txBody>
      </p:sp>
    </p:spTree>
    <p:extLst>
      <p:ext uri="{BB962C8B-B14F-4D97-AF65-F5344CB8AC3E}">
        <p14:creationId xmlns:p14="http://schemas.microsoft.com/office/powerpoint/2010/main" val="141285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19390"/>
            <a:ext cx="4800801"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13 … The Fall Of Babylon</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TextBox 3"/>
          <p:cNvSpPr txBox="1"/>
          <p:nvPr/>
        </p:nvSpPr>
        <p:spPr>
          <a:xfrm>
            <a:off x="609600" y="990600"/>
            <a:ext cx="8426794" cy="3970318"/>
          </a:xfrm>
          <a:prstGeom prst="rect">
            <a:avLst/>
          </a:prstGeom>
          <a:noFill/>
        </p:spPr>
        <p:txBody>
          <a:bodyPr wrap="none" rtlCol="0">
            <a:spAutoFit/>
          </a:bodyPr>
          <a:lstStyle/>
          <a:p>
            <a:r>
              <a:rPr lang="en-US" b="1" dirty="0">
                <a:solidFill>
                  <a:schemeClr val="bg1"/>
                </a:solidFill>
              </a:rPr>
              <a:t>Babylon </a:t>
            </a:r>
          </a:p>
          <a:p>
            <a:r>
              <a:rPr lang="en-US" b="1" dirty="0">
                <a:solidFill>
                  <a:schemeClr val="bg1"/>
                </a:solidFill>
              </a:rPr>
              <a:t>Babylon means "</a:t>
            </a:r>
            <a:r>
              <a:rPr lang="en-US" b="1" dirty="0" err="1">
                <a:solidFill>
                  <a:schemeClr val="bg1"/>
                </a:solidFill>
              </a:rPr>
              <a:t>babilu</a:t>
            </a:r>
            <a:r>
              <a:rPr lang="en-US" b="1" dirty="0">
                <a:solidFill>
                  <a:schemeClr val="bg1"/>
                </a:solidFill>
              </a:rPr>
              <a:t>" (gate of god). It is an ancient city in the plain of </a:t>
            </a:r>
            <a:r>
              <a:rPr lang="en-US" b="1" dirty="0" smtClean="0">
                <a:solidFill>
                  <a:schemeClr val="bg1"/>
                </a:solidFill>
              </a:rPr>
              <a:t>Shinar </a:t>
            </a:r>
            <a:r>
              <a:rPr lang="en-US" b="1" dirty="0">
                <a:solidFill>
                  <a:schemeClr val="bg1"/>
                </a:solidFill>
              </a:rPr>
              <a:t>on the </a:t>
            </a:r>
            <a:endParaRPr lang="en-US" b="1" dirty="0" smtClean="0">
              <a:solidFill>
                <a:schemeClr val="bg1"/>
              </a:solidFill>
            </a:endParaRPr>
          </a:p>
          <a:p>
            <a:r>
              <a:rPr lang="en-US" b="1" dirty="0" smtClean="0">
                <a:solidFill>
                  <a:schemeClr val="bg1"/>
                </a:solidFill>
              </a:rPr>
              <a:t>Euphrates </a:t>
            </a:r>
            <a:r>
              <a:rPr lang="en-US" b="1" dirty="0">
                <a:solidFill>
                  <a:schemeClr val="bg1"/>
                </a:solidFill>
              </a:rPr>
              <a:t>River, about 50 miles south of Modern Baghdad. Babylon was founded by </a:t>
            </a:r>
            <a:endParaRPr lang="en-US" b="1" dirty="0" smtClean="0">
              <a:solidFill>
                <a:schemeClr val="bg1"/>
              </a:solidFill>
            </a:endParaRPr>
          </a:p>
          <a:p>
            <a:r>
              <a:rPr lang="en-US" b="1" dirty="0" smtClean="0">
                <a:solidFill>
                  <a:schemeClr val="bg1"/>
                </a:solidFill>
              </a:rPr>
              <a:t>Nimrod </a:t>
            </a:r>
            <a:r>
              <a:rPr lang="en-US" b="1" dirty="0">
                <a:solidFill>
                  <a:schemeClr val="bg1"/>
                </a:solidFill>
              </a:rPr>
              <a:t>of Gen. 10, who developed the world's first organized system of idolatry, </a:t>
            </a:r>
            <a:endParaRPr lang="en-US" b="1" dirty="0" smtClean="0">
              <a:solidFill>
                <a:schemeClr val="bg1"/>
              </a:solidFill>
            </a:endParaRPr>
          </a:p>
          <a:p>
            <a:r>
              <a:rPr lang="en-US" b="1" dirty="0" smtClean="0">
                <a:solidFill>
                  <a:schemeClr val="bg1"/>
                </a:solidFill>
              </a:rPr>
              <a:t>which </a:t>
            </a:r>
            <a:r>
              <a:rPr lang="en-US" b="1" dirty="0">
                <a:solidFill>
                  <a:schemeClr val="bg1"/>
                </a:solidFill>
              </a:rPr>
              <a:t>God condemned (Gen. 11). It later became the capital of Babylonia and the </a:t>
            </a:r>
            <a:endParaRPr lang="en-US" b="1" dirty="0" smtClean="0">
              <a:solidFill>
                <a:schemeClr val="bg1"/>
              </a:solidFill>
            </a:endParaRPr>
          </a:p>
          <a:p>
            <a:r>
              <a:rPr lang="en-US" b="1" dirty="0" smtClean="0">
                <a:solidFill>
                  <a:schemeClr val="bg1"/>
                </a:solidFill>
              </a:rPr>
              <a:t>Babylonian </a:t>
            </a:r>
            <a:r>
              <a:rPr lang="en-US" b="1" dirty="0">
                <a:solidFill>
                  <a:schemeClr val="bg1"/>
                </a:solidFill>
              </a:rPr>
              <a:t>Empire. It was of overwhelming size and appearance. </a:t>
            </a:r>
            <a:endParaRPr lang="en-US" b="1" dirty="0" smtClean="0">
              <a:solidFill>
                <a:schemeClr val="bg1"/>
              </a:solidFill>
            </a:endParaRPr>
          </a:p>
          <a:p>
            <a:endParaRPr lang="en-US" b="1" dirty="0">
              <a:solidFill>
                <a:schemeClr val="bg1"/>
              </a:solidFill>
            </a:endParaRPr>
          </a:p>
          <a:p>
            <a:r>
              <a:rPr lang="en-US" b="1" dirty="0">
                <a:solidFill>
                  <a:schemeClr val="bg1"/>
                </a:solidFill>
              </a:rPr>
              <a:t>In 539 B.C. Cyrus led the Persian army into victory over Babylon by diverting the </a:t>
            </a:r>
            <a:endParaRPr lang="en-US" b="1" dirty="0" smtClean="0">
              <a:solidFill>
                <a:schemeClr val="bg1"/>
              </a:solidFill>
            </a:endParaRPr>
          </a:p>
          <a:p>
            <a:r>
              <a:rPr lang="en-US" b="1" dirty="0" smtClean="0">
                <a:solidFill>
                  <a:schemeClr val="bg1"/>
                </a:solidFill>
              </a:rPr>
              <a:t>Euphrates </a:t>
            </a:r>
            <a:r>
              <a:rPr lang="en-US" b="1" dirty="0">
                <a:solidFill>
                  <a:schemeClr val="bg1"/>
                </a:solidFill>
              </a:rPr>
              <a:t>River during a Feast. Nothing remains today of Babylon except a series of </a:t>
            </a:r>
            <a:endParaRPr lang="en-US" b="1" dirty="0" smtClean="0">
              <a:solidFill>
                <a:schemeClr val="bg1"/>
              </a:solidFill>
            </a:endParaRPr>
          </a:p>
          <a:p>
            <a:r>
              <a:rPr lang="en-US" b="1" dirty="0" smtClean="0">
                <a:solidFill>
                  <a:schemeClr val="bg1"/>
                </a:solidFill>
              </a:rPr>
              <a:t>widely </a:t>
            </a:r>
            <a:r>
              <a:rPr lang="en-US" b="1" dirty="0">
                <a:solidFill>
                  <a:schemeClr val="bg1"/>
                </a:solidFill>
              </a:rPr>
              <a:t>scattered mounds to study. </a:t>
            </a:r>
          </a:p>
          <a:p>
            <a:endParaRPr lang="en-US" b="1" dirty="0" smtClean="0">
              <a:solidFill>
                <a:schemeClr val="bg1"/>
              </a:solidFill>
            </a:endParaRPr>
          </a:p>
          <a:p>
            <a:r>
              <a:rPr lang="en-US" b="1" dirty="0" smtClean="0">
                <a:solidFill>
                  <a:schemeClr val="bg1"/>
                </a:solidFill>
              </a:rPr>
              <a:t>Nebuchadnezzar's </a:t>
            </a:r>
            <a:r>
              <a:rPr lang="en-US" b="1" dirty="0">
                <a:solidFill>
                  <a:schemeClr val="bg1"/>
                </a:solidFill>
              </a:rPr>
              <a:t>City </a:t>
            </a:r>
          </a:p>
          <a:p>
            <a:r>
              <a:rPr lang="en-US" b="1" dirty="0">
                <a:solidFill>
                  <a:schemeClr val="bg1"/>
                </a:solidFill>
              </a:rPr>
              <a:t>Nebuchadnezzar II (</a:t>
            </a:r>
            <a:r>
              <a:rPr lang="en-US" b="1" dirty="0" err="1">
                <a:solidFill>
                  <a:schemeClr val="bg1"/>
                </a:solidFill>
              </a:rPr>
              <a:t>Nabu-kudurri-usur</a:t>
            </a:r>
            <a:r>
              <a:rPr lang="en-US" b="1" dirty="0">
                <a:solidFill>
                  <a:schemeClr val="bg1"/>
                </a:solidFill>
              </a:rPr>
              <a:t> II) was the real genius and builder of Babylon. </a:t>
            </a:r>
            <a:endParaRPr lang="en-US" b="1" dirty="0" smtClean="0">
              <a:solidFill>
                <a:schemeClr val="bg1"/>
              </a:solidFill>
            </a:endParaRPr>
          </a:p>
          <a:p>
            <a:r>
              <a:rPr lang="en-US" b="1" dirty="0" smtClean="0">
                <a:solidFill>
                  <a:schemeClr val="bg1"/>
                </a:solidFill>
              </a:rPr>
              <a:t>Of </a:t>
            </a:r>
            <a:r>
              <a:rPr lang="en-US" b="1" dirty="0">
                <a:solidFill>
                  <a:schemeClr val="bg1"/>
                </a:solidFill>
              </a:rPr>
              <a:t>its 70 years in existence he ruled 45 years. As the commander of </a:t>
            </a:r>
            <a:r>
              <a:rPr lang="en-US" b="1" dirty="0" err="1" smtClean="0">
                <a:solidFill>
                  <a:schemeClr val="bg1"/>
                </a:solidFill>
              </a:rPr>
              <a:t>Nabopalassar’s</a:t>
            </a:r>
            <a:endParaRPr lang="en-US" dirty="0">
              <a:solidFill>
                <a:schemeClr val="bg1"/>
              </a:solidFill>
            </a:endParaRPr>
          </a:p>
        </p:txBody>
      </p:sp>
      <p:sp>
        <p:nvSpPr>
          <p:cNvPr id="5" name="TextBox 4"/>
          <p:cNvSpPr txBox="1"/>
          <p:nvPr/>
        </p:nvSpPr>
        <p:spPr>
          <a:xfrm>
            <a:off x="3352800" y="4876800"/>
            <a:ext cx="5562600" cy="1754326"/>
          </a:xfrm>
          <a:prstGeom prst="rect">
            <a:avLst/>
          </a:prstGeom>
          <a:noFill/>
        </p:spPr>
        <p:txBody>
          <a:bodyPr wrap="square" rtlCol="0">
            <a:spAutoFit/>
          </a:bodyPr>
          <a:lstStyle/>
          <a:p>
            <a:r>
              <a:rPr lang="en-US" b="1" dirty="0">
                <a:solidFill>
                  <a:schemeClr val="bg1"/>
                </a:solidFill>
              </a:rPr>
              <a:t>armies he was unstoppable. He broke the power of Egypt at the battle of Carchemish and proved to be one of the mightiest monarchs of all time. </a:t>
            </a:r>
            <a:br>
              <a:rPr lang="en-US" b="1" dirty="0">
                <a:solidFill>
                  <a:schemeClr val="bg1"/>
                </a:solidFill>
              </a:rPr>
            </a:br>
            <a:r>
              <a:rPr lang="en-US" b="1" dirty="0">
                <a:solidFill>
                  <a:schemeClr val="bg1"/>
                </a:solidFill>
              </a:rPr>
              <a:t/>
            </a:r>
            <a:br>
              <a:rPr lang="en-US" b="1" dirty="0">
                <a:solidFill>
                  <a:schemeClr val="bg1"/>
                </a:solidFill>
              </a:rPr>
            </a:br>
            <a:r>
              <a:rPr lang="en-US" b="1" dirty="0">
                <a:solidFill>
                  <a:schemeClr val="bg1"/>
                </a:solidFill>
              </a:rPr>
              <a:t>Among the cities he invaded and plundered were </a:t>
            </a:r>
            <a:r>
              <a:rPr lang="en-US" b="1" dirty="0" err="1">
                <a:solidFill>
                  <a:schemeClr val="bg1"/>
                </a:solidFill>
              </a:rPr>
              <a:t>Tyre</a:t>
            </a:r>
            <a:r>
              <a:rPr lang="en-US" b="1" dirty="0">
                <a:solidFill>
                  <a:schemeClr val="bg1"/>
                </a:solidFill>
              </a:rPr>
              <a:t>, Moab, Ammon, Edom, and Jerusalem. </a:t>
            </a:r>
            <a:endParaRPr lang="en-US" dirty="0"/>
          </a:p>
        </p:txBody>
      </p:sp>
    </p:spTree>
    <p:extLst>
      <p:ext uri="{BB962C8B-B14F-4D97-AF65-F5344CB8AC3E}">
        <p14:creationId xmlns:p14="http://schemas.microsoft.com/office/powerpoint/2010/main" val="371340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19390"/>
            <a:ext cx="4800801"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13 … The Fall Of Babylon</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TextBox 3"/>
          <p:cNvSpPr txBox="1"/>
          <p:nvPr/>
        </p:nvSpPr>
        <p:spPr>
          <a:xfrm>
            <a:off x="609600" y="990600"/>
            <a:ext cx="8684622" cy="3416320"/>
          </a:xfrm>
          <a:prstGeom prst="rect">
            <a:avLst/>
          </a:prstGeom>
          <a:noFill/>
        </p:spPr>
        <p:txBody>
          <a:bodyPr wrap="none" rtlCol="0">
            <a:spAutoFit/>
          </a:bodyPr>
          <a:lstStyle/>
          <a:p>
            <a:r>
              <a:rPr lang="en-US" b="1" dirty="0">
                <a:solidFill>
                  <a:schemeClr val="bg1"/>
                </a:solidFill>
              </a:rPr>
              <a:t>Inscriptions, documents and letters written during the 43 years of his reign (604-562 BC.) </a:t>
            </a:r>
            <a:endParaRPr lang="en-US" b="1" dirty="0" smtClean="0">
              <a:solidFill>
                <a:schemeClr val="bg1"/>
              </a:solidFill>
            </a:endParaRPr>
          </a:p>
          <a:p>
            <a:r>
              <a:rPr lang="en-US" b="1" dirty="0" smtClean="0">
                <a:solidFill>
                  <a:schemeClr val="bg1"/>
                </a:solidFill>
              </a:rPr>
              <a:t>give </a:t>
            </a:r>
            <a:r>
              <a:rPr lang="en-US" b="1" dirty="0">
                <a:solidFill>
                  <a:schemeClr val="bg1"/>
                </a:solidFill>
              </a:rPr>
              <a:t>an idea of the power and wealth of Babylon. Here are some interesting facts </a:t>
            </a:r>
            <a:endParaRPr lang="en-US" b="1" dirty="0" smtClean="0">
              <a:solidFill>
                <a:schemeClr val="bg1"/>
              </a:solidFill>
            </a:endParaRPr>
          </a:p>
          <a:p>
            <a:r>
              <a:rPr lang="en-US" b="1" dirty="0" smtClean="0">
                <a:solidFill>
                  <a:schemeClr val="bg1"/>
                </a:solidFill>
              </a:rPr>
              <a:t>about </a:t>
            </a:r>
            <a:r>
              <a:rPr lang="en-US" b="1" dirty="0">
                <a:solidFill>
                  <a:schemeClr val="bg1"/>
                </a:solidFill>
              </a:rPr>
              <a:t>Nebuchadnezzar's Babylon: </a:t>
            </a:r>
            <a:br>
              <a:rPr lang="en-US" b="1" dirty="0">
                <a:solidFill>
                  <a:schemeClr val="bg1"/>
                </a:solidFill>
              </a:rPr>
            </a:br>
            <a:r>
              <a:rPr lang="en-US" b="1" dirty="0">
                <a:solidFill>
                  <a:schemeClr val="bg1"/>
                </a:solidFill>
              </a:rPr>
              <a:t/>
            </a:r>
            <a:br>
              <a:rPr lang="en-US" b="1" dirty="0">
                <a:solidFill>
                  <a:schemeClr val="bg1"/>
                </a:solidFill>
              </a:rPr>
            </a:br>
            <a:r>
              <a:rPr lang="en-US" b="1" dirty="0">
                <a:solidFill>
                  <a:schemeClr val="bg1"/>
                </a:solidFill>
              </a:rPr>
              <a:t>-In the form of a square, </a:t>
            </a:r>
            <a:r>
              <a:rPr lang="en-US" b="1" dirty="0" smtClean="0">
                <a:solidFill>
                  <a:schemeClr val="bg1"/>
                </a:solidFill>
              </a:rPr>
              <a:t>5km on </a:t>
            </a:r>
            <a:r>
              <a:rPr lang="en-US" b="1" dirty="0">
                <a:solidFill>
                  <a:schemeClr val="bg1"/>
                </a:solidFill>
              </a:rPr>
              <a:t>each side, and of enormous </a:t>
            </a:r>
            <a:r>
              <a:rPr lang="en-US" b="1" dirty="0" smtClean="0">
                <a:solidFill>
                  <a:schemeClr val="bg1"/>
                </a:solidFill>
              </a:rPr>
              <a:t>magnitude.</a:t>
            </a:r>
            <a:endParaRPr lang="en-US" b="1" dirty="0">
              <a:solidFill>
                <a:schemeClr val="bg1"/>
              </a:solidFill>
            </a:endParaRPr>
          </a:p>
          <a:p>
            <a:r>
              <a:rPr lang="en-US" b="1" dirty="0">
                <a:solidFill>
                  <a:schemeClr val="bg1"/>
                </a:solidFill>
              </a:rPr>
              <a:t>-The brick wall </a:t>
            </a:r>
            <a:r>
              <a:rPr lang="en-US" b="1" dirty="0" smtClean="0">
                <a:solidFill>
                  <a:schemeClr val="bg1"/>
                </a:solidFill>
              </a:rPr>
              <a:t>was 20km.  </a:t>
            </a:r>
            <a:r>
              <a:rPr lang="en-US" b="1" dirty="0">
                <a:solidFill>
                  <a:schemeClr val="bg1"/>
                </a:solidFill>
              </a:rPr>
              <a:t>long, </a:t>
            </a:r>
            <a:r>
              <a:rPr lang="en-US" b="1" dirty="0" smtClean="0">
                <a:solidFill>
                  <a:schemeClr val="bg1"/>
                </a:solidFill>
              </a:rPr>
              <a:t>30m high (minimum), 10-30m  </a:t>
            </a:r>
            <a:r>
              <a:rPr lang="en-US" b="1" dirty="0">
                <a:solidFill>
                  <a:schemeClr val="bg1"/>
                </a:solidFill>
              </a:rPr>
              <a:t>thick with another </a:t>
            </a:r>
            <a:endParaRPr lang="en-US" b="1" dirty="0" smtClean="0">
              <a:solidFill>
                <a:schemeClr val="bg1"/>
              </a:solidFill>
            </a:endParaRPr>
          </a:p>
          <a:p>
            <a:r>
              <a:rPr lang="en-US" b="1" dirty="0" smtClean="0">
                <a:solidFill>
                  <a:schemeClr val="bg1"/>
                </a:solidFill>
              </a:rPr>
              <a:t>wall 25m behind </a:t>
            </a:r>
            <a:r>
              <a:rPr lang="en-US" b="1" dirty="0">
                <a:solidFill>
                  <a:schemeClr val="bg1"/>
                </a:solidFill>
              </a:rPr>
              <a:t>the first </a:t>
            </a:r>
            <a:r>
              <a:rPr lang="en-US" b="1" dirty="0" smtClean="0">
                <a:solidFill>
                  <a:schemeClr val="bg1"/>
                </a:solidFill>
              </a:rPr>
              <a:t>wall-250 </a:t>
            </a:r>
            <a:r>
              <a:rPr lang="en-US" b="1" dirty="0">
                <a:solidFill>
                  <a:schemeClr val="bg1"/>
                </a:solidFill>
              </a:rPr>
              <a:t>towers that were 450 feet </a:t>
            </a:r>
            <a:r>
              <a:rPr lang="en-US" b="1" dirty="0" smtClean="0">
                <a:solidFill>
                  <a:schemeClr val="bg1"/>
                </a:solidFill>
              </a:rPr>
              <a:t>high. </a:t>
            </a:r>
            <a:endParaRPr lang="en-US" b="1" dirty="0">
              <a:solidFill>
                <a:schemeClr val="bg1"/>
              </a:solidFill>
            </a:endParaRPr>
          </a:p>
          <a:p>
            <a:r>
              <a:rPr lang="en-US" b="1" dirty="0">
                <a:solidFill>
                  <a:schemeClr val="bg1"/>
                </a:solidFill>
              </a:rPr>
              <a:t>-A wide and deep moat that encircled the </a:t>
            </a:r>
            <a:r>
              <a:rPr lang="en-US" b="1" dirty="0" smtClean="0">
                <a:solidFill>
                  <a:schemeClr val="bg1"/>
                </a:solidFill>
              </a:rPr>
              <a:t>city (80m wide) .</a:t>
            </a:r>
            <a:endParaRPr lang="en-US" b="1" dirty="0">
              <a:solidFill>
                <a:schemeClr val="bg1"/>
              </a:solidFill>
            </a:endParaRPr>
          </a:p>
          <a:p>
            <a:r>
              <a:rPr lang="en-US" b="1" dirty="0">
                <a:solidFill>
                  <a:schemeClr val="bg1"/>
                </a:solidFill>
              </a:rPr>
              <a:t>-The Euphrates River also flowed through the middle of the city. Ferry boats and </a:t>
            </a:r>
            <a:endParaRPr lang="en-US" b="1" dirty="0" smtClean="0">
              <a:solidFill>
                <a:schemeClr val="bg1"/>
              </a:solidFill>
            </a:endParaRPr>
          </a:p>
          <a:p>
            <a:r>
              <a:rPr lang="en-US" b="1" dirty="0" smtClean="0">
                <a:solidFill>
                  <a:schemeClr val="bg1"/>
                </a:solidFill>
              </a:rPr>
              <a:t>a </a:t>
            </a:r>
            <a:r>
              <a:rPr lang="en-US" b="1" dirty="0">
                <a:solidFill>
                  <a:schemeClr val="bg1"/>
                </a:solidFill>
              </a:rPr>
              <a:t>1/2 mi. long bridge with drawbridges closed at </a:t>
            </a:r>
            <a:r>
              <a:rPr lang="en-US" b="1" dirty="0" smtClean="0">
                <a:solidFill>
                  <a:schemeClr val="bg1"/>
                </a:solidFill>
              </a:rPr>
              <a:t>night.</a:t>
            </a:r>
            <a:endParaRPr lang="en-US" b="1" dirty="0">
              <a:solidFill>
                <a:schemeClr val="bg1"/>
              </a:solidFill>
            </a:endParaRPr>
          </a:p>
          <a:p>
            <a:r>
              <a:rPr lang="en-US" b="1" dirty="0">
                <a:solidFill>
                  <a:schemeClr val="bg1"/>
                </a:solidFill>
              </a:rPr>
              <a:t>-"Hanging Gardens"(one of the wonders of the ancient world) and water was raised </a:t>
            </a:r>
            <a:endParaRPr lang="en-US" b="1" dirty="0" smtClean="0">
              <a:solidFill>
                <a:schemeClr val="bg1"/>
              </a:solidFill>
            </a:endParaRPr>
          </a:p>
          <a:p>
            <a:r>
              <a:rPr lang="en-US" b="1" dirty="0" smtClean="0">
                <a:solidFill>
                  <a:schemeClr val="bg1"/>
                </a:solidFill>
              </a:rPr>
              <a:t>from </a:t>
            </a:r>
            <a:r>
              <a:rPr lang="en-US" b="1" dirty="0">
                <a:solidFill>
                  <a:schemeClr val="bg1"/>
                </a:solidFill>
              </a:rPr>
              <a:t>the river by hydraulic pumps </a:t>
            </a:r>
            <a:r>
              <a:rPr lang="en-US" b="1" dirty="0" smtClean="0">
                <a:solidFill>
                  <a:schemeClr val="bg1"/>
                </a:solidFill>
              </a:rPr>
              <a:t>.</a:t>
            </a:r>
            <a:endParaRPr lang="en-US" b="1" dirty="0">
              <a:solidFill>
                <a:schemeClr val="bg1"/>
              </a:solidFill>
            </a:endParaRPr>
          </a:p>
        </p:txBody>
      </p:sp>
    </p:spTree>
    <p:extLst>
      <p:ext uri="{BB962C8B-B14F-4D97-AF65-F5344CB8AC3E}">
        <p14:creationId xmlns:p14="http://schemas.microsoft.com/office/powerpoint/2010/main" val="88154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19390"/>
            <a:ext cx="4800801"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13 … The Fall Of Babylon</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TextBox 3"/>
          <p:cNvSpPr txBox="1"/>
          <p:nvPr/>
        </p:nvSpPr>
        <p:spPr>
          <a:xfrm>
            <a:off x="609600" y="990600"/>
            <a:ext cx="8230266" cy="2862322"/>
          </a:xfrm>
          <a:prstGeom prst="rect">
            <a:avLst/>
          </a:prstGeom>
          <a:noFill/>
        </p:spPr>
        <p:txBody>
          <a:bodyPr wrap="none" rtlCol="0">
            <a:spAutoFit/>
          </a:bodyPr>
          <a:lstStyle/>
          <a:p>
            <a:r>
              <a:rPr lang="en-US" b="1" dirty="0">
                <a:solidFill>
                  <a:schemeClr val="bg1"/>
                </a:solidFill>
              </a:rPr>
              <a:t>-Eight massive gates that led to the inner city and 100 brass </a:t>
            </a:r>
            <a:r>
              <a:rPr lang="en-US" b="1" dirty="0" smtClean="0">
                <a:solidFill>
                  <a:schemeClr val="bg1"/>
                </a:solidFill>
              </a:rPr>
              <a:t>gates.</a:t>
            </a:r>
            <a:endParaRPr lang="en-US" b="1" dirty="0">
              <a:solidFill>
                <a:schemeClr val="bg1"/>
              </a:solidFill>
            </a:endParaRPr>
          </a:p>
          <a:p>
            <a:r>
              <a:rPr lang="en-US" b="1" dirty="0">
                <a:solidFill>
                  <a:schemeClr val="bg1"/>
                </a:solidFill>
              </a:rPr>
              <a:t>-Streets were paved with stone slabs 3 feet </a:t>
            </a:r>
            <a:r>
              <a:rPr lang="en-US" b="1" dirty="0" smtClean="0">
                <a:solidFill>
                  <a:schemeClr val="bg1"/>
                </a:solidFill>
              </a:rPr>
              <a:t>square. </a:t>
            </a:r>
            <a:endParaRPr lang="en-US" b="1" dirty="0">
              <a:solidFill>
                <a:schemeClr val="bg1"/>
              </a:solidFill>
            </a:endParaRPr>
          </a:p>
          <a:p>
            <a:r>
              <a:rPr lang="en-US" b="1" dirty="0">
                <a:solidFill>
                  <a:schemeClr val="bg1"/>
                </a:solidFill>
              </a:rPr>
              <a:t>-The great Tower (Ziggurat) and 53 temples including the "</a:t>
            </a:r>
            <a:r>
              <a:rPr lang="en-US" b="1" dirty="0" err="1">
                <a:solidFill>
                  <a:schemeClr val="bg1"/>
                </a:solidFill>
              </a:rPr>
              <a:t>GreatTemple</a:t>
            </a:r>
            <a:r>
              <a:rPr lang="en-US" b="1" dirty="0">
                <a:solidFill>
                  <a:schemeClr val="bg1"/>
                </a:solidFill>
              </a:rPr>
              <a:t> of </a:t>
            </a:r>
            <a:r>
              <a:rPr lang="en-US" b="1" dirty="0" err="1">
                <a:solidFill>
                  <a:schemeClr val="bg1"/>
                </a:solidFill>
              </a:rPr>
              <a:t>Marduk</a:t>
            </a:r>
            <a:r>
              <a:rPr lang="en-US" b="1" dirty="0">
                <a:solidFill>
                  <a:schemeClr val="bg1"/>
                </a:solidFill>
              </a:rPr>
              <a:t>." </a:t>
            </a:r>
            <a:endParaRPr lang="en-US" b="1" dirty="0" smtClean="0">
              <a:solidFill>
                <a:schemeClr val="bg1"/>
              </a:solidFill>
            </a:endParaRPr>
          </a:p>
          <a:p>
            <a:r>
              <a:rPr lang="en-US" b="1" dirty="0" smtClean="0">
                <a:solidFill>
                  <a:schemeClr val="bg1"/>
                </a:solidFill>
              </a:rPr>
              <a:t>and 180 </a:t>
            </a:r>
            <a:r>
              <a:rPr lang="en-US" b="1" dirty="0">
                <a:solidFill>
                  <a:schemeClr val="bg1"/>
                </a:solidFill>
              </a:rPr>
              <a:t>altars to </a:t>
            </a:r>
            <a:r>
              <a:rPr lang="en-US" b="1" dirty="0" smtClean="0">
                <a:solidFill>
                  <a:schemeClr val="bg1"/>
                </a:solidFill>
              </a:rPr>
              <a:t>Ishtar.</a:t>
            </a:r>
            <a:endParaRPr lang="en-US" b="1" dirty="0">
              <a:solidFill>
                <a:schemeClr val="bg1"/>
              </a:solidFill>
            </a:endParaRPr>
          </a:p>
          <a:p>
            <a:r>
              <a:rPr lang="en-US" b="1" dirty="0">
                <a:solidFill>
                  <a:schemeClr val="bg1"/>
                </a:solidFill>
              </a:rPr>
              <a:t>-Golden image of Baal and the Golden Table (both weighing over 50,000 </a:t>
            </a:r>
            <a:r>
              <a:rPr lang="en-US" b="1" dirty="0" err="1">
                <a:solidFill>
                  <a:schemeClr val="bg1"/>
                </a:solidFill>
              </a:rPr>
              <a:t>lbs</a:t>
            </a:r>
            <a:r>
              <a:rPr lang="en-US" b="1" dirty="0">
                <a:solidFill>
                  <a:schemeClr val="bg1"/>
                </a:solidFill>
              </a:rPr>
              <a:t> of </a:t>
            </a:r>
            <a:endParaRPr lang="en-US" b="1" dirty="0" smtClean="0">
              <a:solidFill>
                <a:schemeClr val="bg1"/>
              </a:solidFill>
            </a:endParaRPr>
          </a:p>
          <a:p>
            <a:r>
              <a:rPr lang="en-US" b="1" dirty="0" smtClean="0">
                <a:solidFill>
                  <a:schemeClr val="bg1"/>
                </a:solidFill>
              </a:rPr>
              <a:t>solid gold).</a:t>
            </a:r>
            <a:endParaRPr lang="en-US" b="1" dirty="0">
              <a:solidFill>
                <a:schemeClr val="bg1"/>
              </a:solidFill>
            </a:endParaRPr>
          </a:p>
          <a:p>
            <a:r>
              <a:rPr lang="en-US" b="1" dirty="0">
                <a:solidFill>
                  <a:schemeClr val="bg1"/>
                </a:solidFill>
              </a:rPr>
              <a:t>-2 golden lions, a solid gold human figure (18 feet high</a:t>
            </a:r>
            <a:r>
              <a:rPr lang="en-US" b="1" dirty="0" smtClean="0">
                <a:solidFill>
                  <a:schemeClr val="bg1"/>
                </a:solidFill>
              </a:rPr>
              <a:t>).</a:t>
            </a:r>
            <a:endParaRPr lang="en-US" b="1" dirty="0">
              <a:solidFill>
                <a:schemeClr val="bg1"/>
              </a:solidFill>
            </a:endParaRPr>
          </a:p>
          <a:p>
            <a:r>
              <a:rPr lang="en-US" b="1" dirty="0">
                <a:solidFill>
                  <a:schemeClr val="bg1"/>
                </a:solidFill>
              </a:rPr>
              <a:t>-Nebuchadnezzar’s palace was considered to be the most magnificent building </a:t>
            </a:r>
            <a:endParaRPr lang="en-US" b="1" dirty="0" smtClean="0">
              <a:solidFill>
                <a:schemeClr val="bg1"/>
              </a:solidFill>
            </a:endParaRPr>
          </a:p>
          <a:p>
            <a:r>
              <a:rPr lang="en-US" b="1" dirty="0" smtClean="0">
                <a:solidFill>
                  <a:schemeClr val="bg1"/>
                </a:solidFill>
              </a:rPr>
              <a:t>ever </a:t>
            </a:r>
            <a:r>
              <a:rPr lang="en-US" b="1" dirty="0">
                <a:solidFill>
                  <a:schemeClr val="bg1"/>
                </a:solidFill>
              </a:rPr>
              <a:t>erected on earth. </a:t>
            </a:r>
            <a:endParaRPr lang="en-US" dirty="0">
              <a:solidFill>
                <a:schemeClr val="bg1"/>
              </a:solidFill>
            </a:endParaRPr>
          </a:p>
          <a:p>
            <a:endParaRPr lang="en-US" dirty="0"/>
          </a:p>
        </p:txBody>
      </p:sp>
      <p:pic>
        <p:nvPicPr>
          <p:cNvPr id="2050" name="Picture 2" descr="BABYLON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238500"/>
            <a:ext cx="3810000" cy="3543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3894" y="4169405"/>
            <a:ext cx="1911101" cy="261610"/>
          </a:xfrm>
          <a:prstGeom prst="rect">
            <a:avLst/>
          </a:prstGeom>
          <a:noFill/>
        </p:spPr>
        <p:txBody>
          <a:bodyPr wrap="none" rtlCol="0">
            <a:spAutoFit/>
          </a:bodyPr>
          <a:lstStyle/>
          <a:p>
            <a:r>
              <a:rPr lang="en-US" sz="1100" dirty="0">
                <a:solidFill>
                  <a:schemeClr val="bg1"/>
                </a:solidFill>
              </a:rPr>
              <a:t>http://www.bible-history.com</a:t>
            </a:r>
          </a:p>
        </p:txBody>
      </p:sp>
    </p:spTree>
    <p:extLst>
      <p:ext uri="{BB962C8B-B14F-4D97-AF65-F5344CB8AC3E}">
        <p14:creationId xmlns:p14="http://schemas.microsoft.com/office/powerpoint/2010/main" val="132618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19390"/>
            <a:ext cx="4800801"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13 … The Fall Of Babylon</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descr="Babylon as seen today from Google EArth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71600"/>
            <a:ext cx="5715000" cy="44291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382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19390"/>
            <a:ext cx="4800801"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13 … The Fall Of Babylon</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descr="Babylon as seen today from Google EArth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4876800"/>
            <a:ext cx="1981200" cy="15354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1447800"/>
            <a:ext cx="8453212" cy="2031325"/>
          </a:xfrm>
          <a:prstGeom prst="rect">
            <a:avLst/>
          </a:prstGeom>
          <a:noFill/>
        </p:spPr>
        <p:txBody>
          <a:bodyPr wrap="none" rtlCol="0">
            <a:spAutoFit/>
          </a:bodyPr>
          <a:lstStyle/>
          <a:p>
            <a:r>
              <a:rPr lang="en-US" b="1" dirty="0" smtClean="0">
                <a:solidFill>
                  <a:schemeClr val="bg1"/>
                </a:solidFill>
              </a:rPr>
              <a:t>- God means what He says and time waited is not an indication that He has forgotten.</a:t>
            </a:r>
          </a:p>
          <a:p>
            <a:endParaRPr lang="en-US" b="1" dirty="0">
              <a:solidFill>
                <a:schemeClr val="bg1"/>
              </a:solidFill>
            </a:endParaRPr>
          </a:p>
          <a:p>
            <a:r>
              <a:rPr lang="en-US" b="1" dirty="0" smtClean="0">
                <a:solidFill>
                  <a:schemeClr val="bg1"/>
                </a:solidFill>
              </a:rPr>
              <a:t>- The destructions we have seen in history are a precursor to that which is yet to come.</a:t>
            </a:r>
          </a:p>
          <a:p>
            <a:pPr marL="285750" indent="-285750">
              <a:buFontTx/>
              <a:buChar char="-"/>
            </a:pPr>
            <a:endParaRPr lang="en-US" b="1" dirty="0">
              <a:solidFill>
                <a:schemeClr val="bg1"/>
              </a:solidFill>
            </a:endParaRPr>
          </a:p>
          <a:p>
            <a:r>
              <a:rPr lang="en-US" dirty="0" smtClean="0">
                <a:solidFill>
                  <a:schemeClr val="bg1"/>
                </a:solidFill>
              </a:rPr>
              <a:t>- The reason (political) power never accomplishes anything, is because there is always</a:t>
            </a:r>
            <a:endParaRPr lang="en-US" dirty="0"/>
          </a:p>
          <a:p>
            <a:r>
              <a:rPr lang="en-US" dirty="0" smtClean="0">
                <a:solidFill>
                  <a:schemeClr val="bg1"/>
                </a:solidFill>
              </a:rPr>
              <a:t>      someone more power waiting in the wings (for every Babylon, there is a Persia).</a:t>
            </a:r>
          </a:p>
          <a:p>
            <a:endParaRPr lang="en-US" dirty="0">
              <a:solidFill>
                <a:schemeClr val="bg1"/>
              </a:solidFill>
            </a:endParaRPr>
          </a:p>
        </p:txBody>
      </p:sp>
    </p:spTree>
    <p:extLst>
      <p:ext uri="{BB962C8B-B14F-4D97-AF65-F5344CB8AC3E}">
        <p14:creationId xmlns:p14="http://schemas.microsoft.com/office/powerpoint/2010/main" val="200773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19390"/>
            <a:ext cx="4423968"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14 … The Fall Of Satan</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TextBox 5"/>
          <p:cNvSpPr txBox="1"/>
          <p:nvPr/>
        </p:nvSpPr>
        <p:spPr>
          <a:xfrm>
            <a:off x="609600" y="990600"/>
            <a:ext cx="7990072" cy="646331"/>
          </a:xfrm>
          <a:prstGeom prst="rect">
            <a:avLst/>
          </a:prstGeom>
          <a:noFill/>
        </p:spPr>
        <p:txBody>
          <a:bodyPr wrap="none" rtlCol="0">
            <a:spAutoFit/>
          </a:bodyPr>
          <a:lstStyle/>
          <a:p>
            <a:r>
              <a:rPr lang="en-US" b="1" dirty="0" smtClean="0">
                <a:solidFill>
                  <a:schemeClr val="bg1"/>
                </a:solidFill>
              </a:rPr>
              <a:t>Jerome (347-420AD) and Tertullian (160 – 220AD) see this passage as dealing with</a:t>
            </a:r>
          </a:p>
          <a:p>
            <a:r>
              <a:rPr lang="en-US" b="1" dirty="0" smtClean="0">
                <a:solidFill>
                  <a:schemeClr val="bg1"/>
                </a:solidFill>
              </a:rPr>
              <a:t>Satan himself. Others (Calvin and Luther) reject the view. </a:t>
            </a:r>
            <a:endParaRPr lang="en-US" b="1" dirty="0">
              <a:solidFill>
                <a:schemeClr val="bg1"/>
              </a:solidFill>
            </a:endParaRPr>
          </a:p>
        </p:txBody>
      </p:sp>
      <p:pic>
        <p:nvPicPr>
          <p:cNvPr id="2052" name="Picture 4" descr="http://t1.gstatic.com/images?q=tbn:ANd9GcSy-lrba8OJjrjW_Qh4SRogJhURV5YPiFOtf5mMbaqMY9gsMDj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209800"/>
            <a:ext cx="2276346" cy="30806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6" name="Picture 8" descr="http://upload.wikimedia.org/wikipedia/commons/thumb/c/c6/John_Calvin_2.jpg/220px-John_Calvin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0438" y="1981199"/>
            <a:ext cx="2286000" cy="31068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4" name="Picture 6" descr="http://upload.wikimedia.org/wikipedia/commons/2/25/Martin-Luther-153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3732293"/>
            <a:ext cx="2405028" cy="30806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0" name="Picture 2" descr="http://www.dpcdsb.org/NR/rdonlyres/D2695473-E86E-4642-93C1-2BCAAEE20264/78131/stjeromeic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12" y="3657600"/>
            <a:ext cx="2298684" cy="3034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22111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19390"/>
            <a:ext cx="4423968"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14 … The Fall Of Satan</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TextBox 5"/>
          <p:cNvSpPr txBox="1"/>
          <p:nvPr/>
        </p:nvSpPr>
        <p:spPr>
          <a:xfrm>
            <a:off x="609600" y="990600"/>
            <a:ext cx="3457037" cy="369332"/>
          </a:xfrm>
          <a:prstGeom prst="rect">
            <a:avLst/>
          </a:prstGeom>
          <a:noFill/>
        </p:spPr>
        <p:txBody>
          <a:bodyPr wrap="none" rtlCol="0">
            <a:spAutoFit/>
          </a:bodyPr>
          <a:lstStyle/>
          <a:p>
            <a:r>
              <a:rPr lang="en-US" b="1" dirty="0" smtClean="0">
                <a:solidFill>
                  <a:schemeClr val="bg1"/>
                </a:solidFill>
              </a:rPr>
              <a:t>Philistia During The Time Of Isaiah</a:t>
            </a:r>
            <a:endParaRPr lang="en-US" b="1" dirty="0">
              <a:solidFill>
                <a:schemeClr val="bg1"/>
              </a:solidFill>
            </a:endParaRPr>
          </a:p>
        </p:txBody>
      </p:sp>
      <p:pic>
        <p:nvPicPr>
          <p:cNvPr id="1026" name="Picture 2" descr="File:Philistines pentapol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600200"/>
            <a:ext cx="6667500" cy="4762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23268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10200" y="972766"/>
            <a:ext cx="3429000" cy="57054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TextBox 3"/>
          <p:cNvSpPr txBox="1"/>
          <p:nvPr/>
        </p:nvSpPr>
        <p:spPr>
          <a:xfrm>
            <a:off x="116732" y="119390"/>
            <a:ext cx="4767459"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15, 16: The Fall Of Moab</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050" name="Picture 2" descr="File:Kingdoms around Israel 830 map.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75300"/>
            <a:ext cx="4781550" cy="57054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2" name="Picture 4" descr="http://www.ldsces.org/content/images/manuals/ot-in-2/14-1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2366" y="972766"/>
            <a:ext cx="3466290" cy="570547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6491591" y="4800600"/>
            <a:ext cx="685800" cy="4572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834491" y="3962400"/>
            <a:ext cx="383432" cy="3810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741268" y="2819400"/>
            <a:ext cx="685800" cy="4572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932984" y="3444504"/>
            <a:ext cx="383432" cy="3810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638800" y="5638800"/>
            <a:ext cx="685800" cy="4572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th</a:t>
            </a:r>
            <a:endParaRPr lang="en-US" dirty="0"/>
          </a:p>
        </p:txBody>
      </p:sp>
    </p:spTree>
    <p:extLst>
      <p:ext uri="{BB962C8B-B14F-4D97-AF65-F5344CB8AC3E}">
        <p14:creationId xmlns:p14="http://schemas.microsoft.com/office/powerpoint/2010/main" val="195553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4227247"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15: The Fall Of Moab</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Rectangle 4"/>
          <p:cNvSpPr/>
          <p:nvPr/>
        </p:nvSpPr>
        <p:spPr>
          <a:xfrm>
            <a:off x="0" y="0"/>
            <a:ext cx="990600" cy="6877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122596" y="0"/>
            <a:ext cx="990600" cy="6877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ttp://www.baghdadmuseum.org/maps/me2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320"/>
            <a:ext cx="8153400" cy="6877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04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5880008"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17: Syria (Damascus) &amp; Ephraim</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descr="http://twoagespilgrims.com/pasigucrc/wp-content/uploads/2011/04/Isaiah_ANE_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143000"/>
            <a:ext cx="6667500" cy="51054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34654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a:off x="304800" y="3124200"/>
            <a:ext cx="8610600" cy="0"/>
          </a:xfrm>
          <a:prstGeom prst="straightConnector1">
            <a:avLst/>
          </a:prstGeom>
          <a:ln w="15875" cmpd="sng">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Isosceles Triangle 3"/>
          <p:cNvSpPr/>
          <p:nvPr/>
        </p:nvSpPr>
        <p:spPr>
          <a:xfrm>
            <a:off x="685800" y="2961237"/>
            <a:ext cx="152400" cy="1524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2240280" y="2961237"/>
            <a:ext cx="152400" cy="1524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a:off x="3794760" y="2961237"/>
            <a:ext cx="152400" cy="1524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a:off x="5349240" y="2961237"/>
            <a:ext cx="152400" cy="1524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a:off x="6903720" y="2961237"/>
            <a:ext cx="152400" cy="1524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p:nvSpPr>
        <p:spPr>
          <a:xfrm>
            <a:off x="8458200" y="2961237"/>
            <a:ext cx="152400" cy="1524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flipV="1">
            <a:off x="1524000" y="3124200"/>
            <a:ext cx="152400" cy="1524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flipV="1">
            <a:off x="3078480" y="3124200"/>
            <a:ext cx="152400" cy="1524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flipV="1">
            <a:off x="4632960" y="3124200"/>
            <a:ext cx="152400" cy="1524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flipV="1">
            <a:off x="6187440" y="3124200"/>
            <a:ext cx="152400" cy="1524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flipV="1">
            <a:off x="7741920" y="3124200"/>
            <a:ext cx="152400" cy="1524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94138" y="2590799"/>
            <a:ext cx="535724" cy="369332"/>
          </a:xfrm>
          <a:prstGeom prst="rect">
            <a:avLst/>
          </a:prstGeom>
          <a:noFill/>
        </p:spPr>
        <p:txBody>
          <a:bodyPr wrap="none" rtlCol="0">
            <a:spAutoFit/>
          </a:bodyPr>
          <a:lstStyle/>
          <a:p>
            <a:r>
              <a:rPr lang="en-US" dirty="0" smtClean="0">
                <a:solidFill>
                  <a:schemeClr val="bg1"/>
                </a:solidFill>
              </a:rPr>
              <a:t>790</a:t>
            </a:r>
            <a:endParaRPr lang="en-US" dirty="0">
              <a:solidFill>
                <a:schemeClr val="bg1"/>
              </a:solidFill>
            </a:endParaRPr>
          </a:p>
        </p:txBody>
      </p:sp>
      <p:sp>
        <p:nvSpPr>
          <p:cNvPr id="18" name="TextBox 17"/>
          <p:cNvSpPr txBox="1"/>
          <p:nvPr/>
        </p:nvSpPr>
        <p:spPr>
          <a:xfrm>
            <a:off x="2048618" y="2590799"/>
            <a:ext cx="535724" cy="369332"/>
          </a:xfrm>
          <a:prstGeom prst="rect">
            <a:avLst/>
          </a:prstGeom>
          <a:noFill/>
        </p:spPr>
        <p:txBody>
          <a:bodyPr wrap="none" rtlCol="0">
            <a:spAutoFit/>
          </a:bodyPr>
          <a:lstStyle/>
          <a:p>
            <a:r>
              <a:rPr lang="en-US" dirty="0" smtClean="0">
                <a:solidFill>
                  <a:schemeClr val="bg1"/>
                </a:solidFill>
              </a:rPr>
              <a:t>742</a:t>
            </a:r>
            <a:endParaRPr lang="en-US" dirty="0">
              <a:solidFill>
                <a:schemeClr val="bg1"/>
              </a:solidFill>
            </a:endParaRPr>
          </a:p>
        </p:txBody>
      </p:sp>
      <p:sp>
        <p:nvSpPr>
          <p:cNvPr id="19" name="TextBox 18"/>
          <p:cNvSpPr txBox="1"/>
          <p:nvPr/>
        </p:nvSpPr>
        <p:spPr>
          <a:xfrm>
            <a:off x="3603098" y="2591905"/>
            <a:ext cx="535724" cy="369332"/>
          </a:xfrm>
          <a:prstGeom prst="rect">
            <a:avLst/>
          </a:prstGeom>
          <a:noFill/>
        </p:spPr>
        <p:txBody>
          <a:bodyPr wrap="none" rtlCol="0">
            <a:spAutoFit/>
          </a:bodyPr>
          <a:lstStyle/>
          <a:p>
            <a:r>
              <a:rPr lang="en-US" dirty="0" smtClean="0">
                <a:solidFill>
                  <a:schemeClr val="bg1"/>
                </a:solidFill>
              </a:rPr>
              <a:t>731</a:t>
            </a:r>
            <a:endParaRPr lang="en-US" dirty="0">
              <a:solidFill>
                <a:schemeClr val="bg1"/>
              </a:solidFill>
            </a:endParaRPr>
          </a:p>
        </p:txBody>
      </p:sp>
      <p:sp>
        <p:nvSpPr>
          <p:cNvPr id="20" name="TextBox 19"/>
          <p:cNvSpPr txBox="1"/>
          <p:nvPr/>
        </p:nvSpPr>
        <p:spPr>
          <a:xfrm>
            <a:off x="5157578" y="2591905"/>
            <a:ext cx="535724" cy="369332"/>
          </a:xfrm>
          <a:prstGeom prst="rect">
            <a:avLst/>
          </a:prstGeom>
          <a:noFill/>
        </p:spPr>
        <p:txBody>
          <a:bodyPr wrap="none" rtlCol="0">
            <a:spAutoFit/>
          </a:bodyPr>
          <a:lstStyle/>
          <a:p>
            <a:r>
              <a:rPr lang="en-US" dirty="0" smtClean="0">
                <a:solidFill>
                  <a:schemeClr val="bg1"/>
                </a:solidFill>
              </a:rPr>
              <a:t>715</a:t>
            </a:r>
            <a:endParaRPr lang="en-US" dirty="0">
              <a:solidFill>
                <a:schemeClr val="bg1"/>
              </a:solidFill>
            </a:endParaRPr>
          </a:p>
        </p:txBody>
      </p:sp>
      <p:sp>
        <p:nvSpPr>
          <p:cNvPr id="21" name="TextBox 20"/>
          <p:cNvSpPr txBox="1"/>
          <p:nvPr/>
        </p:nvSpPr>
        <p:spPr>
          <a:xfrm>
            <a:off x="6712058" y="2590799"/>
            <a:ext cx="535724" cy="369332"/>
          </a:xfrm>
          <a:prstGeom prst="rect">
            <a:avLst/>
          </a:prstGeom>
          <a:noFill/>
        </p:spPr>
        <p:txBody>
          <a:bodyPr wrap="none" rtlCol="0">
            <a:spAutoFit/>
          </a:bodyPr>
          <a:lstStyle/>
          <a:p>
            <a:r>
              <a:rPr lang="en-US" dirty="0" smtClean="0">
                <a:solidFill>
                  <a:schemeClr val="bg1"/>
                </a:solidFill>
              </a:rPr>
              <a:t>695</a:t>
            </a:r>
            <a:endParaRPr lang="en-US" dirty="0">
              <a:solidFill>
                <a:schemeClr val="bg1"/>
              </a:solidFill>
            </a:endParaRPr>
          </a:p>
        </p:txBody>
      </p:sp>
      <p:sp>
        <p:nvSpPr>
          <p:cNvPr id="22" name="TextBox 21"/>
          <p:cNvSpPr txBox="1"/>
          <p:nvPr/>
        </p:nvSpPr>
        <p:spPr>
          <a:xfrm>
            <a:off x="8266538" y="2590799"/>
            <a:ext cx="535724" cy="369332"/>
          </a:xfrm>
          <a:prstGeom prst="rect">
            <a:avLst/>
          </a:prstGeom>
          <a:noFill/>
        </p:spPr>
        <p:txBody>
          <a:bodyPr wrap="none" rtlCol="0">
            <a:spAutoFit/>
          </a:bodyPr>
          <a:lstStyle/>
          <a:p>
            <a:r>
              <a:rPr lang="en-US" dirty="0" smtClean="0">
                <a:solidFill>
                  <a:schemeClr val="bg1"/>
                </a:solidFill>
              </a:rPr>
              <a:t>586</a:t>
            </a:r>
            <a:endParaRPr lang="en-US" dirty="0">
              <a:solidFill>
                <a:schemeClr val="bg1"/>
              </a:solidFill>
            </a:endParaRPr>
          </a:p>
        </p:txBody>
      </p:sp>
      <p:sp>
        <p:nvSpPr>
          <p:cNvPr id="23" name="TextBox 22"/>
          <p:cNvSpPr txBox="1"/>
          <p:nvPr/>
        </p:nvSpPr>
        <p:spPr>
          <a:xfrm>
            <a:off x="1332338" y="3276600"/>
            <a:ext cx="535724" cy="369332"/>
          </a:xfrm>
          <a:prstGeom prst="rect">
            <a:avLst/>
          </a:prstGeom>
          <a:noFill/>
        </p:spPr>
        <p:txBody>
          <a:bodyPr wrap="none" rtlCol="0">
            <a:spAutoFit/>
          </a:bodyPr>
          <a:lstStyle/>
          <a:p>
            <a:r>
              <a:rPr lang="en-US" dirty="0" smtClean="0">
                <a:solidFill>
                  <a:schemeClr val="bg1"/>
                </a:solidFill>
              </a:rPr>
              <a:t>750</a:t>
            </a:r>
            <a:endParaRPr lang="en-US" dirty="0">
              <a:solidFill>
                <a:schemeClr val="bg1"/>
              </a:solidFill>
            </a:endParaRPr>
          </a:p>
        </p:txBody>
      </p:sp>
      <p:sp>
        <p:nvSpPr>
          <p:cNvPr id="24" name="TextBox 23"/>
          <p:cNvSpPr txBox="1"/>
          <p:nvPr/>
        </p:nvSpPr>
        <p:spPr>
          <a:xfrm>
            <a:off x="2886818" y="3276600"/>
            <a:ext cx="535724" cy="369332"/>
          </a:xfrm>
          <a:prstGeom prst="rect">
            <a:avLst/>
          </a:prstGeom>
          <a:noFill/>
        </p:spPr>
        <p:txBody>
          <a:bodyPr wrap="none" rtlCol="0">
            <a:spAutoFit/>
          </a:bodyPr>
          <a:lstStyle/>
          <a:p>
            <a:r>
              <a:rPr lang="en-US" dirty="0" smtClean="0">
                <a:solidFill>
                  <a:schemeClr val="bg1"/>
                </a:solidFill>
              </a:rPr>
              <a:t>740</a:t>
            </a:r>
            <a:endParaRPr lang="en-US" dirty="0">
              <a:solidFill>
                <a:schemeClr val="bg1"/>
              </a:solidFill>
            </a:endParaRPr>
          </a:p>
        </p:txBody>
      </p:sp>
      <p:sp>
        <p:nvSpPr>
          <p:cNvPr id="25" name="TextBox 24"/>
          <p:cNvSpPr txBox="1"/>
          <p:nvPr/>
        </p:nvSpPr>
        <p:spPr>
          <a:xfrm>
            <a:off x="4441298" y="3276600"/>
            <a:ext cx="535724" cy="369332"/>
          </a:xfrm>
          <a:prstGeom prst="rect">
            <a:avLst/>
          </a:prstGeom>
          <a:noFill/>
        </p:spPr>
        <p:txBody>
          <a:bodyPr wrap="none" rtlCol="0">
            <a:spAutoFit/>
          </a:bodyPr>
          <a:lstStyle/>
          <a:p>
            <a:r>
              <a:rPr lang="en-US" dirty="0" smtClean="0">
                <a:solidFill>
                  <a:schemeClr val="bg1"/>
                </a:solidFill>
              </a:rPr>
              <a:t>722</a:t>
            </a:r>
            <a:endParaRPr lang="en-US" dirty="0">
              <a:solidFill>
                <a:schemeClr val="bg1"/>
              </a:solidFill>
            </a:endParaRPr>
          </a:p>
        </p:txBody>
      </p:sp>
      <p:sp>
        <p:nvSpPr>
          <p:cNvPr id="26" name="TextBox 25"/>
          <p:cNvSpPr txBox="1"/>
          <p:nvPr/>
        </p:nvSpPr>
        <p:spPr>
          <a:xfrm>
            <a:off x="5995778" y="3276600"/>
            <a:ext cx="535724" cy="369332"/>
          </a:xfrm>
          <a:prstGeom prst="rect">
            <a:avLst/>
          </a:prstGeom>
          <a:noFill/>
        </p:spPr>
        <p:txBody>
          <a:bodyPr wrap="none" rtlCol="0">
            <a:spAutoFit/>
          </a:bodyPr>
          <a:lstStyle/>
          <a:p>
            <a:r>
              <a:rPr lang="en-US" dirty="0" smtClean="0">
                <a:solidFill>
                  <a:schemeClr val="bg1"/>
                </a:solidFill>
              </a:rPr>
              <a:t>701</a:t>
            </a:r>
            <a:endParaRPr lang="en-US" dirty="0">
              <a:solidFill>
                <a:schemeClr val="bg1"/>
              </a:solidFill>
            </a:endParaRPr>
          </a:p>
        </p:txBody>
      </p:sp>
      <p:sp>
        <p:nvSpPr>
          <p:cNvPr id="27" name="TextBox 26"/>
          <p:cNvSpPr txBox="1"/>
          <p:nvPr/>
        </p:nvSpPr>
        <p:spPr>
          <a:xfrm>
            <a:off x="7550258" y="3276600"/>
            <a:ext cx="535724" cy="369332"/>
          </a:xfrm>
          <a:prstGeom prst="rect">
            <a:avLst/>
          </a:prstGeom>
          <a:noFill/>
        </p:spPr>
        <p:txBody>
          <a:bodyPr wrap="none" rtlCol="0">
            <a:spAutoFit/>
          </a:bodyPr>
          <a:lstStyle/>
          <a:p>
            <a:r>
              <a:rPr lang="en-US" dirty="0" smtClean="0">
                <a:solidFill>
                  <a:schemeClr val="bg1"/>
                </a:solidFill>
              </a:rPr>
              <a:t>627</a:t>
            </a:r>
            <a:endParaRPr lang="en-US" dirty="0">
              <a:solidFill>
                <a:schemeClr val="bg1"/>
              </a:solidFill>
            </a:endParaRPr>
          </a:p>
        </p:txBody>
      </p:sp>
      <p:sp>
        <p:nvSpPr>
          <p:cNvPr id="28" name="TextBox 27"/>
          <p:cNvSpPr txBox="1"/>
          <p:nvPr/>
        </p:nvSpPr>
        <p:spPr>
          <a:xfrm>
            <a:off x="418672" y="1447800"/>
            <a:ext cx="1029128" cy="1200329"/>
          </a:xfrm>
          <a:prstGeom prst="rect">
            <a:avLst/>
          </a:prstGeom>
          <a:noFill/>
        </p:spPr>
        <p:txBody>
          <a:bodyPr wrap="none" rtlCol="0">
            <a:spAutoFit/>
          </a:bodyPr>
          <a:lstStyle/>
          <a:p>
            <a:r>
              <a:rPr lang="en-US" dirty="0" smtClean="0">
                <a:solidFill>
                  <a:schemeClr val="bg1"/>
                </a:solidFill>
              </a:rPr>
              <a:t>Uzziah </a:t>
            </a:r>
          </a:p>
          <a:p>
            <a:r>
              <a:rPr lang="en-US" dirty="0" smtClean="0">
                <a:solidFill>
                  <a:schemeClr val="bg1"/>
                </a:solidFill>
              </a:rPr>
              <a:t>becomes</a:t>
            </a:r>
          </a:p>
          <a:p>
            <a:r>
              <a:rPr lang="en-US" dirty="0" smtClean="0">
                <a:solidFill>
                  <a:schemeClr val="bg1"/>
                </a:solidFill>
              </a:rPr>
              <a:t>King of </a:t>
            </a:r>
          </a:p>
          <a:p>
            <a:r>
              <a:rPr lang="en-US" dirty="0" smtClean="0">
                <a:solidFill>
                  <a:schemeClr val="bg1"/>
                </a:solidFill>
              </a:rPr>
              <a:t>Judah</a:t>
            </a:r>
            <a:endParaRPr lang="en-US" dirty="0">
              <a:solidFill>
                <a:schemeClr val="bg1"/>
              </a:solidFill>
            </a:endParaRPr>
          </a:p>
        </p:txBody>
      </p:sp>
      <p:sp>
        <p:nvSpPr>
          <p:cNvPr id="29" name="TextBox 28"/>
          <p:cNvSpPr txBox="1"/>
          <p:nvPr/>
        </p:nvSpPr>
        <p:spPr>
          <a:xfrm>
            <a:off x="1143000" y="3645932"/>
            <a:ext cx="1029128" cy="1200329"/>
          </a:xfrm>
          <a:prstGeom prst="rect">
            <a:avLst/>
          </a:prstGeom>
          <a:noFill/>
        </p:spPr>
        <p:txBody>
          <a:bodyPr wrap="none" rtlCol="0">
            <a:spAutoFit/>
          </a:bodyPr>
          <a:lstStyle/>
          <a:p>
            <a:r>
              <a:rPr lang="en-US" dirty="0" smtClean="0">
                <a:solidFill>
                  <a:schemeClr val="bg1"/>
                </a:solidFill>
              </a:rPr>
              <a:t>Jotham </a:t>
            </a:r>
          </a:p>
          <a:p>
            <a:r>
              <a:rPr lang="en-US" dirty="0" smtClean="0">
                <a:solidFill>
                  <a:schemeClr val="bg1"/>
                </a:solidFill>
              </a:rPr>
              <a:t>becomes</a:t>
            </a:r>
          </a:p>
          <a:p>
            <a:r>
              <a:rPr lang="en-US" dirty="0" smtClean="0">
                <a:solidFill>
                  <a:schemeClr val="bg1"/>
                </a:solidFill>
              </a:rPr>
              <a:t>King of </a:t>
            </a:r>
          </a:p>
          <a:p>
            <a:r>
              <a:rPr lang="en-US" dirty="0" smtClean="0">
                <a:solidFill>
                  <a:schemeClr val="bg1"/>
                </a:solidFill>
              </a:rPr>
              <a:t>Judah</a:t>
            </a:r>
            <a:endParaRPr lang="en-US" dirty="0">
              <a:solidFill>
                <a:schemeClr val="bg1"/>
              </a:solidFill>
            </a:endParaRPr>
          </a:p>
        </p:txBody>
      </p:sp>
      <p:sp>
        <p:nvSpPr>
          <p:cNvPr id="30" name="TextBox 29"/>
          <p:cNvSpPr txBox="1"/>
          <p:nvPr/>
        </p:nvSpPr>
        <p:spPr>
          <a:xfrm>
            <a:off x="1949315" y="1447800"/>
            <a:ext cx="946285" cy="1200329"/>
          </a:xfrm>
          <a:prstGeom prst="rect">
            <a:avLst/>
          </a:prstGeom>
          <a:noFill/>
        </p:spPr>
        <p:txBody>
          <a:bodyPr wrap="none" rtlCol="0">
            <a:spAutoFit/>
          </a:bodyPr>
          <a:lstStyle/>
          <a:p>
            <a:r>
              <a:rPr lang="en-US" dirty="0" smtClean="0">
                <a:solidFill>
                  <a:schemeClr val="bg1"/>
                </a:solidFill>
              </a:rPr>
              <a:t>Micah </a:t>
            </a:r>
          </a:p>
          <a:p>
            <a:r>
              <a:rPr lang="en-US" dirty="0">
                <a:solidFill>
                  <a:schemeClr val="bg1"/>
                </a:solidFill>
              </a:rPr>
              <a:t>b</a:t>
            </a:r>
            <a:r>
              <a:rPr lang="en-US" dirty="0" smtClean="0">
                <a:solidFill>
                  <a:schemeClr val="bg1"/>
                </a:solidFill>
              </a:rPr>
              <a:t>egins</a:t>
            </a:r>
          </a:p>
          <a:p>
            <a:r>
              <a:rPr lang="en-US" dirty="0">
                <a:solidFill>
                  <a:schemeClr val="bg1"/>
                </a:solidFill>
              </a:rPr>
              <a:t>h</a:t>
            </a:r>
            <a:r>
              <a:rPr lang="en-US" dirty="0" smtClean="0">
                <a:solidFill>
                  <a:schemeClr val="bg1"/>
                </a:solidFill>
              </a:rPr>
              <a:t>is</a:t>
            </a:r>
          </a:p>
          <a:p>
            <a:r>
              <a:rPr lang="en-US" dirty="0" smtClean="0">
                <a:solidFill>
                  <a:schemeClr val="bg1"/>
                </a:solidFill>
              </a:rPr>
              <a:t>ministry</a:t>
            </a:r>
            <a:endParaRPr lang="en-US" dirty="0">
              <a:solidFill>
                <a:schemeClr val="bg1"/>
              </a:solidFill>
            </a:endParaRPr>
          </a:p>
        </p:txBody>
      </p:sp>
      <p:sp>
        <p:nvSpPr>
          <p:cNvPr id="31" name="TextBox 30"/>
          <p:cNvSpPr txBox="1"/>
          <p:nvPr/>
        </p:nvSpPr>
        <p:spPr>
          <a:xfrm>
            <a:off x="2787515" y="3645931"/>
            <a:ext cx="946285" cy="1200329"/>
          </a:xfrm>
          <a:prstGeom prst="rect">
            <a:avLst/>
          </a:prstGeom>
          <a:noFill/>
        </p:spPr>
        <p:txBody>
          <a:bodyPr wrap="none" rtlCol="0">
            <a:spAutoFit/>
          </a:bodyPr>
          <a:lstStyle/>
          <a:p>
            <a:r>
              <a:rPr lang="en-US" dirty="0" smtClean="0">
                <a:solidFill>
                  <a:schemeClr val="bg1"/>
                </a:solidFill>
              </a:rPr>
              <a:t>Isaiah </a:t>
            </a:r>
          </a:p>
          <a:p>
            <a:r>
              <a:rPr lang="en-US" dirty="0">
                <a:solidFill>
                  <a:schemeClr val="bg1"/>
                </a:solidFill>
              </a:rPr>
              <a:t>b</a:t>
            </a:r>
            <a:r>
              <a:rPr lang="en-US" dirty="0" smtClean="0">
                <a:solidFill>
                  <a:schemeClr val="bg1"/>
                </a:solidFill>
              </a:rPr>
              <a:t>egins</a:t>
            </a:r>
          </a:p>
          <a:p>
            <a:r>
              <a:rPr lang="en-US" dirty="0">
                <a:solidFill>
                  <a:schemeClr val="bg1"/>
                </a:solidFill>
              </a:rPr>
              <a:t>h</a:t>
            </a:r>
            <a:r>
              <a:rPr lang="en-US" dirty="0" smtClean="0">
                <a:solidFill>
                  <a:schemeClr val="bg1"/>
                </a:solidFill>
              </a:rPr>
              <a:t>is</a:t>
            </a:r>
          </a:p>
          <a:p>
            <a:r>
              <a:rPr lang="en-US" dirty="0" smtClean="0">
                <a:solidFill>
                  <a:schemeClr val="bg1"/>
                </a:solidFill>
              </a:rPr>
              <a:t>ministry</a:t>
            </a:r>
            <a:endParaRPr lang="en-US" dirty="0">
              <a:solidFill>
                <a:schemeClr val="bg1"/>
              </a:solidFill>
            </a:endParaRPr>
          </a:p>
        </p:txBody>
      </p:sp>
      <p:sp>
        <p:nvSpPr>
          <p:cNvPr id="32" name="TextBox 31"/>
          <p:cNvSpPr txBox="1"/>
          <p:nvPr/>
        </p:nvSpPr>
        <p:spPr>
          <a:xfrm>
            <a:off x="3466672" y="1466671"/>
            <a:ext cx="1029128" cy="1200329"/>
          </a:xfrm>
          <a:prstGeom prst="rect">
            <a:avLst/>
          </a:prstGeom>
          <a:noFill/>
        </p:spPr>
        <p:txBody>
          <a:bodyPr wrap="none" rtlCol="0">
            <a:spAutoFit/>
          </a:bodyPr>
          <a:lstStyle/>
          <a:p>
            <a:r>
              <a:rPr lang="en-US" dirty="0" smtClean="0">
                <a:solidFill>
                  <a:schemeClr val="bg1"/>
                </a:solidFill>
              </a:rPr>
              <a:t>Ahaz</a:t>
            </a:r>
          </a:p>
          <a:p>
            <a:r>
              <a:rPr lang="en-US" dirty="0" smtClean="0">
                <a:solidFill>
                  <a:schemeClr val="bg1"/>
                </a:solidFill>
              </a:rPr>
              <a:t>becomes</a:t>
            </a:r>
          </a:p>
          <a:p>
            <a:r>
              <a:rPr lang="en-US" dirty="0" smtClean="0">
                <a:solidFill>
                  <a:schemeClr val="bg1"/>
                </a:solidFill>
              </a:rPr>
              <a:t>King of </a:t>
            </a:r>
          </a:p>
          <a:p>
            <a:r>
              <a:rPr lang="en-US" dirty="0" smtClean="0">
                <a:solidFill>
                  <a:schemeClr val="bg1"/>
                </a:solidFill>
              </a:rPr>
              <a:t>Judah</a:t>
            </a:r>
            <a:endParaRPr lang="en-US" dirty="0">
              <a:solidFill>
                <a:schemeClr val="bg1"/>
              </a:solidFill>
            </a:endParaRPr>
          </a:p>
        </p:txBody>
      </p:sp>
      <p:sp>
        <p:nvSpPr>
          <p:cNvPr id="33" name="TextBox 32"/>
          <p:cNvSpPr txBox="1"/>
          <p:nvPr/>
        </p:nvSpPr>
        <p:spPr>
          <a:xfrm>
            <a:off x="4336547" y="3657600"/>
            <a:ext cx="997453" cy="1200329"/>
          </a:xfrm>
          <a:prstGeom prst="rect">
            <a:avLst/>
          </a:prstGeom>
          <a:noFill/>
        </p:spPr>
        <p:txBody>
          <a:bodyPr wrap="none" rtlCol="0">
            <a:spAutoFit/>
          </a:bodyPr>
          <a:lstStyle/>
          <a:p>
            <a:r>
              <a:rPr lang="en-US" dirty="0" smtClean="0">
                <a:solidFill>
                  <a:schemeClr val="bg1"/>
                </a:solidFill>
              </a:rPr>
              <a:t>Sargon II</a:t>
            </a:r>
          </a:p>
          <a:p>
            <a:r>
              <a:rPr lang="en-US" dirty="0" smtClean="0">
                <a:solidFill>
                  <a:schemeClr val="bg1"/>
                </a:solidFill>
              </a:rPr>
              <a:t>(Assyria)</a:t>
            </a:r>
          </a:p>
          <a:p>
            <a:r>
              <a:rPr lang="en-US" dirty="0">
                <a:solidFill>
                  <a:schemeClr val="bg1"/>
                </a:solidFill>
              </a:rPr>
              <a:t>t</a:t>
            </a:r>
            <a:r>
              <a:rPr lang="en-US" dirty="0" smtClean="0">
                <a:solidFill>
                  <a:schemeClr val="bg1"/>
                </a:solidFill>
              </a:rPr>
              <a:t>akes</a:t>
            </a:r>
          </a:p>
          <a:p>
            <a:r>
              <a:rPr lang="en-US" dirty="0" smtClean="0">
                <a:solidFill>
                  <a:schemeClr val="bg1"/>
                </a:solidFill>
              </a:rPr>
              <a:t>Israel</a:t>
            </a:r>
            <a:endParaRPr lang="en-US" dirty="0">
              <a:solidFill>
                <a:schemeClr val="bg1"/>
              </a:solidFill>
            </a:endParaRPr>
          </a:p>
        </p:txBody>
      </p:sp>
      <p:sp>
        <p:nvSpPr>
          <p:cNvPr id="34" name="TextBox 33"/>
          <p:cNvSpPr txBox="1"/>
          <p:nvPr/>
        </p:nvSpPr>
        <p:spPr>
          <a:xfrm>
            <a:off x="5066872" y="1466671"/>
            <a:ext cx="1029128" cy="1200329"/>
          </a:xfrm>
          <a:prstGeom prst="rect">
            <a:avLst/>
          </a:prstGeom>
          <a:noFill/>
        </p:spPr>
        <p:txBody>
          <a:bodyPr wrap="none" rtlCol="0">
            <a:spAutoFit/>
          </a:bodyPr>
          <a:lstStyle/>
          <a:p>
            <a:r>
              <a:rPr lang="en-US" dirty="0" smtClean="0">
                <a:solidFill>
                  <a:schemeClr val="bg1"/>
                </a:solidFill>
              </a:rPr>
              <a:t>Hezekiah</a:t>
            </a:r>
          </a:p>
          <a:p>
            <a:r>
              <a:rPr lang="en-US" dirty="0" smtClean="0">
                <a:solidFill>
                  <a:schemeClr val="bg1"/>
                </a:solidFill>
              </a:rPr>
              <a:t>becomes</a:t>
            </a:r>
          </a:p>
          <a:p>
            <a:r>
              <a:rPr lang="en-US" dirty="0" smtClean="0">
                <a:solidFill>
                  <a:schemeClr val="bg1"/>
                </a:solidFill>
              </a:rPr>
              <a:t>King of </a:t>
            </a:r>
          </a:p>
          <a:p>
            <a:r>
              <a:rPr lang="en-US" dirty="0" smtClean="0">
                <a:solidFill>
                  <a:schemeClr val="bg1"/>
                </a:solidFill>
              </a:rPr>
              <a:t>Judah</a:t>
            </a:r>
            <a:endParaRPr lang="en-US" dirty="0">
              <a:solidFill>
                <a:schemeClr val="bg1"/>
              </a:solidFill>
            </a:endParaRPr>
          </a:p>
        </p:txBody>
      </p:sp>
      <p:sp>
        <p:nvSpPr>
          <p:cNvPr id="35" name="TextBox 34"/>
          <p:cNvSpPr txBox="1"/>
          <p:nvPr/>
        </p:nvSpPr>
        <p:spPr>
          <a:xfrm>
            <a:off x="5715000" y="3657600"/>
            <a:ext cx="1350050" cy="1200329"/>
          </a:xfrm>
          <a:prstGeom prst="rect">
            <a:avLst/>
          </a:prstGeom>
          <a:noFill/>
        </p:spPr>
        <p:txBody>
          <a:bodyPr wrap="none" rtlCol="0">
            <a:spAutoFit/>
          </a:bodyPr>
          <a:lstStyle/>
          <a:p>
            <a:r>
              <a:rPr lang="en-US" dirty="0" smtClean="0">
                <a:solidFill>
                  <a:schemeClr val="bg1"/>
                </a:solidFill>
              </a:rPr>
              <a:t>Sennacherib</a:t>
            </a:r>
          </a:p>
          <a:p>
            <a:r>
              <a:rPr lang="en-US" dirty="0" smtClean="0">
                <a:solidFill>
                  <a:schemeClr val="bg1"/>
                </a:solidFill>
              </a:rPr>
              <a:t>(Assyria)</a:t>
            </a:r>
          </a:p>
          <a:p>
            <a:r>
              <a:rPr lang="en-US" dirty="0" smtClean="0">
                <a:solidFill>
                  <a:schemeClr val="bg1"/>
                </a:solidFill>
              </a:rPr>
              <a:t>surrounds</a:t>
            </a:r>
          </a:p>
          <a:p>
            <a:r>
              <a:rPr lang="en-US" dirty="0" smtClean="0">
                <a:solidFill>
                  <a:schemeClr val="bg1"/>
                </a:solidFill>
              </a:rPr>
              <a:t>Judah</a:t>
            </a:r>
            <a:endParaRPr lang="en-US" dirty="0">
              <a:solidFill>
                <a:schemeClr val="bg1"/>
              </a:solidFill>
            </a:endParaRPr>
          </a:p>
        </p:txBody>
      </p:sp>
      <p:sp>
        <p:nvSpPr>
          <p:cNvPr id="36" name="TextBox 35"/>
          <p:cNvSpPr txBox="1"/>
          <p:nvPr/>
        </p:nvSpPr>
        <p:spPr>
          <a:xfrm>
            <a:off x="6590872" y="1466671"/>
            <a:ext cx="1141659" cy="1200329"/>
          </a:xfrm>
          <a:prstGeom prst="rect">
            <a:avLst/>
          </a:prstGeom>
          <a:noFill/>
        </p:spPr>
        <p:txBody>
          <a:bodyPr wrap="none" rtlCol="0">
            <a:spAutoFit/>
          </a:bodyPr>
          <a:lstStyle/>
          <a:p>
            <a:r>
              <a:rPr lang="en-US" dirty="0" smtClean="0">
                <a:solidFill>
                  <a:schemeClr val="bg1"/>
                </a:solidFill>
              </a:rPr>
              <a:t>Manasseh</a:t>
            </a:r>
          </a:p>
          <a:p>
            <a:r>
              <a:rPr lang="en-US" dirty="0" smtClean="0">
                <a:solidFill>
                  <a:schemeClr val="bg1"/>
                </a:solidFill>
              </a:rPr>
              <a:t>becomes</a:t>
            </a:r>
          </a:p>
          <a:p>
            <a:r>
              <a:rPr lang="en-US" dirty="0" smtClean="0">
                <a:solidFill>
                  <a:schemeClr val="bg1"/>
                </a:solidFill>
              </a:rPr>
              <a:t>King of </a:t>
            </a:r>
          </a:p>
          <a:p>
            <a:r>
              <a:rPr lang="en-US" dirty="0" smtClean="0">
                <a:solidFill>
                  <a:schemeClr val="bg1"/>
                </a:solidFill>
              </a:rPr>
              <a:t>Judah</a:t>
            </a:r>
            <a:endParaRPr lang="en-US" dirty="0">
              <a:solidFill>
                <a:schemeClr val="bg1"/>
              </a:solidFill>
            </a:endParaRPr>
          </a:p>
        </p:txBody>
      </p:sp>
      <p:sp>
        <p:nvSpPr>
          <p:cNvPr id="37" name="TextBox 36"/>
          <p:cNvSpPr txBox="1"/>
          <p:nvPr/>
        </p:nvSpPr>
        <p:spPr>
          <a:xfrm>
            <a:off x="7435715" y="3657600"/>
            <a:ext cx="1088952" cy="1200329"/>
          </a:xfrm>
          <a:prstGeom prst="rect">
            <a:avLst/>
          </a:prstGeom>
          <a:noFill/>
        </p:spPr>
        <p:txBody>
          <a:bodyPr wrap="none" rtlCol="0">
            <a:spAutoFit/>
          </a:bodyPr>
          <a:lstStyle/>
          <a:p>
            <a:r>
              <a:rPr lang="en-US" dirty="0" smtClean="0">
                <a:solidFill>
                  <a:schemeClr val="bg1"/>
                </a:solidFill>
              </a:rPr>
              <a:t>Jeremiah </a:t>
            </a:r>
          </a:p>
          <a:p>
            <a:r>
              <a:rPr lang="en-US" dirty="0">
                <a:solidFill>
                  <a:schemeClr val="bg1"/>
                </a:solidFill>
              </a:rPr>
              <a:t>b</a:t>
            </a:r>
            <a:r>
              <a:rPr lang="en-US" dirty="0" smtClean="0">
                <a:solidFill>
                  <a:schemeClr val="bg1"/>
                </a:solidFill>
              </a:rPr>
              <a:t>egins</a:t>
            </a:r>
          </a:p>
          <a:p>
            <a:r>
              <a:rPr lang="en-US" dirty="0">
                <a:solidFill>
                  <a:schemeClr val="bg1"/>
                </a:solidFill>
              </a:rPr>
              <a:t>h</a:t>
            </a:r>
            <a:r>
              <a:rPr lang="en-US" dirty="0" smtClean="0">
                <a:solidFill>
                  <a:schemeClr val="bg1"/>
                </a:solidFill>
              </a:rPr>
              <a:t>is</a:t>
            </a:r>
          </a:p>
          <a:p>
            <a:r>
              <a:rPr lang="en-US" dirty="0" smtClean="0">
                <a:solidFill>
                  <a:schemeClr val="bg1"/>
                </a:solidFill>
              </a:rPr>
              <a:t>ministry</a:t>
            </a:r>
            <a:endParaRPr lang="en-US" dirty="0">
              <a:solidFill>
                <a:schemeClr val="bg1"/>
              </a:solidFill>
            </a:endParaRPr>
          </a:p>
        </p:txBody>
      </p:sp>
      <p:sp>
        <p:nvSpPr>
          <p:cNvPr id="38" name="TextBox 37"/>
          <p:cNvSpPr txBox="1"/>
          <p:nvPr/>
        </p:nvSpPr>
        <p:spPr>
          <a:xfrm>
            <a:off x="7924800" y="1447800"/>
            <a:ext cx="1215397" cy="1200329"/>
          </a:xfrm>
          <a:prstGeom prst="rect">
            <a:avLst/>
          </a:prstGeom>
          <a:noFill/>
        </p:spPr>
        <p:txBody>
          <a:bodyPr wrap="none" rtlCol="0">
            <a:spAutoFit/>
          </a:bodyPr>
          <a:lstStyle/>
          <a:p>
            <a:r>
              <a:rPr lang="en-US" dirty="0" err="1" smtClean="0">
                <a:solidFill>
                  <a:schemeClr val="bg1"/>
                </a:solidFill>
              </a:rPr>
              <a:t>Nebuchad</a:t>
            </a:r>
            <a:r>
              <a:rPr lang="en-US" dirty="0" smtClean="0">
                <a:solidFill>
                  <a:schemeClr val="bg1"/>
                </a:solidFill>
              </a:rPr>
              <a:t>-</a:t>
            </a:r>
          </a:p>
          <a:p>
            <a:r>
              <a:rPr lang="en-US" dirty="0" err="1" smtClean="0">
                <a:solidFill>
                  <a:schemeClr val="bg1"/>
                </a:solidFill>
              </a:rPr>
              <a:t>nezzar</a:t>
            </a:r>
            <a:endParaRPr lang="en-US" dirty="0" smtClean="0">
              <a:solidFill>
                <a:schemeClr val="bg1"/>
              </a:solidFill>
            </a:endParaRPr>
          </a:p>
          <a:p>
            <a:r>
              <a:rPr lang="en-US" dirty="0" smtClean="0">
                <a:solidFill>
                  <a:schemeClr val="bg1"/>
                </a:solidFill>
              </a:rPr>
              <a:t>takes </a:t>
            </a:r>
          </a:p>
          <a:p>
            <a:r>
              <a:rPr lang="en-US" dirty="0" smtClean="0">
                <a:solidFill>
                  <a:schemeClr val="bg1"/>
                </a:solidFill>
              </a:rPr>
              <a:t>Judah</a:t>
            </a:r>
            <a:endParaRPr lang="en-US" dirty="0">
              <a:solidFill>
                <a:schemeClr val="bg1"/>
              </a:solidFill>
            </a:endParaRPr>
          </a:p>
        </p:txBody>
      </p:sp>
    </p:spTree>
    <p:extLst>
      <p:ext uri="{BB962C8B-B14F-4D97-AF65-F5344CB8AC3E}">
        <p14:creationId xmlns:p14="http://schemas.microsoft.com/office/powerpoint/2010/main" val="88986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3272050"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17: Damascus</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TextBox 1"/>
          <p:cNvSpPr txBox="1"/>
          <p:nvPr/>
        </p:nvSpPr>
        <p:spPr>
          <a:xfrm>
            <a:off x="143771" y="1066800"/>
            <a:ext cx="9086142" cy="2862322"/>
          </a:xfrm>
          <a:prstGeom prst="rect">
            <a:avLst/>
          </a:prstGeom>
          <a:noFill/>
        </p:spPr>
        <p:txBody>
          <a:bodyPr wrap="none" rtlCol="0">
            <a:spAutoFit/>
          </a:bodyPr>
          <a:lstStyle/>
          <a:p>
            <a:r>
              <a:rPr lang="en-US" dirty="0">
                <a:solidFill>
                  <a:schemeClr val="bg1"/>
                </a:solidFill>
              </a:rPr>
              <a:t>Damascus is first directly mentioned in </a:t>
            </a:r>
            <a:r>
              <a:rPr lang="en-US" dirty="0" smtClean="0">
                <a:solidFill>
                  <a:schemeClr val="bg1"/>
                </a:solidFill>
              </a:rPr>
              <a:t>the </a:t>
            </a:r>
            <a:r>
              <a:rPr lang="en-US" dirty="0">
                <a:solidFill>
                  <a:schemeClr val="bg1"/>
                </a:solidFill>
              </a:rPr>
              <a:t>Bible </a:t>
            </a:r>
            <a:r>
              <a:rPr lang="en-US" dirty="0" smtClean="0">
                <a:solidFill>
                  <a:schemeClr val="bg1"/>
                </a:solidFill>
              </a:rPr>
              <a:t>in </a:t>
            </a:r>
            <a:r>
              <a:rPr lang="en-US" dirty="0">
                <a:solidFill>
                  <a:schemeClr val="bg1"/>
                </a:solidFill>
              </a:rPr>
              <a:t>Genesis 14:15 when </a:t>
            </a:r>
            <a:r>
              <a:rPr lang="en-US" dirty="0" smtClean="0">
                <a:solidFill>
                  <a:schemeClr val="bg1"/>
                </a:solidFill>
              </a:rPr>
              <a:t>Abraham </a:t>
            </a:r>
            <a:r>
              <a:rPr lang="en-US" dirty="0">
                <a:solidFill>
                  <a:schemeClr val="bg1"/>
                </a:solidFill>
              </a:rPr>
              <a:t>defeated the </a:t>
            </a:r>
            <a:endParaRPr lang="en-US" dirty="0" smtClean="0">
              <a:solidFill>
                <a:schemeClr val="bg1"/>
              </a:solidFill>
            </a:endParaRPr>
          </a:p>
          <a:p>
            <a:r>
              <a:rPr lang="en-US" dirty="0" smtClean="0">
                <a:solidFill>
                  <a:schemeClr val="bg1"/>
                </a:solidFill>
              </a:rPr>
              <a:t>combined </a:t>
            </a:r>
            <a:r>
              <a:rPr lang="en-US" dirty="0">
                <a:solidFill>
                  <a:schemeClr val="bg1"/>
                </a:solidFill>
              </a:rPr>
              <a:t>forces of a number kings under </a:t>
            </a:r>
            <a:r>
              <a:rPr lang="en-US" dirty="0" err="1" smtClean="0">
                <a:solidFill>
                  <a:schemeClr val="bg1"/>
                </a:solidFill>
              </a:rPr>
              <a:t>Kedorlaomer</a:t>
            </a:r>
            <a:r>
              <a:rPr lang="en-US" dirty="0">
                <a:solidFill>
                  <a:schemeClr val="bg1"/>
                </a:solidFill>
              </a:rPr>
              <a:t>. Before Abraham had </a:t>
            </a:r>
            <a:r>
              <a:rPr lang="en-US" dirty="0" smtClean="0">
                <a:solidFill>
                  <a:schemeClr val="bg1"/>
                </a:solidFill>
              </a:rPr>
              <a:t>children, </a:t>
            </a:r>
            <a:r>
              <a:rPr lang="en-US" dirty="0" err="1" smtClean="0">
                <a:solidFill>
                  <a:schemeClr val="bg1"/>
                </a:solidFill>
              </a:rPr>
              <a:t>Eliezer</a:t>
            </a:r>
            <a:r>
              <a:rPr lang="en-US" dirty="0" smtClean="0">
                <a:solidFill>
                  <a:schemeClr val="bg1"/>
                </a:solidFill>
              </a:rPr>
              <a:t> </a:t>
            </a:r>
          </a:p>
          <a:p>
            <a:r>
              <a:rPr lang="en-US" dirty="0" smtClean="0">
                <a:solidFill>
                  <a:schemeClr val="bg1"/>
                </a:solidFill>
              </a:rPr>
              <a:t>of </a:t>
            </a:r>
            <a:r>
              <a:rPr lang="en-US" dirty="0">
                <a:solidFill>
                  <a:schemeClr val="bg1"/>
                </a:solidFill>
              </a:rPr>
              <a:t>Damascus, Abraham's </a:t>
            </a:r>
            <a:r>
              <a:rPr lang="en-US" dirty="0" smtClean="0">
                <a:solidFill>
                  <a:schemeClr val="bg1"/>
                </a:solidFill>
              </a:rPr>
              <a:t>chief </a:t>
            </a:r>
            <a:r>
              <a:rPr lang="en-US" dirty="0">
                <a:solidFill>
                  <a:schemeClr val="bg1"/>
                </a:solidFill>
              </a:rPr>
              <a:t>servant, was to have been his heir (Genesis 15:2</a:t>
            </a:r>
            <a:r>
              <a:rPr lang="en-US" dirty="0" smtClean="0">
                <a:solidFill>
                  <a:schemeClr val="bg1"/>
                </a:solidFill>
              </a:rPr>
              <a:t>)</a:t>
            </a:r>
          </a:p>
          <a:p>
            <a:endParaRPr lang="en-US" dirty="0">
              <a:solidFill>
                <a:schemeClr val="bg1"/>
              </a:solidFill>
            </a:endParaRPr>
          </a:p>
          <a:p>
            <a:r>
              <a:rPr lang="en-US" dirty="0">
                <a:solidFill>
                  <a:schemeClr val="bg1"/>
                </a:solidFill>
              </a:rPr>
              <a:t>King David held Damascus for some time, with a large garrison there (2 Samuel 8:5-6</a:t>
            </a:r>
            <a:r>
              <a:rPr lang="en-US" dirty="0" smtClean="0">
                <a:solidFill>
                  <a:schemeClr val="bg1"/>
                </a:solidFill>
              </a:rPr>
              <a:t>)</a:t>
            </a:r>
          </a:p>
          <a:p>
            <a:endParaRPr lang="en-US" dirty="0">
              <a:solidFill>
                <a:schemeClr val="bg1"/>
              </a:solidFill>
            </a:endParaRPr>
          </a:p>
          <a:p>
            <a:r>
              <a:rPr lang="en-US" dirty="0">
                <a:solidFill>
                  <a:schemeClr val="bg1"/>
                </a:solidFill>
              </a:rPr>
              <a:t>During the time of King Solomon (see Solomon's Kingdom), the rebel-leader </a:t>
            </a:r>
            <a:r>
              <a:rPr lang="en-US" dirty="0" err="1">
                <a:solidFill>
                  <a:schemeClr val="bg1"/>
                </a:solidFill>
              </a:rPr>
              <a:t>Rezon</a:t>
            </a:r>
            <a:r>
              <a:rPr lang="en-US" dirty="0">
                <a:solidFill>
                  <a:schemeClr val="bg1"/>
                </a:solidFill>
              </a:rPr>
              <a:t> </a:t>
            </a:r>
            <a:r>
              <a:rPr lang="en-US" dirty="0" smtClean="0">
                <a:solidFill>
                  <a:schemeClr val="bg1"/>
                </a:solidFill>
              </a:rPr>
              <a:t>and </a:t>
            </a:r>
            <a:r>
              <a:rPr lang="en-US" dirty="0">
                <a:solidFill>
                  <a:schemeClr val="bg1"/>
                </a:solidFill>
              </a:rPr>
              <a:t>his </a:t>
            </a:r>
            <a:endParaRPr lang="en-US" dirty="0" smtClean="0">
              <a:solidFill>
                <a:schemeClr val="bg1"/>
              </a:solidFill>
            </a:endParaRPr>
          </a:p>
          <a:p>
            <a:r>
              <a:rPr lang="en-US" dirty="0" smtClean="0">
                <a:solidFill>
                  <a:schemeClr val="bg1"/>
                </a:solidFill>
              </a:rPr>
              <a:t>forces </a:t>
            </a:r>
            <a:r>
              <a:rPr lang="en-US" dirty="0">
                <a:solidFill>
                  <a:schemeClr val="bg1"/>
                </a:solidFill>
              </a:rPr>
              <a:t>in Damascus were very hostile to the united kingdom of Israel </a:t>
            </a:r>
            <a:r>
              <a:rPr lang="en-US" dirty="0" smtClean="0">
                <a:solidFill>
                  <a:schemeClr val="bg1"/>
                </a:solidFill>
              </a:rPr>
              <a:t>(</a:t>
            </a:r>
            <a:r>
              <a:rPr lang="en-US" dirty="0">
                <a:solidFill>
                  <a:schemeClr val="bg1"/>
                </a:solidFill>
              </a:rPr>
              <a:t>1 Kings 11:23-25), and </a:t>
            </a:r>
            <a:endParaRPr lang="en-US" dirty="0" smtClean="0">
              <a:solidFill>
                <a:schemeClr val="bg1"/>
              </a:solidFill>
            </a:endParaRPr>
          </a:p>
          <a:p>
            <a:r>
              <a:rPr lang="en-US" dirty="0" smtClean="0">
                <a:solidFill>
                  <a:schemeClr val="bg1"/>
                </a:solidFill>
              </a:rPr>
              <a:t>after </a:t>
            </a:r>
            <a:r>
              <a:rPr lang="en-US" dirty="0">
                <a:solidFill>
                  <a:schemeClr val="bg1"/>
                </a:solidFill>
              </a:rPr>
              <a:t>the division of the kingdom, they fought with the northern </a:t>
            </a:r>
            <a:r>
              <a:rPr lang="en-US" dirty="0" smtClean="0">
                <a:solidFill>
                  <a:schemeClr val="bg1"/>
                </a:solidFill>
              </a:rPr>
              <a:t>kingdom </a:t>
            </a:r>
            <a:r>
              <a:rPr lang="en-US" dirty="0">
                <a:solidFill>
                  <a:schemeClr val="bg1"/>
                </a:solidFill>
              </a:rPr>
              <a:t>of Israel against the </a:t>
            </a:r>
            <a:endParaRPr lang="en-US" dirty="0" smtClean="0">
              <a:solidFill>
                <a:schemeClr val="bg1"/>
              </a:solidFill>
            </a:endParaRPr>
          </a:p>
          <a:p>
            <a:r>
              <a:rPr lang="en-US" dirty="0" smtClean="0">
                <a:solidFill>
                  <a:schemeClr val="bg1"/>
                </a:solidFill>
              </a:rPr>
              <a:t>southern </a:t>
            </a:r>
            <a:r>
              <a:rPr lang="en-US" dirty="0">
                <a:solidFill>
                  <a:schemeClr val="bg1"/>
                </a:solidFill>
              </a:rPr>
              <a:t>kingdom of Judah (2 Kings 15:37).</a:t>
            </a:r>
          </a:p>
        </p:txBody>
      </p:sp>
      <p:sp>
        <p:nvSpPr>
          <p:cNvPr id="3" name="TextBox 2"/>
          <p:cNvSpPr txBox="1"/>
          <p:nvPr/>
        </p:nvSpPr>
        <p:spPr>
          <a:xfrm>
            <a:off x="2514600" y="4114800"/>
            <a:ext cx="6629400" cy="1477328"/>
          </a:xfrm>
          <a:prstGeom prst="rect">
            <a:avLst/>
          </a:prstGeom>
          <a:noFill/>
        </p:spPr>
        <p:txBody>
          <a:bodyPr wrap="square" rtlCol="0">
            <a:spAutoFit/>
          </a:bodyPr>
          <a:lstStyle>
            <a:defPPr>
              <a:defRPr lang="en-US"/>
            </a:defPPr>
            <a:lvl1pPr>
              <a:defRPr>
                <a:solidFill>
                  <a:schemeClr val="bg1"/>
                </a:solidFill>
              </a:defRPr>
            </a:lvl1pPr>
          </a:lstStyle>
          <a:p>
            <a:r>
              <a:rPr lang="en-US" dirty="0"/>
              <a:t>Damascus was captured and destroyed by the Assyrians under </a:t>
            </a:r>
            <a:endParaRPr lang="en-US" dirty="0" smtClean="0"/>
          </a:p>
          <a:p>
            <a:r>
              <a:rPr lang="en-US" dirty="0" err="1" smtClean="0"/>
              <a:t>Tiglath-Pileser</a:t>
            </a:r>
            <a:r>
              <a:rPr lang="en-US" dirty="0"/>
              <a:t>. The inhabitants were carried captive into Assyria, </a:t>
            </a:r>
            <a:endParaRPr lang="en-US" dirty="0" smtClean="0"/>
          </a:p>
          <a:p>
            <a:r>
              <a:rPr lang="en-US" dirty="0" smtClean="0"/>
              <a:t>just </a:t>
            </a:r>
            <a:r>
              <a:rPr lang="en-US" dirty="0"/>
              <a:t>like the northern kingdom of Israel (2 Kings 16:7-9). This fall </a:t>
            </a:r>
            <a:endParaRPr lang="en-US" dirty="0" smtClean="0"/>
          </a:p>
          <a:p>
            <a:r>
              <a:rPr lang="en-US" dirty="0" smtClean="0"/>
              <a:t>was </a:t>
            </a:r>
            <a:r>
              <a:rPr lang="en-US" dirty="0"/>
              <a:t>a fulfillment of prophecy (Isaiah 17:1, Amos 1:4-5, </a:t>
            </a:r>
            <a:endParaRPr lang="en-US" dirty="0" smtClean="0"/>
          </a:p>
          <a:p>
            <a:r>
              <a:rPr lang="en-US" dirty="0" smtClean="0"/>
              <a:t>Jeremiah </a:t>
            </a:r>
            <a:r>
              <a:rPr lang="en-US" dirty="0"/>
              <a:t>49:24</a:t>
            </a:r>
          </a:p>
        </p:txBody>
      </p:sp>
    </p:spTree>
    <p:extLst>
      <p:ext uri="{BB962C8B-B14F-4D97-AF65-F5344CB8AC3E}">
        <p14:creationId xmlns:p14="http://schemas.microsoft.com/office/powerpoint/2010/main" val="263574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3272050"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17: Damascus</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TextBox 1"/>
          <p:cNvSpPr txBox="1"/>
          <p:nvPr/>
        </p:nvSpPr>
        <p:spPr>
          <a:xfrm>
            <a:off x="143771" y="1066800"/>
            <a:ext cx="8953798" cy="2031325"/>
          </a:xfrm>
          <a:prstGeom prst="rect">
            <a:avLst/>
          </a:prstGeom>
          <a:noFill/>
        </p:spPr>
        <p:txBody>
          <a:bodyPr wrap="none" rtlCol="0">
            <a:spAutoFit/>
          </a:bodyPr>
          <a:lstStyle/>
          <a:p>
            <a:r>
              <a:rPr lang="en-US" dirty="0">
                <a:solidFill>
                  <a:schemeClr val="bg1"/>
                </a:solidFill>
              </a:rPr>
              <a:t>Damascus then experienced a long era of foreign rulers </a:t>
            </a:r>
            <a:r>
              <a:rPr lang="en-US" dirty="0" smtClean="0">
                <a:solidFill>
                  <a:schemeClr val="bg1"/>
                </a:solidFill>
              </a:rPr>
              <a:t>– Assyrians, Babylonians , Persians, </a:t>
            </a:r>
          </a:p>
          <a:p>
            <a:r>
              <a:rPr lang="en-US" dirty="0" smtClean="0">
                <a:solidFill>
                  <a:schemeClr val="bg1"/>
                </a:solidFill>
              </a:rPr>
              <a:t>Greeks (Alexander </a:t>
            </a:r>
            <a:r>
              <a:rPr lang="en-US" dirty="0">
                <a:solidFill>
                  <a:schemeClr val="bg1"/>
                </a:solidFill>
              </a:rPr>
              <a:t>the Great, The </a:t>
            </a:r>
            <a:r>
              <a:rPr lang="en-US" dirty="0" err="1">
                <a:solidFill>
                  <a:schemeClr val="bg1"/>
                </a:solidFill>
              </a:rPr>
              <a:t>Ptolemies</a:t>
            </a:r>
            <a:r>
              <a:rPr lang="en-US" dirty="0">
                <a:solidFill>
                  <a:schemeClr val="bg1"/>
                </a:solidFill>
              </a:rPr>
              <a:t> and The Seleucids) and </a:t>
            </a:r>
            <a:r>
              <a:rPr lang="en-US" dirty="0" smtClean="0">
                <a:solidFill>
                  <a:schemeClr val="bg1"/>
                </a:solidFill>
              </a:rPr>
              <a:t>Rome. </a:t>
            </a:r>
            <a:r>
              <a:rPr lang="en-US" dirty="0">
                <a:solidFill>
                  <a:schemeClr val="bg1"/>
                </a:solidFill>
              </a:rPr>
              <a:t>It remained under </a:t>
            </a:r>
            <a:endParaRPr lang="en-US" dirty="0" smtClean="0">
              <a:solidFill>
                <a:schemeClr val="bg1"/>
              </a:solidFill>
            </a:endParaRPr>
          </a:p>
          <a:p>
            <a:r>
              <a:rPr lang="en-US" dirty="0" smtClean="0">
                <a:solidFill>
                  <a:schemeClr val="bg1"/>
                </a:solidFill>
              </a:rPr>
              <a:t>Roman </a:t>
            </a:r>
            <a:r>
              <a:rPr lang="en-US" dirty="0">
                <a:solidFill>
                  <a:schemeClr val="bg1"/>
                </a:solidFill>
              </a:rPr>
              <a:t>control through the New Testament </a:t>
            </a:r>
            <a:r>
              <a:rPr lang="en-US" dirty="0" smtClean="0">
                <a:solidFill>
                  <a:schemeClr val="bg1"/>
                </a:solidFill>
              </a:rPr>
              <a:t>period.</a:t>
            </a:r>
          </a:p>
          <a:p>
            <a:endParaRPr lang="en-US" dirty="0">
              <a:solidFill>
                <a:schemeClr val="bg1"/>
              </a:solidFill>
            </a:endParaRPr>
          </a:p>
          <a:p>
            <a:r>
              <a:rPr lang="en-US" dirty="0">
                <a:solidFill>
                  <a:schemeClr val="bg1"/>
                </a:solidFill>
              </a:rPr>
              <a:t>The city is perhaps best known in the New Testament for Saul's conversion </a:t>
            </a:r>
            <a:r>
              <a:rPr lang="en-US" dirty="0" smtClean="0">
                <a:solidFill>
                  <a:schemeClr val="bg1"/>
                </a:solidFill>
              </a:rPr>
              <a:t>on the road to </a:t>
            </a:r>
          </a:p>
          <a:p>
            <a:r>
              <a:rPr lang="en-US" dirty="0" smtClean="0">
                <a:solidFill>
                  <a:schemeClr val="bg1"/>
                </a:solidFill>
              </a:rPr>
              <a:t>Damascus </a:t>
            </a:r>
            <a:r>
              <a:rPr lang="en-US" dirty="0">
                <a:solidFill>
                  <a:schemeClr val="bg1"/>
                </a:solidFill>
              </a:rPr>
              <a:t>(Acts 9:1-25) after the martyrdom of Stephen. That event created one of the </a:t>
            </a:r>
            <a:endParaRPr lang="en-US" dirty="0" smtClean="0">
              <a:solidFill>
                <a:schemeClr val="bg1"/>
              </a:solidFill>
            </a:endParaRPr>
          </a:p>
          <a:p>
            <a:r>
              <a:rPr lang="en-US" dirty="0" smtClean="0">
                <a:solidFill>
                  <a:schemeClr val="bg1"/>
                </a:solidFill>
              </a:rPr>
              <a:t>most </a:t>
            </a:r>
            <a:r>
              <a:rPr lang="en-US" dirty="0">
                <a:solidFill>
                  <a:schemeClr val="bg1"/>
                </a:solidFill>
              </a:rPr>
              <a:t>prominent Christians in all history - Paul.</a:t>
            </a:r>
          </a:p>
        </p:txBody>
      </p:sp>
      <p:pic>
        <p:nvPicPr>
          <p:cNvPr id="1026" name="Picture 2" descr="File:Roman triumphal arch, Damasc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 y="3200400"/>
            <a:ext cx="4661916"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Bab Sharqi Street, Damasc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200401"/>
            <a:ext cx="4648200" cy="34861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00400" y="3321763"/>
            <a:ext cx="3362780" cy="369332"/>
          </a:xfrm>
          <a:prstGeom prst="rect">
            <a:avLst/>
          </a:prstGeom>
          <a:noFill/>
        </p:spPr>
        <p:txBody>
          <a:bodyPr wrap="none" rtlCol="0">
            <a:spAutoFit/>
          </a:bodyPr>
          <a:lstStyle/>
          <a:p>
            <a:r>
              <a:rPr lang="en-US" dirty="0" smtClean="0"/>
              <a:t>Straight Street In Damascus Today</a:t>
            </a:r>
            <a:endParaRPr lang="en-US" dirty="0"/>
          </a:p>
        </p:txBody>
      </p:sp>
    </p:spTree>
    <p:extLst>
      <p:ext uri="{BB962C8B-B14F-4D97-AF65-F5344CB8AC3E}">
        <p14:creationId xmlns:p14="http://schemas.microsoft.com/office/powerpoint/2010/main" val="397960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3938450"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18: Cush (Ethiopia)</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076" name="Picture 4" descr="http://fieldguides.smugmug.com/SHOWS/Europe-Africa/Ethiopia-2011-George-Armistead/i-3GksXdN/0/M/20110527057-M.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143000"/>
            <a:ext cx="5715000" cy="34480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4" name="Picture 2" descr="http://www.sunnylandethiopiatours.com/images/bluebird.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026268"/>
            <a:ext cx="3362325" cy="25241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descr="http://static.guim.co.uk/sys-images/Education/Pix/pictures/2011/9/15/1316085065318/Tsetse-fly-feeding-on-hum-007.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4038600"/>
            <a:ext cx="4381500" cy="2628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57900" y="6280666"/>
            <a:ext cx="1081515" cy="369332"/>
          </a:xfrm>
          <a:prstGeom prst="rect">
            <a:avLst/>
          </a:prstGeom>
          <a:noFill/>
        </p:spPr>
        <p:txBody>
          <a:bodyPr wrap="none" rtlCol="0">
            <a:spAutoFit/>
          </a:bodyPr>
          <a:lstStyle/>
          <a:p>
            <a:r>
              <a:rPr lang="en-US" dirty="0" smtClean="0">
                <a:solidFill>
                  <a:schemeClr val="bg1"/>
                </a:solidFill>
              </a:rPr>
              <a:t>Tsetse Fly</a:t>
            </a:r>
            <a:endParaRPr lang="en-US" dirty="0">
              <a:solidFill>
                <a:schemeClr val="bg1"/>
              </a:solidFill>
            </a:endParaRPr>
          </a:p>
        </p:txBody>
      </p:sp>
    </p:spTree>
    <p:extLst>
      <p:ext uri="{BB962C8B-B14F-4D97-AF65-F5344CB8AC3E}">
        <p14:creationId xmlns:p14="http://schemas.microsoft.com/office/powerpoint/2010/main" val="284519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3938450"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18: Cush (Ethiopia)</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050" name="Picture 2" descr="http://www.isaiah18.com/cush.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990600"/>
            <a:ext cx="5181600" cy="5592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22823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3938450"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18: Cush (Ethiopia)</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TextBox 2"/>
          <p:cNvSpPr txBox="1"/>
          <p:nvPr/>
        </p:nvSpPr>
        <p:spPr>
          <a:xfrm>
            <a:off x="6781800" y="6105249"/>
            <a:ext cx="1688539" cy="369332"/>
          </a:xfrm>
          <a:prstGeom prst="rect">
            <a:avLst/>
          </a:prstGeom>
          <a:noFill/>
        </p:spPr>
        <p:txBody>
          <a:bodyPr wrap="none" rtlCol="0">
            <a:spAutoFit/>
          </a:bodyPr>
          <a:lstStyle/>
          <a:p>
            <a:r>
              <a:rPr lang="en-US" dirty="0" smtClean="0">
                <a:solidFill>
                  <a:schemeClr val="bg1"/>
                </a:solidFill>
              </a:rPr>
              <a:t>Growing Grapes</a:t>
            </a:r>
            <a:endParaRPr lang="en-US" dirty="0">
              <a:solidFill>
                <a:schemeClr val="bg1"/>
              </a:solidFill>
            </a:endParaRPr>
          </a:p>
        </p:txBody>
      </p:sp>
      <p:pic>
        <p:nvPicPr>
          <p:cNvPr id="5126" name="Picture 6" descr="http://flowerinfo.org/wp-content/gallery/oregon-grape-flower/oregon-grape-flower-3.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314738"/>
            <a:ext cx="4533900" cy="4533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2" name="Picture 2" descr="http://bordeaux-undiscovered.co.uk/blog/wp-content/uploads/2013/05/grape-flower-regis-chaigne.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990600"/>
            <a:ext cx="4762500" cy="32004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http://bordeaux-undiscovered.co.uk/blog/wp-content/uploads/2012/08/grape-blossom-300x283.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6432" y="4038600"/>
            <a:ext cx="2857500" cy="26955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18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3938450"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18: Cush (Ethiopia)</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TextBox 1"/>
          <p:cNvSpPr txBox="1"/>
          <p:nvPr/>
        </p:nvSpPr>
        <p:spPr>
          <a:xfrm>
            <a:off x="1447800" y="1219200"/>
            <a:ext cx="7315200" cy="3539430"/>
          </a:xfrm>
          <a:prstGeom prst="rect">
            <a:avLst/>
          </a:prstGeom>
          <a:noFill/>
        </p:spPr>
        <p:txBody>
          <a:bodyPr wrap="square" rtlCol="0">
            <a:spAutoFit/>
          </a:bodyPr>
          <a:lstStyle/>
          <a:p>
            <a:r>
              <a:rPr lang="en-US" sz="3200" dirty="0" smtClean="0">
                <a:solidFill>
                  <a:schemeClr val="bg1"/>
                </a:solidFill>
              </a:rPr>
              <a:t>Where </a:t>
            </a:r>
            <a:r>
              <a:rPr lang="en-US" sz="3200" dirty="0">
                <a:solidFill>
                  <a:schemeClr val="bg1"/>
                </a:solidFill>
              </a:rPr>
              <a:t>ever Judah looks </a:t>
            </a:r>
            <a:endParaRPr lang="en-US" sz="3200" dirty="0" smtClean="0">
              <a:solidFill>
                <a:schemeClr val="bg1"/>
              </a:solidFill>
            </a:endParaRPr>
          </a:p>
          <a:p>
            <a:r>
              <a:rPr lang="en-US" sz="3200" dirty="0" smtClean="0">
                <a:solidFill>
                  <a:schemeClr val="bg1"/>
                </a:solidFill>
              </a:rPr>
              <a:t>(</a:t>
            </a:r>
            <a:r>
              <a:rPr lang="en-US" sz="3200" dirty="0">
                <a:solidFill>
                  <a:schemeClr val="bg1"/>
                </a:solidFill>
              </a:rPr>
              <a:t>Damascus to the north, </a:t>
            </a:r>
            <a:endParaRPr lang="en-US" sz="3200" dirty="0" smtClean="0">
              <a:solidFill>
                <a:schemeClr val="bg1"/>
              </a:solidFill>
            </a:endParaRPr>
          </a:p>
          <a:p>
            <a:r>
              <a:rPr lang="en-US" sz="3200" dirty="0" smtClean="0">
                <a:solidFill>
                  <a:schemeClr val="bg1"/>
                </a:solidFill>
              </a:rPr>
              <a:t>Philistia </a:t>
            </a:r>
            <a:r>
              <a:rPr lang="en-US" sz="3200" dirty="0">
                <a:solidFill>
                  <a:schemeClr val="bg1"/>
                </a:solidFill>
              </a:rPr>
              <a:t>to the west, </a:t>
            </a:r>
            <a:endParaRPr lang="en-US" sz="3200" dirty="0" smtClean="0">
              <a:solidFill>
                <a:schemeClr val="bg1"/>
              </a:solidFill>
            </a:endParaRPr>
          </a:p>
          <a:p>
            <a:r>
              <a:rPr lang="en-US" sz="3200" dirty="0" smtClean="0">
                <a:solidFill>
                  <a:schemeClr val="bg1"/>
                </a:solidFill>
              </a:rPr>
              <a:t>Moab </a:t>
            </a:r>
            <a:r>
              <a:rPr lang="en-US" sz="3200" dirty="0">
                <a:solidFill>
                  <a:schemeClr val="bg1"/>
                </a:solidFill>
              </a:rPr>
              <a:t>to the east or </a:t>
            </a:r>
            <a:endParaRPr lang="en-US" sz="3200" dirty="0" smtClean="0">
              <a:solidFill>
                <a:schemeClr val="bg1"/>
              </a:solidFill>
            </a:endParaRPr>
          </a:p>
          <a:p>
            <a:r>
              <a:rPr lang="en-US" sz="3200" dirty="0" smtClean="0">
                <a:solidFill>
                  <a:schemeClr val="bg1"/>
                </a:solidFill>
              </a:rPr>
              <a:t>Cush </a:t>
            </a:r>
            <a:r>
              <a:rPr lang="en-US" sz="3200" dirty="0">
                <a:solidFill>
                  <a:schemeClr val="bg1"/>
                </a:solidFill>
              </a:rPr>
              <a:t>to the south), </a:t>
            </a:r>
            <a:endParaRPr lang="en-US" sz="3200" dirty="0" smtClean="0">
              <a:solidFill>
                <a:schemeClr val="bg1"/>
              </a:solidFill>
            </a:endParaRPr>
          </a:p>
          <a:p>
            <a:r>
              <a:rPr lang="en-US" sz="3200" dirty="0" smtClean="0">
                <a:solidFill>
                  <a:schemeClr val="bg1"/>
                </a:solidFill>
              </a:rPr>
              <a:t>she </a:t>
            </a:r>
            <a:r>
              <a:rPr lang="en-US" sz="3200" dirty="0">
                <a:solidFill>
                  <a:schemeClr val="bg1"/>
                </a:solidFill>
              </a:rPr>
              <a:t>sees nations doomed to destruction. She must look up to the Lord. </a:t>
            </a:r>
          </a:p>
        </p:txBody>
      </p:sp>
      <p:sp>
        <p:nvSpPr>
          <p:cNvPr id="5" name="TextBox 4"/>
          <p:cNvSpPr txBox="1"/>
          <p:nvPr/>
        </p:nvSpPr>
        <p:spPr>
          <a:xfrm>
            <a:off x="3276600" y="5550187"/>
            <a:ext cx="5562600" cy="584775"/>
          </a:xfrm>
          <a:prstGeom prst="rect">
            <a:avLst/>
          </a:prstGeom>
          <a:noFill/>
        </p:spPr>
        <p:txBody>
          <a:bodyPr wrap="square" rtlCol="0">
            <a:spAutoFit/>
          </a:bodyPr>
          <a:lstStyle/>
          <a:p>
            <a:r>
              <a:rPr lang="en-US" sz="3200" dirty="0" smtClean="0">
                <a:solidFill>
                  <a:schemeClr val="bg1"/>
                </a:solidFill>
              </a:rPr>
              <a:t>What is MY source of security??</a:t>
            </a:r>
            <a:endParaRPr lang="en-US" sz="3200" dirty="0">
              <a:solidFill>
                <a:schemeClr val="bg1"/>
              </a:solidFill>
            </a:endParaRPr>
          </a:p>
        </p:txBody>
      </p:sp>
    </p:spTree>
    <p:extLst>
      <p:ext uri="{BB962C8B-B14F-4D97-AF65-F5344CB8AC3E}">
        <p14:creationId xmlns:p14="http://schemas.microsoft.com/office/powerpoint/2010/main" val="18855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3938450"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18: Cush (Ethiopia)</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descr="http://4.bp.blogspot.com/-ofwr6L5263Y/UOUrLO9aywI/AAAAAAAAAAk/yS7d6EbcVlg/s1600/ethiopian-eunuch-and-philip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2226" y="914400"/>
            <a:ext cx="4953000" cy="58647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72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3600" y="5550187"/>
            <a:ext cx="2895600" cy="584775"/>
          </a:xfrm>
          <a:prstGeom prst="rect">
            <a:avLst/>
          </a:prstGeom>
          <a:noFill/>
        </p:spPr>
        <p:txBody>
          <a:bodyPr wrap="square" rtlCol="0">
            <a:spAutoFit/>
          </a:bodyPr>
          <a:lstStyle/>
          <a:p>
            <a:r>
              <a:rPr lang="en-US" sz="3200" dirty="0" smtClean="0">
                <a:solidFill>
                  <a:schemeClr val="bg1"/>
                </a:solidFill>
              </a:rPr>
              <a:t>Bob Williamson</a:t>
            </a:r>
          </a:p>
        </p:txBody>
      </p:sp>
      <p:sp>
        <p:nvSpPr>
          <p:cNvPr id="3" name="TextBox 2"/>
          <p:cNvSpPr txBox="1"/>
          <p:nvPr/>
        </p:nvSpPr>
        <p:spPr>
          <a:xfrm>
            <a:off x="1981200" y="2895600"/>
            <a:ext cx="6248400" cy="830997"/>
          </a:xfrm>
          <a:prstGeom prst="rect">
            <a:avLst/>
          </a:prstGeom>
          <a:noFill/>
        </p:spPr>
        <p:txBody>
          <a:bodyPr wrap="square" rtlCol="0">
            <a:spAutoFit/>
          </a:bodyPr>
          <a:lstStyle/>
          <a:p>
            <a:r>
              <a:rPr lang="en-US" sz="4800" dirty="0" smtClean="0">
                <a:solidFill>
                  <a:schemeClr val="bg1"/>
                </a:solidFill>
              </a:rPr>
              <a:t>www.williamsonit.ca/ss</a:t>
            </a:r>
          </a:p>
        </p:txBody>
      </p:sp>
    </p:spTree>
    <p:extLst>
      <p:ext uri="{BB962C8B-B14F-4D97-AF65-F5344CB8AC3E}">
        <p14:creationId xmlns:p14="http://schemas.microsoft.com/office/powerpoint/2010/main" val="145354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2518831"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19: Egypt</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TextBox 1"/>
          <p:cNvSpPr txBox="1"/>
          <p:nvPr/>
        </p:nvSpPr>
        <p:spPr>
          <a:xfrm>
            <a:off x="609600" y="1066800"/>
            <a:ext cx="1809598" cy="369332"/>
          </a:xfrm>
          <a:prstGeom prst="rect">
            <a:avLst/>
          </a:prstGeom>
          <a:noFill/>
        </p:spPr>
        <p:txBody>
          <a:bodyPr wrap="none" rtlCol="0">
            <a:spAutoFit/>
          </a:bodyPr>
          <a:lstStyle/>
          <a:p>
            <a:r>
              <a:rPr lang="en-US" dirty="0" smtClean="0">
                <a:solidFill>
                  <a:schemeClr val="bg1"/>
                </a:solidFill>
              </a:rPr>
              <a:t>The Aswan Dam:</a:t>
            </a:r>
            <a:endParaRPr lang="en-US" dirty="0">
              <a:solidFill>
                <a:schemeClr val="bg1"/>
              </a:solidFill>
            </a:endParaRPr>
          </a:p>
        </p:txBody>
      </p:sp>
      <p:pic>
        <p:nvPicPr>
          <p:cNvPr id="2050" name="Picture 2" descr="File:BarragemAssuã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4600"/>
            <a:ext cx="4972050"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2" name="Picture 4" descr="http://geo4u.edublogs.org/files/2010/04/aswan-d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752599"/>
            <a:ext cx="5525775" cy="30338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28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2518831"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19: Egypt</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TextBox 1"/>
          <p:cNvSpPr txBox="1"/>
          <p:nvPr/>
        </p:nvSpPr>
        <p:spPr>
          <a:xfrm>
            <a:off x="609600" y="1066800"/>
            <a:ext cx="1809598" cy="369332"/>
          </a:xfrm>
          <a:prstGeom prst="rect">
            <a:avLst/>
          </a:prstGeom>
          <a:noFill/>
        </p:spPr>
        <p:txBody>
          <a:bodyPr wrap="none" rtlCol="0">
            <a:spAutoFit/>
          </a:bodyPr>
          <a:lstStyle/>
          <a:p>
            <a:r>
              <a:rPr lang="en-US" dirty="0" smtClean="0">
                <a:solidFill>
                  <a:schemeClr val="bg1"/>
                </a:solidFill>
              </a:rPr>
              <a:t>The Aswan Dam:</a:t>
            </a:r>
            <a:endParaRPr lang="en-US" dirty="0">
              <a:solidFill>
                <a:schemeClr val="bg1"/>
              </a:solidFill>
            </a:endParaRPr>
          </a:p>
        </p:txBody>
      </p:sp>
      <p:pic>
        <p:nvPicPr>
          <p:cNvPr id="3074" name="Picture 2" descr="http://c1038.r38.cf3.rackcdn.com/group3/building20398/media/02d_f3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732" y="2819399"/>
            <a:ext cx="4054659" cy="38545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TextBox 6"/>
          <p:cNvSpPr txBox="1"/>
          <p:nvPr/>
        </p:nvSpPr>
        <p:spPr>
          <a:xfrm>
            <a:off x="914400" y="1436132"/>
            <a:ext cx="4396254" cy="1200329"/>
          </a:xfrm>
          <a:prstGeom prst="rect">
            <a:avLst/>
          </a:prstGeom>
          <a:noFill/>
        </p:spPr>
        <p:txBody>
          <a:bodyPr wrap="square" rtlCol="0">
            <a:spAutoFit/>
          </a:bodyPr>
          <a:lstStyle/>
          <a:p>
            <a:r>
              <a:rPr lang="en-US" dirty="0" smtClean="0">
                <a:solidFill>
                  <a:schemeClr val="bg1"/>
                </a:solidFill>
              </a:rPr>
              <a:t>- Completed in 1970 (10 years to construct)</a:t>
            </a:r>
          </a:p>
          <a:p>
            <a:r>
              <a:rPr lang="en-US" dirty="0" smtClean="0">
                <a:solidFill>
                  <a:schemeClr val="bg1"/>
                </a:solidFill>
              </a:rPr>
              <a:t>- 364 </a:t>
            </a:r>
            <a:r>
              <a:rPr lang="en-US" dirty="0">
                <a:solidFill>
                  <a:schemeClr val="bg1"/>
                </a:solidFill>
              </a:rPr>
              <a:t>f</a:t>
            </a:r>
            <a:r>
              <a:rPr lang="en-US" dirty="0" smtClean="0">
                <a:solidFill>
                  <a:schemeClr val="bg1"/>
                </a:solidFill>
              </a:rPr>
              <a:t>eet tall</a:t>
            </a:r>
          </a:p>
          <a:p>
            <a:r>
              <a:rPr lang="en-US" dirty="0" smtClean="0">
                <a:solidFill>
                  <a:schemeClr val="bg1"/>
                </a:solidFill>
              </a:rPr>
              <a:t>- 12, 570 feet long</a:t>
            </a:r>
          </a:p>
          <a:p>
            <a:r>
              <a:rPr lang="en-US" dirty="0" smtClean="0">
                <a:solidFill>
                  <a:schemeClr val="bg1"/>
                </a:solidFill>
              </a:rPr>
              <a:t>- 3,220 feet thick at its base</a:t>
            </a:r>
          </a:p>
        </p:txBody>
      </p:sp>
      <p:sp>
        <p:nvSpPr>
          <p:cNvPr id="8" name="TextBox 7"/>
          <p:cNvSpPr txBox="1"/>
          <p:nvPr/>
        </p:nvSpPr>
        <p:spPr>
          <a:xfrm>
            <a:off x="4541178" y="2362200"/>
            <a:ext cx="4396254" cy="3970318"/>
          </a:xfrm>
          <a:prstGeom prst="rect">
            <a:avLst/>
          </a:prstGeom>
          <a:noFill/>
        </p:spPr>
        <p:txBody>
          <a:bodyPr wrap="square" rtlCol="0">
            <a:spAutoFit/>
          </a:bodyPr>
          <a:lstStyle/>
          <a:p>
            <a:r>
              <a:rPr lang="en-US" dirty="0" smtClean="0">
                <a:solidFill>
                  <a:schemeClr val="bg1"/>
                </a:solidFill>
              </a:rPr>
              <a:t>- Allows for irrigation to be controlled</a:t>
            </a:r>
          </a:p>
          <a:p>
            <a:r>
              <a:rPr lang="en-US" dirty="0" smtClean="0">
                <a:solidFill>
                  <a:schemeClr val="bg1"/>
                </a:solidFill>
              </a:rPr>
              <a:t>- No flood plains</a:t>
            </a:r>
          </a:p>
          <a:p>
            <a:r>
              <a:rPr lang="en-US" dirty="0" smtClean="0">
                <a:solidFill>
                  <a:schemeClr val="bg1"/>
                </a:solidFill>
              </a:rPr>
              <a:t>- Electricity</a:t>
            </a:r>
          </a:p>
          <a:p>
            <a:endParaRPr lang="en-US" dirty="0" smtClean="0">
              <a:solidFill>
                <a:schemeClr val="bg1"/>
              </a:solidFill>
            </a:endParaRPr>
          </a:p>
          <a:p>
            <a:r>
              <a:rPr lang="en-US" dirty="0" smtClean="0">
                <a:solidFill>
                  <a:schemeClr val="bg1"/>
                </a:solidFill>
              </a:rPr>
              <a:t>However,</a:t>
            </a:r>
          </a:p>
          <a:p>
            <a:r>
              <a:rPr lang="en-US" dirty="0" smtClean="0">
                <a:solidFill>
                  <a:schemeClr val="bg1"/>
                </a:solidFill>
              </a:rPr>
              <a:t>- Lands are now waterlogged (higher water table</a:t>
            </a:r>
          </a:p>
          <a:p>
            <a:r>
              <a:rPr lang="en-US" dirty="0" smtClean="0">
                <a:solidFill>
                  <a:schemeClr val="bg1"/>
                </a:solidFill>
              </a:rPr>
              <a:t>- soil salinization is a problem</a:t>
            </a:r>
          </a:p>
          <a:p>
            <a:r>
              <a:rPr lang="en-US" dirty="0" smtClean="0">
                <a:solidFill>
                  <a:schemeClr val="bg1"/>
                </a:solidFill>
              </a:rPr>
              <a:t>- The </a:t>
            </a:r>
            <a:r>
              <a:rPr lang="en-US" dirty="0">
                <a:solidFill>
                  <a:schemeClr val="bg1"/>
                </a:solidFill>
              </a:rPr>
              <a:t>standing water in irrigation canals is a breeding ground for snails carrying the parasite </a:t>
            </a:r>
            <a:r>
              <a:rPr lang="en-US" dirty="0" smtClean="0">
                <a:solidFill>
                  <a:schemeClr val="bg1"/>
                </a:solidFill>
              </a:rPr>
              <a:t>bilharzia</a:t>
            </a:r>
          </a:p>
          <a:p>
            <a:r>
              <a:rPr lang="en-US" dirty="0" smtClean="0">
                <a:solidFill>
                  <a:schemeClr val="bg1"/>
                </a:solidFill>
              </a:rPr>
              <a:t>- Sediment </a:t>
            </a:r>
            <a:r>
              <a:rPr lang="en-US" dirty="0">
                <a:solidFill>
                  <a:schemeClr val="bg1"/>
                </a:solidFill>
              </a:rPr>
              <a:t>deposited in the reservoir is lowering the water storage capacity of Lake Nasser</a:t>
            </a:r>
          </a:p>
        </p:txBody>
      </p:sp>
    </p:spTree>
    <p:extLst>
      <p:ext uri="{BB962C8B-B14F-4D97-AF65-F5344CB8AC3E}">
        <p14:creationId xmlns:p14="http://schemas.microsoft.com/office/powerpoint/2010/main" val="319473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ehritzema.files.wordpress.com/2009/12/map_of_assyri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460" y="990600"/>
            <a:ext cx="8536183" cy="5867400"/>
          </a:xfrm>
          <a:prstGeom prst="rect">
            <a:avLst/>
          </a:prstGeom>
          <a:noFill/>
          <a:effectLst>
            <a:outerShdw blurRad="279400" dist="38100" algn="l" rotWithShape="0">
              <a:prstClr val="black">
                <a:alpha val="97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09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2518831"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19: Egypt</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TextBox 1"/>
          <p:cNvSpPr txBox="1"/>
          <p:nvPr/>
        </p:nvSpPr>
        <p:spPr>
          <a:xfrm>
            <a:off x="609600" y="1066800"/>
            <a:ext cx="1809598" cy="369332"/>
          </a:xfrm>
          <a:prstGeom prst="rect">
            <a:avLst/>
          </a:prstGeom>
          <a:noFill/>
        </p:spPr>
        <p:txBody>
          <a:bodyPr wrap="none" rtlCol="0">
            <a:spAutoFit/>
          </a:bodyPr>
          <a:lstStyle/>
          <a:p>
            <a:r>
              <a:rPr lang="en-US" dirty="0" smtClean="0">
                <a:solidFill>
                  <a:schemeClr val="bg1"/>
                </a:solidFill>
              </a:rPr>
              <a:t>The Aswan Dam:</a:t>
            </a:r>
            <a:endParaRPr lang="en-US" dirty="0">
              <a:solidFill>
                <a:schemeClr val="bg1"/>
              </a:solidFill>
            </a:endParaRPr>
          </a:p>
        </p:txBody>
      </p:sp>
      <p:sp>
        <p:nvSpPr>
          <p:cNvPr id="7" name="TextBox 6"/>
          <p:cNvSpPr txBox="1"/>
          <p:nvPr/>
        </p:nvSpPr>
        <p:spPr>
          <a:xfrm>
            <a:off x="914400" y="1436132"/>
            <a:ext cx="7924800" cy="2308324"/>
          </a:xfrm>
          <a:prstGeom prst="rect">
            <a:avLst/>
          </a:prstGeom>
          <a:noFill/>
        </p:spPr>
        <p:txBody>
          <a:bodyPr wrap="square" rtlCol="0">
            <a:spAutoFit/>
          </a:bodyPr>
          <a:lstStyle/>
          <a:p>
            <a:r>
              <a:rPr lang="en-US" dirty="0" smtClean="0">
                <a:solidFill>
                  <a:schemeClr val="bg1"/>
                </a:solidFill>
              </a:rPr>
              <a:t>- Mediterranean </a:t>
            </a:r>
            <a:r>
              <a:rPr lang="en-US" dirty="0">
                <a:solidFill>
                  <a:schemeClr val="bg1"/>
                </a:solidFill>
              </a:rPr>
              <a:t>fishing and brackish water lake fishery declined after the dam was finished because nutrients that used to flow down the Nile to the Mediterranean were trapped behind the </a:t>
            </a:r>
            <a:r>
              <a:rPr lang="en-US" dirty="0" smtClean="0">
                <a:solidFill>
                  <a:schemeClr val="bg1"/>
                </a:solidFill>
              </a:rPr>
              <a:t>dam.</a:t>
            </a:r>
          </a:p>
          <a:p>
            <a:r>
              <a:rPr lang="en-US" dirty="0" smtClean="0">
                <a:solidFill>
                  <a:schemeClr val="bg1"/>
                </a:solidFill>
              </a:rPr>
              <a:t>- The </a:t>
            </a:r>
            <a:r>
              <a:rPr lang="en-US" dirty="0">
                <a:solidFill>
                  <a:schemeClr val="bg1"/>
                </a:solidFill>
              </a:rPr>
              <a:t>red-brick construction industry, which consisted of hundreds of factories that used Nile sediment deposits along the river, has also been negatively </a:t>
            </a:r>
            <a:r>
              <a:rPr lang="en-US" dirty="0" smtClean="0">
                <a:solidFill>
                  <a:schemeClr val="bg1"/>
                </a:solidFill>
              </a:rPr>
              <a:t>affected</a:t>
            </a:r>
          </a:p>
          <a:p>
            <a:r>
              <a:rPr lang="en-US" dirty="0">
                <a:solidFill>
                  <a:schemeClr val="bg1"/>
                </a:solidFill>
              </a:rPr>
              <a:t>- Because of the lower turbidity of the water sunlight penetrates deeper in the Nile water. Because of this and the increased presence of nutrients from fertilizers in the water, more algae grow in the Nile </a:t>
            </a:r>
            <a:endParaRPr lang="en-US" dirty="0" smtClean="0">
              <a:solidFill>
                <a:schemeClr val="bg1"/>
              </a:solidFill>
            </a:endParaRPr>
          </a:p>
        </p:txBody>
      </p:sp>
      <p:pic>
        <p:nvPicPr>
          <p:cNvPr id="4098" name="Picture 2" descr="http://sitemaker.umich.edu/sec004_gp5/files/highasw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886200"/>
            <a:ext cx="4752975" cy="27241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3779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2518831"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20: Egypt</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TextBox 2"/>
          <p:cNvSpPr txBox="1"/>
          <p:nvPr/>
        </p:nvSpPr>
        <p:spPr>
          <a:xfrm>
            <a:off x="6477000" y="6267879"/>
            <a:ext cx="2209800" cy="369332"/>
          </a:xfrm>
          <a:prstGeom prst="rect">
            <a:avLst/>
          </a:prstGeom>
          <a:noFill/>
        </p:spPr>
        <p:txBody>
          <a:bodyPr wrap="square" rtlCol="0">
            <a:spAutoFit/>
          </a:bodyPr>
          <a:lstStyle/>
          <a:p>
            <a:r>
              <a:rPr lang="en-US" dirty="0" smtClean="0">
                <a:solidFill>
                  <a:schemeClr val="bg1"/>
                </a:solidFill>
              </a:rPr>
              <a:t>A Standing Stone</a:t>
            </a:r>
            <a:endParaRPr lang="en-US" dirty="0">
              <a:solidFill>
                <a:schemeClr val="bg1"/>
              </a:solidFill>
            </a:endParaRPr>
          </a:p>
        </p:txBody>
      </p:sp>
      <p:pic>
        <p:nvPicPr>
          <p:cNvPr id="1026" name="Picture 2" descr="http://www.littleglimpsesoflife.com/wp-content/uploads/2012/07/Standing-stone-7.16.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660195"/>
            <a:ext cx="4482762" cy="59770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80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2518831"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20: Egypt</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122" name="Picture 2" descr="http://duncanandmeg.org/blogs/ex204/wp-content/uploads/2012/07/Syro-Ephraimite_W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7257"/>
            <a:ext cx="6522427" cy="59607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705600" y="3733800"/>
            <a:ext cx="2209800" cy="1477328"/>
          </a:xfrm>
          <a:prstGeom prst="rect">
            <a:avLst/>
          </a:prstGeom>
          <a:noFill/>
        </p:spPr>
        <p:txBody>
          <a:bodyPr wrap="square" rtlCol="0">
            <a:spAutoFit/>
          </a:bodyPr>
          <a:lstStyle/>
          <a:p>
            <a:r>
              <a:rPr lang="en-US" dirty="0" smtClean="0">
                <a:solidFill>
                  <a:schemeClr val="bg1"/>
                </a:solidFill>
              </a:rPr>
              <a:t>Ashdod was conquered in 711 BC and paved the way for the Egyptian conquest to follow. </a:t>
            </a:r>
            <a:endParaRPr lang="en-US" dirty="0">
              <a:solidFill>
                <a:schemeClr val="bg1"/>
              </a:solidFill>
            </a:endParaRPr>
          </a:p>
        </p:txBody>
      </p:sp>
      <p:sp>
        <p:nvSpPr>
          <p:cNvPr id="2" name="Cloud 1"/>
          <p:cNvSpPr/>
          <p:nvPr/>
        </p:nvSpPr>
        <p:spPr>
          <a:xfrm>
            <a:off x="2635563" y="6324600"/>
            <a:ext cx="1860237" cy="53340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204941" y="6409565"/>
            <a:ext cx="721480" cy="369332"/>
          </a:xfrm>
          <a:prstGeom prst="rect">
            <a:avLst/>
          </a:prstGeom>
          <a:noFill/>
        </p:spPr>
        <p:txBody>
          <a:bodyPr wrap="none" rtlCol="0">
            <a:spAutoFit/>
          </a:bodyPr>
          <a:lstStyle/>
          <a:p>
            <a:r>
              <a:rPr lang="en-US" dirty="0" smtClean="0"/>
              <a:t>Edom</a:t>
            </a:r>
            <a:endParaRPr lang="en-US" dirty="0"/>
          </a:p>
        </p:txBody>
      </p:sp>
    </p:spTree>
    <p:extLst>
      <p:ext uri="{BB962C8B-B14F-4D97-AF65-F5344CB8AC3E}">
        <p14:creationId xmlns:p14="http://schemas.microsoft.com/office/powerpoint/2010/main" val="275596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2901435"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21: Babylon</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TextBox 2"/>
          <p:cNvSpPr txBox="1"/>
          <p:nvPr/>
        </p:nvSpPr>
        <p:spPr>
          <a:xfrm>
            <a:off x="6096000" y="1828800"/>
            <a:ext cx="2209800" cy="369332"/>
          </a:xfrm>
          <a:prstGeom prst="rect">
            <a:avLst/>
          </a:prstGeom>
          <a:noFill/>
        </p:spPr>
        <p:txBody>
          <a:bodyPr wrap="square" rtlCol="0">
            <a:spAutoFit/>
          </a:bodyPr>
          <a:lstStyle/>
          <a:p>
            <a:r>
              <a:rPr lang="en-US" dirty="0" smtClean="0">
                <a:solidFill>
                  <a:schemeClr val="bg1"/>
                </a:solidFill>
              </a:rPr>
              <a:t>Storms in the Negev</a:t>
            </a:r>
            <a:endParaRPr lang="en-US" dirty="0">
              <a:solidFill>
                <a:schemeClr val="bg1"/>
              </a:solidFill>
            </a:endParaRPr>
          </a:p>
        </p:txBody>
      </p:sp>
      <p:pic>
        <p:nvPicPr>
          <p:cNvPr id="2052" name="Picture 4" descr="http://www.funonthenet.in/images/stories/forwards/Dust%20Storms/dust-stor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4366" y="3048000"/>
            <a:ext cx="4762500" cy="3571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descr="http://icons-ak.wunderground.com/data/wximagenew/c/carlar/1416-8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75" y="961293"/>
            <a:ext cx="5156390"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49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outpostpilgrim.files.wordpress.com/2012/10/judgme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11684"/>
            <a:ext cx="9144000" cy="51463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6732" y="119390"/>
            <a:ext cx="2901435"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21: Babylon</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TextBox 2"/>
          <p:cNvSpPr txBox="1"/>
          <p:nvPr/>
        </p:nvSpPr>
        <p:spPr>
          <a:xfrm>
            <a:off x="6400800" y="1981200"/>
            <a:ext cx="2209800" cy="369332"/>
          </a:xfrm>
          <a:prstGeom prst="rect">
            <a:avLst/>
          </a:prstGeom>
          <a:noFill/>
        </p:spPr>
        <p:txBody>
          <a:bodyPr wrap="square" rtlCol="0">
            <a:spAutoFit/>
          </a:bodyPr>
          <a:lstStyle/>
          <a:p>
            <a:r>
              <a:rPr lang="en-US" dirty="0" smtClean="0"/>
              <a:t>Jonah And Nineveh</a:t>
            </a:r>
            <a:endParaRPr lang="en-US" dirty="0"/>
          </a:p>
        </p:txBody>
      </p:sp>
    </p:spTree>
    <p:extLst>
      <p:ext uri="{BB962C8B-B14F-4D97-AF65-F5344CB8AC3E}">
        <p14:creationId xmlns:p14="http://schemas.microsoft.com/office/powerpoint/2010/main" val="27444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2901435"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21: Babylon</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TextBox 2"/>
          <p:cNvSpPr txBox="1"/>
          <p:nvPr/>
        </p:nvSpPr>
        <p:spPr>
          <a:xfrm>
            <a:off x="49311" y="2633497"/>
            <a:ext cx="1524000" cy="369332"/>
          </a:xfrm>
          <a:prstGeom prst="rect">
            <a:avLst/>
          </a:prstGeom>
          <a:noFill/>
        </p:spPr>
        <p:txBody>
          <a:bodyPr wrap="square" rtlCol="0">
            <a:spAutoFit/>
          </a:bodyPr>
          <a:lstStyle/>
          <a:p>
            <a:r>
              <a:rPr lang="en-US" dirty="0" smtClean="0">
                <a:solidFill>
                  <a:schemeClr val="bg1"/>
                </a:solidFill>
              </a:rPr>
              <a:t>Separation</a:t>
            </a:r>
            <a:endParaRPr lang="en-US" dirty="0">
              <a:solidFill>
                <a:schemeClr val="bg1"/>
              </a:solidFill>
            </a:endParaRPr>
          </a:p>
        </p:txBody>
      </p:sp>
      <p:pic>
        <p:nvPicPr>
          <p:cNvPr id="1026" name="Picture 2" descr="http://cbcawakenyouth.files.wordpress.com/2012/08/winnowing_the_grain_threshing_with_donkeys1.jpg?w=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56270"/>
            <a:ext cx="4133850" cy="36782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ttp://www.zagaya.org/wp-content/uploads/2012/05/Mom-Baby-and-gr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066800"/>
            <a:ext cx="5876192" cy="39174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696200" y="5001847"/>
            <a:ext cx="1295400" cy="369332"/>
          </a:xfrm>
          <a:prstGeom prst="rect">
            <a:avLst/>
          </a:prstGeom>
          <a:noFill/>
        </p:spPr>
        <p:txBody>
          <a:bodyPr wrap="square" rtlCol="0">
            <a:spAutoFit/>
          </a:bodyPr>
          <a:lstStyle/>
          <a:p>
            <a:r>
              <a:rPr lang="en-US" dirty="0" smtClean="0">
                <a:solidFill>
                  <a:schemeClr val="bg1"/>
                </a:solidFill>
              </a:rPr>
              <a:t>Threshing</a:t>
            </a:r>
            <a:endParaRPr lang="en-US" dirty="0">
              <a:solidFill>
                <a:schemeClr val="bg1"/>
              </a:solidFill>
            </a:endParaRPr>
          </a:p>
        </p:txBody>
      </p:sp>
    </p:spTree>
    <p:extLst>
      <p:ext uri="{BB962C8B-B14F-4D97-AF65-F5344CB8AC3E}">
        <p14:creationId xmlns:p14="http://schemas.microsoft.com/office/powerpoint/2010/main" val="196428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31966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21: Seir/Petra</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050" name="Picture 2" descr="http://paradiseintheworld.com/wp-content/uploads/2012/02/jordan-pet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59025"/>
            <a:ext cx="8774723" cy="589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33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4016741"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22: Valley Of Vision</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descr="http://www.alanschleimer.com/wp-content/uploads/2012/10/israel-valley-backgr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4222"/>
            <a:ext cx="8820150" cy="590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73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4658839"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22: Ashdod And </a:t>
            </a:r>
            <a:r>
              <a:rPr lang="en-US" sz="2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Azekah</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050" name="Picture 2" descr="http://www.bible-history.com/geography/maps/Map-of-philistine-cities-battl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762000"/>
            <a:ext cx="4419600" cy="59637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Oval 1"/>
          <p:cNvSpPr/>
          <p:nvPr/>
        </p:nvSpPr>
        <p:spPr>
          <a:xfrm>
            <a:off x="3440723" y="4103077"/>
            <a:ext cx="533400" cy="3048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667000" y="3915508"/>
            <a:ext cx="533400" cy="3048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348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3630866"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22: City Of David</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074" name="Picture 2" descr="http://img5.blogs.yahoo.co.jp/ybi/1/75/56/yhwhicxc/folder/457400/img_457400_11633286_12?137002399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2824" y="990600"/>
            <a:ext cx="5679076" cy="56388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10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discovercreation.org/newsletters/images/ScarletWor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85800"/>
            <a:ext cx="2886075" cy="2619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43401" y="1447800"/>
            <a:ext cx="4724400" cy="2031325"/>
          </a:xfrm>
          <a:prstGeom prst="rect">
            <a:avLst/>
          </a:prstGeom>
          <a:noFill/>
        </p:spPr>
        <p:txBody>
          <a:bodyPr wrap="square" rtlCol="0">
            <a:spAutoFit/>
          </a:bodyPr>
          <a:lstStyle/>
          <a:p>
            <a:r>
              <a:rPr lang="en-US" dirty="0">
                <a:solidFill>
                  <a:schemeClr val="bg1"/>
                </a:solidFill>
              </a:rPr>
              <a:t>Usually in the Bible, the Hebrew word for a </a:t>
            </a:r>
            <a:endParaRPr lang="en-US" dirty="0" smtClean="0">
              <a:solidFill>
                <a:schemeClr val="bg1"/>
              </a:solidFill>
            </a:endParaRPr>
          </a:p>
          <a:p>
            <a:r>
              <a:rPr lang="en-US" dirty="0" smtClean="0">
                <a:solidFill>
                  <a:schemeClr val="bg1"/>
                </a:solidFill>
              </a:rPr>
              <a:t>worm </a:t>
            </a:r>
            <a:r>
              <a:rPr lang="en-US" dirty="0">
                <a:solidFill>
                  <a:schemeClr val="bg1"/>
                </a:solidFill>
              </a:rPr>
              <a:t>is “</a:t>
            </a:r>
            <a:r>
              <a:rPr lang="en-US" dirty="0" err="1">
                <a:solidFill>
                  <a:schemeClr val="bg1"/>
                </a:solidFill>
              </a:rPr>
              <a:t>rimmah</a:t>
            </a:r>
            <a:r>
              <a:rPr lang="en-US" dirty="0">
                <a:solidFill>
                  <a:schemeClr val="bg1"/>
                </a:solidFill>
              </a:rPr>
              <a:t>”, which means a maggot – </a:t>
            </a:r>
            <a:endParaRPr lang="en-US" dirty="0" smtClean="0">
              <a:solidFill>
                <a:schemeClr val="bg1"/>
              </a:solidFill>
            </a:endParaRPr>
          </a:p>
          <a:p>
            <a:r>
              <a:rPr lang="en-US" dirty="0" smtClean="0">
                <a:solidFill>
                  <a:schemeClr val="bg1"/>
                </a:solidFill>
              </a:rPr>
              <a:t>but </a:t>
            </a:r>
            <a:r>
              <a:rPr lang="en-US" dirty="0">
                <a:solidFill>
                  <a:schemeClr val="bg1"/>
                </a:solidFill>
              </a:rPr>
              <a:t>the Hebrew word Jesus used </a:t>
            </a:r>
            <a:r>
              <a:rPr lang="en-US" dirty="0" smtClean="0">
                <a:solidFill>
                  <a:schemeClr val="bg1"/>
                </a:solidFill>
              </a:rPr>
              <a:t>(Matt. 27:46, </a:t>
            </a:r>
          </a:p>
          <a:p>
            <a:r>
              <a:rPr lang="en-US" dirty="0" smtClean="0">
                <a:solidFill>
                  <a:schemeClr val="bg1"/>
                </a:solidFill>
              </a:rPr>
              <a:t>Psalm 22:6) for worm</a:t>
            </a:r>
            <a:r>
              <a:rPr lang="en-US" dirty="0">
                <a:solidFill>
                  <a:schemeClr val="bg1"/>
                </a:solidFill>
              </a:rPr>
              <a:t>, is TOLA’ATH, which means </a:t>
            </a:r>
            <a:endParaRPr lang="en-US" dirty="0" smtClean="0">
              <a:solidFill>
                <a:schemeClr val="bg1"/>
              </a:solidFill>
            </a:endParaRPr>
          </a:p>
          <a:p>
            <a:r>
              <a:rPr lang="en-US" dirty="0" smtClean="0">
                <a:solidFill>
                  <a:schemeClr val="bg1"/>
                </a:solidFill>
              </a:rPr>
              <a:t>“</a:t>
            </a:r>
            <a:r>
              <a:rPr lang="en-US" dirty="0">
                <a:solidFill>
                  <a:schemeClr val="bg1"/>
                </a:solidFill>
              </a:rPr>
              <a:t>Crimson worm” or “Scarlet worm”. </a:t>
            </a:r>
            <a:endParaRPr lang="en-US" dirty="0" smtClean="0">
              <a:solidFill>
                <a:schemeClr val="bg1"/>
              </a:solidFill>
            </a:endParaRPr>
          </a:p>
          <a:p>
            <a:r>
              <a:rPr lang="en-US" dirty="0" smtClean="0">
                <a:solidFill>
                  <a:schemeClr val="bg1"/>
                </a:solidFill>
              </a:rPr>
              <a:t>Both </a:t>
            </a:r>
            <a:r>
              <a:rPr lang="en-US" dirty="0">
                <a:solidFill>
                  <a:schemeClr val="bg1"/>
                </a:solidFill>
              </a:rPr>
              <a:t>scarlet and crimson are the colors of </a:t>
            </a:r>
            <a:endParaRPr lang="en-US" dirty="0" smtClean="0">
              <a:solidFill>
                <a:schemeClr val="bg1"/>
              </a:solidFill>
            </a:endParaRPr>
          </a:p>
          <a:p>
            <a:r>
              <a:rPr lang="en-US" dirty="0" smtClean="0">
                <a:solidFill>
                  <a:schemeClr val="bg1"/>
                </a:solidFill>
              </a:rPr>
              <a:t>blood </a:t>
            </a:r>
            <a:r>
              <a:rPr lang="en-US" dirty="0">
                <a:solidFill>
                  <a:schemeClr val="bg1"/>
                </a:solidFill>
              </a:rPr>
              <a:t>– deep red.</a:t>
            </a:r>
          </a:p>
        </p:txBody>
      </p:sp>
      <p:sp>
        <p:nvSpPr>
          <p:cNvPr id="3" name="TextBox 2"/>
          <p:cNvSpPr txBox="1"/>
          <p:nvPr/>
        </p:nvSpPr>
        <p:spPr>
          <a:xfrm>
            <a:off x="2895600" y="3810000"/>
            <a:ext cx="5638800" cy="2585323"/>
          </a:xfrm>
          <a:prstGeom prst="rect">
            <a:avLst/>
          </a:prstGeom>
          <a:noFill/>
        </p:spPr>
        <p:txBody>
          <a:bodyPr wrap="square" rtlCol="0">
            <a:spAutoFit/>
          </a:bodyPr>
          <a:lstStyle/>
          <a:p>
            <a:r>
              <a:rPr lang="en-US" dirty="0" smtClean="0">
                <a:solidFill>
                  <a:schemeClr val="bg1"/>
                </a:solidFill>
              </a:rPr>
              <a:t>The female is wingless and adheres to its favorite plant.  After once attaching itself it remains motionless, and when dead its body shelters the eggs which have been deposited beneath it. </a:t>
            </a:r>
            <a:r>
              <a:rPr lang="en-US" dirty="0">
                <a:solidFill>
                  <a:schemeClr val="bg1"/>
                </a:solidFill>
              </a:rPr>
              <a:t>During the birthing process, she secretes a crimson fluid or gel. The scarlet fluid covers her entire body and all the eggs she lays. It also leaves a stain on the tree, which will never fade away with the passing of time</a:t>
            </a:r>
            <a:r>
              <a:rPr lang="en-US" dirty="0" smtClean="0">
                <a:solidFill>
                  <a:schemeClr val="bg1"/>
                </a:solidFill>
              </a:rPr>
              <a:t>! The dye is made from the dried bodies of the females. </a:t>
            </a:r>
            <a:endParaRPr lang="en-US" dirty="0">
              <a:solidFill>
                <a:schemeClr val="bg1"/>
              </a:solidFill>
            </a:endParaRPr>
          </a:p>
        </p:txBody>
      </p:sp>
    </p:spTree>
    <p:extLst>
      <p:ext uri="{BB962C8B-B14F-4D97-AF65-F5344CB8AC3E}">
        <p14:creationId xmlns:p14="http://schemas.microsoft.com/office/powerpoint/2010/main" val="90573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4680833"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22: City Of David Model</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098" name="Picture 2" descr="File:City of Davi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990600"/>
            <a:ext cx="5143500" cy="5715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34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5205849"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22: Relying Too Much On …</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050" name="Picture 2" descr="http://rksharma.files.wordpress.com/2010/06/lazymansdogwal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455" y="861646"/>
            <a:ext cx="5947748" cy="41433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http://cdn.physorg.com/newman/gfx/news/2009/solitudeco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676400"/>
            <a:ext cx="2476500" cy="18573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http://www.cooperativeindividualism.org/calvin-relying-on-experts.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4278923"/>
            <a:ext cx="7620000" cy="24288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2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2330253"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23: </a:t>
            </a:r>
            <a:r>
              <a:rPr lang="en-US" sz="2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Tyre</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074" name="Picture 2" descr="http://www.bible-history.com/maps/images/2_kings_kingdom_of_jeroboam_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7677" y="497171"/>
            <a:ext cx="4035792" cy="62260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50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3285002"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23: </a:t>
            </a:r>
            <a:r>
              <a:rPr lang="en-US" sz="2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Tyre</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Today</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098" name="Picture 2" descr="http://sophismata.files.wordpress.com/2009/02/tyre_today_satell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52" y="1219200"/>
            <a:ext cx="8853806" cy="52578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55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5969135"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24: When God Says … “Enough”!</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descr="http://static3.businessinsider.com/image/509260df69bedd6e18000002-1200/obama-and-christie-saw-devastation-like-th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32" y="944217"/>
            <a:ext cx="8456427" cy="57245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91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4627613"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24: A Tale Of Two Cities</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050" name="Picture 2" descr="http://www.worldalldetails.com/article_image/1302015026-476wajm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679" y="838200"/>
            <a:ext cx="4601109" cy="345254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53000" y="1423889"/>
            <a:ext cx="1219200" cy="369332"/>
          </a:xfrm>
          <a:prstGeom prst="rect">
            <a:avLst/>
          </a:prstGeom>
          <a:noFill/>
        </p:spPr>
        <p:txBody>
          <a:bodyPr wrap="square" rtlCol="0">
            <a:spAutoFit/>
          </a:bodyPr>
          <a:lstStyle/>
          <a:p>
            <a:r>
              <a:rPr lang="en-US" dirty="0" smtClean="0">
                <a:solidFill>
                  <a:schemeClr val="bg1"/>
                </a:solidFill>
              </a:rPr>
              <a:t>Jerusalem</a:t>
            </a:r>
            <a:endParaRPr lang="en-US" dirty="0">
              <a:solidFill>
                <a:schemeClr val="bg1"/>
              </a:solidFill>
            </a:endParaRPr>
          </a:p>
        </p:txBody>
      </p:sp>
      <p:pic>
        <p:nvPicPr>
          <p:cNvPr id="2052" name="Picture 4" descr="http://sheridanvoice.com/blog/wp-content/uploads/2013/08/babyl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5700" y="3352800"/>
            <a:ext cx="5257800" cy="32861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815470" y="2907988"/>
            <a:ext cx="1104900" cy="369332"/>
          </a:xfrm>
          <a:prstGeom prst="rect">
            <a:avLst/>
          </a:prstGeom>
          <a:noFill/>
        </p:spPr>
        <p:txBody>
          <a:bodyPr wrap="square" rtlCol="0">
            <a:spAutoFit/>
          </a:bodyPr>
          <a:lstStyle/>
          <a:p>
            <a:r>
              <a:rPr lang="en-US" dirty="0" smtClean="0">
                <a:solidFill>
                  <a:schemeClr val="bg1"/>
                </a:solidFill>
              </a:rPr>
              <a:t>Babylon</a:t>
            </a:r>
            <a:endParaRPr lang="en-US" dirty="0">
              <a:solidFill>
                <a:schemeClr val="bg1"/>
              </a:solidFill>
            </a:endParaRPr>
          </a:p>
        </p:txBody>
      </p:sp>
    </p:spTree>
    <p:extLst>
      <p:ext uri="{BB962C8B-B14F-4D97-AF65-F5344CB8AC3E}">
        <p14:creationId xmlns:p14="http://schemas.microsoft.com/office/powerpoint/2010/main" val="97747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4627613"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24: A Tale Of Two Cities</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2133599" y="4191000"/>
            <a:ext cx="1362075" cy="369332"/>
          </a:xfrm>
          <a:prstGeom prst="rect">
            <a:avLst/>
          </a:prstGeom>
          <a:noFill/>
        </p:spPr>
        <p:txBody>
          <a:bodyPr wrap="square" rtlCol="0">
            <a:spAutoFit/>
          </a:bodyPr>
          <a:lstStyle/>
          <a:p>
            <a:r>
              <a:rPr lang="en-US" dirty="0" smtClean="0">
                <a:solidFill>
                  <a:schemeClr val="bg1"/>
                </a:solidFill>
              </a:rPr>
              <a:t>Stonehenge</a:t>
            </a:r>
            <a:endParaRPr lang="en-US" dirty="0">
              <a:solidFill>
                <a:schemeClr val="bg1"/>
              </a:solidFill>
            </a:endParaRPr>
          </a:p>
        </p:txBody>
      </p:sp>
      <p:pic>
        <p:nvPicPr>
          <p:cNvPr id="1028" name="Picture 4" descr="http://houseofanubis.nicktv.it/files/2012/04/stonehenge.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657600"/>
            <a:ext cx="5000625" cy="28003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http://crystalhatchlings.com/EasterEggs/Images/Stonehen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43000"/>
            <a:ext cx="4476750" cy="29527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481016" y="1923365"/>
            <a:ext cx="3200400" cy="646331"/>
          </a:xfrm>
          <a:prstGeom prst="rect">
            <a:avLst/>
          </a:prstGeom>
          <a:noFill/>
        </p:spPr>
        <p:txBody>
          <a:bodyPr wrap="square" rtlCol="0">
            <a:spAutoFit/>
          </a:bodyPr>
          <a:lstStyle/>
          <a:p>
            <a:r>
              <a:rPr lang="en-US" dirty="0" smtClean="0">
                <a:solidFill>
                  <a:schemeClr val="bg1"/>
                </a:solidFill>
              </a:rPr>
              <a:t>Why is the worship of nature</a:t>
            </a:r>
          </a:p>
          <a:p>
            <a:r>
              <a:rPr lang="en-US" dirty="0" smtClean="0">
                <a:solidFill>
                  <a:schemeClr val="bg1"/>
                </a:solidFill>
              </a:rPr>
              <a:t>so compelling to people?</a:t>
            </a:r>
            <a:endParaRPr lang="en-US" dirty="0">
              <a:solidFill>
                <a:schemeClr val="bg1"/>
              </a:solidFill>
            </a:endParaRPr>
          </a:p>
        </p:txBody>
      </p:sp>
    </p:spTree>
    <p:extLst>
      <p:ext uri="{BB962C8B-B14F-4D97-AF65-F5344CB8AC3E}">
        <p14:creationId xmlns:p14="http://schemas.microsoft.com/office/powerpoint/2010/main" val="72752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25</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TextBox 8"/>
          <p:cNvSpPr txBox="1"/>
          <p:nvPr/>
        </p:nvSpPr>
        <p:spPr>
          <a:xfrm>
            <a:off x="5940287" y="1360796"/>
            <a:ext cx="1752600" cy="369332"/>
          </a:xfrm>
          <a:prstGeom prst="rect">
            <a:avLst/>
          </a:prstGeom>
          <a:noFill/>
        </p:spPr>
        <p:txBody>
          <a:bodyPr wrap="square" rtlCol="0">
            <a:spAutoFit/>
          </a:bodyPr>
          <a:lstStyle/>
          <a:p>
            <a:r>
              <a:rPr lang="en-US" dirty="0" smtClean="0">
                <a:solidFill>
                  <a:schemeClr val="bg1"/>
                </a:solidFill>
              </a:rPr>
              <a:t>Storms And Sun</a:t>
            </a:r>
            <a:endParaRPr lang="en-US" dirty="0">
              <a:solidFill>
                <a:schemeClr val="bg1"/>
              </a:solidFill>
            </a:endParaRPr>
          </a:p>
        </p:txBody>
      </p:sp>
      <p:pic>
        <p:nvPicPr>
          <p:cNvPr id="2052" name="Picture 4" descr="http://lavistachurchofchrist.org/LVanswers/images/BroomT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5855" y="3429000"/>
            <a:ext cx="4351920" cy="3262484"/>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AP Photo/Ariel Schal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732" y="762000"/>
            <a:ext cx="5414399" cy="3657600"/>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048000" y="6322152"/>
            <a:ext cx="1343025" cy="369332"/>
          </a:xfrm>
          <a:prstGeom prst="rect">
            <a:avLst/>
          </a:prstGeom>
          <a:noFill/>
        </p:spPr>
        <p:txBody>
          <a:bodyPr wrap="square" rtlCol="0">
            <a:spAutoFit/>
          </a:bodyPr>
          <a:lstStyle/>
          <a:p>
            <a:r>
              <a:rPr lang="en-US" dirty="0" smtClean="0">
                <a:solidFill>
                  <a:schemeClr val="bg1"/>
                </a:solidFill>
              </a:rPr>
              <a:t>Broom Tree</a:t>
            </a:r>
            <a:endParaRPr lang="en-US" dirty="0">
              <a:solidFill>
                <a:schemeClr val="bg1"/>
              </a:solidFill>
            </a:endParaRPr>
          </a:p>
        </p:txBody>
      </p:sp>
    </p:spTree>
    <p:extLst>
      <p:ext uri="{BB962C8B-B14F-4D97-AF65-F5344CB8AC3E}">
        <p14:creationId xmlns:p14="http://schemas.microsoft.com/office/powerpoint/2010/main" val="159654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25</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TextBox 9"/>
          <p:cNvSpPr txBox="1"/>
          <p:nvPr/>
        </p:nvSpPr>
        <p:spPr>
          <a:xfrm>
            <a:off x="3429000" y="1905000"/>
            <a:ext cx="2743200" cy="369332"/>
          </a:xfrm>
          <a:prstGeom prst="rect">
            <a:avLst/>
          </a:prstGeom>
          <a:noFill/>
        </p:spPr>
        <p:txBody>
          <a:bodyPr wrap="square" rtlCol="0">
            <a:spAutoFit/>
          </a:bodyPr>
          <a:lstStyle/>
          <a:p>
            <a:r>
              <a:rPr lang="en-US" dirty="0" smtClean="0">
                <a:solidFill>
                  <a:schemeClr val="bg1"/>
                </a:solidFill>
              </a:rPr>
              <a:t>Mount Olympus, Greece</a:t>
            </a:r>
            <a:endParaRPr lang="en-US" dirty="0">
              <a:solidFill>
                <a:schemeClr val="bg1"/>
              </a:solidFill>
            </a:endParaRPr>
          </a:p>
        </p:txBody>
      </p:sp>
      <p:pic>
        <p:nvPicPr>
          <p:cNvPr id="5122" name="Picture 2" descr="http://upload.wikimedia.org/wikipedia/commons/a/ac/Mount_Olympus-J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32" y="2514600"/>
            <a:ext cx="8896350" cy="410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36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25</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TextBox 9"/>
          <p:cNvSpPr txBox="1"/>
          <p:nvPr/>
        </p:nvSpPr>
        <p:spPr>
          <a:xfrm>
            <a:off x="3733800" y="1387447"/>
            <a:ext cx="2743200" cy="369332"/>
          </a:xfrm>
          <a:prstGeom prst="rect">
            <a:avLst/>
          </a:prstGeom>
          <a:noFill/>
        </p:spPr>
        <p:txBody>
          <a:bodyPr wrap="square" rtlCol="0">
            <a:spAutoFit/>
          </a:bodyPr>
          <a:lstStyle/>
          <a:p>
            <a:r>
              <a:rPr lang="en-US" dirty="0" smtClean="0">
                <a:solidFill>
                  <a:schemeClr val="bg1"/>
                </a:solidFill>
              </a:rPr>
              <a:t>The Great Gulf (Verse 10)</a:t>
            </a:r>
            <a:endParaRPr lang="en-US" dirty="0">
              <a:solidFill>
                <a:schemeClr val="bg1"/>
              </a:solidFill>
            </a:endParaRPr>
          </a:p>
        </p:txBody>
      </p:sp>
      <p:pic>
        <p:nvPicPr>
          <p:cNvPr id="3074" name="Picture 2" descr="http://www.architecturalpapers.ch/images/articles/66_5_w1000h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32" y="1981200"/>
            <a:ext cx="8896350" cy="40290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4724400" y="4267200"/>
            <a:ext cx="18288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4648200" y="1756779"/>
            <a:ext cx="838200" cy="1977021"/>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045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4.bp.blogspot.com/_qjRA32IjX7I/S7foO7BvdvI/AAAAAAAAAZg/5LoVOLyQxV0/s1600/IMG_46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245600" cy="6934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0" y="5867400"/>
            <a:ext cx="2948756" cy="83099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Lead Dross</a:t>
            </a:r>
            <a:endPar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96853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25</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098" name="Picture 2" descr="Northern Africa and the Middle East 19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2999"/>
            <a:ext cx="9144000" cy="5715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86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26</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descr="http://blog.hillsbiblechurch.org/wp-content/uploads/2013/03/jesusresurrection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43000"/>
            <a:ext cx="7115175" cy="533400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21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26</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TextBox 1"/>
          <p:cNvSpPr txBox="1"/>
          <p:nvPr/>
        </p:nvSpPr>
        <p:spPr>
          <a:xfrm>
            <a:off x="1143000" y="1447800"/>
            <a:ext cx="7924800" cy="3539430"/>
          </a:xfrm>
          <a:prstGeom prst="rect">
            <a:avLst/>
          </a:prstGeom>
          <a:noFill/>
        </p:spPr>
        <p:txBody>
          <a:bodyPr wrap="square" rtlCol="0">
            <a:spAutoFit/>
          </a:bodyPr>
          <a:lstStyle>
            <a:defPPr>
              <a:defRPr lang="en-US"/>
            </a:defPPr>
            <a:lvl1pPr>
              <a:defRPr>
                <a:solidFill>
                  <a:schemeClr val="bg1"/>
                </a:solidFill>
              </a:defRPr>
            </a:lvl1pPr>
          </a:lstStyle>
          <a:p>
            <a:r>
              <a:rPr lang="en-US" sz="2800" dirty="0"/>
              <a:t>This chapter can be summarized by remembering five things:</a:t>
            </a:r>
          </a:p>
          <a:p>
            <a:r>
              <a:rPr lang="en-US" sz="2800" dirty="0"/>
              <a:t>	1) Trust God in an active </a:t>
            </a:r>
            <a:r>
              <a:rPr lang="en-US" sz="2800" dirty="0" smtClean="0"/>
              <a:t>way (v.3)</a:t>
            </a:r>
            <a:endParaRPr lang="en-US" sz="2800" dirty="0"/>
          </a:p>
          <a:p>
            <a:r>
              <a:rPr lang="en-US" sz="2800" dirty="0"/>
              <a:t>	2) Honor God’s name </a:t>
            </a:r>
            <a:r>
              <a:rPr lang="en-US" sz="2800" dirty="0" smtClean="0"/>
              <a:t>alone (v.13)</a:t>
            </a:r>
            <a:endParaRPr lang="en-US" sz="2800" dirty="0"/>
          </a:p>
          <a:p>
            <a:r>
              <a:rPr lang="en-US" sz="2800" dirty="0"/>
              <a:t>	3) Believe God can do what we </a:t>
            </a:r>
            <a:r>
              <a:rPr lang="en-US" sz="2800" dirty="0" smtClean="0"/>
              <a:t>cannot (v.11)</a:t>
            </a:r>
            <a:endParaRPr lang="en-US" sz="2800" dirty="0"/>
          </a:p>
          <a:p>
            <a:r>
              <a:rPr lang="en-US" sz="2800" dirty="0"/>
              <a:t>	4) Do NOT let go of the </a:t>
            </a:r>
            <a:r>
              <a:rPr lang="en-US" sz="2800" dirty="0" smtClean="0"/>
              <a:t>resurrection (v.18)</a:t>
            </a:r>
            <a:endParaRPr lang="en-US" sz="2800" dirty="0"/>
          </a:p>
          <a:p>
            <a:r>
              <a:rPr lang="en-US" sz="2800" dirty="0"/>
              <a:t>	5) Focus on the real </a:t>
            </a:r>
            <a:r>
              <a:rPr lang="en-US" sz="2800" dirty="0" smtClean="0"/>
              <a:t>enemy (v. 27:1)</a:t>
            </a:r>
            <a:endParaRPr lang="en-US" sz="2800" dirty="0"/>
          </a:p>
          <a:p>
            <a:endParaRPr lang="en-US" sz="2800" dirty="0"/>
          </a:p>
        </p:txBody>
      </p:sp>
    </p:spTree>
    <p:extLst>
      <p:ext uri="{BB962C8B-B14F-4D97-AF65-F5344CB8AC3E}">
        <p14:creationId xmlns:p14="http://schemas.microsoft.com/office/powerpoint/2010/main" val="392533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27</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1447800" y="1981200"/>
            <a:ext cx="2971800" cy="369332"/>
          </a:xfrm>
          <a:prstGeom prst="rect">
            <a:avLst/>
          </a:prstGeom>
          <a:noFill/>
        </p:spPr>
        <p:txBody>
          <a:bodyPr wrap="square" rtlCol="0">
            <a:spAutoFit/>
          </a:bodyPr>
          <a:lstStyle/>
          <a:p>
            <a:r>
              <a:rPr lang="en-US" dirty="0" err="1" smtClean="0">
                <a:solidFill>
                  <a:schemeClr val="bg1"/>
                </a:solidFill>
              </a:rPr>
              <a:t>Lotan</a:t>
            </a:r>
            <a:endParaRPr lang="en-US" dirty="0" smtClean="0">
              <a:solidFill>
                <a:schemeClr val="bg1"/>
              </a:solidFill>
            </a:endParaRPr>
          </a:p>
        </p:txBody>
      </p:sp>
      <p:pic>
        <p:nvPicPr>
          <p:cNvPr id="3078" name="Picture 6" descr="http://thishollowearth.files.wordpress.com/2010/10/lot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438400"/>
            <a:ext cx="4572000" cy="271335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17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27</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304800" y="762000"/>
            <a:ext cx="2971800" cy="369332"/>
          </a:xfrm>
          <a:prstGeom prst="rect">
            <a:avLst/>
          </a:prstGeom>
          <a:noFill/>
        </p:spPr>
        <p:txBody>
          <a:bodyPr wrap="square" rtlCol="0">
            <a:spAutoFit/>
          </a:bodyPr>
          <a:lstStyle/>
          <a:p>
            <a:r>
              <a:rPr lang="en-US" dirty="0" smtClean="0">
                <a:solidFill>
                  <a:schemeClr val="bg1"/>
                </a:solidFill>
              </a:rPr>
              <a:t>Before Renovations</a:t>
            </a:r>
            <a:endParaRPr lang="en-US" dirty="0">
              <a:solidFill>
                <a:schemeClr val="bg1"/>
              </a:solidFill>
            </a:endParaRPr>
          </a:p>
        </p:txBody>
      </p:sp>
      <p:sp>
        <p:nvSpPr>
          <p:cNvPr id="7" name="TextBox 6"/>
          <p:cNvSpPr txBox="1"/>
          <p:nvPr/>
        </p:nvSpPr>
        <p:spPr>
          <a:xfrm>
            <a:off x="8001000" y="2953712"/>
            <a:ext cx="856422" cy="369332"/>
          </a:xfrm>
          <a:prstGeom prst="rect">
            <a:avLst/>
          </a:prstGeom>
          <a:noFill/>
        </p:spPr>
        <p:txBody>
          <a:bodyPr wrap="square" rtlCol="0">
            <a:spAutoFit/>
          </a:bodyPr>
          <a:lstStyle/>
          <a:p>
            <a:r>
              <a:rPr lang="en-US" dirty="0" smtClean="0">
                <a:solidFill>
                  <a:schemeClr val="bg1"/>
                </a:solidFill>
              </a:rPr>
              <a:t>After</a:t>
            </a:r>
            <a:endParaRPr lang="en-US" dirty="0">
              <a:solidFill>
                <a:schemeClr val="bg1"/>
              </a:solidFill>
            </a:endParaRPr>
          </a:p>
        </p:txBody>
      </p:sp>
      <p:pic>
        <p:nvPicPr>
          <p:cNvPr id="3074" name="Picture 2" descr="final-den-befo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31332"/>
            <a:ext cx="4762500" cy="35718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http://images.younghouselove.com.s3.amazonaws.com/2010/08/final-den-tak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429000"/>
            <a:ext cx="4762500" cy="320040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63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27</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050" name="Picture 2" descr="http://upload.wikimedia.org/wikipedia/commons/1/17/Nitzana_chalk_curves_%282%29,_Western_Negev,_Isra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05340"/>
            <a:ext cx="6124575" cy="459138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9600" y="1362525"/>
            <a:ext cx="1752600" cy="369332"/>
          </a:xfrm>
          <a:prstGeom prst="rect">
            <a:avLst/>
          </a:prstGeom>
          <a:noFill/>
        </p:spPr>
        <p:txBody>
          <a:bodyPr wrap="square" rtlCol="0">
            <a:spAutoFit/>
          </a:bodyPr>
          <a:lstStyle/>
          <a:p>
            <a:r>
              <a:rPr lang="en-US" dirty="0" smtClean="0">
                <a:solidFill>
                  <a:schemeClr val="bg1"/>
                </a:solidFill>
              </a:rPr>
              <a:t>Chalk Rock</a:t>
            </a:r>
            <a:endParaRPr lang="en-US" dirty="0">
              <a:solidFill>
                <a:schemeClr val="bg1"/>
              </a:solidFill>
            </a:endParaRPr>
          </a:p>
        </p:txBody>
      </p:sp>
      <p:pic>
        <p:nvPicPr>
          <p:cNvPr id="2052" name="Picture 4" descr="File:Hecht Museum, Israel – figurines 004-cro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1707801"/>
            <a:ext cx="3098800" cy="4648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731125" y="6331945"/>
            <a:ext cx="1050925" cy="369332"/>
          </a:xfrm>
          <a:prstGeom prst="rect">
            <a:avLst/>
          </a:prstGeom>
          <a:noFill/>
        </p:spPr>
        <p:txBody>
          <a:bodyPr wrap="square" rtlCol="0">
            <a:spAutoFit/>
          </a:bodyPr>
          <a:lstStyle/>
          <a:p>
            <a:r>
              <a:rPr lang="en-US" dirty="0" err="1" smtClean="0">
                <a:solidFill>
                  <a:schemeClr val="bg1"/>
                </a:solidFill>
              </a:rPr>
              <a:t>Asherah</a:t>
            </a:r>
            <a:endParaRPr lang="en-US" dirty="0">
              <a:solidFill>
                <a:schemeClr val="bg1"/>
              </a:solidFill>
            </a:endParaRPr>
          </a:p>
        </p:txBody>
      </p:sp>
    </p:spTree>
    <p:extLst>
      <p:ext uri="{BB962C8B-B14F-4D97-AF65-F5344CB8AC3E}">
        <p14:creationId xmlns:p14="http://schemas.microsoft.com/office/powerpoint/2010/main" val="235747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28</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3657600" y="3918466"/>
            <a:ext cx="1177743" cy="369332"/>
          </a:xfrm>
          <a:prstGeom prst="rect">
            <a:avLst/>
          </a:prstGeom>
          <a:noFill/>
        </p:spPr>
        <p:txBody>
          <a:bodyPr wrap="square" rtlCol="0">
            <a:spAutoFit/>
          </a:bodyPr>
          <a:lstStyle/>
          <a:p>
            <a:r>
              <a:rPr lang="en-US" dirty="0" smtClean="0">
                <a:solidFill>
                  <a:schemeClr val="bg1"/>
                </a:solidFill>
              </a:rPr>
              <a:t>Hezekiah</a:t>
            </a:r>
            <a:endParaRPr lang="en-US" dirty="0">
              <a:solidFill>
                <a:schemeClr val="bg1"/>
              </a:solidFill>
            </a:endParaRPr>
          </a:p>
        </p:txBody>
      </p:sp>
      <p:pic>
        <p:nvPicPr>
          <p:cNvPr id="2050" name="Picture 2" descr="http://bibleencyclopedia.com/picturesjpeg/Hezekiah_exhibits_treasures_col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505200"/>
            <a:ext cx="3810000" cy="32289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http://bibleencyclopedia.com/gs400px/stdas047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0"/>
            <a:ext cx="3171825" cy="381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6" name="Picture 8" descr="http://3.bp.blogspot.com/_QVtPk6brgO4/TDkvT5VEbcI/AAAAAAAABNw/NnD-IT4-DBU/s1600/asherah-po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990600"/>
            <a:ext cx="3220098" cy="2667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43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28</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descr="http://discipuluscripturae.files.wordpress.com/2009/01/jerusalem_hezekia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6" y="975455"/>
            <a:ext cx="9150626" cy="5882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97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9600"/>
            <a:ext cx="9144000" cy="6123148"/>
          </a:xfrm>
          <a:prstGeom prst="rect">
            <a:avLst/>
          </a:prstGeom>
        </p:spPr>
      </p:pic>
      <p:sp>
        <p:nvSpPr>
          <p:cNvPr id="3" name="TextBox 2"/>
          <p:cNvSpPr txBox="1"/>
          <p:nvPr/>
        </p:nvSpPr>
        <p:spPr>
          <a:xfrm>
            <a:off x="533400" y="38441"/>
            <a:ext cx="3551961" cy="646331"/>
          </a:xfrm>
          <a:prstGeom prst="rect">
            <a:avLst/>
          </a:prstGeom>
          <a:noFill/>
        </p:spPr>
        <p:txBody>
          <a:bodyPr wrap="square" rtlCol="0">
            <a:spAutoFit/>
          </a:bodyPr>
          <a:lstStyle/>
          <a:p>
            <a:r>
              <a:rPr lang="en-US" sz="3600" dirty="0"/>
              <a:t>Codex Sinaiticus</a:t>
            </a:r>
          </a:p>
        </p:txBody>
      </p:sp>
    </p:spTree>
    <p:extLst>
      <p:ext uri="{BB962C8B-B14F-4D97-AF65-F5344CB8AC3E}">
        <p14:creationId xmlns:p14="http://schemas.microsoft.com/office/powerpoint/2010/main" val="87166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p:cNvSpPr txBox="1"/>
          <p:nvPr/>
        </p:nvSpPr>
        <p:spPr>
          <a:xfrm>
            <a:off x="533400" y="38441"/>
            <a:ext cx="3551961" cy="646331"/>
          </a:xfrm>
          <a:prstGeom prst="rect">
            <a:avLst/>
          </a:prstGeom>
          <a:noFill/>
        </p:spPr>
        <p:txBody>
          <a:bodyPr wrap="square" rtlCol="0">
            <a:spAutoFit/>
          </a:bodyPr>
          <a:lstStyle/>
          <a:p>
            <a:r>
              <a:rPr lang="en-US" sz="3600" dirty="0"/>
              <a:t>Codex Sinaiticus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0500" y="0"/>
            <a:ext cx="5143500" cy="6858000"/>
          </a:xfrm>
          <a:prstGeom prst="rect">
            <a:avLst/>
          </a:prstGeom>
        </p:spPr>
      </p:pic>
      <p:sp>
        <p:nvSpPr>
          <p:cNvPr id="7" name="TextBox 6"/>
          <p:cNvSpPr txBox="1"/>
          <p:nvPr/>
        </p:nvSpPr>
        <p:spPr>
          <a:xfrm>
            <a:off x="533400" y="1447800"/>
            <a:ext cx="3174010" cy="3693319"/>
          </a:xfrm>
          <a:prstGeom prst="rect">
            <a:avLst/>
          </a:prstGeom>
          <a:noFill/>
        </p:spPr>
        <p:txBody>
          <a:bodyPr wrap="none" rtlCol="0">
            <a:spAutoFit/>
          </a:bodyPr>
          <a:lstStyle/>
          <a:p>
            <a:r>
              <a:rPr lang="en-US" dirty="0" smtClean="0"/>
              <a:t>Discovered: 1844 by </a:t>
            </a:r>
            <a:r>
              <a:rPr lang="en-US" dirty="0" err="1" smtClean="0"/>
              <a:t>Constantin</a:t>
            </a:r>
            <a:endParaRPr lang="en-US" dirty="0" smtClean="0"/>
          </a:p>
          <a:p>
            <a:r>
              <a:rPr lang="en-US" dirty="0" smtClean="0"/>
              <a:t>von </a:t>
            </a:r>
            <a:r>
              <a:rPr lang="en-US" dirty="0" err="1" smtClean="0"/>
              <a:t>Tischendorf</a:t>
            </a:r>
            <a:r>
              <a:rPr lang="en-US" dirty="0" smtClean="0"/>
              <a:t>.</a:t>
            </a:r>
          </a:p>
          <a:p>
            <a:endParaRPr lang="en-US" dirty="0"/>
          </a:p>
          <a:p>
            <a:r>
              <a:rPr lang="en-US" dirty="0" smtClean="0"/>
              <a:t>Earliest compete NT manuscript</a:t>
            </a:r>
          </a:p>
          <a:p>
            <a:r>
              <a:rPr lang="en-US" dirty="0" smtClean="0"/>
              <a:t>we possess (4</a:t>
            </a:r>
            <a:r>
              <a:rPr lang="en-US" baseline="30000" dirty="0" smtClean="0"/>
              <a:t>th</a:t>
            </a:r>
            <a:r>
              <a:rPr lang="en-US" dirty="0" smtClean="0"/>
              <a:t> Century).</a:t>
            </a:r>
          </a:p>
          <a:p>
            <a:endParaRPr lang="en-US" dirty="0"/>
          </a:p>
          <a:p>
            <a:r>
              <a:rPr lang="en-US" dirty="0" smtClean="0"/>
              <a:t>Contains the New Testament</a:t>
            </a:r>
          </a:p>
          <a:p>
            <a:r>
              <a:rPr lang="en-US" dirty="0" smtClean="0"/>
              <a:t>(plus Apocrypha), Epistle of</a:t>
            </a:r>
          </a:p>
          <a:p>
            <a:r>
              <a:rPr lang="en-US" dirty="0" smtClean="0"/>
              <a:t>Barnabas, and the Shepherd of</a:t>
            </a:r>
          </a:p>
          <a:p>
            <a:r>
              <a:rPr lang="en-US" dirty="0" err="1" smtClean="0"/>
              <a:t>Hermas</a:t>
            </a:r>
            <a:r>
              <a:rPr lang="en-US" dirty="0" smtClean="0"/>
              <a:t>.</a:t>
            </a:r>
          </a:p>
          <a:p>
            <a:endParaRPr lang="en-US" dirty="0"/>
          </a:p>
          <a:p>
            <a:r>
              <a:rPr lang="en-US" dirty="0" smtClean="0"/>
              <a:t>Only NT scroll to contain four </a:t>
            </a:r>
          </a:p>
          <a:p>
            <a:r>
              <a:rPr lang="en-US" dirty="0" smtClean="0"/>
              <a:t>columns.</a:t>
            </a:r>
            <a:endParaRPr lang="en-US" dirty="0"/>
          </a:p>
        </p:txBody>
      </p:sp>
    </p:spTree>
    <p:extLst>
      <p:ext uri="{BB962C8B-B14F-4D97-AF65-F5344CB8AC3E}">
        <p14:creationId xmlns:p14="http://schemas.microsoft.com/office/powerpoint/2010/main" val="74157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990600"/>
            <a:ext cx="8305800" cy="4708981"/>
          </a:xfrm>
          <a:prstGeom prst="rect">
            <a:avLst/>
          </a:prstGeom>
        </p:spPr>
        <p:txBody>
          <a:bodyPr wrap="square">
            <a:spAutoFit/>
          </a:bodyPr>
          <a:lstStyle/>
          <a:p>
            <a:r>
              <a:rPr lang="en-US" sz="2000" b="1" dirty="0">
                <a:solidFill>
                  <a:schemeClr val="bg1"/>
                </a:solidFill>
              </a:rPr>
              <a:t>Under Social Symptoms he lists: </a:t>
            </a:r>
            <a:endParaRPr lang="en-US" sz="2000" dirty="0">
              <a:solidFill>
                <a:schemeClr val="bg1"/>
              </a:solidFill>
            </a:endParaRPr>
          </a:p>
          <a:p>
            <a:pPr lvl="0"/>
            <a:r>
              <a:rPr lang="en-US" sz="2000" dirty="0" smtClean="0">
                <a:solidFill>
                  <a:schemeClr val="bg1"/>
                </a:solidFill>
              </a:rPr>
              <a:t>	The </a:t>
            </a:r>
            <a:r>
              <a:rPr lang="en-US" sz="2000" dirty="0">
                <a:solidFill>
                  <a:schemeClr val="bg1"/>
                </a:solidFill>
              </a:rPr>
              <a:t>Crisis of Lawlessness.</a:t>
            </a:r>
          </a:p>
          <a:p>
            <a:pPr lvl="0"/>
            <a:r>
              <a:rPr lang="en-US" sz="2000" dirty="0" smtClean="0">
                <a:solidFill>
                  <a:schemeClr val="bg1"/>
                </a:solidFill>
              </a:rPr>
              <a:t>	Loss </a:t>
            </a:r>
            <a:r>
              <a:rPr lang="en-US" sz="2000" dirty="0">
                <a:solidFill>
                  <a:schemeClr val="bg1"/>
                </a:solidFill>
              </a:rPr>
              <a:t>of Economic Discipline.</a:t>
            </a:r>
          </a:p>
          <a:p>
            <a:pPr lvl="0"/>
            <a:r>
              <a:rPr lang="en-US" sz="2000" dirty="0" smtClean="0">
                <a:solidFill>
                  <a:schemeClr val="bg1"/>
                </a:solidFill>
              </a:rPr>
              <a:t>	Rising </a:t>
            </a:r>
            <a:r>
              <a:rPr lang="en-US" sz="2000" dirty="0">
                <a:solidFill>
                  <a:schemeClr val="bg1"/>
                </a:solidFill>
              </a:rPr>
              <a:t>Bureaucracy.</a:t>
            </a:r>
          </a:p>
          <a:p>
            <a:r>
              <a:rPr lang="en-US" sz="2000" b="1" dirty="0">
                <a:solidFill>
                  <a:schemeClr val="bg1"/>
                </a:solidFill>
              </a:rPr>
              <a:t>Under Cultural Factors he cites: </a:t>
            </a:r>
            <a:endParaRPr lang="en-US" sz="2000" dirty="0">
              <a:solidFill>
                <a:schemeClr val="bg1"/>
              </a:solidFill>
            </a:endParaRPr>
          </a:p>
          <a:p>
            <a:pPr lvl="0"/>
            <a:r>
              <a:rPr lang="en-US" sz="2000" dirty="0" smtClean="0">
                <a:solidFill>
                  <a:schemeClr val="bg1"/>
                </a:solidFill>
              </a:rPr>
              <a:t>	The </a:t>
            </a:r>
            <a:r>
              <a:rPr lang="en-US" sz="2000" dirty="0">
                <a:solidFill>
                  <a:schemeClr val="bg1"/>
                </a:solidFill>
              </a:rPr>
              <a:t>Decline of Education.</a:t>
            </a:r>
          </a:p>
          <a:p>
            <a:pPr lvl="0"/>
            <a:r>
              <a:rPr lang="en-US" sz="2000" dirty="0" smtClean="0">
                <a:solidFill>
                  <a:schemeClr val="bg1"/>
                </a:solidFill>
              </a:rPr>
              <a:t>	Weakening </a:t>
            </a:r>
            <a:r>
              <a:rPr lang="en-US" sz="2000" dirty="0">
                <a:solidFill>
                  <a:schemeClr val="bg1"/>
                </a:solidFill>
              </a:rPr>
              <a:t>of Cultural Foundations.</a:t>
            </a:r>
          </a:p>
          <a:p>
            <a:pPr lvl="0"/>
            <a:r>
              <a:rPr lang="en-US" sz="2000" dirty="0" smtClean="0">
                <a:solidFill>
                  <a:schemeClr val="bg1"/>
                </a:solidFill>
              </a:rPr>
              <a:t>	Loss </a:t>
            </a:r>
            <a:r>
              <a:rPr lang="en-US" sz="2000" dirty="0">
                <a:solidFill>
                  <a:schemeClr val="bg1"/>
                </a:solidFill>
              </a:rPr>
              <a:t>of Respect for Tradition.</a:t>
            </a:r>
          </a:p>
          <a:p>
            <a:pPr lvl="0"/>
            <a:r>
              <a:rPr lang="en-US" sz="2000" dirty="0" smtClean="0">
                <a:solidFill>
                  <a:schemeClr val="bg1"/>
                </a:solidFill>
              </a:rPr>
              <a:t>	Increase </a:t>
            </a:r>
            <a:r>
              <a:rPr lang="en-US" sz="2000" dirty="0">
                <a:solidFill>
                  <a:schemeClr val="bg1"/>
                </a:solidFill>
              </a:rPr>
              <a:t>in Materialism.</a:t>
            </a:r>
          </a:p>
          <a:p>
            <a:r>
              <a:rPr lang="en-US" sz="2000" b="1" dirty="0">
                <a:solidFill>
                  <a:schemeClr val="bg1"/>
                </a:solidFill>
              </a:rPr>
              <a:t>Under Moral Decay: </a:t>
            </a:r>
            <a:endParaRPr lang="en-US" sz="2000" dirty="0">
              <a:solidFill>
                <a:schemeClr val="bg1"/>
              </a:solidFill>
            </a:endParaRPr>
          </a:p>
          <a:p>
            <a:pPr lvl="0"/>
            <a:r>
              <a:rPr lang="en-US" sz="2000" dirty="0" smtClean="0">
                <a:solidFill>
                  <a:schemeClr val="bg1"/>
                </a:solidFill>
              </a:rPr>
              <a:t>	A </a:t>
            </a:r>
            <a:r>
              <a:rPr lang="en-US" sz="2000" dirty="0">
                <a:solidFill>
                  <a:schemeClr val="bg1"/>
                </a:solidFill>
              </a:rPr>
              <a:t>Rise in Immorality.</a:t>
            </a:r>
          </a:p>
          <a:p>
            <a:pPr lvl="0"/>
            <a:r>
              <a:rPr lang="en-US" sz="2000" dirty="0" smtClean="0">
                <a:solidFill>
                  <a:schemeClr val="bg1"/>
                </a:solidFill>
              </a:rPr>
              <a:t>	Decay </a:t>
            </a:r>
            <a:r>
              <a:rPr lang="en-US" sz="2000" dirty="0">
                <a:solidFill>
                  <a:schemeClr val="bg1"/>
                </a:solidFill>
              </a:rPr>
              <a:t>of Old Religious Beliefs and the </a:t>
            </a:r>
            <a:r>
              <a:rPr lang="en-US" sz="2000" dirty="0" smtClean="0">
                <a:solidFill>
                  <a:schemeClr val="bg1"/>
                </a:solidFill>
              </a:rPr>
              <a:t>Allurement </a:t>
            </a:r>
            <a:r>
              <a:rPr lang="en-US" sz="2000" dirty="0">
                <a:solidFill>
                  <a:schemeClr val="bg1"/>
                </a:solidFill>
              </a:rPr>
              <a:t>of </a:t>
            </a:r>
            <a:r>
              <a:rPr lang="en-US" sz="2000" dirty="0" smtClean="0">
                <a:solidFill>
                  <a:schemeClr val="bg1"/>
                </a:solidFill>
              </a:rPr>
              <a:t>Alien </a:t>
            </a:r>
            <a:r>
              <a:rPr lang="en-US" sz="2000" dirty="0">
                <a:solidFill>
                  <a:schemeClr val="bg1"/>
                </a:solidFill>
              </a:rPr>
              <a:t>Religions.</a:t>
            </a:r>
          </a:p>
          <a:p>
            <a:pPr lvl="0"/>
            <a:r>
              <a:rPr lang="en-US" sz="2000" dirty="0" smtClean="0">
                <a:solidFill>
                  <a:schemeClr val="bg1"/>
                </a:solidFill>
              </a:rPr>
              <a:t>	A </a:t>
            </a:r>
            <a:r>
              <a:rPr lang="en-US" sz="2000" dirty="0">
                <a:solidFill>
                  <a:schemeClr val="bg1"/>
                </a:solidFill>
              </a:rPr>
              <a:t>Decline in the Value of and Respect for </a:t>
            </a:r>
            <a:r>
              <a:rPr lang="en-US" sz="2000" dirty="0" smtClean="0">
                <a:solidFill>
                  <a:schemeClr val="bg1"/>
                </a:solidFill>
              </a:rPr>
              <a:t>Human </a:t>
            </a:r>
            <a:r>
              <a:rPr lang="en-US" sz="2000" dirty="0">
                <a:solidFill>
                  <a:schemeClr val="bg1"/>
                </a:solidFill>
              </a:rPr>
              <a:t>Life</a:t>
            </a:r>
            <a:r>
              <a:rPr lang="en-US" sz="2000" dirty="0" smtClean="0">
                <a:solidFill>
                  <a:schemeClr val="bg1"/>
                </a:solidFill>
              </a:rPr>
              <a:t>.</a:t>
            </a:r>
          </a:p>
          <a:p>
            <a:pPr lvl="0"/>
            <a:endParaRPr lang="en-US" sz="2000" dirty="0">
              <a:solidFill>
                <a:schemeClr val="bg1"/>
              </a:solidFill>
            </a:endParaRPr>
          </a:p>
          <a:p>
            <a:pPr algn="r"/>
            <a:r>
              <a:rPr lang="en-US" sz="1600" i="1" u="sng" dirty="0">
                <a:solidFill>
                  <a:schemeClr val="bg1"/>
                </a:solidFill>
              </a:rPr>
              <a:t>“When Nations Die”</a:t>
            </a:r>
            <a:r>
              <a:rPr lang="en-US" sz="1600" i="1" dirty="0">
                <a:solidFill>
                  <a:schemeClr val="bg1"/>
                </a:solidFill>
              </a:rPr>
              <a:t>, Black, Dr. Jim</a:t>
            </a:r>
          </a:p>
        </p:txBody>
      </p:sp>
    </p:spTree>
    <p:extLst>
      <p:ext uri="{BB962C8B-B14F-4D97-AF65-F5344CB8AC3E}">
        <p14:creationId xmlns:p14="http://schemas.microsoft.com/office/powerpoint/2010/main" val="412541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p:cNvSpPr txBox="1"/>
          <p:nvPr/>
        </p:nvSpPr>
        <p:spPr>
          <a:xfrm>
            <a:off x="381000" y="-7206"/>
            <a:ext cx="3551961" cy="646331"/>
          </a:xfrm>
          <a:prstGeom prst="rect">
            <a:avLst/>
          </a:prstGeom>
          <a:noFill/>
        </p:spPr>
        <p:txBody>
          <a:bodyPr wrap="square" rtlCol="0">
            <a:spAutoFit/>
          </a:bodyPr>
          <a:lstStyle/>
          <a:p>
            <a:r>
              <a:rPr lang="en-US" sz="3600" dirty="0" smtClean="0"/>
              <a:t>Manuscript 1739</a:t>
            </a:r>
            <a:endParaRPr lang="en-US" sz="3600" dirty="0"/>
          </a:p>
        </p:txBody>
      </p:sp>
      <p:sp>
        <p:nvSpPr>
          <p:cNvPr id="7" name="TextBox 6"/>
          <p:cNvSpPr txBox="1"/>
          <p:nvPr/>
        </p:nvSpPr>
        <p:spPr>
          <a:xfrm>
            <a:off x="381000" y="699188"/>
            <a:ext cx="8468409" cy="2585323"/>
          </a:xfrm>
          <a:prstGeom prst="rect">
            <a:avLst/>
          </a:prstGeom>
          <a:noFill/>
        </p:spPr>
        <p:txBody>
          <a:bodyPr wrap="none" rtlCol="0">
            <a:spAutoFit/>
          </a:bodyPr>
          <a:lstStyle/>
          <a:p>
            <a:r>
              <a:rPr lang="en-US" dirty="0" smtClean="0"/>
              <a:t>Was found </a:t>
            </a:r>
            <a:r>
              <a:rPr lang="en-US" dirty="0"/>
              <a:t>at Mount Athos</a:t>
            </a:r>
            <a:r>
              <a:rPr lang="en-US" dirty="0" smtClean="0"/>
              <a:t>, in 1879</a:t>
            </a:r>
          </a:p>
          <a:p>
            <a:endParaRPr lang="en-US" dirty="0"/>
          </a:p>
          <a:p>
            <a:r>
              <a:rPr lang="en-US" dirty="0" smtClean="0"/>
              <a:t>It contains </a:t>
            </a:r>
            <a:r>
              <a:rPr lang="en-US" dirty="0"/>
              <a:t>the Acts, Paul, and the </a:t>
            </a:r>
            <a:r>
              <a:rPr lang="en-US" dirty="0" smtClean="0"/>
              <a:t>Catholic Epistles</a:t>
            </a:r>
          </a:p>
          <a:p>
            <a:endParaRPr lang="en-US" dirty="0"/>
          </a:p>
          <a:p>
            <a:r>
              <a:rPr lang="en-US" dirty="0"/>
              <a:t>There are a number of marginal comments from early church fathers; in Paul the </a:t>
            </a:r>
          </a:p>
          <a:p>
            <a:r>
              <a:rPr lang="en-US" dirty="0" smtClean="0"/>
              <a:t>majority </a:t>
            </a:r>
            <a:r>
              <a:rPr lang="en-US" dirty="0"/>
              <a:t>of these are from Origen, though in the Acts and Catholic Epistles other writers </a:t>
            </a:r>
            <a:endParaRPr lang="en-US" dirty="0" smtClean="0"/>
          </a:p>
          <a:p>
            <a:r>
              <a:rPr lang="en-US" dirty="0" smtClean="0"/>
              <a:t>come </a:t>
            </a:r>
            <a:r>
              <a:rPr lang="en-US" dirty="0"/>
              <a:t>to the fore</a:t>
            </a:r>
            <a:r>
              <a:rPr lang="en-US" dirty="0" smtClean="0"/>
              <a:t>.</a:t>
            </a:r>
          </a:p>
          <a:p>
            <a:endParaRPr lang="en-US" dirty="0"/>
          </a:p>
          <a:p>
            <a:r>
              <a:rPr lang="en-US" dirty="0" smtClean="0"/>
              <a:t>This is the last part of Philemon (22-25)</a:t>
            </a:r>
            <a:endParaRPr lang="en-US" dirty="0"/>
          </a:p>
        </p:txBody>
      </p:sp>
      <p:pic>
        <p:nvPicPr>
          <p:cNvPr id="1026" name="Picture 2" descr="http://www.skypoint.com/members/waltzmn/1739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029" y="3290689"/>
            <a:ext cx="8272350" cy="3339533"/>
          </a:xfrm>
          <a:prstGeom prst="rect">
            <a:avLst/>
          </a:prstGeom>
          <a:noFill/>
          <a:effectLst>
            <a:outerShdw blurRad="101600" dist="76200" dir="2700000" algn="tl" rotWithShape="0">
              <a:prstClr val="black">
                <a:alpha val="88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87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p:cNvSpPr txBox="1"/>
          <p:nvPr/>
        </p:nvSpPr>
        <p:spPr>
          <a:xfrm>
            <a:off x="381000" y="-7206"/>
            <a:ext cx="3551961" cy="646331"/>
          </a:xfrm>
          <a:prstGeom prst="rect">
            <a:avLst/>
          </a:prstGeom>
          <a:noFill/>
        </p:spPr>
        <p:txBody>
          <a:bodyPr wrap="square" rtlCol="0">
            <a:spAutoFit/>
          </a:bodyPr>
          <a:lstStyle/>
          <a:p>
            <a:r>
              <a:rPr lang="en-US" sz="3600" dirty="0" smtClean="0"/>
              <a:t>P52</a:t>
            </a:r>
            <a:endParaRPr lang="en-US" sz="3600" dirty="0"/>
          </a:p>
        </p:txBody>
      </p:sp>
      <p:sp>
        <p:nvSpPr>
          <p:cNvPr id="7" name="TextBox 6"/>
          <p:cNvSpPr txBox="1"/>
          <p:nvPr/>
        </p:nvSpPr>
        <p:spPr>
          <a:xfrm>
            <a:off x="381000" y="699188"/>
            <a:ext cx="4695068" cy="2862322"/>
          </a:xfrm>
          <a:prstGeom prst="rect">
            <a:avLst/>
          </a:prstGeom>
          <a:noFill/>
        </p:spPr>
        <p:txBody>
          <a:bodyPr wrap="none" rtlCol="0">
            <a:spAutoFit/>
          </a:bodyPr>
          <a:lstStyle/>
          <a:p>
            <a:r>
              <a:rPr lang="en-US" dirty="0"/>
              <a:t>Gospel of </a:t>
            </a:r>
            <a:r>
              <a:rPr lang="en-US" dirty="0" smtClean="0"/>
              <a:t>John fragment (John 18:31-33, 37, 38)</a:t>
            </a:r>
          </a:p>
          <a:p>
            <a:endParaRPr lang="en-US" dirty="0"/>
          </a:p>
          <a:p>
            <a:r>
              <a:rPr lang="en-US" dirty="0"/>
              <a:t>Papyrus: </a:t>
            </a:r>
            <a:r>
              <a:rPr lang="en-US" dirty="0" smtClean="0"/>
              <a:t> Early 2nd </a:t>
            </a:r>
            <a:r>
              <a:rPr lang="en-US" dirty="0"/>
              <a:t>Century </a:t>
            </a:r>
            <a:r>
              <a:rPr lang="en-US" dirty="0" smtClean="0"/>
              <a:t>CE</a:t>
            </a:r>
          </a:p>
          <a:p>
            <a:endParaRPr lang="en-US" dirty="0"/>
          </a:p>
          <a:p>
            <a:r>
              <a:rPr lang="en-US" dirty="0" smtClean="0"/>
              <a:t>Measuring </a:t>
            </a:r>
            <a:r>
              <a:rPr lang="en-US" dirty="0"/>
              <a:t>about 3.5 by 2.5 </a:t>
            </a:r>
            <a:r>
              <a:rPr lang="en-US" dirty="0" smtClean="0"/>
              <a:t>inches</a:t>
            </a:r>
          </a:p>
          <a:p>
            <a:endParaRPr lang="en-US" dirty="0"/>
          </a:p>
          <a:p>
            <a:r>
              <a:rPr lang="en-US" dirty="0" smtClean="0"/>
              <a:t>Oldest </a:t>
            </a:r>
            <a:r>
              <a:rPr lang="en-US" dirty="0"/>
              <a:t>existing manuscript of any part </a:t>
            </a:r>
            <a:endParaRPr lang="en-US" dirty="0" smtClean="0"/>
          </a:p>
          <a:p>
            <a:r>
              <a:rPr lang="en-US" dirty="0" smtClean="0"/>
              <a:t>of </a:t>
            </a:r>
            <a:r>
              <a:rPr lang="en-US" dirty="0"/>
              <a:t>the New </a:t>
            </a:r>
            <a:r>
              <a:rPr lang="en-US" dirty="0" smtClean="0"/>
              <a:t>Testament</a:t>
            </a:r>
          </a:p>
          <a:p>
            <a:endParaRPr lang="en-US" dirty="0"/>
          </a:p>
          <a:p>
            <a:r>
              <a:rPr lang="en-US" dirty="0" smtClean="0"/>
              <a:t>Fragment of a book, written on both sides!</a:t>
            </a:r>
            <a:endParaRPr lang="en-US" dirty="0"/>
          </a:p>
        </p:txBody>
      </p:sp>
      <p:pic>
        <p:nvPicPr>
          <p:cNvPr id="2050" name="Picture 2" descr="File:P52 rec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8351" y="1143000"/>
            <a:ext cx="3324225" cy="5229226"/>
          </a:xfrm>
          <a:prstGeom prst="rect">
            <a:avLst/>
          </a:prstGeom>
          <a:noFill/>
          <a:effectLst>
            <a:outerShdw blurRad="101600" dist="76200" dir="2700000" algn="tl" rotWithShape="0">
              <a:prstClr val="black">
                <a:alpha val="88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45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p:cNvSpPr txBox="1"/>
          <p:nvPr/>
        </p:nvSpPr>
        <p:spPr>
          <a:xfrm>
            <a:off x="381000" y="-7206"/>
            <a:ext cx="3551961" cy="646331"/>
          </a:xfrm>
          <a:prstGeom prst="rect">
            <a:avLst/>
          </a:prstGeom>
          <a:noFill/>
        </p:spPr>
        <p:txBody>
          <a:bodyPr wrap="square" rtlCol="0">
            <a:spAutoFit/>
          </a:bodyPr>
          <a:lstStyle/>
          <a:p>
            <a:r>
              <a:rPr lang="en-US" sz="3600" dirty="0" smtClean="0"/>
              <a:t>P45</a:t>
            </a:r>
            <a:endParaRPr lang="en-US" sz="3600" dirty="0"/>
          </a:p>
        </p:txBody>
      </p:sp>
      <p:sp>
        <p:nvSpPr>
          <p:cNvPr id="7" name="TextBox 6"/>
          <p:cNvSpPr txBox="1"/>
          <p:nvPr/>
        </p:nvSpPr>
        <p:spPr>
          <a:xfrm>
            <a:off x="381000" y="699188"/>
            <a:ext cx="6623673" cy="923330"/>
          </a:xfrm>
          <a:prstGeom prst="rect">
            <a:avLst/>
          </a:prstGeom>
          <a:noFill/>
        </p:spPr>
        <p:txBody>
          <a:bodyPr wrap="none" rtlCol="0">
            <a:spAutoFit/>
          </a:bodyPr>
          <a:lstStyle/>
          <a:p>
            <a:r>
              <a:rPr lang="en-US" dirty="0" smtClean="0"/>
              <a:t>The Gospels And Acts</a:t>
            </a:r>
          </a:p>
          <a:p>
            <a:endParaRPr lang="en-US" dirty="0"/>
          </a:p>
          <a:p>
            <a:r>
              <a:rPr lang="en-US" dirty="0" smtClean="0"/>
              <a:t>The manuscript contains the earliest recorded fragment from Mark. </a:t>
            </a:r>
            <a:endParaRPr lang="en-US" dirty="0"/>
          </a:p>
        </p:txBody>
      </p:sp>
      <p:pic>
        <p:nvPicPr>
          <p:cNvPr id="5122" name="Picture 2" descr="http://upload.wikimedia.org/wikipedia/commons/d/da/P._Chester_Beatty_I%2C_folio_13-14%2C_rec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561510"/>
            <a:ext cx="6573008" cy="3144090"/>
          </a:xfrm>
          <a:prstGeom prst="rect">
            <a:avLst/>
          </a:prstGeom>
          <a:noFill/>
          <a:effectLst>
            <a:outerShdw blurRad="101600" dist="76200" dir="2700000" algn="tl" rotWithShape="0">
              <a:prstClr val="black">
                <a:alpha val="88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41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p:cNvSpPr txBox="1"/>
          <p:nvPr/>
        </p:nvSpPr>
        <p:spPr>
          <a:xfrm>
            <a:off x="381000" y="-7206"/>
            <a:ext cx="6781800" cy="646331"/>
          </a:xfrm>
          <a:prstGeom prst="rect">
            <a:avLst/>
          </a:prstGeom>
          <a:noFill/>
        </p:spPr>
        <p:txBody>
          <a:bodyPr wrap="square" rtlCol="0">
            <a:spAutoFit/>
          </a:bodyPr>
          <a:lstStyle/>
          <a:p>
            <a:r>
              <a:rPr lang="en-US" sz="3600" dirty="0" smtClean="0"/>
              <a:t>Oxyrhynchus Manuscripts</a:t>
            </a:r>
            <a:endParaRPr lang="en-US" sz="3600" dirty="0"/>
          </a:p>
        </p:txBody>
      </p:sp>
      <p:sp>
        <p:nvSpPr>
          <p:cNvPr id="7" name="TextBox 6"/>
          <p:cNvSpPr txBox="1"/>
          <p:nvPr/>
        </p:nvSpPr>
        <p:spPr>
          <a:xfrm>
            <a:off x="381000" y="883854"/>
            <a:ext cx="8381141" cy="3416320"/>
          </a:xfrm>
          <a:prstGeom prst="rect">
            <a:avLst/>
          </a:prstGeom>
          <a:noFill/>
        </p:spPr>
        <p:txBody>
          <a:bodyPr wrap="none" rtlCol="0">
            <a:spAutoFit/>
          </a:bodyPr>
          <a:lstStyle/>
          <a:p>
            <a:r>
              <a:rPr lang="en-US" dirty="0"/>
              <a:t> </a:t>
            </a:r>
            <a:r>
              <a:rPr lang="en-US" dirty="0" smtClean="0"/>
              <a:t>Ancient </a:t>
            </a:r>
            <a:r>
              <a:rPr lang="en-US" dirty="0"/>
              <a:t>rubbish dump near Oxyrhynchus in </a:t>
            </a:r>
            <a:r>
              <a:rPr lang="en-US" dirty="0" smtClean="0"/>
              <a:t>Egypt</a:t>
            </a:r>
          </a:p>
          <a:p>
            <a:endParaRPr lang="en-US" dirty="0"/>
          </a:p>
          <a:p>
            <a:r>
              <a:rPr lang="en-US" dirty="0" smtClean="0"/>
              <a:t>Manuscripts date from </a:t>
            </a:r>
            <a:r>
              <a:rPr lang="en-US" dirty="0"/>
              <a:t>1st to the 6th century </a:t>
            </a:r>
            <a:r>
              <a:rPr lang="en-US" dirty="0" smtClean="0"/>
              <a:t>AD</a:t>
            </a:r>
          </a:p>
          <a:p>
            <a:endParaRPr lang="en-US" dirty="0" smtClean="0"/>
          </a:p>
          <a:p>
            <a:r>
              <a:rPr lang="en-US" dirty="0"/>
              <a:t>They include thousands of Greek and Latin </a:t>
            </a:r>
            <a:endParaRPr lang="en-US" dirty="0" smtClean="0"/>
          </a:p>
          <a:p>
            <a:r>
              <a:rPr lang="en-US" dirty="0" smtClean="0"/>
              <a:t>documents</a:t>
            </a:r>
            <a:r>
              <a:rPr lang="en-US" dirty="0"/>
              <a:t>, </a:t>
            </a:r>
            <a:r>
              <a:rPr lang="en-US" dirty="0" smtClean="0"/>
              <a:t>letters </a:t>
            </a:r>
            <a:r>
              <a:rPr lang="en-US" dirty="0"/>
              <a:t>and literary works. They also </a:t>
            </a:r>
            <a:endParaRPr lang="en-US" dirty="0" smtClean="0"/>
          </a:p>
          <a:p>
            <a:r>
              <a:rPr lang="en-US" dirty="0" smtClean="0"/>
              <a:t>include </a:t>
            </a:r>
            <a:r>
              <a:rPr lang="en-US" dirty="0"/>
              <a:t>a few vellum </a:t>
            </a:r>
            <a:r>
              <a:rPr lang="en-US" dirty="0" smtClean="0"/>
              <a:t>manuscripts.</a:t>
            </a:r>
          </a:p>
          <a:p>
            <a:endParaRPr lang="en-US" dirty="0"/>
          </a:p>
          <a:p>
            <a:r>
              <a:rPr lang="en-US" dirty="0" smtClean="0"/>
              <a:t>Discovered in 1886, this site has yielded over 50,000 scraps of papyrus!</a:t>
            </a:r>
          </a:p>
          <a:p>
            <a:endParaRPr lang="en-US" dirty="0"/>
          </a:p>
          <a:p>
            <a:r>
              <a:rPr lang="en-US" dirty="0" smtClean="0"/>
              <a:t>Found were: shopping lists, government directives, tax returns, Scripture, classical works</a:t>
            </a:r>
            <a:endParaRPr lang="en-US" dirty="0"/>
          </a:p>
          <a:p>
            <a:endParaRPr lang="en-US" dirty="0"/>
          </a:p>
        </p:txBody>
      </p:sp>
      <p:pic>
        <p:nvPicPr>
          <p:cNvPr id="4098" name="Picture 2" descr="picture of archaeologists at 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5925" y="248343"/>
            <a:ext cx="3333750" cy="2771776"/>
          </a:xfrm>
          <a:prstGeom prst="rect">
            <a:avLst/>
          </a:prstGeom>
          <a:noFill/>
          <a:effectLst>
            <a:outerShdw blurRad="101600" dist="76200" dir="2700000" algn="tl" rotWithShape="0">
              <a:prstClr val="black">
                <a:alpha val="88000"/>
              </a:prstClr>
            </a:outerShdw>
          </a:effectLst>
          <a:extLst>
            <a:ext uri="{909E8E84-426E-40DD-AFC4-6F175D3DCCD1}">
              <a14:hiddenFill xmlns:a14="http://schemas.microsoft.com/office/drawing/2010/main">
                <a:solidFill>
                  <a:srgbClr val="FFFFFF"/>
                </a:solidFill>
              </a14:hiddenFill>
            </a:ext>
          </a:extLst>
        </p:spPr>
      </p:pic>
      <p:pic>
        <p:nvPicPr>
          <p:cNvPr id="4100" name="Picture 4" descr="https://encrypted-tbn1.gstatic.com/images?q=tbn:ANd9GcTF5whHa1FL6529fM6OilnkhQihXBtAvw5rihL6fZ1bF1in6RX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8871" y="3993600"/>
            <a:ext cx="3810000" cy="2190750"/>
          </a:xfrm>
          <a:prstGeom prst="rect">
            <a:avLst/>
          </a:prstGeom>
          <a:noFill/>
          <a:effectLst>
            <a:outerShdw blurRad="101600" dist="76200" dir="2700000" algn="tl" rotWithShape="0">
              <a:prstClr val="black">
                <a:alpha val="88000"/>
              </a:prstClr>
            </a:outerShdw>
          </a:effectLst>
          <a:extLst>
            <a:ext uri="{909E8E84-426E-40DD-AFC4-6F175D3DCCD1}">
              <a14:hiddenFill xmlns:a14="http://schemas.microsoft.com/office/drawing/2010/main">
                <a:solidFill>
                  <a:srgbClr val="FFFFFF"/>
                </a:solidFill>
              </a14:hiddenFill>
            </a:ext>
          </a:extLst>
        </p:spPr>
      </p:pic>
      <p:pic>
        <p:nvPicPr>
          <p:cNvPr id="4102" name="Picture 6" descr="http://3.bp.blogspot.com/-Oafux5-YP28/Ti7mbAkOIEI/AAAAAAAABF4/dQuhpJHPgvU/s320/papyr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935" y="4191000"/>
            <a:ext cx="3048000" cy="2409826"/>
          </a:xfrm>
          <a:prstGeom prst="rect">
            <a:avLst/>
          </a:prstGeom>
          <a:noFill/>
          <a:effectLst>
            <a:outerShdw blurRad="101600" dist="76200" dir="2700000" algn="tl" rotWithShape="0">
              <a:prstClr val="black">
                <a:alpha val="88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50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p:cNvSpPr txBox="1"/>
          <p:nvPr/>
        </p:nvSpPr>
        <p:spPr>
          <a:xfrm>
            <a:off x="381000" y="-7206"/>
            <a:ext cx="6781800" cy="646331"/>
          </a:xfrm>
          <a:prstGeom prst="rect">
            <a:avLst/>
          </a:prstGeom>
          <a:noFill/>
        </p:spPr>
        <p:txBody>
          <a:bodyPr wrap="square" rtlCol="0">
            <a:spAutoFit/>
          </a:bodyPr>
          <a:lstStyle/>
          <a:p>
            <a:r>
              <a:rPr lang="en-US" sz="3600" dirty="0" smtClean="0"/>
              <a:t>Oxyrhynchus Manuscripts</a:t>
            </a:r>
            <a:endParaRPr lang="en-US" sz="3600" dirty="0"/>
          </a:p>
        </p:txBody>
      </p:sp>
      <p:sp>
        <p:nvSpPr>
          <p:cNvPr id="7" name="TextBox 6"/>
          <p:cNvSpPr txBox="1"/>
          <p:nvPr/>
        </p:nvSpPr>
        <p:spPr>
          <a:xfrm>
            <a:off x="4267200" y="594841"/>
            <a:ext cx="883575" cy="369332"/>
          </a:xfrm>
          <a:prstGeom prst="rect">
            <a:avLst/>
          </a:prstGeom>
          <a:noFill/>
        </p:spPr>
        <p:txBody>
          <a:bodyPr wrap="none" rtlCol="0">
            <a:spAutoFit/>
          </a:bodyPr>
          <a:lstStyle/>
          <a:p>
            <a:r>
              <a:rPr lang="en-US" dirty="0" smtClean="0"/>
              <a:t>Amos 2</a:t>
            </a:r>
            <a:endParaRPr lang="en-US" dirty="0"/>
          </a:p>
        </p:txBody>
      </p:sp>
      <p:pic>
        <p:nvPicPr>
          <p:cNvPr id="3074" name="Picture 2" descr="File:UPennE30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973697"/>
            <a:ext cx="4695825" cy="5715000"/>
          </a:xfrm>
          <a:prstGeom prst="rect">
            <a:avLst/>
          </a:prstGeom>
          <a:noFill/>
          <a:effectLst>
            <a:outerShdw blurRad="101600" dist="76200" dir="2700000" algn="tl" rotWithShape="0">
              <a:prstClr val="black">
                <a:alpha val="88000"/>
              </a:prstClr>
            </a:outerShdw>
          </a:effectLst>
          <a:extLst>
            <a:ext uri="{909E8E84-426E-40DD-AFC4-6F175D3DCCD1}">
              <a14:hiddenFill xmlns:a14="http://schemas.microsoft.com/office/drawing/2010/main">
                <a:solidFill>
                  <a:srgbClr val="FFFFFF"/>
                </a:solidFill>
              </a14:hiddenFill>
            </a:ext>
          </a:extLst>
        </p:spPr>
      </p:pic>
      <p:pic>
        <p:nvPicPr>
          <p:cNvPr id="3076" name="Picture 4" descr="File:Papyru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973697"/>
            <a:ext cx="3971925" cy="5705476"/>
          </a:xfrm>
          <a:prstGeom prst="rect">
            <a:avLst/>
          </a:prstGeom>
          <a:noFill/>
          <a:effectLst>
            <a:outerShdw blurRad="101600" dist="76200" dir="2700000" algn="tl" rotWithShape="0">
              <a:prstClr val="black">
                <a:alpha val="88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5574" y="609600"/>
            <a:ext cx="1212063" cy="369332"/>
          </a:xfrm>
          <a:prstGeom prst="rect">
            <a:avLst/>
          </a:prstGeom>
          <a:noFill/>
        </p:spPr>
        <p:txBody>
          <a:bodyPr wrap="none" rtlCol="0">
            <a:spAutoFit/>
          </a:bodyPr>
          <a:lstStyle/>
          <a:p>
            <a:r>
              <a:rPr lang="en-US" dirty="0" smtClean="0"/>
              <a:t>Matthew 1</a:t>
            </a:r>
            <a:endParaRPr lang="en-US" dirty="0"/>
          </a:p>
        </p:txBody>
      </p:sp>
    </p:spTree>
    <p:extLst>
      <p:ext uri="{BB962C8B-B14F-4D97-AF65-F5344CB8AC3E}">
        <p14:creationId xmlns:p14="http://schemas.microsoft.com/office/powerpoint/2010/main" val="426494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p:cNvSpPr txBox="1"/>
          <p:nvPr/>
        </p:nvSpPr>
        <p:spPr>
          <a:xfrm>
            <a:off x="381000" y="-7206"/>
            <a:ext cx="6781800" cy="1200329"/>
          </a:xfrm>
          <a:prstGeom prst="rect">
            <a:avLst/>
          </a:prstGeom>
          <a:noFill/>
        </p:spPr>
        <p:txBody>
          <a:bodyPr wrap="square" rtlCol="0">
            <a:spAutoFit/>
          </a:bodyPr>
          <a:lstStyle/>
          <a:p>
            <a:r>
              <a:rPr lang="en-US" sz="3600" dirty="0" err="1" smtClean="0"/>
              <a:t>P.Oxy</a:t>
            </a:r>
            <a:r>
              <a:rPr lang="en-US" sz="3600" dirty="0" smtClean="0"/>
              <a:t>. 4404 Manuscript</a:t>
            </a:r>
          </a:p>
          <a:p>
            <a:endParaRPr lang="en-US" sz="3600" dirty="0"/>
          </a:p>
        </p:txBody>
      </p:sp>
      <p:sp>
        <p:nvSpPr>
          <p:cNvPr id="8" name="TextBox 7"/>
          <p:cNvSpPr txBox="1"/>
          <p:nvPr/>
        </p:nvSpPr>
        <p:spPr>
          <a:xfrm>
            <a:off x="155574" y="609600"/>
            <a:ext cx="8039830" cy="369332"/>
          </a:xfrm>
          <a:prstGeom prst="rect">
            <a:avLst/>
          </a:prstGeom>
          <a:noFill/>
        </p:spPr>
        <p:txBody>
          <a:bodyPr wrap="none" rtlCol="0">
            <a:spAutoFit/>
          </a:bodyPr>
          <a:lstStyle/>
          <a:p>
            <a:r>
              <a:rPr lang="en-US" dirty="0" smtClean="0"/>
              <a:t>Matthew (21) Late Second Century. This is the earliest Matthew account we possess.</a:t>
            </a:r>
            <a:endParaRPr lang="en-US" dirty="0"/>
          </a:p>
        </p:txBody>
      </p:sp>
      <p:pic>
        <p:nvPicPr>
          <p:cNvPr id="6146" name="Picture 2" descr="http://163.1.169.40/gsdl/collect/POxy/index/assoc/HASHae2a/95709973.dir/POxy.v0064.n4404.b.01.hi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86" y="1295400"/>
            <a:ext cx="7999885" cy="5325460"/>
          </a:xfrm>
          <a:prstGeom prst="rect">
            <a:avLst/>
          </a:prstGeom>
          <a:noFill/>
          <a:effectLst>
            <a:outerShdw blurRad="101600" dist="76200" dir="2700000" algn="tl" rotWithShape="0">
              <a:prstClr val="black">
                <a:alpha val="88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28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p:cNvSpPr txBox="1"/>
          <p:nvPr/>
        </p:nvSpPr>
        <p:spPr>
          <a:xfrm>
            <a:off x="381000" y="-7206"/>
            <a:ext cx="6781800" cy="1200329"/>
          </a:xfrm>
          <a:prstGeom prst="rect">
            <a:avLst/>
          </a:prstGeom>
          <a:noFill/>
        </p:spPr>
        <p:txBody>
          <a:bodyPr wrap="square" rtlCol="0">
            <a:spAutoFit/>
          </a:bodyPr>
          <a:lstStyle/>
          <a:p>
            <a:r>
              <a:rPr lang="en-US" sz="3600" dirty="0" err="1" smtClean="0"/>
              <a:t>P.Oxy</a:t>
            </a:r>
            <a:r>
              <a:rPr lang="en-US" sz="3600" dirty="0" smtClean="0"/>
              <a:t>. 4404 Manuscript</a:t>
            </a:r>
          </a:p>
          <a:p>
            <a:endParaRPr lang="en-US" sz="3600" dirty="0"/>
          </a:p>
        </p:txBody>
      </p:sp>
      <p:pic>
        <p:nvPicPr>
          <p:cNvPr id="7170" name="Picture 2" descr="http://163.1.169.40/gsdl/collect/POxy/index/assoc/HASHae2a/95709973.dir/POxy.v0064.n4404.a.01.hi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4055"/>
            <a:ext cx="9144000" cy="6063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34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28</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2590800" y="273278"/>
            <a:ext cx="2355486" cy="369332"/>
          </a:xfrm>
          <a:prstGeom prst="rect">
            <a:avLst/>
          </a:prstGeom>
          <a:noFill/>
        </p:spPr>
        <p:txBody>
          <a:bodyPr wrap="square" rtlCol="0">
            <a:spAutoFit/>
          </a:bodyPr>
          <a:lstStyle/>
          <a:p>
            <a:r>
              <a:rPr lang="en-US" dirty="0" smtClean="0">
                <a:solidFill>
                  <a:schemeClr val="bg1"/>
                </a:solidFill>
              </a:rPr>
              <a:t>Hezekiah</a:t>
            </a:r>
            <a:endParaRPr lang="en-US" dirty="0">
              <a:solidFill>
                <a:schemeClr val="bg1"/>
              </a:solidFill>
            </a:endParaRPr>
          </a:p>
        </p:txBody>
      </p:sp>
      <p:pic>
        <p:nvPicPr>
          <p:cNvPr id="2054" name="Picture 6" descr="http://kanakukinstitute.com/wp-content/uploads/2012/03/HezekiahsTunneltb110705532dx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54063"/>
            <a:ext cx="8763000" cy="58277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61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encrypted-tbn1.gstatic.com/images?q=tbn:ANd9GcTjAeIwvjqLj8gS0MKNSizdGPdyr7qw6xFgZmEJngX2rZSYx10Rz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3426539"/>
            <a:ext cx="4800600" cy="31986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28</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540114" y="2731532"/>
            <a:ext cx="2355486" cy="369332"/>
          </a:xfrm>
          <a:prstGeom prst="rect">
            <a:avLst/>
          </a:prstGeom>
          <a:noFill/>
        </p:spPr>
        <p:txBody>
          <a:bodyPr wrap="square" rtlCol="0">
            <a:spAutoFit/>
          </a:bodyPr>
          <a:lstStyle/>
          <a:p>
            <a:r>
              <a:rPr lang="en-US" dirty="0" smtClean="0">
                <a:solidFill>
                  <a:schemeClr val="bg1"/>
                </a:solidFill>
              </a:rPr>
              <a:t>Crowns That Fade …</a:t>
            </a:r>
            <a:endParaRPr lang="en-US" dirty="0">
              <a:solidFill>
                <a:schemeClr val="bg1"/>
              </a:solidFill>
            </a:endParaRPr>
          </a:p>
        </p:txBody>
      </p:sp>
      <p:pic>
        <p:nvPicPr>
          <p:cNvPr id="1026" name="Picture 2" descr="http://annmacmullan.files.wordpress.com/2012/11/img_3845.jpg?w=584&amp;h=38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144029"/>
            <a:ext cx="5562600" cy="37052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85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errelljenkins.files.wordpress.com/2009/12/samaria_fjenkins_120509_1086s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90600"/>
            <a:ext cx="7715838" cy="578687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28</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870304" y="1219200"/>
            <a:ext cx="5943600" cy="369332"/>
          </a:xfrm>
          <a:prstGeom prst="rect">
            <a:avLst/>
          </a:prstGeom>
          <a:noFill/>
          <a:effectLst>
            <a:outerShdw blurRad="25400" dist="25400" dir="5400000" algn="ctr" rotWithShape="0">
              <a:srgbClr val="000000">
                <a:alpha val="91000"/>
              </a:srgbClr>
            </a:outerShdw>
          </a:effectLst>
        </p:spPr>
        <p:txBody>
          <a:bodyPr wrap="square" rtlCol="0">
            <a:spAutoFit/>
          </a:bodyPr>
          <a:lstStyle/>
          <a:p>
            <a:r>
              <a:rPr lang="en-US" dirty="0" smtClean="0">
                <a:solidFill>
                  <a:schemeClr val="bg1"/>
                </a:solidFill>
                <a:effectLst>
                  <a:outerShdw blurRad="50800" dist="38100" dir="2700000" algn="tl" rotWithShape="0">
                    <a:prstClr val="black">
                      <a:alpha val="40000"/>
                    </a:prstClr>
                  </a:outerShdw>
                </a:effectLst>
              </a:rPr>
              <a:t>Modern Samaria … Sits  on a hill …adorned like a crown!</a:t>
            </a:r>
            <a:endParaRPr lang="en-US"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43892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3619</TotalTime>
  <Words>3744</Words>
  <Application>Microsoft Office PowerPoint</Application>
  <PresentationFormat>On-screen Show (4:3)</PresentationFormat>
  <Paragraphs>670</Paragraphs>
  <Slides>117</Slides>
  <Notes>58</Notes>
  <HiddenSlides>0</HiddenSlides>
  <MMClips>0</MMClips>
  <ScaleCrop>false</ScaleCrop>
  <HeadingPairs>
    <vt:vector size="4" baseType="variant">
      <vt:variant>
        <vt:lpstr>Theme</vt:lpstr>
      </vt:variant>
      <vt:variant>
        <vt:i4>1</vt:i4>
      </vt:variant>
      <vt:variant>
        <vt:lpstr>Slide Titles</vt:lpstr>
      </vt:variant>
      <vt:variant>
        <vt:i4>117</vt:i4>
      </vt:variant>
    </vt:vector>
  </HeadingPairs>
  <TitlesOfParts>
    <vt:vector size="1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 Williamson</dc:creator>
  <cp:lastModifiedBy>Charles Williamson</cp:lastModifiedBy>
  <cp:revision>171</cp:revision>
  <dcterms:created xsi:type="dcterms:W3CDTF">2013-02-16T17:14:36Z</dcterms:created>
  <dcterms:modified xsi:type="dcterms:W3CDTF">2013-11-30T18:14:45Z</dcterms:modified>
</cp:coreProperties>
</file>