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51"/>
  </p:notesMasterIdLst>
  <p:sldIdLst>
    <p:sldId id="518" r:id="rId3"/>
    <p:sldId id="521" r:id="rId4"/>
    <p:sldId id="522" r:id="rId5"/>
    <p:sldId id="514" r:id="rId6"/>
    <p:sldId id="523" r:id="rId7"/>
    <p:sldId id="524" r:id="rId8"/>
    <p:sldId id="526" r:id="rId9"/>
    <p:sldId id="527" r:id="rId10"/>
    <p:sldId id="528" r:id="rId11"/>
    <p:sldId id="529" r:id="rId12"/>
    <p:sldId id="512" r:id="rId13"/>
    <p:sldId id="515" r:id="rId14"/>
    <p:sldId id="516" r:id="rId15"/>
    <p:sldId id="517" r:id="rId16"/>
    <p:sldId id="525" r:id="rId17"/>
    <p:sldId id="530" r:id="rId18"/>
    <p:sldId id="531" r:id="rId19"/>
    <p:sldId id="532" r:id="rId20"/>
    <p:sldId id="533" r:id="rId21"/>
    <p:sldId id="535" r:id="rId22"/>
    <p:sldId id="536" r:id="rId23"/>
    <p:sldId id="537" r:id="rId24"/>
    <p:sldId id="545" r:id="rId25"/>
    <p:sldId id="539" r:id="rId26"/>
    <p:sldId id="540" r:id="rId27"/>
    <p:sldId id="538" r:id="rId28"/>
    <p:sldId id="541" r:id="rId29"/>
    <p:sldId id="542" r:id="rId30"/>
    <p:sldId id="546" r:id="rId31"/>
    <p:sldId id="543" r:id="rId32"/>
    <p:sldId id="547" r:id="rId33"/>
    <p:sldId id="544" r:id="rId34"/>
    <p:sldId id="548" r:id="rId35"/>
    <p:sldId id="550" r:id="rId36"/>
    <p:sldId id="549" r:id="rId37"/>
    <p:sldId id="551" r:id="rId38"/>
    <p:sldId id="557" r:id="rId39"/>
    <p:sldId id="553" r:id="rId40"/>
    <p:sldId id="552" r:id="rId41"/>
    <p:sldId id="554" r:id="rId42"/>
    <p:sldId id="555" r:id="rId43"/>
    <p:sldId id="556" r:id="rId44"/>
    <p:sldId id="562" r:id="rId45"/>
    <p:sldId id="559" r:id="rId46"/>
    <p:sldId id="558" r:id="rId47"/>
    <p:sldId id="561" r:id="rId48"/>
    <p:sldId id="563" r:id="rId49"/>
    <p:sldId id="560"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2614" autoAdjust="0"/>
  </p:normalViewPr>
  <p:slideViewPr>
    <p:cSldViewPr>
      <p:cViewPr varScale="1">
        <p:scale>
          <a:sx n="101" d="100"/>
          <a:sy n="101" d="100"/>
        </p:scale>
        <p:origin x="312"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3C57C1-ADC7-4581-87DD-8B2CDD033CD0}" type="datetimeFigureOut">
              <a:rPr lang="en-US" smtClean="0"/>
              <a:t>1/3/2015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943C7D-25B8-417B-B12C-3FD284364CCC}" type="slidenum">
              <a:rPr lang="en-US" smtClean="0"/>
              <a:t>‹#›</a:t>
            </a:fld>
            <a:endParaRPr lang="en-US"/>
          </a:p>
        </p:txBody>
      </p:sp>
    </p:spTree>
    <p:extLst>
      <p:ext uri="{BB962C8B-B14F-4D97-AF65-F5344CB8AC3E}">
        <p14:creationId xmlns:p14="http://schemas.microsoft.com/office/powerpoint/2010/main" val="161349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3</a:t>
            </a:fld>
            <a:endParaRPr lang="en-US"/>
          </a:p>
        </p:txBody>
      </p:sp>
    </p:spTree>
    <p:extLst>
      <p:ext uri="{BB962C8B-B14F-4D97-AF65-F5344CB8AC3E}">
        <p14:creationId xmlns:p14="http://schemas.microsoft.com/office/powerpoint/2010/main" val="1314548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943C7D-25B8-417B-B12C-3FD284364CCC}" type="slidenum">
              <a:rPr lang="en-US" smtClean="0"/>
              <a:t>23</a:t>
            </a:fld>
            <a:endParaRPr lang="en-US"/>
          </a:p>
        </p:txBody>
      </p:sp>
    </p:spTree>
    <p:extLst>
      <p:ext uri="{BB962C8B-B14F-4D97-AF65-F5344CB8AC3E}">
        <p14:creationId xmlns:p14="http://schemas.microsoft.com/office/powerpoint/2010/main" val="1061501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943C7D-25B8-417B-B12C-3FD284364CCC}" type="slidenum">
              <a:rPr lang="en-US" smtClean="0"/>
              <a:t>37</a:t>
            </a:fld>
            <a:endParaRPr lang="en-US"/>
          </a:p>
        </p:txBody>
      </p:sp>
    </p:spTree>
    <p:extLst>
      <p:ext uri="{BB962C8B-B14F-4D97-AF65-F5344CB8AC3E}">
        <p14:creationId xmlns:p14="http://schemas.microsoft.com/office/powerpoint/2010/main" val="1314548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14EF4E-75ED-4DE6-B83B-F6DFDDC25A90}" type="datetimeFigureOut">
              <a:rPr lang="en-US" smtClean="0"/>
              <a:t>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2557680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14EF4E-75ED-4DE6-B83B-F6DFDDC25A90}" type="datetimeFigureOut">
              <a:rPr lang="en-US" smtClean="0"/>
              <a:t>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410257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14EF4E-75ED-4DE6-B83B-F6DFDDC25A90}" type="datetimeFigureOut">
              <a:rPr lang="en-US" smtClean="0"/>
              <a:t>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88750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14EF4E-75ED-4DE6-B83B-F6DFDDC25A90}" type="datetimeFigureOut">
              <a:rPr lang="en-US" smtClean="0"/>
              <a:t>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403075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14EF4E-75ED-4DE6-B83B-F6DFDDC25A90}" type="datetimeFigureOut">
              <a:rPr lang="en-US" smtClean="0"/>
              <a:t>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72285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14EF4E-75ED-4DE6-B83B-F6DFDDC25A90}" type="datetimeFigureOut">
              <a:rPr lang="en-US" smtClean="0"/>
              <a:t>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205039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14EF4E-75ED-4DE6-B83B-F6DFDDC25A90}" type="datetimeFigureOut">
              <a:rPr lang="en-US" smtClean="0"/>
              <a:t>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154118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14EF4E-75ED-4DE6-B83B-F6DFDDC25A90}" type="datetimeFigureOut">
              <a:rPr lang="en-US" smtClean="0"/>
              <a:t>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248550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14EF4E-75ED-4DE6-B83B-F6DFDDC25A90}" type="datetimeFigureOut">
              <a:rPr lang="en-US" smtClean="0"/>
              <a:t>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328670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14EF4E-75ED-4DE6-B83B-F6DFDDC25A90}" type="datetimeFigureOut">
              <a:rPr lang="en-US" smtClean="0"/>
              <a:t>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50324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14EF4E-75ED-4DE6-B83B-F6DFDDC25A90}" type="datetimeFigureOut">
              <a:rPr lang="en-US" smtClean="0"/>
              <a:t>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385732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14EF4E-75ED-4DE6-B83B-F6DFDDC25A90}" type="datetimeFigureOut">
              <a:rPr lang="en-US" smtClean="0"/>
              <a:t>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373847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14EF4E-75ED-4DE6-B83B-F6DFDDC25A90}" type="datetimeFigureOut">
              <a:rPr lang="en-US" smtClean="0"/>
              <a:t>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333865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14EF4E-75ED-4DE6-B83B-F6DFDDC25A90}" type="datetimeFigureOut">
              <a:rPr lang="en-US" smtClean="0"/>
              <a:t>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9D826-8B74-41B9-A242-9D1D56A3AF79}" type="slidenum">
              <a:rPr lang="en-US" smtClean="0"/>
              <a:t>‹#›</a:t>
            </a:fld>
            <a:endParaRPr lang="en-US"/>
          </a:p>
        </p:txBody>
      </p:sp>
    </p:spTree>
    <p:extLst>
      <p:ext uri="{BB962C8B-B14F-4D97-AF65-F5344CB8AC3E}">
        <p14:creationId xmlns:p14="http://schemas.microsoft.com/office/powerpoint/2010/main" val="164668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14EF4E-75ED-4DE6-B83B-F6DFDDC25A90}" type="datetimeFigureOut">
              <a:rPr lang="en-US" smtClean="0"/>
              <a:t>1/3/2015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19D826-8B74-41B9-A242-9D1D56A3AF79}" type="slidenum">
              <a:rPr lang="en-US" smtClean="0"/>
              <a:t>‹#›</a:t>
            </a:fld>
            <a:endParaRPr lang="en-US"/>
          </a:p>
        </p:txBody>
      </p:sp>
    </p:spTree>
    <p:extLst>
      <p:ext uri="{BB962C8B-B14F-4D97-AF65-F5344CB8AC3E}">
        <p14:creationId xmlns:p14="http://schemas.microsoft.com/office/powerpoint/2010/main" val="1846130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14EF4E-75ED-4DE6-B83B-F6DFDDC25A90}" type="datetimeFigureOut">
              <a:rPr lang="en-US" smtClean="0"/>
              <a:t>1/3/2015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19D826-8B74-41B9-A242-9D1D56A3AF79}" type="slidenum">
              <a:rPr lang="en-US" smtClean="0"/>
              <a:t>‹#›</a:t>
            </a:fld>
            <a:endParaRPr lang="en-US"/>
          </a:p>
        </p:txBody>
      </p:sp>
    </p:spTree>
    <p:extLst>
      <p:ext uri="{BB962C8B-B14F-4D97-AF65-F5344CB8AC3E}">
        <p14:creationId xmlns:p14="http://schemas.microsoft.com/office/powerpoint/2010/main" val="274866613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wmf"/></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9919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814016"/>
            <a:ext cx="6125395" cy="584775"/>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3200" b="1" cap="all" dirty="0" smtClean="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The Nature  Of The Millennium</a:t>
            </a:r>
            <a:endParaRPr lang="en-US" sz="3200" b="1" cap="all"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4" name="TextBox 3"/>
          <p:cNvSpPr txBox="1"/>
          <p:nvPr/>
        </p:nvSpPr>
        <p:spPr>
          <a:xfrm>
            <a:off x="119386" y="2161520"/>
            <a:ext cx="8931419" cy="4154984"/>
          </a:xfrm>
          <a:prstGeom prst="rect">
            <a:avLst/>
          </a:prstGeom>
          <a:noFill/>
        </p:spPr>
        <p:txBody>
          <a:bodyPr wrap="none" rtlCol="0">
            <a:spAutoFit/>
          </a:bodyPr>
          <a:lstStyle/>
          <a:p>
            <a:r>
              <a:rPr lang="en-US" sz="2400" dirty="0" smtClean="0">
                <a:ln w="10160">
                  <a:solidFill>
                    <a:schemeClr val="accent1"/>
                  </a:solidFill>
                  <a:prstDash val="solid"/>
                </a:ln>
                <a:effectLst>
                  <a:outerShdw blurRad="38100" dist="32000" dir="5400000" algn="tl">
                    <a:srgbClr val="000000">
                      <a:alpha val="30000"/>
                    </a:srgbClr>
                  </a:outerShdw>
                </a:effectLst>
              </a:rPr>
              <a:t>Purposes: </a:t>
            </a:r>
          </a:p>
          <a:p>
            <a:endParaRPr lang="en-US" sz="2400" dirty="0" smtClean="0">
              <a:ln w="10160">
                <a:solidFill>
                  <a:schemeClr val="accent1"/>
                </a:solidFill>
                <a:prstDash val="solid"/>
              </a:ln>
              <a:effectLst>
                <a:outerShdw blurRad="38100" dist="32000" dir="5400000" algn="tl">
                  <a:srgbClr val="000000">
                    <a:alpha val="30000"/>
                  </a:srgbClr>
                </a:outerShdw>
              </a:effectLst>
            </a:endParaRPr>
          </a:p>
          <a:p>
            <a:r>
              <a:rPr lang="en-US" sz="2400" dirty="0" smtClean="0">
                <a:ln w="10160">
                  <a:solidFill>
                    <a:schemeClr val="accent1"/>
                  </a:solidFill>
                  <a:prstDash val="solid"/>
                </a:ln>
                <a:effectLst>
                  <a:outerShdw blurRad="38100" dist="32000" dir="5400000" algn="tl">
                    <a:srgbClr val="000000">
                      <a:alpha val="30000"/>
                    </a:srgbClr>
                  </a:outerShdw>
                </a:effectLst>
              </a:rPr>
              <a:t>1) To declare forever, that in spite of humanity receiving God‘s </a:t>
            </a:r>
          </a:p>
          <a:p>
            <a:r>
              <a:rPr lang="en-US" sz="2400" dirty="0">
                <a:ln w="10160">
                  <a:solidFill>
                    <a:schemeClr val="accent1"/>
                  </a:solidFill>
                  <a:prstDash val="solid"/>
                </a:ln>
                <a:effectLst>
                  <a:outerShdw blurRad="38100" dist="32000" dir="5400000" algn="tl">
                    <a:srgbClr val="000000">
                      <a:alpha val="30000"/>
                    </a:srgbClr>
                  </a:outerShdw>
                </a:effectLst>
              </a:rPr>
              <a:t> </a:t>
            </a:r>
            <a:r>
              <a:rPr lang="en-US" sz="2400" dirty="0" smtClean="0">
                <a:ln w="10160">
                  <a:solidFill>
                    <a:schemeClr val="accent1"/>
                  </a:solidFill>
                  <a:prstDash val="solid"/>
                </a:ln>
                <a:effectLst>
                  <a:outerShdw blurRad="38100" dist="32000" dir="5400000" algn="tl">
                    <a:srgbClr val="000000">
                      <a:alpha val="30000"/>
                    </a:srgbClr>
                  </a:outerShdw>
                </a:effectLst>
              </a:rPr>
              <a:t>    best, and Satan being removed, we will still choose to rebel against </a:t>
            </a:r>
          </a:p>
          <a:p>
            <a:r>
              <a:rPr lang="en-US" sz="2400" dirty="0">
                <a:ln w="10160">
                  <a:solidFill>
                    <a:schemeClr val="accent1"/>
                  </a:solidFill>
                  <a:prstDash val="solid"/>
                </a:ln>
                <a:effectLst>
                  <a:outerShdw blurRad="38100" dist="32000" dir="5400000" algn="tl">
                    <a:srgbClr val="000000">
                      <a:alpha val="30000"/>
                    </a:srgbClr>
                  </a:outerShdw>
                </a:effectLst>
              </a:rPr>
              <a:t> </a:t>
            </a:r>
            <a:r>
              <a:rPr lang="en-US" sz="2400" dirty="0" smtClean="0">
                <a:ln w="10160">
                  <a:solidFill>
                    <a:schemeClr val="accent1"/>
                  </a:solidFill>
                  <a:prstDash val="solid"/>
                </a:ln>
                <a:effectLst>
                  <a:outerShdw blurRad="38100" dist="32000" dir="5400000" algn="tl">
                    <a:srgbClr val="000000">
                      <a:alpha val="30000"/>
                    </a:srgbClr>
                  </a:outerShdw>
                </a:effectLst>
              </a:rPr>
              <a:t>    God. The Millennium will remove the ability for us to blame anyone </a:t>
            </a:r>
          </a:p>
          <a:p>
            <a:r>
              <a:rPr lang="en-US" sz="2400" dirty="0">
                <a:ln w="10160">
                  <a:solidFill>
                    <a:schemeClr val="accent1"/>
                  </a:solidFill>
                  <a:prstDash val="solid"/>
                </a:ln>
                <a:effectLst>
                  <a:outerShdw blurRad="38100" dist="32000" dir="5400000" algn="tl">
                    <a:srgbClr val="000000">
                      <a:alpha val="30000"/>
                    </a:srgbClr>
                  </a:outerShdw>
                </a:effectLst>
              </a:rPr>
              <a:t> </a:t>
            </a:r>
            <a:r>
              <a:rPr lang="en-US" sz="2400" dirty="0" smtClean="0">
                <a:ln w="10160">
                  <a:solidFill>
                    <a:schemeClr val="accent1"/>
                  </a:solidFill>
                  <a:prstDash val="solid"/>
                </a:ln>
                <a:effectLst>
                  <a:outerShdw blurRad="38100" dist="32000" dir="5400000" algn="tl">
                    <a:srgbClr val="000000">
                      <a:alpha val="30000"/>
                    </a:srgbClr>
                  </a:outerShdw>
                </a:effectLst>
              </a:rPr>
              <a:t>    but ourselves! </a:t>
            </a:r>
          </a:p>
          <a:p>
            <a:r>
              <a:rPr lang="en-US" sz="2400" dirty="0" smtClean="0">
                <a:ln w="10160">
                  <a:solidFill>
                    <a:schemeClr val="accent1"/>
                  </a:solidFill>
                  <a:prstDash val="solid"/>
                </a:ln>
                <a:effectLst>
                  <a:outerShdw blurRad="38100" dist="32000" dir="5400000" algn="tl">
                    <a:srgbClr val="000000">
                      <a:alpha val="30000"/>
                    </a:srgbClr>
                  </a:outerShdw>
                </a:effectLst>
              </a:rPr>
              <a:t>2) To visibly vindicate Christ</a:t>
            </a:r>
          </a:p>
          <a:p>
            <a:r>
              <a:rPr lang="en-US" sz="2400" dirty="0" smtClean="0">
                <a:ln w="10160">
                  <a:solidFill>
                    <a:schemeClr val="accent1"/>
                  </a:solidFill>
                  <a:prstDash val="solid"/>
                </a:ln>
                <a:effectLst>
                  <a:outerShdw blurRad="38100" dist="32000" dir="5400000" algn="tl">
                    <a:srgbClr val="000000">
                      <a:alpha val="30000"/>
                    </a:srgbClr>
                  </a:outerShdw>
                </a:effectLst>
              </a:rPr>
              <a:t>3) To usher in the time where God is found to be ALL IN ALL!</a:t>
            </a:r>
          </a:p>
          <a:p>
            <a:r>
              <a:rPr lang="en-US" sz="2400" dirty="0">
                <a:ln w="10160">
                  <a:solidFill>
                    <a:schemeClr val="accent1"/>
                  </a:solidFill>
                  <a:prstDash val="solid"/>
                </a:ln>
                <a:effectLst>
                  <a:outerShdw blurRad="38100" dist="32000" dir="5400000" algn="tl">
                    <a:srgbClr val="000000">
                      <a:alpha val="30000"/>
                    </a:srgbClr>
                  </a:outerShdw>
                </a:effectLst>
              </a:rPr>
              <a:t> </a:t>
            </a:r>
            <a:r>
              <a:rPr lang="en-US" sz="2400" dirty="0" smtClean="0">
                <a:ln w="10160">
                  <a:solidFill>
                    <a:schemeClr val="accent1"/>
                  </a:solidFill>
                  <a:prstDash val="solid"/>
                </a:ln>
                <a:effectLst>
                  <a:outerShdw blurRad="38100" dist="32000" dir="5400000" algn="tl">
                    <a:srgbClr val="000000">
                      <a:alpha val="30000"/>
                    </a:srgbClr>
                  </a:outerShdw>
                </a:effectLst>
              </a:rPr>
              <a:t>    (1 Cor. 15:28)</a:t>
            </a:r>
          </a:p>
          <a:p>
            <a:r>
              <a:rPr lang="en-US" sz="2400" dirty="0" smtClean="0">
                <a:ln w="10160">
                  <a:solidFill>
                    <a:schemeClr val="accent1"/>
                  </a:solidFill>
                  <a:prstDash val="solid"/>
                </a:ln>
                <a:effectLst>
                  <a:outerShdw blurRad="38100" dist="32000" dir="5400000" algn="tl">
                    <a:srgbClr val="000000">
                      <a:alpha val="30000"/>
                    </a:srgbClr>
                  </a:outerShdw>
                </a:effectLst>
              </a:rPr>
              <a:t>4) Even the length (1000 years) &gt; the age of the oldest </a:t>
            </a:r>
          </a:p>
          <a:p>
            <a:r>
              <a:rPr lang="en-US" sz="2400" dirty="0">
                <a:ln w="10160">
                  <a:solidFill>
                    <a:schemeClr val="accent1"/>
                  </a:solidFill>
                  <a:prstDash val="solid"/>
                </a:ln>
                <a:effectLst>
                  <a:outerShdw blurRad="38100" dist="32000" dir="5400000" algn="tl">
                    <a:srgbClr val="000000">
                      <a:alpha val="30000"/>
                    </a:srgbClr>
                  </a:outerShdw>
                </a:effectLst>
              </a:rPr>
              <a:t> </a:t>
            </a:r>
            <a:r>
              <a:rPr lang="en-US" sz="2400" dirty="0" smtClean="0">
                <a:ln w="10160">
                  <a:solidFill>
                    <a:schemeClr val="accent1"/>
                  </a:solidFill>
                  <a:prstDash val="solid"/>
                </a:ln>
                <a:effectLst>
                  <a:outerShdw blurRad="38100" dist="32000" dir="5400000" algn="tl">
                    <a:srgbClr val="000000">
                      <a:alpha val="30000"/>
                    </a:srgbClr>
                  </a:outerShdw>
                </a:effectLst>
              </a:rPr>
              <a:t>    human (969); No one can claim they had insufficient time.</a:t>
            </a:r>
            <a:endParaRPr lang="en-US" sz="2400" dirty="0">
              <a:ln w="10160">
                <a:solidFill>
                  <a:schemeClr val="accent1"/>
                </a:solidFill>
                <a:prstDash val="solid"/>
              </a:ln>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16569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94422110"/>
              </p:ext>
            </p:extLst>
          </p:nvPr>
        </p:nvGraphicFramePr>
        <p:xfrm>
          <a:off x="304800" y="1051561"/>
          <a:ext cx="8610600" cy="5425439"/>
        </p:xfrm>
        <a:graphic>
          <a:graphicData uri="http://schemas.openxmlformats.org/drawingml/2006/table">
            <a:tbl>
              <a:tblPr firstRow="1" firstCol="1" bandRow="1"/>
              <a:tblGrid>
                <a:gridCol w="2819400"/>
                <a:gridCol w="2286000"/>
                <a:gridCol w="3505200"/>
              </a:tblGrid>
              <a:tr h="154050">
                <a:tc>
                  <a:txBody>
                    <a:bodyPr/>
                    <a:lstStyle/>
                    <a:p>
                      <a:pPr marL="0" marR="0">
                        <a:spcBef>
                          <a:spcPts val="0"/>
                        </a:spcBef>
                        <a:spcAft>
                          <a:spcPts val="0"/>
                        </a:spcAft>
                      </a:pPr>
                      <a:r>
                        <a:rPr lang="en-US" sz="1200" b="1" dirty="0">
                          <a:effectLst/>
                          <a:latin typeface="Times New Roman"/>
                          <a:ea typeface="Times New Roman"/>
                          <a:cs typeface="Times New Roman"/>
                        </a:rPr>
                        <a:t>The Messiah must...</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200" b="1">
                          <a:effectLst/>
                          <a:latin typeface="Times New Roman"/>
                          <a:ea typeface="Times New Roman"/>
                          <a:cs typeface="Times New Roman"/>
                        </a:rPr>
                        <a:t>Prophecy</a:t>
                      </a:r>
                      <a:endParaRPr lang="en-US" sz="120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1200" b="1">
                          <a:effectLst/>
                          <a:latin typeface="Times New Roman"/>
                          <a:ea typeface="Times New Roman"/>
                          <a:cs typeface="Times New Roman"/>
                        </a:rPr>
                        <a:t>Fulfillment by Jesus</a:t>
                      </a:r>
                      <a:endParaRPr lang="en-US" sz="120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199390">
                <a:tc>
                  <a:txBody>
                    <a:bodyPr/>
                    <a:lstStyle/>
                    <a:p>
                      <a:pPr marL="0" marR="0">
                        <a:spcBef>
                          <a:spcPts val="0"/>
                        </a:spcBef>
                        <a:spcAft>
                          <a:spcPts val="0"/>
                        </a:spcAft>
                      </a:pPr>
                      <a:r>
                        <a:rPr lang="en-US" sz="1200" dirty="0">
                          <a:effectLst/>
                          <a:latin typeface="Times New Roman"/>
                          <a:ea typeface="Times New Roman"/>
                          <a:cs typeface="Times New Roman"/>
                        </a:rPr>
                        <a:t>Bear the reproaches and sin of others</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53:12</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Romans 15:3</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Be a priest</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Psalms 110:4</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Hebrews 5:5‑6, 6:20, 7:15‑17</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Enter Jerusalem on a donkey</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Zechariah 9:9</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4114800" marR="0" indent="-4114800">
                        <a:spcBef>
                          <a:spcPts val="0"/>
                        </a:spcBef>
                        <a:spcAft>
                          <a:spcPts val="0"/>
                        </a:spcAft>
                        <a:tabLst>
                          <a:tab pos="-914400" algn="l"/>
                        </a:tabLst>
                      </a:pPr>
                      <a:r>
                        <a:rPr lang="en-US" sz="1200">
                          <a:effectLst/>
                          <a:latin typeface="Times New Roman"/>
                          <a:ea typeface="Times New Roman"/>
                          <a:cs typeface="Times New Roman"/>
                        </a:rPr>
                        <a:t>Matthew 21:1‑11; Mark 11:1‑11; John 12:12‑16</a:t>
                      </a:r>
                      <a:endParaRPr lang="en-US" sz="120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Enter the Temple with authority</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Malachi 3:1</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21:12; John 2:13‑22</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Born of a virgin</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7:14</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1:23</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Proceeded by a messenger</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40:3 5, Malachi 3:1</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3:1‑3, Luke 3:2‑6</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Be born in Bethlehem</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a:effectLst/>
                          <a:latin typeface="Times New Roman"/>
                          <a:ea typeface="Times New Roman"/>
                          <a:cs typeface="Times New Roman"/>
                        </a:rPr>
                        <a:t>Micah 5:2</a:t>
                      </a:r>
                      <a:endParaRPr lang="en-US" sz="120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2:1; Luke 2:4‑7</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Be adored by great persons</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Psalms 72:10‑11	</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2:1‑11</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Be anointed with the Spirit of God</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11:2, 61:1</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4114800" marR="0" indent="-4114800">
                        <a:spcBef>
                          <a:spcPts val="0"/>
                        </a:spcBef>
                        <a:spcAft>
                          <a:spcPts val="0"/>
                        </a:spcAft>
                        <a:tabLst>
                          <a:tab pos="-914400" algn="l"/>
                        </a:tabLst>
                      </a:pPr>
                      <a:r>
                        <a:rPr lang="en-US" sz="1200" dirty="0">
                          <a:effectLst/>
                          <a:latin typeface="Times New Roman"/>
                          <a:ea typeface="Times New Roman"/>
                          <a:cs typeface="Times New Roman"/>
                        </a:rPr>
                        <a:t>Matthew 3:16; John 3:34; Acts 10:38</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Be hated without cause       </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a:effectLst/>
                          <a:latin typeface="Times New Roman"/>
                          <a:ea typeface="Times New Roman"/>
                          <a:cs typeface="Times New Roman"/>
                        </a:rPr>
                        <a:t>Isaiah 49:7; Psalms 69:4</a:t>
                      </a:r>
                      <a:endParaRPr lang="en-US" sz="120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John 15:24‑25</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82880">
                <a:tc>
                  <a:txBody>
                    <a:bodyPr/>
                    <a:lstStyle/>
                    <a:p>
                      <a:pPr marL="0" marR="0">
                        <a:spcBef>
                          <a:spcPts val="0"/>
                        </a:spcBef>
                        <a:spcAft>
                          <a:spcPts val="0"/>
                        </a:spcAft>
                      </a:pPr>
                      <a:r>
                        <a:rPr lang="en-US" sz="1200" dirty="0">
                          <a:effectLst/>
                          <a:latin typeface="Times New Roman"/>
                          <a:ea typeface="Times New Roman"/>
                          <a:cs typeface="Times New Roman"/>
                        </a:rPr>
                        <a:t>Be undesired, rejected by His own people</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53:2, 63:3; Psalms 69:8</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Mark 6:3; Luke 9:58; John 1:11</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Be plotted against by Jews, Gentiles  </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Psalms 2:1‑2</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4114800" marR="0" indent="-4114800">
                        <a:spcBef>
                          <a:spcPts val="0"/>
                        </a:spcBef>
                        <a:spcAft>
                          <a:spcPts val="0"/>
                        </a:spcAft>
                        <a:tabLst>
                          <a:tab pos="-914400" algn="l"/>
                        </a:tabLst>
                      </a:pPr>
                      <a:r>
                        <a:rPr lang="en-US" sz="1200" dirty="0">
                          <a:effectLst/>
                          <a:latin typeface="Times New Roman"/>
                          <a:ea typeface="Times New Roman"/>
                          <a:cs typeface="Times New Roman"/>
                        </a:rPr>
                        <a:t>Acts 4:27</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Be betrayed by a friend</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Psalms 41:9, 55:12‑24</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26:21‑25, 47‑50; John 13:18‑21; Acts 1:16‑18</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Be betrayed for 30 pieces of silver</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Zechariah 11:12</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26:16</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213360">
                <a:tc>
                  <a:txBody>
                    <a:bodyPr/>
                    <a:lstStyle/>
                    <a:p>
                      <a:pPr marL="0" marR="0">
                        <a:spcBef>
                          <a:spcPts val="0"/>
                        </a:spcBef>
                        <a:spcAft>
                          <a:spcPts val="0"/>
                        </a:spcAft>
                      </a:pPr>
                      <a:r>
                        <a:rPr lang="en-US" sz="1200" dirty="0">
                          <a:effectLst/>
                          <a:latin typeface="Times New Roman"/>
                          <a:ea typeface="Times New Roman"/>
                          <a:cs typeface="Times New Roman"/>
                        </a:rPr>
                        <a:t>Have his price given for a potter’s field</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Zechariah 11:13</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27:7</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a:effectLst/>
                          <a:latin typeface="Times New Roman"/>
                          <a:ea typeface="Times New Roman"/>
                          <a:cs typeface="Times New Roman"/>
                        </a:rPr>
                        <a:t>Be forsaken by His disciples</a:t>
                      </a:r>
                      <a:endParaRPr lang="en-US" sz="120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Zechariah 13:7</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26:31, 56</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Be struck on the cheek</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Micah 5:1</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27:30</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Be spat on     </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50:6</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26:67, 27:30</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Be mocked</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Psalms 22:7‑8</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27:31, 39‑44</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Be beaten    </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50:6</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26:67, 27:26, 30</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Be thirsty during His execution</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Psalms 22:15</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John 19:28</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206755">
                <a:tc>
                  <a:txBody>
                    <a:bodyPr/>
                    <a:lstStyle/>
                    <a:p>
                      <a:pPr marL="0" marR="0">
                        <a:spcBef>
                          <a:spcPts val="0"/>
                        </a:spcBef>
                        <a:spcAft>
                          <a:spcPts val="0"/>
                        </a:spcAft>
                      </a:pPr>
                      <a:r>
                        <a:rPr lang="en-US" sz="1200" dirty="0">
                          <a:effectLst/>
                          <a:latin typeface="Times New Roman"/>
                          <a:ea typeface="Times New Roman"/>
                          <a:cs typeface="Times New Roman"/>
                        </a:rPr>
                        <a:t>Be given vinegar to quench that thirst</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Psalms 69:21</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27:34</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Be considered a transgressor            </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53:12</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27:38</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54050">
                <a:tc>
                  <a:txBody>
                    <a:bodyPr/>
                    <a:lstStyle/>
                    <a:p>
                      <a:pPr marL="0" marR="0">
                        <a:spcBef>
                          <a:spcPts val="0"/>
                        </a:spcBef>
                        <a:spcAft>
                          <a:spcPts val="0"/>
                        </a:spcAft>
                      </a:pPr>
                      <a:r>
                        <a:rPr lang="en-US" sz="1200" dirty="0">
                          <a:effectLst/>
                          <a:latin typeface="Times New Roman"/>
                          <a:ea typeface="Times New Roman"/>
                          <a:cs typeface="Times New Roman"/>
                        </a:rPr>
                        <a:t>Be buried with the rich when dead</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53:9</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27:57‑60</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210058">
                <a:tc>
                  <a:txBody>
                    <a:bodyPr/>
                    <a:lstStyle/>
                    <a:p>
                      <a:pPr marL="0" marR="0">
                        <a:spcBef>
                          <a:spcPts val="0"/>
                        </a:spcBef>
                        <a:spcAft>
                          <a:spcPts val="0"/>
                        </a:spcAft>
                      </a:pPr>
                      <a:r>
                        <a:rPr lang="en-US" sz="1200" dirty="0">
                          <a:effectLst/>
                          <a:latin typeface="Times New Roman"/>
                          <a:ea typeface="Times New Roman"/>
                          <a:cs typeface="Times New Roman"/>
                        </a:rPr>
                        <a:t>Be sought after by Gentiles as well as Jews    </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11:10, 42:1</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Acts 10:45</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206756">
                <a:tc>
                  <a:txBody>
                    <a:bodyPr/>
                    <a:lstStyle/>
                    <a:p>
                      <a:pPr marL="0" marR="0">
                        <a:spcBef>
                          <a:spcPts val="0"/>
                        </a:spcBef>
                        <a:spcAft>
                          <a:spcPts val="0"/>
                        </a:spcAft>
                      </a:pPr>
                      <a:r>
                        <a:rPr lang="en-US" sz="1200">
                          <a:effectLst/>
                          <a:latin typeface="Times New Roman"/>
                          <a:ea typeface="Times New Roman"/>
                          <a:cs typeface="Times New Roman"/>
                        </a:rPr>
                        <a:t>Be accepted by the Gentiles</a:t>
                      </a:r>
                      <a:endParaRPr lang="en-US" sz="120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Isaiah 11:10, 42:1‑4, 49:1‑12</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12:21; Acts 10:45; Romans 15:9‑12</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82880">
                <a:tc>
                  <a:txBody>
                    <a:bodyPr/>
                    <a:lstStyle/>
                    <a:p>
                      <a:pPr marL="0" marR="0">
                        <a:spcBef>
                          <a:spcPts val="0"/>
                        </a:spcBef>
                        <a:spcAft>
                          <a:spcPts val="0"/>
                        </a:spcAft>
                      </a:pPr>
                      <a:r>
                        <a:rPr lang="en-US" sz="1200" dirty="0">
                          <a:effectLst/>
                          <a:latin typeface="Times New Roman"/>
                          <a:ea typeface="Times New Roman"/>
                          <a:cs typeface="Times New Roman"/>
                        </a:rPr>
                        <a:t>Resurrection</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Psalm 16:10, </a:t>
                      </a:r>
                      <a:r>
                        <a:rPr lang="en-US" sz="1200" dirty="0" smtClean="0">
                          <a:effectLst/>
                          <a:latin typeface="Times New Roman"/>
                          <a:ea typeface="Times New Roman"/>
                          <a:cs typeface="Times New Roman"/>
                        </a:rPr>
                        <a:t>2, 7, Isaiah 53:9‑10</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Matthew 28:1‑20, Acts 13:33-37</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74244">
                <a:tc>
                  <a:txBody>
                    <a:bodyPr/>
                    <a:lstStyle/>
                    <a:p>
                      <a:pPr marL="0" marR="0">
                        <a:spcBef>
                          <a:spcPts val="0"/>
                        </a:spcBef>
                        <a:spcAft>
                          <a:spcPts val="0"/>
                        </a:spcAft>
                      </a:pPr>
                      <a:r>
                        <a:rPr lang="en-US" sz="1200" dirty="0">
                          <a:effectLst/>
                          <a:latin typeface="Times New Roman"/>
                          <a:ea typeface="Times New Roman"/>
                          <a:cs typeface="Times New Roman"/>
                        </a:rPr>
                        <a:t>To the right hand of the Father</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Psalms 16:11, 68:18 and 110:1</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spcBef>
                          <a:spcPts val="0"/>
                        </a:spcBef>
                        <a:spcAft>
                          <a:spcPts val="0"/>
                        </a:spcAft>
                      </a:pPr>
                      <a:r>
                        <a:rPr lang="en-US" sz="1200" dirty="0">
                          <a:effectLst/>
                          <a:latin typeface="Times New Roman"/>
                          <a:ea typeface="Times New Roman"/>
                          <a:cs typeface="Times New Roman"/>
                        </a:rPr>
                        <a:t>Luke 24:51, Acts 1:9‑11 and 7:55 and Hebrews 1:3</a:t>
                      </a:r>
                      <a:endParaRPr lang="en-US" sz="1200" dirty="0">
                        <a:effectLst/>
                        <a:latin typeface="Calibri"/>
                        <a:ea typeface="Calibri"/>
                        <a:cs typeface="Times New Roman"/>
                      </a:endParaRPr>
                    </a:p>
                  </a:txBody>
                  <a:tcPr marL="55045" marR="55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bl>
          </a:graphicData>
        </a:graphic>
      </p:graphicFrame>
      <p:sp>
        <p:nvSpPr>
          <p:cNvPr id="3" name="Rectangle 1"/>
          <p:cNvSpPr>
            <a:spLocks noChangeArrowheads="1"/>
          </p:cNvSpPr>
          <p:nvPr/>
        </p:nvSpPr>
        <p:spPr bwMode="auto">
          <a:xfrm>
            <a:off x="1976438" y="160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TextBox 6"/>
          <p:cNvSpPr txBox="1"/>
          <p:nvPr/>
        </p:nvSpPr>
        <p:spPr>
          <a:xfrm>
            <a:off x="304800" y="376535"/>
            <a:ext cx="4724370" cy="461665"/>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sz="2400" b="1" spc="150" dirty="0" smtClean="0">
                <a:ln w="11430"/>
                <a:solidFill>
                  <a:srgbClr val="F8F8F8"/>
                </a:solidFill>
                <a:effectLst>
                  <a:outerShdw blurRad="50800" dist="38100" dir="2700000" algn="tl" rotWithShape="0">
                    <a:prstClr val="black">
                      <a:alpha val="40000"/>
                    </a:prstClr>
                  </a:outerShdw>
                </a:effectLst>
                <a:latin typeface="Adobe Gothic Std B" pitchFamily="34" charset="-128"/>
                <a:ea typeface="Adobe Gothic Std B" pitchFamily="34" charset="-128"/>
              </a:rPr>
              <a:t>Literal Prophetic Fulfillment</a:t>
            </a:r>
            <a:endParaRPr lang="en-US" sz="2400" b="1" spc="150" dirty="0">
              <a:ln w="11430"/>
              <a:solidFill>
                <a:srgbClr val="F8F8F8"/>
              </a:solidFill>
              <a:effectLst>
                <a:outerShdw blurRad="50800" dist="38100" dir="2700000" algn="tl" rotWithShape="0">
                  <a:prstClr val="black">
                    <a:alpha val="40000"/>
                  </a:prstClr>
                </a:outerShdw>
              </a:effectLst>
              <a:latin typeface="Adobe Gothic Std B" pitchFamily="34" charset="-128"/>
              <a:ea typeface="Adobe Gothic Std B" pitchFamily="34" charset="-128"/>
            </a:endParaRPr>
          </a:p>
        </p:txBody>
      </p:sp>
    </p:spTree>
    <p:extLst>
      <p:ext uri="{BB962C8B-B14F-4D97-AF65-F5344CB8AC3E}">
        <p14:creationId xmlns:p14="http://schemas.microsoft.com/office/powerpoint/2010/main" val="102162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976438" y="160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TextBox 6"/>
          <p:cNvSpPr txBox="1"/>
          <p:nvPr/>
        </p:nvSpPr>
        <p:spPr>
          <a:xfrm>
            <a:off x="6542072" y="5016520"/>
            <a:ext cx="1938351" cy="400110"/>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sz="2000" b="1" i="1" spc="150" dirty="0" smtClean="0">
                <a:ln w="11430"/>
                <a:solidFill>
                  <a:srgbClr val="F8F8F8"/>
                </a:solidFill>
                <a:effectLst>
                  <a:outerShdw blurRad="50800" dist="38100" dir="2700000" algn="tl" rotWithShape="0">
                    <a:prstClr val="black">
                      <a:alpha val="40000"/>
                    </a:prstClr>
                  </a:outerShdw>
                </a:effectLst>
                <a:latin typeface="Adobe Gothic Std B" pitchFamily="34" charset="-128"/>
                <a:ea typeface="Adobe Gothic Std B" pitchFamily="34" charset="-128"/>
              </a:rPr>
              <a:t>Luke 4:16-30</a:t>
            </a:r>
            <a:endParaRPr lang="en-US" sz="2000" b="1" i="1" spc="150" dirty="0">
              <a:ln w="11430"/>
              <a:solidFill>
                <a:srgbClr val="F8F8F8"/>
              </a:solidFill>
              <a:effectLst>
                <a:outerShdw blurRad="50800" dist="38100" dir="2700000" algn="tl" rotWithShape="0">
                  <a:prstClr val="black">
                    <a:alpha val="40000"/>
                  </a:prstClr>
                </a:outerShdw>
              </a:effectLst>
              <a:latin typeface="Adobe Gothic Std B" pitchFamily="34" charset="-128"/>
              <a:ea typeface="Adobe Gothic Std B" pitchFamily="34" charset="-128"/>
            </a:endParaRPr>
          </a:p>
        </p:txBody>
      </p:sp>
      <p:sp>
        <p:nvSpPr>
          <p:cNvPr id="4" name="TextBox 3"/>
          <p:cNvSpPr txBox="1"/>
          <p:nvPr/>
        </p:nvSpPr>
        <p:spPr>
          <a:xfrm>
            <a:off x="152400" y="1143000"/>
            <a:ext cx="8701806" cy="3416320"/>
          </a:xfrm>
          <a:prstGeom prst="rect">
            <a:avLst/>
          </a:prstGeom>
          <a:noFill/>
        </p:spPr>
        <p:txBody>
          <a:bodyPr wrap="none" rtlCol="0">
            <a:spAutoFit/>
          </a:bodyPr>
          <a:lstStyle/>
          <a:p>
            <a:r>
              <a:rPr lang="en-US" dirty="0" smtClean="0">
                <a:solidFill>
                  <a:schemeClr val="bg1"/>
                </a:solidFill>
              </a:rPr>
              <a:t>He </a:t>
            </a:r>
            <a:r>
              <a:rPr lang="en-US" dirty="0">
                <a:solidFill>
                  <a:schemeClr val="bg1"/>
                </a:solidFill>
              </a:rPr>
              <a:t>went to Nazareth, where he had been brought up, and on the Sabbath day he went </a:t>
            </a:r>
            <a:endParaRPr lang="en-US" dirty="0" smtClean="0">
              <a:solidFill>
                <a:schemeClr val="bg1"/>
              </a:solidFill>
            </a:endParaRPr>
          </a:p>
          <a:p>
            <a:r>
              <a:rPr lang="en-US" dirty="0" smtClean="0">
                <a:solidFill>
                  <a:schemeClr val="bg1"/>
                </a:solidFill>
              </a:rPr>
              <a:t>into </a:t>
            </a:r>
            <a:r>
              <a:rPr lang="en-US" dirty="0">
                <a:solidFill>
                  <a:schemeClr val="bg1"/>
                </a:solidFill>
              </a:rPr>
              <a:t>the synagogue, as was his custom. And he stood up to </a:t>
            </a:r>
            <a:r>
              <a:rPr lang="en-US" dirty="0" smtClean="0">
                <a:solidFill>
                  <a:schemeClr val="bg1"/>
                </a:solidFill>
              </a:rPr>
              <a:t>read. The </a:t>
            </a:r>
            <a:r>
              <a:rPr lang="en-US" dirty="0">
                <a:solidFill>
                  <a:schemeClr val="bg1"/>
                </a:solidFill>
              </a:rPr>
              <a:t>scroll of the prophet </a:t>
            </a:r>
            <a:endParaRPr lang="en-US" dirty="0" smtClean="0">
              <a:solidFill>
                <a:schemeClr val="bg1"/>
              </a:solidFill>
            </a:endParaRPr>
          </a:p>
          <a:p>
            <a:r>
              <a:rPr lang="en-US" dirty="0" smtClean="0">
                <a:solidFill>
                  <a:schemeClr val="bg1"/>
                </a:solidFill>
              </a:rPr>
              <a:t>Isaiah </a:t>
            </a:r>
            <a:r>
              <a:rPr lang="en-US" dirty="0">
                <a:solidFill>
                  <a:schemeClr val="bg1"/>
                </a:solidFill>
              </a:rPr>
              <a:t>was handed to him. Unrolling it, he found the place where it is written:</a:t>
            </a:r>
          </a:p>
          <a:p>
            <a:endParaRPr lang="en-US" dirty="0">
              <a:solidFill>
                <a:schemeClr val="bg1"/>
              </a:solidFill>
            </a:endParaRPr>
          </a:p>
          <a:p>
            <a:r>
              <a:rPr lang="en-US" dirty="0" smtClean="0">
                <a:solidFill>
                  <a:schemeClr val="bg1"/>
                </a:solidFill>
              </a:rPr>
              <a:t>"The </a:t>
            </a:r>
            <a:r>
              <a:rPr lang="en-US" dirty="0">
                <a:solidFill>
                  <a:schemeClr val="bg1"/>
                </a:solidFill>
              </a:rPr>
              <a:t>Spirit of the Lord is on me, because he has anointed me to preach good news to the </a:t>
            </a:r>
            <a:endParaRPr lang="en-US" dirty="0" smtClean="0">
              <a:solidFill>
                <a:schemeClr val="bg1"/>
              </a:solidFill>
            </a:endParaRPr>
          </a:p>
          <a:p>
            <a:r>
              <a:rPr lang="en-US" dirty="0" smtClean="0">
                <a:solidFill>
                  <a:schemeClr val="bg1"/>
                </a:solidFill>
              </a:rPr>
              <a:t>poor</a:t>
            </a:r>
            <a:r>
              <a:rPr lang="en-US" dirty="0">
                <a:solidFill>
                  <a:schemeClr val="bg1"/>
                </a:solidFill>
              </a:rPr>
              <a:t>. He has sent me to proclaim freedom for the prisoners and recovery of sight for the </a:t>
            </a:r>
            <a:endParaRPr lang="en-US" dirty="0" smtClean="0">
              <a:solidFill>
                <a:schemeClr val="bg1"/>
              </a:solidFill>
            </a:endParaRPr>
          </a:p>
          <a:p>
            <a:r>
              <a:rPr lang="en-US" dirty="0" smtClean="0">
                <a:solidFill>
                  <a:schemeClr val="bg1"/>
                </a:solidFill>
              </a:rPr>
              <a:t>blind</a:t>
            </a:r>
            <a:r>
              <a:rPr lang="en-US" dirty="0">
                <a:solidFill>
                  <a:schemeClr val="bg1"/>
                </a:solidFill>
              </a:rPr>
              <a:t>, to release the </a:t>
            </a:r>
            <a:r>
              <a:rPr lang="en-US" dirty="0" smtClean="0">
                <a:solidFill>
                  <a:schemeClr val="bg1"/>
                </a:solidFill>
              </a:rPr>
              <a:t>oppressed, to </a:t>
            </a:r>
            <a:r>
              <a:rPr lang="en-US" dirty="0">
                <a:solidFill>
                  <a:schemeClr val="bg1"/>
                </a:solidFill>
              </a:rPr>
              <a:t>proclaim the year of the Lord’s favour</a:t>
            </a:r>
            <a:r>
              <a:rPr lang="en-US" dirty="0" smtClean="0">
                <a:solidFill>
                  <a:schemeClr val="bg1"/>
                </a:solidFill>
              </a:rPr>
              <a:t>.“</a:t>
            </a:r>
          </a:p>
          <a:p>
            <a:endParaRPr lang="en-US" dirty="0" smtClean="0">
              <a:solidFill>
                <a:schemeClr val="bg1"/>
              </a:solidFill>
            </a:endParaRPr>
          </a:p>
          <a:p>
            <a:r>
              <a:rPr lang="en-US" dirty="0" smtClean="0">
                <a:solidFill>
                  <a:schemeClr val="bg1"/>
                </a:solidFill>
              </a:rPr>
              <a:t>Then </a:t>
            </a:r>
            <a:r>
              <a:rPr lang="en-US" dirty="0">
                <a:solidFill>
                  <a:schemeClr val="bg1"/>
                </a:solidFill>
              </a:rPr>
              <a:t>he rolled up the scroll, gave it back to the attendant and sat down. The eyes of </a:t>
            </a:r>
            <a:endParaRPr lang="en-US" dirty="0" smtClean="0">
              <a:solidFill>
                <a:schemeClr val="bg1"/>
              </a:solidFill>
            </a:endParaRPr>
          </a:p>
          <a:p>
            <a:r>
              <a:rPr lang="en-US" dirty="0" smtClean="0">
                <a:solidFill>
                  <a:schemeClr val="bg1"/>
                </a:solidFill>
              </a:rPr>
              <a:t>everyone </a:t>
            </a:r>
            <a:r>
              <a:rPr lang="en-US" dirty="0">
                <a:solidFill>
                  <a:schemeClr val="bg1"/>
                </a:solidFill>
              </a:rPr>
              <a:t>in the synagogue were fastened on </a:t>
            </a:r>
            <a:r>
              <a:rPr lang="en-US" dirty="0" smtClean="0">
                <a:solidFill>
                  <a:schemeClr val="bg1"/>
                </a:solidFill>
              </a:rPr>
              <a:t>him, and </a:t>
            </a:r>
            <a:r>
              <a:rPr lang="en-US" dirty="0">
                <a:solidFill>
                  <a:schemeClr val="bg1"/>
                </a:solidFill>
              </a:rPr>
              <a:t>he began by saying to them, "Today </a:t>
            </a:r>
            <a:endParaRPr lang="en-US" dirty="0" smtClean="0">
              <a:solidFill>
                <a:schemeClr val="bg1"/>
              </a:solidFill>
            </a:endParaRPr>
          </a:p>
          <a:p>
            <a:r>
              <a:rPr lang="en-US" dirty="0" smtClean="0">
                <a:solidFill>
                  <a:schemeClr val="bg1"/>
                </a:solidFill>
              </a:rPr>
              <a:t>this </a:t>
            </a:r>
            <a:r>
              <a:rPr lang="en-US" dirty="0">
                <a:solidFill>
                  <a:schemeClr val="bg1"/>
                </a:solidFill>
              </a:rPr>
              <a:t>scripture is fulfilled in your hearing</a:t>
            </a:r>
            <a:r>
              <a:rPr lang="en-US" dirty="0" smtClean="0">
                <a:solidFill>
                  <a:schemeClr val="bg1"/>
                </a:solidFill>
              </a:rPr>
              <a:t>.“ All </a:t>
            </a:r>
            <a:r>
              <a:rPr lang="en-US" dirty="0">
                <a:solidFill>
                  <a:schemeClr val="bg1"/>
                </a:solidFill>
              </a:rPr>
              <a:t>spoke well of him and were amazed at the </a:t>
            </a:r>
            <a:endParaRPr lang="en-US" dirty="0" smtClean="0">
              <a:solidFill>
                <a:schemeClr val="bg1"/>
              </a:solidFill>
            </a:endParaRPr>
          </a:p>
          <a:p>
            <a:r>
              <a:rPr lang="en-US" dirty="0" smtClean="0">
                <a:solidFill>
                  <a:schemeClr val="bg1"/>
                </a:solidFill>
              </a:rPr>
              <a:t>gracious </a:t>
            </a:r>
            <a:r>
              <a:rPr lang="en-US" dirty="0">
                <a:solidFill>
                  <a:schemeClr val="bg1"/>
                </a:solidFill>
              </a:rPr>
              <a:t>words that came from his lips. "Isn’t this Joseph’s son?" they asked</a:t>
            </a:r>
            <a:r>
              <a:rPr lang="en-US" dirty="0" smtClean="0">
                <a:solidFill>
                  <a:schemeClr val="bg1"/>
                </a:solidFill>
              </a:rPr>
              <a:t>.</a:t>
            </a:r>
            <a:endParaRPr lang="en-US" dirty="0">
              <a:solidFill>
                <a:schemeClr val="bg1"/>
              </a:solidFill>
            </a:endParaRPr>
          </a:p>
        </p:txBody>
      </p:sp>
      <p:sp>
        <p:nvSpPr>
          <p:cNvPr id="6" name="TextBox 5"/>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61</a:t>
            </a:r>
          </a:p>
        </p:txBody>
      </p:sp>
    </p:spTree>
    <p:extLst>
      <p:ext uri="{BB962C8B-B14F-4D97-AF65-F5344CB8AC3E}">
        <p14:creationId xmlns:p14="http://schemas.microsoft.com/office/powerpoint/2010/main" val="82170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976438" y="160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TextBox 3"/>
          <p:cNvSpPr txBox="1"/>
          <p:nvPr/>
        </p:nvSpPr>
        <p:spPr>
          <a:xfrm>
            <a:off x="152400" y="990600"/>
            <a:ext cx="8890382" cy="3416320"/>
          </a:xfrm>
          <a:prstGeom prst="rect">
            <a:avLst/>
          </a:prstGeom>
          <a:noFill/>
        </p:spPr>
        <p:txBody>
          <a:bodyPr wrap="none" rtlCol="0">
            <a:spAutoFit/>
          </a:bodyPr>
          <a:lstStyle/>
          <a:p>
            <a:r>
              <a:rPr lang="en-US" dirty="0" smtClean="0">
                <a:solidFill>
                  <a:schemeClr val="bg1"/>
                </a:solidFill>
              </a:rPr>
              <a:t>Jesus </a:t>
            </a:r>
            <a:r>
              <a:rPr lang="en-US" dirty="0">
                <a:solidFill>
                  <a:schemeClr val="bg1"/>
                </a:solidFill>
              </a:rPr>
              <a:t>said to them, "Surely you will quote this proverb to me: ‘Physician, heal yourself! </a:t>
            </a:r>
            <a:endParaRPr lang="en-US" dirty="0" smtClean="0">
              <a:solidFill>
                <a:schemeClr val="bg1"/>
              </a:solidFill>
            </a:endParaRPr>
          </a:p>
          <a:p>
            <a:r>
              <a:rPr lang="en-US" dirty="0" smtClean="0">
                <a:solidFill>
                  <a:schemeClr val="bg1"/>
                </a:solidFill>
              </a:rPr>
              <a:t>Do </a:t>
            </a:r>
            <a:r>
              <a:rPr lang="en-US" dirty="0">
                <a:solidFill>
                  <a:schemeClr val="bg1"/>
                </a:solidFill>
              </a:rPr>
              <a:t>here in your home town what we have heard that you did in Capernaum</a:t>
            </a:r>
            <a:r>
              <a:rPr lang="en-US" dirty="0" smtClean="0">
                <a:solidFill>
                  <a:schemeClr val="bg1"/>
                </a:solidFill>
              </a:rPr>
              <a:t>.’“ "I </a:t>
            </a:r>
            <a:r>
              <a:rPr lang="en-US" dirty="0">
                <a:solidFill>
                  <a:schemeClr val="bg1"/>
                </a:solidFill>
              </a:rPr>
              <a:t>tell you </a:t>
            </a:r>
            <a:endParaRPr lang="en-US" dirty="0" smtClean="0">
              <a:solidFill>
                <a:schemeClr val="bg1"/>
              </a:solidFill>
            </a:endParaRPr>
          </a:p>
          <a:p>
            <a:r>
              <a:rPr lang="en-US" dirty="0" smtClean="0">
                <a:solidFill>
                  <a:schemeClr val="bg1"/>
                </a:solidFill>
              </a:rPr>
              <a:t>the </a:t>
            </a:r>
            <a:r>
              <a:rPr lang="en-US" dirty="0">
                <a:solidFill>
                  <a:schemeClr val="bg1"/>
                </a:solidFill>
              </a:rPr>
              <a:t>truth," he continued, "no prophet is accepted in his home </a:t>
            </a:r>
            <a:r>
              <a:rPr lang="en-US" dirty="0" smtClean="0">
                <a:solidFill>
                  <a:schemeClr val="bg1"/>
                </a:solidFill>
              </a:rPr>
              <a:t>town. I </a:t>
            </a:r>
            <a:r>
              <a:rPr lang="en-US" dirty="0">
                <a:solidFill>
                  <a:schemeClr val="bg1"/>
                </a:solidFill>
              </a:rPr>
              <a:t>assure you that there </a:t>
            </a:r>
            <a:endParaRPr lang="en-US" dirty="0" smtClean="0">
              <a:solidFill>
                <a:schemeClr val="bg1"/>
              </a:solidFill>
            </a:endParaRPr>
          </a:p>
          <a:p>
            <a:r>
              <a:rPr lang="en-US" dirty="0" smtClean="0">
                <a:solidFill>
                  <a:schemeClr val="bg1"/>
                </a:solidFill>
              </a:rPr>
              <a:t>were </a:t>
            </a:r>
            <a:r>
              <a:rPr lang="en-US" dirty="0">
                <a:solidFill>
                  <a:schemeClr val="bg1"/>
                </a:solidFill>
              </a:rPr>
              <a:t>many widows in Israel in Elijah’s time, when the sky was shut for three and a half </a:t>
            </a:r>
            <a:endParaRPr lang="en-US" dirty="0" smtClean="0">
              <a:solidFill>
                <a:schemeClr val="bg1"/>
              </a:solidFill>
            </a:endParaRPr>
          </a:p>
          <a:p>
            <a:r>
              <a:rPr lang="en-US" dirty="0" smtClean="0">
                <a:solidFill>
                  <a:schemeClr val="bg1"/>
                </a:solidFill>
              </a:rPr>
              <a:t>years </a:t>
            </a:r>
            <a:r>
              <a:rPr lang="en-US" dirty="0">
                <a:solidFill>
                  <a:schemeClr val="bg1"/>
                </a:solidFill>
              </a:rPr>
              <a:t>and there was a severe famine throughout the </a:t>
            </a:r>
            <a:r>
              <a:rPr lang="en-US" dirty="0" smtClean="0">
                <a:solidFill>
                  <a:schemeClr val="bg1"/>
                </a:solidFill>
              </a:rPr>
              <a:t>land. Yet </a:t>
            </a:r>
            <a:r>
              <a:rPr lang="en-US" dirty="0">
                <a:solidFill>
                  <a:schemeClr val="bg1"/>
                </a:solidFill>
              </a:rPr>
              <a:t>Elijah was not sent to any </a:t>
            </a:r>
            <a:endParaRPr lang="en-US" dirty="0" smtClean="0">
              <a:solidFill>
                <a:schemeClr val="bg1"/>
              </a:solidFill>
            </a:endParaRPr>
          </a:p>
          <a:p>
            <a:r>
              <a:rPr lang="en-US" dirty="0" smtClean="0">
                <a:solidFill>
                  <a:schemeClr val="bg1"/>
                </a:solidFill>
              </a:rPr>
              <a:t>of </a:t>
            </a:r>
            <a:r>
              <a:rPr lang="en-US" dirty="0">
                <a:solidFill>
                  <a:schemeClr val="bg1"/>
                </a:solidFill>
              </a:rPr>
              <a:t>them, but to a widow in </a:t>
            </a:r>
            <a:r>
              <a:rPr lang="en-US" dirty="0" err="1">
                <a:solidFill>
                  <a:schemeClr val="bg1"/>
                </a:solidFill>
              </a:rPr>
              <a:t>Zarephath</a:t>
            </a:r>
            <a:r>
              <a:rPr lang="en-US" dirty="0">
                <a:solidFill>
                  <a:schemeClr val="bg1"/>
                </a:solidFill>
              </a:rPr>
              <a:t> in the region of </a:t>
            </a:r>
            <a:r>
              <a:rPr lang="en-US" dirty="0" smtClean="0">
                <a:solidFill>
                  <a:schemeClr val="bg1"/>
                </a:solidFill>
              </a:rPr>
              <a:t>Sidon. And </a:t>
            </a:r>
            <a:r>
              <a:rPr lang="en-US" dirty="0">
                <a:solidFill>
                  <a:schemeClr val="bg1"/>
                </a:solidFill>
              </a:rPr>
              <a:t>there were many in </a:t>
            </a:r>
            <a:endParaRPr lang="en-US" dirty="0" smtClean="0">
              <a:solidFill>
                <a:schemeClr val="bg1"/>
              </a:solidFill>
            </a:endParaRPr>
          </a:p>
          <a:p>
            <a:r>
              <a:rPr lang="en-US" dirty="0" smtClean="0">
                <a:solidFill>
                  <a:schemeClr val="bg1"/>
                </a:solidFill>
              </a:rPr>
              <a:t>Israel </a:t>
            </a:r>
            <a:r>
              <a:rPr lang="en-US" dirty="0">
                <a:solidFill>
                  <a:schemeClr val="bg1"/>
                </a:solidFill>
              </a:rPr>
              <a:t>with leprosy in the time of Elisha the prophet, yet not one of them was cleansed</a:t>
            </a:r>
            <a:r>
              <a:rPr lang="en-US" dirty="0" smtClean="0">
                <a:solidFill>
                  <a:schemeClr val="bg1"/>
                </a:solidFill>
              </a:rPr>
              <a:t>—</a:t>
            </a:r>
          </a:p>
          <a:p>
            <a:r>
              <a:rPr lang="en-US" dirty="0" smtClean="0">
                <a:solidFill>
                  <a:schemeClr val="bg1"/>
                </a:solidFill>
              </a:rPr>
              <a:t>only </a:t>
            </a:r>
            <a:r>
              <a:rPr lang="en-US" dirty="0" err="1">
                <a:solidFill>
                  <a:schemeClr val="bg1"/>
                </a:solidFill>
              </a:rPr>
              <a:t>Naaman</a:t>
            </a:r>
            <a:r>
              <a:rPr lang="en-US" dirty="0">
                <a:solidFill>
                  <a:schemeClr val="bg1"/>
                </a:solidFill>
              </a:rPr>
              <a:t> the Syrian</a:t>
            </a:r>
            <a:r>
              <a:rPr lang="en-US" dirty="0" smtClean="0">
                <a:solidFill>
                  <a:schemeClr val="bg1"/>
                </a:solidFill>
              </a:rPr>
              <a:t>.“ All </a:t>
            </a:r>
            <a:r>
              <a:rPr lang="en-US" dirty="0">
                <a:solidFill>
                  <a:schemeClr val="bg1"/>
                </a:solidFill>
              </a:rPr>
              <a:t>the people in the synagogue were furious when they heard this.</a:t>
            </a:r>
          </a:p>
          <a:p>
            <a:endParaRPr lang="en-US" dirty="0">
              <a:solidFill>
                <a:schemeClr val="bg1"/>
              </a:solidFill>
            </a:endParaRPr>
          </a:p>
          <a:p>
            <a:r>
              <a:rPr lang="en-US" dirty="0" smtClean="0">
                <a:solidFill>
                  <a:schemeClr val="bg1"/>
                </a:solidFill>
              </a:rPr>
              <a:t>They </a:t>
            </a:r>
            <a:r>
              <a:rPr lang="en-US" dirty="0">
                <a:solidFill>
                  <a:schemeClr val="bg1"/>
                </a:solidFill>
              </a:rPr>
              <a:t>got up, drove him out of the town, and took him to the brow of the hill on which </a:t>
            </a:r>
            <a:endParaRPr lang="en-US" dirty="0" smtClean="0">
              <a:solidFill>
                <a:schemeClr val="bg1"/>
              </a:solidFill>
            </a:endParaRPr>
          </a:p>
          <a:p>
            <a:r>
              <a:rPr lang="en-US" dirty="0" smtClean="0">
                <a:solidFill>
                  <a:schemeClr val="bg1"/>
                </a:solidFill>
              </a:rPr>
              <a:t>the </a:t>
            </a:r>
            <a:r>
              <a:rPr lang="en-US" dirty="0">
                <a:solidFill>
                  <a:schemeClr val="bg1"/>
                </a:solidFill>
              </a:rPr>
              <a:t>town was built, in order to throw him down the </a:t>
            </a:r>
            <a:r>
              <a:rPr lang="en-US" dirty="0" smtClean="0">
                <a:solidFill>
                  <a:schemeClr val="bg1"/>
                </a:solidFill>
              </a:rPr>
              <a:t>cliff. But </a:t>
            </a:r>
            <a:r>
              <a:rPr lang="en-US" dirty="0">
                <a:solidFill>
                  <a:schemeClr val="bg1"/>
                </a:solidFill>
              </a:rPr>
              <a:t>he walked right through </a:t>
            </a:r>
            <a:endParaRPr lang="en-US" dirty="0" smtClean="0">
              <a:solidFill>
                <a:schemeClr val="bg1"/>
              </a:solidFill>
            </a:endParaRPr>
          </a:p>
          <a:p>
            <a:r>
              <a:rPr lang="en-US" dirty="0" smtClean="0">
                <a:solidFill>
                  <a:schemeClr val="bg1"/>
                </a:solidFill>
              </a:rPr>
              <a:t>the </a:t>
            </a:r>
            <a:r>
              <a:rPr lang="en-US" dirty="0">
                <a:solidFill>
                  <a:schemeClr val="bg1"/>
                </a:solidFill>
              </a:rPr>
              <a:t>crowd and went on his way.</a:t>
            </a:r>
          </a:p>
        </p:txBody>
      </p:sp>
      <p:sp>
        <p:nvSpPr>
          <p:cNvPr id="5" name="TextBox 4"/>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61</a:t>
            </a:r>
          </a:p>
        </p:txBody>
      </p:sp>
    </p:spTree>
    <p:extLst>
      <p:ext uri="{BB962C8B-B14F-4D97-AF65-F5344CB8AC3E}">
        <p14:creationId xmlns:p14="http://schemas.microsoft.com/office/powerpoint/2010/main" val="305671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95800" y="5867400"/>
            <a:ext cx="3315844" cy="369332"/>
          </a:xfrm>
          <a:prstGeom prst="rect">
            <a:avLst/>
          </a:prstGeom>
          <a:noFill/>
        </p:spPr>
        <p:txBody>
          <a:bodyPr wrap="none" rtlCol="0">
            <a:spAutoFit/>
          </a:bodyPr>
          <a:lstStyle/>
          <a:p>
            <a:r>
              <a:rPr lang="en-US" dirty="0" smtClean="0">
                <a:solidFill>
                  <a:schemeClr val="bg1"/>
                </a:solidFill>
              </a:rPr>
              <a:t>Mount Tabor And Nazareth today</a:t>
            </a:r>
            <a:endParaRPr lang="en-US" dirty="0">
              <a:solidFill>
                <a:schemeClr val="bg1"/>
              </a:solidFill>
            </a:endParaRPr>
          </a:p>
        </p:txBody>
      </p:sp>
      <p:pic>
        <p:nvPicPr>
          <p:cNvPr id="2" name="Picture 1"/>
          <p:cNvPicPr>
            <a:picLocks noChangeAspect="1"/>
          </p:cNvPicPr>
          <p:nvPr/>
        </p:nvPicPr>
        <p:blipFill>
          <a:blip r:embed="rId2"/>
          <a:stretch>
            <a:fillRect/>
          </a:stretch>
        </p:blipFill>
        <p:spPr>
          <a:xfrm>
            <a:off x="1524000" y="1600200"/>
            <a:ext cx="6200775" cy="4133850"/>
          </a:xfrm>
          <a:prstGeom prst="rect">
            <a:avLst/>
          </a:prstGeom>
          <a:noFill/>
          <a:effectLst>
            <a:outerShdw blurRad="88900" dist="101600" dir="2700000" algn="tl" rotWithShape="0">
              <a:prstClr val="black">
                <a:alpha val="83000"/>
              </a:prstClr>
            </a:outerShdw>
          </a:effectLst>
        </p:spPr>
      </p:pic>
      <p:sp>
        <p:nvSpPr>
          <p:cNvPr id="5" name="TextBox 4"/>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61</a:t>
            </a:r>
          </a:p>
        </p:txBody>
      </p:sp>
    </p:spTree>
    <p:extLst>
      <p:ext uri="{BB962C8B-B14F-4D97-AF65-F5344CB8AC3E}">
        <p14:creationId xmlns:p14="http://schemas.microsoft.com/office/powerpoint/2010/main" val="80913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85234" y="6402943"/>
            <a:ext cx="3214534" cy="369332"/>
          </a:xfrm>
          <a:prstGeom prst="rect">
            <a:avLst/>
          </a:prstGeom>
          <a:noFill/>
        </p:spPr>
        <p:txBody>
          <a:bodyPr wrap="none" rtlCol="0">
            <a:spAutoFit/>
          </a:bodyPr>
          <a:lstStyle/>
          <a:p>
            <a:r>
              <a:rPr lang="en-US" dirty="0" smtClean="0">
                <a:solidFill>
                  <a:schemeClr val="bg1"/>
                </a:solidFill>
              </a:rPr>
              <a:t>Jewish Wedding Dress (Modern)</a:t>
            </a:r>
            <a:endParaRPr lang="en-US" dirty="0">
              <a:solidFill>
                <a:schemeClr val="bg1"/>
              </a:solidFill>
            </a:endParaRPr>
          </a:p>
        </p:txBody>
      </p:sp>
      <p:sp>
        <p:nvSpPr>
          <p:cNvPr id="5" name="TextBox 4"/>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61</a:t>
            </a:r>
          </a:p>
        </p:txBody>
      </p:sp>
      <p:pic>
        <p:nvPicPr>
          <p:cNvPr id="3" name="Picture 2"/>
          <p:cNvPicPr>
            <a:picLocks noChangeAspect="1"/>
          </p:cNvPicPr>
          <p:nvPr/>
        </p:nvPicPr>
        <p:blipFill>
          <a:blip r:embed="rId2"/>
          <a:stretch>
            <a:fillRect/>
          </a:stretch>
        </p:blipFill>
        <p:spPr>
          <a:xfrm>
            <a:off x="84370" y="633085"/>
            <a:ext cx="4200864" cy="6129665"/>
          </a:xfrm>
          <a:prstGeom prst="rect">
            <a:avLst/>
          </a:prstGeom>
          <a:noFill/>
          <a:effectLst>
            <a:outerShdw blurRad="88900" dist="101600" dir="2700000" algn="tl" rotWithShape="0">
              <a:prstClr val="black">
                <a:alpha val="83000"/>
              </a:prstClr>
            </a:outerShdw>
          </a:effectLst>
        </p:spPr>
      </p:pic>
      <p:sp>
        <p:nvSpPr>
          <p:cNvPr id="6" name="TextBox 5"/>
          <p:cNvSpPr txBox="1"/>
          <p:nvPr/>
        </p:nvSpPr>
        <p:spPr>
          <a:xfrm>
            <a:off x="4497680" y="1143000"/>
            <a:ext cx="4668779" cy="2031325"/>
          </a:xfrm>
          <a:prstGeom prst="rect">
            <a:avLst/>
          </a:prstGeom>
          <a:noFill/>
        </p:spPr>
        <p:txBody>
          <a:bodyPr wrap="none" rtlCol="0">
            <a:spAutoFit/>
          </a:bodyPr>
          <a:lstStyle/>
          <a:p>
            <a:r>
              <a:rPr lang="en-US" dirty="0" smtClean="0">
                <a:solidFill>
                  <a:schemeClr val="bg1"/>
                </a:solidFill>
              </a:rPr>
              <a:t>Husbands</a:t>
            </a:r>
            <a:r>
              <a:rPr lang="en-US" dirty="0">
                <a:solidFill>
                  <a:schemeClr val="bg1"/>
                </a:solidFill>
              </a:rPr>
              <a:t>, love your wives, just as Christ loved </a:t>
            </a:r>
            <a:endParaRPr lang="en-US" dirty="0" smtClean="0">
              <a:solidFill>
                <a:schemeClr val="bg1"/>
              </a:solidFill>
            </a:endParaRPr>
          </a:p>
          <a:p>
            <a:r>
              <a:rPr lang="en-US" dirty="0" smtClean="0">
                <a:solidFill>
                  <a:schemeClr val="bg1"/>
                </a:solidFill>
              </a:rPr>
              <a:t>the </a:t>
            </a:r>
            <a:r>
              <a:rPr lang="en-US" dirty="0">
                <a:solidFill>
                  <a:schemeClr val="bg1"/>
                </a:solidFill>
              </a:rPr>
              <a:t>church and gave himself up for </a:t>
            </a:r>
            <a:r>
              <a:rPr lang="en-US" dirty="0" smtClean="0">
                <a:solidFill>
                  <a:schemeClr val="bg1"/>
                </a:solidFill>
              </a:rPr>
              <a:t>her to </a:t>
            </a:r>
            <a:r>
              <a:rPr lang="en-US" dirty="0">
                <a:solidFill>
                  <a:schemeClr val="bg1"/>
                </a:solidFill>
              </a:rPr>
              <a:t>make </a:t>
            </a:r>
            <a:endParaRPr lang="en-US" dirty="0" smtClean="0">
              <a:solidFill>
                <a:schemeClr val="bg1"/>
              </a:solidFill>
            </a:endParaRPr>
          </a:p>
          <a:p>
            <a:r>
              <a:rPr lang="en-US" dirty="0" smtClean="0">
                <a:solidFill>
                  <a:schemeClr val="bg1"/>
                </a:solidFill>
              </a:rPr>
              <a:t>her </a:t>
            </a:r>
            <a:r>
              <a:rPr lang="en-US" dirty="0">
                <a:solidFill>
                  <a:schemeClr val="bg1"/>
                </a:solidFill>
              </a:rPr>
              <a:t>holy, cleansing her by the washing with </a:t>
            </a:r>
            <a:endParaRPr lang="en-US" dirty="0" smtClean="0">
              <a:solidFill>
                <a:schemeClr val="bg1"/>
              </a:solidFill>
            </a:endParaRPr>
          </a:p>
          <a:p>
            <a:r>
              <a:rPr lang="en-US" dirty="0" smtClean="0">
                <a:solidFill>
                  <a:schemeClr val="bg1"/>
                </a:solidFill>
              </a:rPr>
              <a:t>water </a:t>
            </a:r>
            <a:r>
              <a:rPr lang="en-US" dirty="0">
                <a:solidFill>
                  <a:schemeClr val="bg1"/>
                </a:solidFill>
              </a:rPr>
              <a:t>through the </a:t>
            </a:r>
            <a:r>
              <a:rPr lang="en-US" dirty="0" smtClean="0">
                <a:solidFill>
                  <a:schemeClr val="bg1"/>
                </a:solidFill>
              </a:rPr>
              <a:t>word, and </a:t>
            </a:r>
            <a:r>
              <a:rPr lang="en-US" dirty="0">
                <a:solidFill>
                  <a:schemeClr val="bg1"/>
                </a:solidFill>
              </a:rPr>
              <a:t>to present her </a:t>
            </a:r>
            <a:endParaRPr lang="en-US" dirty="0" smtClean="0">
              <a:solidFill>
                <a:schemeClr val="bg1"/>
              </a:solidFill>
            </a:endParaRPr>
          </a:p>
          <a:p>
            <a:r>
              <a:rPr lang="en-US" dirty="0" smtClean="0">
                <a:solidFill>
                  <a:schemeClr val="bg1"/>
                </a:solidFill>
              </a:rPr>
              <a:t>to </a:t>
            </a:r>
            <a:r>
              <a:rPr lang="en-US" dirty="0">
                <a:solidFill>
                  <a:schemeClr val="bg1"/>
                </a:solidFill>
              </a:rPr>
              <a:t>himself as a radiant church, without stain </a:t>
            </a:r>
            <a:endParaRPr lang="en-US" dirty="0" smtClean="0">
              <a:solidFill>
                <a:schemeClr val="bg1"/>
              </a:solidFill>
            </a:endParaRPr>
          </a:p>
          <a:p>
            <a:r>
              <a:rPr lang="en-US" dirty="0" smtClean="0">
                <a:solidFill>
                  <a:schemeClr val="bg1"/>
                </a:solidFill>
              </a:rPr>
              <a:t>or </a:t>
            </a:r>
            <a:r>
              <a:rPr lang="en-US" dirty="0">
                <a:solidFill>
                  <a:schemeClr val="bg1"/>
                </a:solidFill>
              </a:rPr>
              <a:t>wrinkle or any other blemish, but holy </a:t>
            </a:r>
            <a:r>
              <a:rPr lang="en-US" dirty="0" smtClean="0">
                <a:solidFill>
                  <a:schemeClr val="bg1"/>
                </a:solidFill>
              </a:rPr>
              <a:t>and</a:t>
            </a:r>
          </a:p>
          <a:p>
            <a:r>
              <a:rPr lang="en-US" dirty="0" smtClean="0">
                <a:solidFill>
                  <a:schemeClr val="bg1"/>
                </a:solidFill>
              </a:rPr>
              <a:t> blameless.  (Eph. 5:25-27)</a:t>
            </a:r>
            <a:endParaRPr lang="en-US" dirty="0">
              <a:solidFill>
                <a:schemeClr val="bg1"/>
              </a:solidFill>
            </a:endParaRPr>
          </a:p>
        </p:txBody>
      </p:sp>
      <p:sp>
        <p:nvSpPr>
          <p:cNvPr id="7" name="TextBox 6"/>
          <p:cNvSpPr txBox="1"/>
          <p:nvPr/>
        </p:nvSpPr>
        <p:spPr>
          <a:xfrm>
            <a:off x="4497680" y="3429000"/>
            <a:ext cx="4472186" cy="1754326"/>
          </a:xfrm>
          <a:prstGeom prst="rect">
            <a:avLst/>
          </a:prstGeom>
          <a:noFill/>
        </p:spPr>
        <p:txBody>
          <a:bodyPr wrap="none" rtlCol="0">
            <a:spAutoFit/>
          </a:bodyPr>
          <a:lstStyle/>
          <a:p>
            <a:r>
              <a:rPr lang="en-US" dirty="0" smtClean="0">
                <a:solidFill>
                  <a:schemeClr val="bg1"/>
                </a:solidFill>
              </a:rPr>
              <a:t>Let </a:t>
            </a:r>
            <a:r>
              <a:rPr lang="en-US" dirty="0">
                <a:solidFill>
                  <a:schemeClr val="bg1"/>
                </a:solidFill>
              </a:rPr>
              <a:t>us rejoice and be glad and give him glory! </a:t>
            </a:r>
            <a:endParaRPr lang="en-US" dirty="0" smtClean="0">
              <a:solidFill>
                <a:schemeClr val="bg1"/>
              </a:solidFill>
            </a:endParaRPr>
          </a:p>
          <a:p>
            <a:r>
              <a:rPr lang="en-US" dirty="0" smtClean="0">
                <a:solidFill>
                  <a:schemeClr val="bg1"/>
                </a:solidFill>
              </a:rPr>
              <a:t>For </a:t>
            </a:r>
            <a:r>
              <a:rPr lang="en-US" dirty="0">
                <a:solidFill>
                  <a:schemeClr val="bg1"/>
                </a:solidFill>
              </a:rPr>
              <a:t>the wedding of the Lamb has come, and </a:t>
            </a:r>
            <a:endParaRPr lang="en-US" dirty="0" smtClean="0">
              <a:solidFill>
                <a:schemeClr val="bg1"/>
              </a:solidFill>
            </a:endParaRPr>
          </a:p>
          <a:p>
            <a:r>
              <a:rPr lang="en-US" dirty="0" smtClean="0">
                <a:solidFill>
                  <a:schemeClr val="bg1"/>
                </a:solidFill>
              </a:rPr>
              <a:t>his </a:t>
            </a:r>
            <a:r>
              <a:rPr lang="en-US" dirty="0">
                <a:solidFill>
                  <a:schemeClr val="bg1"/>
                </a:solidFill>
              </a:rPr>
              <a:t>bride has made herself </a:t>
            </a:r>
            <a:r>
              <a:rPr lang="en-US" dirty="0" smtClean="0">
                <a:solidFill>
                  <a:schemeClr val="bg1"/>
                </a:solidFill>
              </a:rPr>
              <a:t>ready. Fine </a:t>
            </a:r>
            <a:r>
              <a:rPr lang="en-US" dirty="0">
                <a:solidFill>
                  <a:schemeClr val="bg1"/>
                </a:solidFill>
              </a:rPr>
              <a:t>linen, </a:t>
            </a:r>
            <a:endParaRPr lang="en-US" dirty="0" smtClean="0">
              <a:solidFill>
                <a:schemeClr val="bg1"/>
              </a:solidFill>
            </a:endParaRPr>
          </a:p>
          <a:p>
            <a:r>
              <a:rPr lang="en-US" dirty="0" smtClean="0">
                <a:solidFill>
                  <a:schemeClr val="bg1"/>
                </a:solidFill>
              </a:rPr>
              <a:t>bright </a:t>
            </a:r>
            <a:r>
              <a:rPr lang="en-US" dirty="0">
                <a:solidFill>
                  <a:schemeClr val="bg1"/>
                </a:solidFill>
              </a:rPr>
              <a:t>and clean, was given her to wear." </a:t>
            </a:r>
            <a:endParaRPr lang="en-US" dirty="0" smtClean="0">
              <a:solidFill>
                <a:schemeClr val="bg1"/>
              </a:solidFill>
            </a:endParaRPr>
          </a:p>
          <a:p>
            <a:r>
              <a:rPr lang="en-US" dirty="0" smtClean="0">
                <a:solidFill>
                  <a:schemeClr val="bg1"/>
                </a:solidFill>
              </a:rPr>
              <a:t>(</a:t>
            </a:r>
            <a:r>
              <a:rPr lang="en-US" dirty="0">
                <a:solidFill>
                  <a:schemeClr val="bg1"/>
                </a:solidFill>
              </a:rPr>
              <a:t>Fine linen stands for the righteous acts of </a:t>
            </a:r>
            <a:endParaRPr lang="en-US" dirty="0" smtClean="0">
              <a:solidFill>
                <a:schemeClr val="bg1"/>
              </a:solidFill>
            </a:endParaRPr>
          </a:p>
          <a:p>
            <a:r>
              <a:rPr lang="en-US" dirty="0" smtClean="0">
                <a:solidFill>
                  <a:schemeClr val="bg1"/>
                </a:solidFill>
              </a:rPr>
              <a:t>the </a:t>
            </a:r>
            <a:r>
              <a:rPr lang="en-US" dirty="0">
                <a:solidFill>
                  <a:schemeClr val="bg1"/>
                </a:solidFill>
              </a:rPr>
              <a:t>saints</a:t>
            </a:r>
            <a:r>
              <a:rPr lang="en-US" dirty="0" smtClean="0">
                <a:solidFill>
                  <a:schemeClr val="bg1"/>
                </a:solidFill>
              </a:rPr>
              <a:t>.)     (Rev. 19:7-8)</a:t>
            </a:r>
            <a:endParaRPr lang="en-US" dirty="0">
              <a:solidFill>
                <a:schemeClr val="bg1"/>
              </a:solidFill>
            </a:endParaRPr>
          </a:p>
        </p:txBody>
      </p:sp>
    </p:spTree>
    <p:extLst>
      <p:ext uri="{BB962C8B-B14F-4D97-AF65-F5344CB8AC3E}">
        <p14:creationId xmlns:p14="http://schemas.microsoft.com/office/powerpoint/2010/main" val="1745547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61</a:t>
            </a:r>
          </a:p>
        </p:txBody>
      </p:sp>
      <p:sp>
        <p:nvSpPr>
          <p:cNvPr id="6" name="TextBox 5"/>
          <p:cNvSpPr txBox="1"/>
          <p:nvPr/>
        </p:nvSpPr>
        <p:spPr>
          <a:xfrm>
            <a:off x="228600" y="1334073"/>
            <a:ext cx="8173456" cy="2308324"/>
          </a:xfrm>
          <a:prstGeom prst="rect">
            <a:avLst/>
          </a:prstGeom>
          <a:noFill/>
        </p:spPr>
        <p:txBody>
          <a:bodyPr wrap="none" rtlCol="0">
            <a:spAutoFit/>
          </a:bodyPr>
          <a:lstStyle/>
          <a:p>
            <a:r>
              <a:rPr lang="en-US" dirty="0" smtClean="0">
                <a:solidFill>
                  <a:schemeClr val="bg1"/>
                </a:solidFill>
              </a:rPr>
              <a:t>For </a:t>
            </a:r>
            <a:r>
              <a:rPr lang="en-US" dirty="0">
                <a:solidFill>
                  <a:schemeClr val="bg1"/>
                </a:solidFill>
              </a:rPr>
              <a:t>the grace of God that brings salvation has appeared to all </a:t>
            </a:r>
            <a:r>
              <a:rPr lang="en-US" dirty="0" smtClean="0">
                <a:solidFill>
                  <a:schemeClr val="bg1"/>
                </a:solidFill>
              </a:rPr>
              <a:t>men. It </a:t>
            </a:r>
            <a:r>
              <a:rPr lang="en-US" dirty="0">
                <a:solidFill>
                  <a:schemeClr val="bg1"/>
                </a:solidFill>
              </a:rPr>
              <a:t>teaches us to </a:t>
            </a:r>
            <a:endParaRPr lang="en-US" dirty="0" smtClean="0">
              <a:solidFill>
                <a:schemeClr val="bg1"/>
              </a:solidFill>
            </a:endParaRPr>
          </a:p>
          <a:p>
            <a:r>
              <a:rPr lang="en-US" dirty="0" smtClean="0">
                <a:solidFill>
                  <a:schemeClr val="bg1"/>
                </a:solidFill>
              </a:rPr>
              <a:t>say </a:t>
            </a:r>
            <a:r>
              <a:rPr lang="en-US" dirty="0">
                <a:solidFill>
                  <a:schemeClr val="bg1"/>
                </a:solidFill>
              </a:rPr>
              <a:t>"No" to ungodliness and worldly passions, and to live self-controlled, upright and </a:t>
            </a:r>
            <a:endParaRPr lang="en-US" dirty="0" smtClean="0">
              <a:solidFill>
                <a:schemeClr val="bg1"/>
              </a:solidFill>
            </a:endParaRPr>
          </a:p>
          <a:p>
            <a:r>
              <a:rPr lang="en-US" dirty="0" smtClean="0">
                <a:solidFill>
                  <a:schemeClr val="bg1"/>
                </a:solidFill>
              </a:rPr>
              <a:t>godly </a:t>
            </a:r>
            <a:r>
              <a:rPr lang="en-US" dirty="0">
                <a:solidFill>
                  <a:schemeClr val="bg1"/>
                </a:solidFill>
              </a:rPr>
              <a:t>lives in this present age,</a:t>
            </a:r>
          </a:p>
          <a:p>
            <a:r>
              <a:rPr lang="en-US" dirty="0" smtClean="0">
                <a:solidFill>
                  <a:schemeClr val="bg1"/>
                </a:solidFill>
              </a:rPr>
              <a:t>while </a:t>
            </a:r>
            <a:r>
              <a:rPr lang="en-US" dirty="0">
                <a:solidFill>
                  <a:schemeClr val="bg1"/>
                </a:solidFill>
              </a:rPr>
              <a:t>we wait for the blessed hope—the glorious appearing of our great God and </a:t>
            </a:r>
            <a:endParaRPr lang="en-US" dirty="0" smtClean="0">
              <a:solidFill>
                <a:schemeClr val="bg1"/>
              </a:solidFill>
            </a:endParaRPr>
          </a:p>
          <a:p>
            <a:r>
              <a:rPr lang="en-US" dirty="0" err="1" smtClean="0">
                <a:solidFill>
                  <a:schemeClr val="bg1"/>
                </a:solidFill>
              </a:rPr>
              <a:t>Saviour</a:t>
            </a:r>
            <a:r>
              <a:rPr lang="en-US" dirty="0">
                <a:solidFill>
                  <a:schemeClr val="bg1"/>
                </a:solidFill>
              </a:rPr>
              <a:t>, Jesus Christ,</a:t>
            </a:r>
          </a:p>
          <a:p>
            <a:r>
              <a:rPr lang="en-US" dirty="0" smtClean="0">
                <a:solidFill>
                  <a:schemeClr val="bg1"/>
                </a:solidFill>
              </a:rPr>
              <a:t>who </a:t>
            </a:r>
            <a:r>
              <a:rPr lang="en-US" dirty="0">
                <a:solidFill>
                  <a:schemeClr val="bg1"/>
                </a:solidFill>
              </a:rPr>
              <a:t>gave himself for us to redeem us from all wickedness and to purify for himself a </a:t>
            </a:r>
            <a:endParaRPr lang="en-US" dirty="0" smtClean="0">
              <a:solidFill>
                <a:schemeClr val="bg1"/>
              </a:solidFill>
            </a:endParaRPr>
          </a:p>
          <a:p>
            <a:r>
              <a:rPr lang="en-US" dirty="0" smtClean="0">
                <a:solidFill>
                  <a:schemeClr val="bg1"/>
                </a:solidFill>
              </a:rPr>
              <a:t>people </a:t>
            </a:r>
            <a:r>
              <a:rPr lang="en-US" dirty="0">
                <a:solidFill>
                  <a:schemeClr val="bg1"/>
                </a:solidFill>
              </a:rPr>
              <a:t>that are his very own, eager to do what is good.</a:t>
            </a:r>
          </a:p>
          <a:p>
            <a:r>
              <a:rPr lang="en-US" dirty="0" smtClean="0">
                <a:solidFill>
                  <a:schemeClr val="bg1"/>
                </a:solidFill>
              </a:rPr>
              <a:t>(Titus 2:11-14)</a:t>
            </a:r>
            <a:endParaRPr lang="en-US" dirty="0">
              <a:solidFill>
                <a:schemeClr val="bg1"/>
              </a:solidFill>
            </a:endParaRPr>
          </a:p>
        </p:txBody>
      </p:sp>
      <p:sp>
        <p:nvSpPr>
          <p:cNvPr id="7" name="TextBox 6"/>
          <p:cNvSpPr txBox="1"/>
          <p:nvPr/>
        </p:nvSpPr>
        <p:spPr>
          <a:xfrm>
            <a:off x="228600" y="3750572"/>
            <a:ext cx="8302594" cy="646331"/>
          </a:xfrm>
          <a:prstGeom prst="rect">
            <a:avLst/>
          </a:prstGeom>
          <a:noFill/>
        </p:spPr>
        <p:txBody>
          <a:bodyPr wrap="none" rtlCol="0">
            <a:spAutoFit/>
          </a:bodyPr>
          <a:lstStyle/>
          <a:p>
            <a:r>
              <a:rPr lang="en-US" dirty="0" smtClean="0">
                <a:solidFill>
                  <a:schemeClr val="bg1"/>
                </a:solidFill>
              </a:rPr>
              <a:t>What </a:t>
            </a:r>
            <a:r>
              <a:rPr lang="en-US" dirty="0">
                <a:solidFill>
                  <a:schemeClr val="bg1"/>
                </a:solidFill>
              </a:rPr>
              <a:t>good is it, my brothers, if a man claims to have faith but has no deeds? Can such </a:t>
            </a:r>
            <a:endParaRPr lang="en-US" dirty="0" smtClean="0">
              <a:solidFill>
                <a:schemeClr val="bg1"/>
              </a:solidFill>
            </a:endParaRPr>
          </a:p>
          <a:p>
            <a:r>
              <a:rPr lang="en-US" dirty="0" smtClean="0">
                <a:solidFill>
                  <a:schemeClr val="bg1"/>
                </a:solidFill>
              </a:rPr>
              <a:t>faith </a:t>
            </a:r>
            <a:r>
              <a:rPr lang="en-US" dirty="0">
                <a:solidFill>
                  <a:schemeClr val="bg1"/>
                </a:solidFill>
              </a:rPr>
              <a:t>save him</a:t>
            </a:r>
            <a:r>
              <a:rPr lang="en-US" dirty="0" smtClean="0">
                <a:solidFill>
                  <a:schemeClr val="bg1"/>
                </a:solidFill>
              </a:rPr>
              <a:t>?  (James 2:14)</a:t>
            </a:r>
            <a:endParaRPr lang="en-US" dirty="0">
              <a:solidFill>
                <a:schemeClr val="bg1"/>
              </a:solidFill>
            </a:endParaRPr>
          </a:p>
        </p:txBody>
      </p:sp>
      <p:sp>
        <p:nvSpPr>
          <p:cNvPr id="2" name="TextBox 1"/>
          <p:cNvSpPr txBox="1"/>
          <p:nvPr/>
        </p:nvSpPr>
        <p:spPr>
          <a:xfrm>
            <a:off x="228600" y="794150"/>
            <a:ext cx="3492944" cy="369332"/>
          </a:xfrm>
          <a:prstGeom prst="rect">
            <a:avLst/>
          </a:prstGeom>
          <a:noFill/>
        </p:spPr>
        <p:txBody>
          <a:bodyPr wrap="none" rtlCol="0">
            <a:spAutoFit/>
          </a:bodyPr>
          <a:lstStyle/>
          <a:p>
            <a:r>
              <a:rPr lang="en-US" dirty="0" smtClean="0">
                <a:solidFill>
                  <a:schemeClr val="bg1"/>
                </a:solidFill>
              </a:rPr>
              <a:t>There IS such a thing as right living!</a:t>
            </a:r>
            <a:endParaRPr lang="en-US" dirty="0">
              <a:solidFill>
                <a:schemeClr val="bg1"/>
              </a:solidFill>
            </a:endParaRPr>
          </a:p>
        </p:txBody>
      </p:sp>
      <p:sp>
        <p:nvSpPr>
          <p:cNvPr id="8" name="TextBox 7"/>
          <p:cNvSpPr txBox="1"/>
          <p:nvPr/>
        </p:nvSpPr>
        <p:spPr>
          <a:xfrm>
            <a:off x="228600" y="4486870"/>
            <a:ext cx="8189806" cy="923330"/>
          </a:xfrm>
          <a:prstGeom prst="rect">
            <a:avLst/>
          </a:prstGeom>
          <a:noFill/>
        </p:spPr>
        <p:txBody>
          <a:bodyPr wrap="none" rtlCol="0">
            <a:spAutoFit/>
          </a:bodyPr>
          <a:lstStyle/>
          <a:p>
            <a:r>
              <a:rPr lang="en-US" dirty="0" smtClean="0">
                <a:solidFill>
                  <a:schemeClr val="bg1"/>
                </a:solidFill>
              </a:rPr>
              <a:t>This </a:t>
            </a:r>
            <a:r>
              <a:rPr lang="en-US" dirty="0">
                <a:solidFill>
                  <a:schemeClr val="bg1"/>
                </a:solidFill>
              </a:rPr>
              <a:t>is love for God: to obey his commands. And his commands are not </a:t>
            </a:r>
            <a:r>
              <a:rPr lang="en-US" dirty="0" smtClean="0">
                <a:solidFill>
                  <a:schemeClr val="bg1"/>
                </a:solidFill>
              </a:rPr>
              <a:t>burdensome,</a:t>
            </a:r>
          </a:p>
          <a:p>
            <a:r>
              <a:rPr lang="en-US" dirty="0" smtClean="0">
                <a:solidFill>
                  <a:schemeClr val="bg1"/>
                </a:solidFill>
              </a:rPr>
              <a:t>for </a:t>
            </a:r>
            <a:r>
              <a:rPr lang="en-US" dirty="0">
                <a:solidFill>
                  <a:schemeClr val="bg1"/>
                </a:solidFill>
              </a:rPr>
              <a:t>everyone born of God overcomes the world. This is the victory that has overcome </a:t>
            </a:r>
            <a:endParaRPr lang="en-US" dirty="0" smtClean="0">
              <a:solidFill>
                <a:schemeClr val="bg1"/>
              </a:solidFill>
            </a:endParaRPr>
          </a:p>
          <a:p>
            <a:r>
              <a:rPr lang="en-US" dirty="0" smtClean="0">
                <a:solidFill>
                  <a:schemeClr val="bg1"/>
                </a:solidFill>
              </a:rPr>
              <a:t>the </a:t>
            </a:r>
            <a:r>
              <a:rPr lang="en-US" dirty="0">
                <a:solidFill>
                  <a:schemeClr val="bg1"/>
                </a:solidFill>
              </a:rPr>
              <a:t>world, even our faith</a:t>
            </a:r>
            <a:r>
              <a:rPr lang="en-US" dirty="0" smtClean="0">
                <a:solidFill>
                  <a:schemeClr val="bg1"/>
                </a:solidFill>
              </a:rPr>
              <a:t>. (1John 5:3-4)</a:t>
            </a:r>
            <a:endParaRPr lang="en-US" dirty="0">
              <a:solidFill>
                <a:schemeClr val="bg1"/>
              </a:solidFill>
            </a:endParaRPr>
          </a:p>
        </p:txBody>
      </p:sp>
    </p:spTree>
    <p:extLst>
      <p:ext uri="{BB962C8B-B14F-4D97-AF65-F5344CB8AC3E}">
        <p14:creationId xmlns:p14="http://schemas.microsoft.com/office/powerpoint/2010/main" val="247830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732" y="119390"/>
            <a:ext cx="5053628"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62: The Chapter Of Names</a:t>
            </a:r>
          </a:p>
        </p:txBody>
      </p:sp>
      <p:graphicFrame>
        <p:nvGraphicFramePr>
          <p:cNvPr id="3" name="Table 2"/>
          <p:cNvGraphicFramePr>
            <a:graphicFrameLocks noGrp="1"/>
          </p:cNvGraphicFramePr>
          <p:nvPr>
            <p:extLst>
              <p:ext uri="{D42A27DB-BD31-4B8C-83A1-F6EECF244321}">
                <p14:modId xmlns:p14="http://schemas.microsoft.com/office/powerpoint/2010/main" val="2813039082"/>
              </p:ext>
            </p:extLst>
          </p:nvPr>
        </p:nvGraphicFramePr>
        <p:xfrm>
          <a:off x="533400" y="1066800"/>
          <a:ext cx="8077200" cy="4969632"/>
        </p:xfrm>
        <a:graphic>
          <a:graphicData uri="http://schemas.openxmlformats.org/drawingml/2006/table">
            <a:tbl>
              <a:tblPr>
                <a:tableStyleId>{3C2FFA5D-87B4-456A-9821-1D502468CF0F}</a:tableStyleId>
              </a:tblPr>
              <a:tblGrid>
                <a:gridCol w="2133600"/>
                <a:gridCol w="3586447"/>
                <a:gridCol w="2357153"/>
              </a:tblGrid>
              <a:tr h="185558">
                <a:tc>
                  <a:txBody>
                    <a:bodyPr/>
                    <a:lstStyle/>
                    <a:p>
                      <a:r>
                        <a:rPr lang="en-US" sz="1600" b="1" dirty="0"/>
                        <a:t>English</a:t>
                      </a:r>
                      <a:endParaRPr lang="en-US" sz="1600" b="1" dirty="0">
                        <a:solidFill>
                          <a:schemeClr val="bg1"/>
                        </a:solidFill>
                      </a:endParaRPr>
                    </a:p>
                  </a:txBody>
                  <a:tcPr marL="18141" marR="18141" marT="18141" marB="18141">
                    <a:solidFill>
                      <a:schemeClr val="tx2">
                        <a:lumMod val="60000"/>
                        <a:lumOff val="40000"/>
                      </a:schemeClr>
                    </a:solidFill>
                  </a:tcPr>
                </a:tc>
                <a:tc>
                  <a:txBody>
                    <a:bodyPr/>
                    <a:lstStyle/>
                    <a:p>
                      <a:r>
                        <a:rPr lang="en-US" sz="1600" b="1" dirty="0"/>
                        <a:t>Hebrew, definition, times used</a:t>
                      </a:r>
                      <a:endParaRPr lang="en-US" sz="1600" b="1" dirty="0">
                        <a:solidFill>
                          <a:schemeClr val="bg1"/>
                        </a:solidFill>
                      </a:endParaRPr>
                    </a:p>
                  </a:txBody>
                  <a:tcPr marL="18141" marR="18141" marT="18141" marB="18141">
                    <a:solidFill>
                      <a:schemeClr val="tx2">
                        <a:lumMod val="60000"/>
                        <a:lumOff val="40000"/>
                      </a:schemeClr>
                    </a:solidFill>
                  </a:tcPr>
                </a:tc>
                <a:tc>
                  <a:txBody>
                    <a:bodyPr/>
                    <a:lstStyle/>
                    <a:p>
                      <a:r>
                        <a:rPr lang="en-US" sz="1600" b="1" dirty="0"/>
                        <a:t>Text</a:t>
                      </a:r>
                      <a:endParaRPr lang="en-US" sz="1600" b="1" dirty="0">
                        <a:solidFill>
                          <a:schemeClr val="bg1"/>
                        </a:solidFill>
                      </a:endParaRPr>
                    </a:p>
                  </a:txBody>
                  <a:tcPr marL="18141" marR="18141" marT="18141" marB="18141">
                    <a:solidFill>
                      <a:schemeClr val="tx2">
                        <a:lumMod val="60000"/>
                        <a:lumOff val="40000"/>
                      </a:schemeClr>
                    </a:solidFill>
                  </a:tcPr>
                </a:tc>
              </a:tr>
              <a:tr h="110920">
                <a:tc>
                  <a:txBody>
                    <a:bodyPr/>
                    <a:lstStyle/>
                    <a:p>
                      <a:r>
                        <a:rPr lang="en-US" sz="1600" dirty="0"/>
                        <a:t>God</a:t>
                      </a:r>
                      <a:endParaRPr lang="en-US" sz="1600" dirty="0">
                        <a:solidFill>
                          <a:schemeClr val="bg1"/>
                        </a:solidFill>
                      </a:endParaRPr>
                    </a:p>
                  </a:txBody>
                  <a:tcPr marL="18141" marR="18141" marT="18141" marB="18141"/>
                </a:tc>
                <a:tc>
                  <a:txBody>
                    <a:bodyPr/>
                    <a:lstStyle/>
                    <a:p>
                      <a:r>
                        <a:rPr lang="en-US" sz="1600"/>
                        <a:t>Elohim (Mighty Ones) 2606x</a:t>
                      </a:r>
                      <a:endParaRPr lang="en-US" sz="1600">
                        <a:solidFill>
                          <a:schemeClr val="bg1"/>
                        </a:solidFill>
                      </a:endParaRPr>
                    </a:p>
                  </a:txBody>
                  <a:tcPr marL="18141" marR="18141" marT="18141" marB="18141"/>
                </a:tc>
                <a:tc>
                  <a:txBody>
                    <a:bodyPr/>
                    <a:lstStyle/>
                    <a:p>
                      <a:r>
                        <a:rPr lang="en-US" sz="1600"/>
                        <a:t>Genesis 1:1</a:t>
                      </a:r>
                      <a:endParaRPr lang="en-US" sz="1600">
                        <a:solidFill>
                          <a:schemeClr val="bg1"/>
                        </a:solidFill>
                      </a:endParaRPr>
                    </a:p>
                  </a:txBody>
                  <a:tcPr marL="18141" marR="18141" marT="18141" marB="18141"/>
                </a:tc>
              </a:tr>
              <a:tr h="110920">
                <a:tc>
                  <a:txBody>
                    <a:bodyPr/>
                    <a:lstStyle/>
                    <a:p>
                      <a:r>
                        <a:rPr lang="en-US" sz="1600" dirty="0"/>
                        <a:t>God</a:t>
                      </a:r>
                      <a:endParaRPr lang="en-US" sz="1600" dirty="0">
                        <a:solidFill>
                          <a:schemeClr val="bg1"/>
                        </a:solidFill>
                      </a:endParaRPr>
                    </a:p>
                  </a:txBody>
                  <a:tcPr marL="18141" marR="18141" marT="18141" marB="18141"/>
                </a:tc>
                <a:tc>
                  <a:txBody>
                    <a:bodyPr/>
                    <a:lstStyle/>
                    <a:p>
                      <a:r>
                        <a:rPr lang="en-US" sz="1600"/>
                        <a:t>El (Might, Power) 245x</a:t>
                      </a:r>
                      <a:endParaRPr lang="en-US" sz="1600">
                        <a:solidFill>
                          <a:schemeClr val="bg1"/>
                        </a:solidFill>
                      </a:endParaRPr>
                    </a:p>
                  </a:txBody>
                  <a:tcPr marL="18141" marR="18141" marT="18141" marB="18141"/>
                </a:tc>
                <a:tc>
                  <a:txBody>
                    <a:bodyPr/>
                    <a:lstStyle/>
                    <a:p>
                      <a:r>
                        <a:rPr lang="en-US" sz="1600"/>
                        <a:t>Genesis 14:18</a:t>
                      </a:r>
                      <a:endParaRPr lang="en-US" sz="1600">
                        <a:solidFill>
                          <a:schemeClr val="bg1"/>
                        </a:solidFill>
                      </a:endParaRPr>
                    </a:p>
                  </a:txBody>
                  <a:tcPr marL="18141" marR="18141" marT="18141" marB="18141"/>
                </a:tc>
              </a:tr>
              <a:tr h="110920">
                <a:tc>
                  <a:txBody>
                    <a:bodyPr/>
                    <a:lstStyle/>
                    <a:p>
                      <a:r>
                        <a:rPr lang="en-US" sz="1600" dirty="0"/>
                        <a:t>God</a:t>
                      </a:r>
                      <a:endParaRPr lang="en-US" sz="1600" dirty="0">
                        <a:solidFill>
                          <a:schemeClr val="bg1"/>
                        </a:solidFill>
                      </a:endParaRPr>
                    </a:p>
                  </a:txBody>
                  <a:tcPr marL="18141" marR="18141" marT="18141" marB="18141"/>
                </a:tc>
                <a:tc>
                  <a:txBody>
                    <a:bodyPr/>
                    <a:lstStyle/>
                    <a:p>
                      <a:r>
                        <a:rPr lang="en-US" sz="1600"/>
                        <a:t>Eloah (Mighty One) 57x</a:t>
                      </a:r>
                      <a:endParaRPr lang="en-US" sz="1600">
                        <a:solidFill>
                          <a:schemeClr val="bg1"/>
                        </a:solidFill>
                      </a:endParaRPr>
                    </a:p>
                  </a:txBody>
                  <a:tcPr marL="18141" marR="18141" marT="18141" marB="18141"/>
                </a:tc>
                <a:tc>
                  <a:txBody>
                    <a:bodyPr/>
                    <a:lstStyle/>
                    <a:p>
                      <a:r>
                        <a:rPr lang="en-US" sz="1600"/>
                        <a:t>Nehemiah 9:17</a:t>
                      </a:r>
                      <a:endParaRPr lang="en-US" sz="1600">
                        <a:solidFill>
                          <a:schemeClr val="bg1"/>
                        </a:solidFill>
                      </a:endParaRPr>
                    </a:p>
                  </a:txBody>
                  <a:tcPr marL="18141" marR="18141" marT="18141" marB="18141"/>
                </a:tc>
              </a:tr>
              <a:tr h="110920">
                <a:tc>
                  <a:txBody>
                    <a:bodyPr/>
                    <a:lstStyle/>
                    <a:p>
                      <a:r>
                        <a:rPr lang="en-US" sz="1600" dirty="0"/>
                        <a:t>God</a:t>
                      </a:r>
                      <a:endParaRPr lang="en-US" sz="1600" dirty="0">
                        <a:solidFill>
                          <a:schemeClr val="bg1"/>
                        </a:solidFill>
                      </a:endParaRPr>
                    </a:p>
                  </a:txBody>
                  <a:tcPr marL="18141" marR="18141" marT="18141" marB="18141"/>
                </a:tc>
                <a:tc>
                  <a:txBody>
                    <a:bodyPr/>
                    <a:lstStyle/>
                    <a:p>
                      <a:r>
                        <a:rPr lang="en-US" sz="1600"/>
                        <a:t>Elah (Aramaic form) 95x</a:t>
                      </a:r>
                      <a:endParaRPr lang="en-US" sz="1600">
                        <a:solidFill>
                          <a:schemeClr val="bg1"/>
                        </a:solidFill>
                      </a:endParaRPr>
                    </a:p>
                  </a:txBody>
                  <a:tcPr marL="18141" marR="18141" marT="18141" marB="18141"/>
                </a:tc>
                <a:tc>
                  <a:txBody>
                    <a:bodyPr/>
                    <a:lstStyle/>
                    <a:p>
                      <a:r>
                        <a:rPr lang="en-US" sz="1600"/>
                        <a:t>Daniel 2:18</a:t>
                      </a:r>
                      <a:endParaRPr lang="en-US" sz="1600">
                        <a:solidFill>
                          <a:schemeClr val="bg1"/>
                        </a:solidFill>
                      </a:endParaRPr>
                    </a:p>
                  </a:txBody>
                  <a:tcPr marL="18141" marR="18141" marT="18141" marB="18141"/>
                </a:tc>
              </a:tr>
              <a:tr h="260196">
                <a:tc>
                  <a:txBody>
                    <a:bodyPr/>
                    <a:lstStyle/>
                    <a:p>
                      <a:r>
                        <a:rPr lang="en-US" sz="1600" dirty="0"/>
                        <a:t>Yahweh (Jehovah), God, LORD</a:t>
                      </a:r>
                      <a:endParaRPr lang="en-US" sz="1600" dirty="0">
                        <a:solidFill>
                          <a:schemeClr val="bg1"/>
                        </a:solidFill>
                      </a:endParaRPr>
                    </a:p>
                  </a:txBody>
                  <a:tcPr marL="18141" marR="18141" marT="18141" marB="18141"/>
                </a:tc>
                <a:tc>
                  <a:txBody>
                    <a:bodyPr/>
                    <a:lstStyle/>
                    <a:p>
                      <a:r>
                        <a:rPr lang="en-US" sz="1600" dirty="0"/>
                        <a:t>YHWH (Yahweh) 6519x</a:t>
                      </a:r>
                      <a:endParaRPr lang="en-US" sz="1600" dirty="0">
                        <a:solidFill>
                          <a:schemeClr val="bg1"/>
                        </a:solidFill>
                      </a:endParaRPr>
                    </a:p>
                  </a:txBody>
                  <a:tcPr marL="18141" marR="18141" marT="18141" marB="18141"/>
                </a:tc>
                <a:tc>
                  <a:txBody>
                    <a:bodyPr/>
                    <a:lstStyle/>
                    <a:p>
                      <a:r>
                        <a:rPr lang="es-ES" sz="1600" dirty="0"/>
                        <a:t>Gen 2:4; 15:2; Ex 6:3</a:t>
                      </a:r>
                      <a:endParaRPr lang="es-ES" sz="1600" dirty="0">
                        <a:solidFill>
                          <a:schemeClr val="bg1"/>
                        </a:solidFill>
                      </a:endParaRPr>
                    </a:p>
                  </a:txBody>
                  <a:tcPr marL="18141" marR="18141" marT="18141" marB="18141"/>
                </a:tc>
              </a:tr>
              <a:tr h="185558">
                <a:tc>
                  <a:txBody>
                    <a:bodyPr/>
                    <a:lstStyle/>
                    <a:p>
                      <a:r>
                        <a:rPr lang="en-US" sz="1600" dirty="0"/>
                        <a:t>Lord</a:t>
                      </a:r>
                      <a:endParaRPr lang="en-US" sz="1600" dirty="0">
                        <a:solidFill>
                          <a:schemeClr val="bg1"/>
                        </a:solidFill>
                      </a:endParaRPr>
                    </a:p>
                  </a:txBody>
                  <a:tcPr marL="18141" marR="18141" marT="18141" marB="18141"/>
                </a:tc>
                <a:tc>
                  <a:txBody>
                    <a:bodyPr/>
                    <a:lstStyle/>
                    <a:p>
                      <a:r>
                        <a:rPr lang="en-US" sz="1600"/>
                        <a:t>YH (Yah) (abbreviated form of Yahweh) 49x</a:t>
                      </a:r>
                      <a:endParaRPr lang="en-US" sz="1600">
                        <a:solidFill>
                          <a:schemeClr val="bg1"/>
                        </a:solidFill>
                      </a:endParaRPr>
                    </a:p>
                  </a:txBody>
                  <a:tcPr marL="18141" marR="18141" marT="18141" marB="18141"/>
                </a:tc>
                <a:tc>
                  <a:txBody>
                    <a:bodyPr/>
                    <a:lstStyle/>
                    <a:p>
                      <a:r>
                        <a:rPr lang="en-US" sz="1600" dirty="0"/>
                        <a:t>Psalm 68:4</a:t>
                      </a:r>
                      <a:endParaRPr lang="en-US" sz="1600" dirty="0">
                        <a:solidFill>
                          <a:schemeClr val="bg1"/>
                        </a:solidFill>
                      </a:endParaRPr>
                    </a:p>
                  </a:txBody>
                  <a:tcPr marL="18141" marR="18141" marT="18141" marB="18141"/>
                </a:tc>
              </a:tr>
              <a:tr h="110920">
                <a:tc>
                  <a:txBody>
                    <a:bodyPr/>
                    <a:lstStyle/>
                    <a:p>
                      <a:r>
                        <a:rPr lang="en-US" sz="1600"/>
                        <a:t>Lord</a:t>
                      </a:r>
                      <a:endParaRPr lang="en-US" sz="1600">
                        <a:solidFill>
                          <a:schemeClr val="bg1"/>
                        </a:solidFill>
                      </a:endParaRPr>
                    </a:p>
                  </a:txBody>
                  <a:tcPr marL="18141" marR="18141" marT="18141" marB="18141"/>
                </a:tc>
                <a:tc>
                  <a:txBody>
                    <a:bodyPr/>
                    <a:lstStyle/>
                    <a:p>
                      <a:r>
                        <a:rPr lang="en-US" sz="1600"/>
                        <a:t>Adon (Lord, Ruler) 335x</a:t>
                      </a:r>
                      <a:endParaRPr lang="en-US" sz="1600">
                        <a:solidFill>
                          <a:schemeClr val="bg1"/>
                        </a:solidFill>
                      </a:endParaRPr>
                    </a:p>
                  </a:txBody>
                  <a:tcPr marL="18141" marR="18141" marT="18141" marB="18141"/>
                </a:tc>
                <a:tc>
                  <a:txBody>
                    <a:bodyPr/>
                    <a:lstStyle/>
                    <a:p>
                      <a:r>
                        <a:rPr lang="en-US" sz="1600"/>
                        <a:t>Joshua 3:11</a:t>
                      </a:r>
                      <a:endParaRPr lang="en-US" sz="1600">
                        <a:solidFill>
                          <a:schemeClr val="bg1"/>
                        </a:solidFill>
                      </a:endParaRPr>
                    </a:p>
                  </a:txBody>
                  <a:tcPr marL="18141" marR="18141" marT="18141" marB="18141"/>
                </a:tc>
              </a:tr>
              <a:tr h="110920">
                <a:tc>
                  <a:txBody>
                    <a:bodyPr/>
                    <a:lstStyle/>
                    <a:p>
                      <a:r>
                        <a:rPr lang="en-US" sz="1600" dirty="0"/>
                        <a:t>Lord</a:t>
                      </a:r>
                      <a:endParaRPr lang="en-US" sz="1600" dirty="0">
                        <a:solidFill>
                          <a:schemeClr val="bg1"/>
                        </a:solidFill>
                      </a:endParaRPr>
                    </a:p>
                  </a:txBody>
                  <a:tcPr marL="18141" marR="18141" marT="18141" marB="18141"/>
                </a:tc>
                <a:tc>
                  <a:txBody>
                    <a:bodyPr/>
                    <a:lstStyle/>
                    <a:p>
                      <a:r>
                        <a:rPr lang="en-US" sz="1600"/>
                        <a:t>Adonai (Lords, Rulers) 434x</a:t>
                      </a:r>
                      <a:endParaRPr lang="en-US" sz="1600">
                        <a:solidFill>
                          <a:schemeClr val="bg1"/>
                        </a:solidFill>
                      </a:endParaRPr>
                    </a:p>
                  </a:txBody>
                  <a:tcPr marL="18141" marR="18141" marT="18141" marB="18141"/>
                </a:tc>
                <a:tc>
                  <a:txBody>
                    <a:bodyPr/>
                    <a:lstStyle/>
                    <a:p>
                      <a:r>
                        <a:rPr lang="en-US" sz="1600"/>
                        <a:t>Genesis 15:2</a:t>
                      </a:r>
                      <a:endParaRPr lang="en-US" sz="1600">
                        <a:solidFill>
                          <a:schemeClr val="bg1"/>
                        </a:solidFill>
                      </a:endParaRPr>
                    </a:p>
                  </a:txBody>
                  <a:tcPr marL="18141" marR="18141" marT="18141" marB="18141"/>
                </a:tc>
              </a:tr>
              <a:tr h="185558">
                <a:tc>
                  <a:txBody>
                    <a:bodyPr/>
                    <a:lstStyle/>
                    <a:p>
                      <a:r>
                        <a:rPr lang="en-US" sz="1600"/>
                        <a:t>I Am That I Am</a:t>
                      </a:r>
                      <a:endParaRPr lang="en-US" sz="1600">
                        <a:solidFill>
                          <a:schemeClr val="bg1"/>
                        </a:solidFill>
                      </a:endParaRPr>
                    </a:p>
                  </a:txBody>
                  <a:tcPr marL="18141" marR="18141" marT="18141" marB="18141"/>
                </a:tc>
                <a:tc>
                  <a:txBody>
                    <a:bodyPr/>
                    <a:lstStyle/>
                    <a:p>
                      <a:r>
                        <a:rPr lang="en-US" sz="1600"/>
                        <a:t>Eheyeh asher Eheyeh 1x</a:t>
                      </a:r>
                      <a:endParaRPr lang="en-US" sz="1600">
                        <a:solidFill>
                          <a:schemeClr val="bg1"/>
                        </a:solidFill>
                      </a:endParaRPr>
                    </a:p>
                  </a:txBody>
                  <a:tcPr marL="18141" marR="18141" marT="18141" marB="18141"/>
                </a:tc>
                <a:tc>
                  <a:txBody>
                    <a:bodyPr/>
                    <a:lstStyle/>
                    <a:p>
                      <a:r>
                        <a:rPr lang="en-US" sz="1600"/>
                        <a:t>Exodus 3:14</a:t>
                      </a:r>
                      <a:endParaRPr lang="en-US" sz="1600">
                        <a:solidFill>
                          <a:schemeClr val="bg1"/>
                        </a:solidFill>
                      </a:endParaRPr>
                    </a:p>
                  </a:txBody>
                  <a:tcPr marL="18141" marR="18141" marT="18141" marB="18141"/>
                </a:tc>
              </a:tr>
              <a:tr h="260196">
                <a:tc>
                  <a:txBody>
                    <a:bodyPr/>
                    <a:lstStyle/>
                    <a:p>
                      <a:r>
                        <a:rPr lang="en-US" sz="1600" dirty="0"/>
                        <a:t>I Am</a:t>
                      </a:r>
                      <a:endParaRPr lang="en-US" sz="1600" dirty="0">
                        <a:solidFill>
                          <a:schemeClr val="bg1"/>
                        </a:solidFill>
                      </a:endParaRPr>
                    </a:p>
                  </a:txBody>
                  <a:tcPr marL="18141" marR="18141" marT="18141" marB="18141"/>
                </a:tc>
                <a:tc>
                  <a:txBody>
                    <a:bodyPr/>
                    <a:lstStyle/>
                    <a:p>
                      <a:r>
                        <a:rPr lang="en-US" sz="1600"/>
                        <a:t>Eheyeh 19x</a:t>
                      </a:r>
                      <a:endParaRPr lang="en-US" sz="1600">
                        <a:solidFill>
                          <a:schemeClr val="bg1"/>
                        </a:solidFill>
                      </a:endParaRPr>
                    </a:p>
                  </a:txBody>
                  <a:tcPr marL="18141" marR="18141" marT="18141" marB="18141"/>
                </a:tc>
                <a:tc>
                  <a:txBody>
                    <a:bodyPr/>
                    <a:lstStyle/>
                    <a:p>
                      <a:r>
                        <a:rPr lang="en-US" sz="1600" dirty="0"/>
                        <a:t>Exodus </a:t>
                      </a:r>
                      <a:r>
                        <a:rPr lang="en-US" sz="1600" dirty="0" smtClean="0"/>
                        <a:t>3:14</a:t>
                      </a:r>
                      <a:endParaRPr lang="en-US" sz="1600" dirty="0">
                        <a:solidFill>
                          <a:schemeClr val="bg1"/>
                        </a:solidFill>
                      </a:endParaRPr>
                    </a:p>
                  </a:txBody>
                  <a:tcPr marL="18141" marR="18141" marT="18141" marB="18141"/>
                </a:tc>
              </a:tr>
              <a:tr h="110920">
                <a:tc>
                  <a:txBody>
                    <a:bodyPr/>
                    <a:lstStyle/>
                    <a:p>
                      <a:r>
                        <a:rPr lang="en-US" sz="1600"/>
                        <a:t>Most High God</a:t>
                      </a:r>
                      <a:endParaRPr lang="en-US" sz="1600">
                        <a:solidFill>
                          <a:schemeClr val="bg1"/>
                        </a:solidFill>
                      </a:endParaRPr>
                    </a:p>
                  </a:txBody>
                  <a:tcPr marL="18141" marR="18141" marT="18141" marB="18141"/>
                </a:tc>
                <a:tc>
                  <a:txBody>
                    <a:bodyPr/>
                    <a:lstStyle/>
                    <a:p>
                      <a:r>
                        <a:rPr lang="en-US" sz="1600"/>
                        <a:t>El-Elyon (Supreme Might)</a:t>
                      </a:r>
                      <a:endParaRPr lang="en-US" sz="1600">
                        <a:solidFill>
                          <a:schemeClr val="bg1"/>
                        </a:solidFill>
                      </a:endParaRPr>
                    </a:p>
                  </a:txBody>
                  <a:tcPr marL="18141" marR="18141" marT="18141" marB="18141"/>
                </a:tc>
                <a:tc>
                  <a:txBody>
                    <a:bodyPr/>
                    <a:lstStyle/>
                    <a:p>
                      <a:r>
                        <a:rPr lang="en-US" sz="1600"/>
                        <a:t>Genesis 14:18</a:t>
                      </a:r>
                      <a:endParaRPr lang="en-US" sz="1600">
                        <a:solidFill>
                          <a:schemeClr val="bg1"/>
                        </a:solidFill>
                      </a:endParaRPr>
                    </a:p>
                  </a:txBody>
                  <a:tcPr marL="18141" marR="18141" marT="18141" marB="18141"/>
                </a:tc>
              </a:tr>
              <a:tr h="185558">
                <a:tc>
                  <a:txBody>
                    <a:bodyPr/>
                    <a:lstStyle/>
                    <a:p>
                      <a:r>
                        <a:rPr lang="en-US" sz="1600" dirty="0"/>
                        <a:t>The God Of Sight</a:t>
                      </a:r>
                      <a:endParaRPr lang="en-US" sz="1600" dirty="0">
                        <a:solidFill>
                          <a:schemeClr val="bg1"/>
                        </a:solidFill>
                      </a:endParaRPr>
                    </a:p>
                  </a:txBody>
                  <a:tcPr marL="18141" marR="18141" marT="18141" marB="18141"/>
                </a:tc>
                <a:tc>
                  <a:txBody>
                    <a:bodyPr/>
                    <a:lstStyle/>
                    <a:p>
                      <a:r>
                        <a:rPr lang="en-US" sz="1600"/>
                        <a:t>El-Roiy </a:t>
                      </a:r>
                      <a:endParaRPr lang="en-US" sz="1600">
                        <a:solidFill>
                          <a:schemeClr val="bg1"/>
                        </a:solidFill>
                      </a:endParaRPr>
                    </a:p>
                  </a:txBody>
                  <a:tcPr marL="18141" marR="18141" marT="18141" marB="18141"/>
                </a:tc>
                <a:tc>
                  <a:txBody>
                    <a:bodyPr/>
                    <a:lstStyle/>
                    <a:p>
                      <a:r>
                        <a:rPr lang="en-US" sz="1600"/>
                        <a:t>Genesis 16:13</a:t>
                      </a:r>
                      <a:endParaRPr lang="en-US" sz="1600">
                        <a:solidFill>
                          <a:schemeClr val="bg1"/>
                        </a:solidFill>
                      </a:endParaRPr>
                    </a:p>
                  </a:txBody>
                  <a:tcPr marL="18141" marR="18141" marT="18141" marB="18141"/>
                </a:tc>
              </a:tr>
              <a:tr h="185558">
                <a:tc>
                  <a:txBody>
                    <a:bodyPr/>
                    <a:lstStyle/>
                    <a:p>
                      <a:r>
                        <a:rPr lang="en-US" sz="1600" dirty="0"/>
                        <a:t>Almighty God</a:t>
                      </a:r>
                      <a:endParaRPr lang="en-US" sz="1600" dirty="0">
                        <a:solidFill>
                          <a:schemeClr val="bg1"/>
                        </a:solidFill>
                      </a:endParaRPr>
                    </a:p>
                  </a:txBody>
                  <a:tcPr marL="18141" marR="18141" marT="18141" marB="18141"/>
                </a:tc>
                <a:tc>
                  <a:txBody>
                    <a:bodyPr/>
                    <a:lstStyle/>
                    <a:p>
                      <a:r>
                        <a:rPr lang="en-US" sz="1600" dirty="0"/>
                        <a:t>El-</a:t>
                      </a:r>
                      <a:r>
                        <a:rPr lang="en-US" sz="1600" dirty="0" err="1"/>
                        <a:t>Shaddai</a:t>
                      </a:r>
                      <a:r>
                        <a:rPr lang="en-US" sz="1600" dirty="0"/>
                        <a:t> (Might of the Powerful Ones)</a:t>
                      </a:r>
                      <a:endParaRPr lang="en-US" sz="1600" dirty="0">
                        <a:solidFill>
                          <a:schemeClr val="bg1"/>
                        </a:solidFill>
                      </a:endParaRPr>
                    </a:p>
                  </a:txBody>
                  <a:tcPr marL="18141" marR="18141" marT="18141" marB="18141"/>
                </a:tc>
                <a:tc>
                  <a:txBody>
                    <a:bodyPr/>
                    <a:lstStyle/>
                    <a:p>
                      <a:r>
                        <a:rPr lang="en-US" sz="1600"/>
                        <a:t>Genesis 17:1</a:t>
                      </a:r>
                      <a:endParaRPr lang="en-US" sz="1600">
                        <a:solidFill>
                          <a:schemeClr val="bg1"/>
                        </a:solidFill>
                      </a:endParaRPr>
                    </a:p>
                  </a:txBody>
                  <a:tcPr marL="18141" marR="18141" marT="18141" marB="18141"/>
                </a:tc>
              </a:tr>
              <a:tr h="185558">
                <a:tc>
                  <a:txBody>
                    <a:bodyPr/>
                    <a:lstStyle/>
                    <a:p>
                      <a:r>
                        <a:rPr lang="en-US" sz="1600" dirty="0"/>
                        <a:t>Everlasting God</a:t>
                      </a:r>
                      <a:endParaRPr lang="en-US" sz="1600" dirty="0">
                        <a:solidFill>
                          <a:schemeClr val="bg1"/>
                        </a:solidFill>
                      </a:endParaRPr>
                    </a:p>
                  </a:txBody>
                  <a:tcPr marL="18141" marR="18141" marT="18141" marB="18141"/>
                </a:tc>
                <a:tc>
                  <a:txBody>
                    <a:bodyPr/>
                    <a:lstStyle/>
                    <a:p>
                      <a:r>
                        <a:rPr lang="en-US" sz="1600" dirty="0"/>
                        <a:t>El-</a:t>
                      </a:r>
                      <a:r>
                        <a:rPr lang="en-US" sz="1600" dirty="0" err="1"/>
                        <a:t>Olam</a:t>
                      </a:r>
                      <a:r>
                        <a:rPr lang="en-US" sz="1600" dirty="0"/>
                        <a:t> </a:t>
                      </a:r>
                      <a:endParaRPr lang="en-US" sz="1600" dirty="0">
                        <a:solidFill>
                          <a:schemeClr val="bg1"/>
                        </a:solidFill>
                      </a:endParaRPr>
                    </a:p>
                  </a:txBody>
                  <a:tcPr marL="18141" marR="18141" marT="18141" marB="18141"/>
                </a:tc>
                <a:tc>
                  <a:txBody>
                    <a:bodyPr/>
                    <a:lstStyle/>
                    <a:p>
                      <a:r>
                        <a:rPr lang="en-US" sz="1600"/>
                        <a:t>Genesis 21:33</a:t>
                      </a:r>
                      <a:endParaRPr lang="en-US" sz="1600">
                        <a:solidFill>
                          <a:schemeClr val="bg1"/>
                        </a:solidFill>
                      </a:endParaRPr>
                    </a:p>
                  </a:txBody>
                  <a:tcPr marL="18141" marR="18141" marT="18141" marB="18141"/>
                </a:tc>
              </a:tr>
              <a:tr h="260196">
                <a:tc>
                  <a:txBody>
                    <a:bodyPr/>
                    <a:lstStyle/>
                    <a:p>
                      <a:r>
                        <a:rPr lang="en-US" sz="1600"/>
                        <a:t>Rock</a:t>
                      </a:r>
                      <a:endParaRPr lang="en-US" sz="1600">
                        <a:solidFill>
                          <a:schemeClr val="bg1"/>
                        </a:solidFill>
                      </a:endParaRPr>
                    </a:p>
                  </a:txBody>
                  <a:tcPr marL="18141" marR="18141" marT="18141" marB="18141"/>
                </a:tc>
                <a:tc>
                  <a:txBody>
                    <a:bodyPr/>
                    <a:lstStyle/>
                    <a:p>
                      <a:r>
                        <a:rPr lang="en-US" sz="1600" dirty="0" err="1"/>
                        <a:t>Cela</a:t>
                      </a:r>
                      <a:r>
                        <a:rPr lang="en-US" sz="1600" dirty="0"/>
                        <a:t> (</a:t>
                      </a:r>
                      <a:r>
                        <a:rPr lang="en-US" sz="1600" dirty="0" err="1"/>
                        <a:t>craig</a:t>
                      </a:r>
                      <a:r>
                        <a:rPr lang="en-US" sz="1600" dirty="0"/>
                        <a:t>) </a:t>
                      </a:r>
                      <a:r>
                        <a:rPr lang="en-US" sz="1600" dirty="0" err="1"/>
                        <a:t>Tzur</a:t>
                      </a:r>
                      <a:r>
                        <a:rPr lang="en-US" sz="1600" dirty="0"/>
                        <a:t> (rock or strength) </a:t>
                      </a:r>
                      <a:endParaRPr lang="en-US" sz="1600" dirty="0">
                        <a:solidFill>
                          <a:schemeClr val="bg1"/>
                        </a:solidFill>
                      </a:endParaRPr>
                    </a:p>
                  </a:txBody>
                  <a:tcPr marL="18141" marR="18141" marT="18141" marB="18141"/>
                </a:tc>
                <a:tc>
                  <a:txBody>
                    <a:bodyPr/>
                    <a:lstStyle/>
                    <a:p>
                      <a:r>
                        <a:rPr lang="en-US" sz="1600" dirty="0"/>
                        <a:t>Ps 18:2 (used interchangeably)</a:t>
                      </a:r>
                      <a:endParaRPr lang="en-US" sz="1600" dirty="0">
                        <a:solidFill>
                          <a:schemeClr val="bg1"/>
                        </a:solidFill>
                      </a:endParaRPr>
                    </a:p>
                  </a:txBody>
                  <a:tcPr marL="18141" marR="18141" marT="18141" marB="18141"/>
                </a:tc>
              </a:tr>
            </a:tbl>
          </a:graphicData>
        </a:graphic>
      </p:graphicFrame>
    </p:spTree>
    <p:extLst>
      <p:ext uri="{BB962C8B-B14F-4D97-AF65-F5344CB8AC3E}">
        <p14:creationId xmlns:p14="http://schemas.microsoft.com/office/powerpoint/2010/main" val="49810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732" y="119390"/>
            <a:ext cx="5053628"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62: The Chapter Of Names</a:t>
            </a:r>
          </a:p>
        </p:txBody>
      </p:sp>
      <p:graphicFrame>
        <p:nvGraphicFramePr>
          <p:cNvPr id="3" name="Table 2"/>
          <p:cNvGraphicFramePr>
            <a:graphicFrameLocks noGrp="1"/>
          </p:cNvGraphicFramePr>
          <p:nvPr>
            <p:extLst>
              <p:ext uri="{D42A27DB-BD31-4B8C-83A1-F6EECF244321}">
                <p14:modId xmlns:p14="http://schemas.microsoft.com/office/powerpoint/2010/main" val="3514891065"/>
              </p:ext>
            </p:extLst>
          </p:nvPr>
        </p:nvGraphicFramePr>
        <p:xfrm>
          <a:off x="533400" y="1066800"/>
          <a:ext cx="8077200" cy="3569022"/>
        </p:xfrm>
        <a:graphic>
          <a:graphicData uri="http://schemas.openxmlformats.org/drawingml/2006/table">
            <a:tbl>
              <a:tblPr>
                <a:tableStyleId>{3C2FFA5D-87B4-456A-9821-1D502468CF0F}</a:tableStyleId>
              </a:tblPr>
              <a:tblGrid>
                <a:gridCol w="2133600"/>
                <a:gridCol w="3586447"/>
                <a:gridCol w="2357153"/>
              </a:tblGrid>
              <a:tr h="185558">
                <a:tc>
                  <a:txBody>
                    <a:bodyPr/>
                    <a:lstStyle/>
                    <a:p>
                      <a:r>
                        <a:rPr lang="en-US" sz="1600" b="1" dirty="0"/>
                        <a:t>English</a:t>
                      </a:r>
                      <a:endParaRPr lang="en-US" sz="1600" b="1" dirty="0">
                        <a:solidFill>
                          <a:schemeClr val="bg1"/>
                        </a:solidFill>
                      </a:endParaRPr>
                    </a:p>
                  </a:txBody>
                  <a:tcPr marL="18141" marR="18141" marT="18141" marB="18141">
                    <a:solidFill>
                      <a:schemeClr val="tx2">
                        <a:lumMod val="60000"/>
                        <a:lumOff val="40000"/>
                      </a:schemeClr>
                    </a:solidFill>
                  </a:tcPr>
                </a:tc>
                <a:tc>
                  <a:txBody>
                    <a:bodyPr/>
                    <a:lstStyle/>
                    <a:p>
                      <a:r>
                        <a:rPr lang="en-US" sz="1600" b="1" dirty="0"/>
                        <a:t>Hebrew, definition, times used</a:t>
                      </a:r>
                      <a:endParaRPr lang="en-US" sz="1600" b="1" dirty="0">
                        <a:solidFill>
                          <a:schemeClr val="bg1"/>
                        </a:solidFill>
                      </a:endParaRPr>
                    </a:p>
                  </a:txBody>
                  <a:tcPr marL="18141" marR="18141" marT="18141" marB="18141">
                    <a:solidFill>
                      <a:schemeClr val="tx2">
                        <a:lumMod val="60000"/>
                        <a:lumOff val="40000"/>
                      </a:schemeClr>
                    </a:solidFill>
                  </a:tcPr>
                </a:tc>
                <a:tc>
                  <a:txBody>
                    <a:bodyPr/>
                    <a:lstStyle/>
                    <a:p>
                      <a:r>
                        <a:rPr lang="en-US" sz="1600" b="1" dirty="0"/>
                        <a:t>Text</a:t>
                      </a:r>
                      <a:endParaRPr lang="en-US" sz="1600" b="1" dirty="0">
                        <a:solidFill>
                          <a:schemeClr val="bg1"/>
                        </a:solidFill>
                      </a:endParaRPr>
                    </a:p>
                  </a:txBody>
                  <a:tcPr marL="18141" marR="18141" marT="18141" marB="18141">
                    <a:solidFill>
                      <a:schemeClr val="tx2">
                        <a:lumMod val="60000"/>
                        <a:lumOff val="40000"/>
                      </a:schemeClr>
                    </a:solidFill>
                  </a:tcPr>
                </a:tc>
              </a:tr>
              <a:tr h="185558">
                <a:tc>
                  <a:txBody>
                    <a:bodyPr/>
                    <a:lstStyle/>
                    <a:p>
                      <a:r>
                        <a:rPr lang="en-US" sz="1600" dirty="0"/>
                        <a:t>YHWH of Hosts</a:t>
                      </a:r>
                      <a:endParaRPr lang="en-US" sz="1600" dirty="0">
                        <a:solidFill>
                          <a:schemeClr val="bg1"/>
                        </a:solidFill>
                      </a:endParaRPr>
                    </a:p>
                  </a:txBody>
                  <a:tcPr marL="18141" marR="18141" marT="18141" marB="18141"/>
                </a:tc>
                <a:tc>
                  <a:txBody>
                    <a:bodyPr/>
                    <a:lstStyle/>
                    <a:p>
                      <a:r>
                        <a:rPr lang="en-US" sz="1600"/>
                        <a:t>YHWH-sabaoth (Lord of Armies) 285x</a:t>
                      </a:r>
                      <a:endParaRPr lang="en-US" sz="1600">
                        <a:solidFill>
                          <a:schemeClr val="bg1"/>
                        </a:solidFill>
                      </a:endParaRPr>
                    </a:p>
                  </a:txBody>
                  <a:tcPr marL="18141" marR="18141" marT="18141" marB="18141"/>
                </a:tc>
                <a:tc>
                  <a:txBody>
                    <a:bodyPr/>
                    <a:lstStyle/>
                    <a:p>
                      <a:r>
                        <a:rPr lang="en-US" sz="1600" dirty="0"/>
                        <a:t>1 Samuel 1:3</a:t>
                      </a:r>
                      <a:endParaRPr lang="en-US" sz="1600" dirty="0">
                        <a:solidFill>
                          <a:schemeClr val="bg1"/>
                        </a:solidFill>
                      </a:endParaRPr>
                    </a:p>
                  </a:txBody>
                  <a:tcPr marL="18141" marR="18141" marT="18141" marB="18141"/>
                </a:tc>
              </a:tr>
              <a:tr h="185558">
                <a:tc>
                  <a:txBody>
                    <a:bodyPr/>
                    <a:lstStyle/>
                    <a:p>
                      <a:r>
                        <a:rPr lang="en-US" sz="1600"/>
                        <a:t>YHWH will provide</a:t>
                      </a:r>
                      <a:endParaRPr lang="en-US" sz="1600">
                        <a:solidFill>
                          <a:schemeClr val="bg1"/>
                        </a:solidFill>
                      </a:endParaRPr>
                    </a:p>
                  </a:txBody>
                  <a:tcPr marL="18141" marR="18141" marT="18141" marB="18141"/>
                </a:tc>
                <a:tc>
                  <a:txBody>
                    <a:bodyPr/>
                    <a:lstStyle/>
                    <a:p>
                      <a:r>
                        <a:rPr lang="en-US" sz="1600" dirty="0"/>
                        <a:t>YHWH-</a:t>
                      </a:r>
                      <a:r>
                        <a:rPr lang="en-US" sz="1600" dirty="0" err="1"/>
                        <a:t>jireh</a:t>
                      </a:r>
                      <a:r>
                        <a:rPr lang="en-US" sz="1600" dirty="0"/>
                        <a:t>: will see or provide</a:t>
                      </a:r>
                      <a:endParaRPr lang="en-US" sz="1600" dirty="0">
                        <a:solidFill>
                          <a:schemeClr val="bg1"/>
                        </a:solidFill>
                      </a:endParaRPr>
                    </a:p>
                  </a:txBody>
                  <a:tcPr marL="18141" marR="18141" marT="18141" marB="18141"/>
                </a:tc>
                <a:tc>
                  <a:txBody>
                    <a:bodyPr/>
                    <a:lstStyle/>
                    <a:p>
                      <a:r>
                        <a:rPr lang="en-US" sz="1600" dirty="0"/>
                        <a:t>Genesis 22:14 </a:t>
                      </a:r>
                      <a:endParaRPr lang="en-US" sz="1600" dirty="0">
                        <a:solidFill>
                          <a:schemeClr val="bg1"/>
                        </a:solidFill>
                      </a:endParaRPr>
                    </a:p>
                  </a:txBody>
                  <a:tcPr marL="18141" marR="18141" marT="18141" marB="18141"/>
                </a:tc>
              </a:tr>
              <a:tr h="185558">
                <a:tc>
                  <a:txBody>
                    <a:bodyPr/>
                    <a:lstStyle/>
                    <a:p>
                      <a:r>
                        <a:rPr lang="en-US" sz="1600"/>
                        <a:t>I, YHWH, am your healer.</a:t>
                      </a:r>
                      <a:endParaRPr lang="en-US" sz="1600">
                        <a:solidFill>
                          <a:schemeClr val="bg1"/>
                        </a:solidFill>
                      </a:endParaRPr>
                    </a:p>
                  </a:txBody>
                  <a:tcPr marL="18141" marR="18141" marT="18141" marB="18141"/>
                </a:tc>
                <a:tc>
                  <a:txBody>
                    <a:bodyPr/>
                    <a:lstStyle/>
                    <a:p>
                      <a:r>
                        <a:rPr lang="en-US" sz="1600" dirty="0"/>
                        <a:t>YHWH-</a:t>
                      </a:r>
                      <a:r>
                        <a:rPr lang="en-US" sz="1600" dirty="0" err="1"/>
                        <a:t>rapha</a:t>
                      </a:r>
                      <a:r>
                        <a:rPr lang="en-US" sz="1600" dirty="0"/>
                        <a:t>: heals</a:t>
                      </a:r>
                      <a:endParaRPr lang="en-US" sz="1600" dirty="0">
                        <a:solidFill>
                          <a:schemeClr val="bg1"/>
                        </a:solidFill>
                      </a:endParaRPr>
                    </a:p>
                  </a:txBody>
                  <a:tcPr marL="18141" marR="18141" marT="18141" marB="18141"/>
                </a:tc>
                <a:tc>
                  <a:txBody>
                    <a:bodyPr/>
                    <a:lstStyle/>
                    <a:p>
                      <a:r>
                        <a:rPr lang="en-US" sz="1600" dirty="0"/>
                        <a:t>Exodus 15:26 </a:t>
                      </a:r>
                      <a:endParaRPr lang="en-US" sz="1600" dirty="0">
                        <a:solidFill>
                          <a:schemeClr val="bg1"/>
                        </a:solidFill>
                      </a:endParaRPr>
                    </a:p>
                  </a:txBody>
                  <a:tcPr marL="18141" marR="18141" marT="18141" marB="18141"/>
                </a:tc>
              </a:tr>
              <a:tr h="185558">
                <a:tc>
                  <a:txBody>
                    <a:bodyPr/>
                    <a:lstStyle/>
                    <a:p>
                      <a:r>
                        <a:rPr lang="en-US" sz="1600"/>
                        <a:t>YHWH is my banner</a:t>
                      </a:r>
                      <a:endParaRPr lang="en-US" sz="1600">
                        <a:solidFill>
                          <a:schemeClr val="bg1"/>
                        </a:solidFill>
                      </a:endParaRPr>
                    </a:p>
                  </a:txBody>
                  <a:tcPr marL="18141" marR="18141" marT="18141" marB="18141"/>
                </a:tc>
                <a:tc>
                  <a:txBody>
                    <a:bodyPr/>
                    <a:lstStyle/>
                    <a:p>
                      <a:r>
                        <a:rPr lang="en-US" sz="1600" dirty="0"/>
                        <a:t>YHWH-</a:t>
                      </a:r>
                      <a:r>
                        <a:rPr lang="en-US" sz="1600" dirty="0" err="1"/>
                        <a:t>nissi</a:t>
                      </a:r>
                      <a:r>
                        <a:rPr lang="en-US" sz="1600" dirty="0"/>
                        <a:t>: our banner or victory</a:t>
                      </a:r>
                      <a:endParaRPr lang="en-US" sz="1600" dirty="0">
                        <a:solidFill>
                          <a:schemeClr val="bg1"/>
                        </a:solidFill>
                      </a:endParaRPr>
                    </a:p>
                  </a:txBody>
                  <a:tcPr marL="18141" marR="18141" marT="18141" marB="18141"/>
                </a:tc>
                <a:tc>
                  <a:txBody>
                    <a:bodyPr/>
                    <a:lstStyle/>
                    <a:p>
                      <a:r>
                        <a:rPr lang="en-US" sz="1600" dirty="0"/>
                        <a:t>Exodus 17:15 </a:t>
                      </a:r>
                      <a:endParaRPr lang="en-US" sz="1600" dirty="0">
                        <a:solidFill>
                          <a:schemeClr val="bg1"/>
                        </a:solidFill>
                      </a:endParaRPr>
                    </a:p>
                  </a:txBody>
                  <a:tcPr marL="18141" marR="18141" marT="18141" marB="18141"/>
                </a:tc>
              </a:tr>
              <a:tr h="185558">
                <a:tc>
                  <a:txBody>
                    <a:bodyPr/>
                    <a:lstStyle/>
                    <a:p>
                      <a:r>
                        <a:rPr lang="en-US" sz="1600"/>
                        <a:t>YHWH who sanctifies you</a:t>
                      </a:r>
                      <a:endParaRPr lang="en-US" sz="1600">
                        <a:solidFill>
                          <a:schemeClr val="bg1"/>
                        </a:solidFill>
                      </a:endParaRPr>
                    </a:p>
                  </a:txBody>
                  <a:tcPr marL="18141" marR="18141" marT="18141" marB="18141"/>
                </a:tc>
                <a:tc>
                  <a:txBody>
                    <a:bodyPr/>
                    <a:lstStyle/>
                    <a:p>
                      <a:r>
                        <a:rPr lang="en-US" sz="1600" dirty="0"/>
                        <a:t>YHWH-</a:t>
                      </a:r>
                      <a:r>
                        <a:rPr lang="en-US" sz="1600" dirty="0" err="1"/>
                        <a:t>m'kaddesh</a:t>
                      </a:r>
                      <a:r>
                        <a:rPr lang="en-US" sz="1600" dirty="0"/>
                        <a:t>: sanctifies</a:t>
                      </a:r>
                      <a:endParaRPr lang="en-US" sz="1600" dirty="0">
                        <a:solidFill>
                          <a:schemeClr val="bg1"/>
                        </a:solidFill>
                      </a:endParaRPr>
                    </a:p>
                  </a:txBody>
                  <a:tcPr marL="18141" marR="18141" marT="18141" marB="18141"/>
                </a:tc>
                <a:tc>
                  <a:txBody>
                    <a:bodyPr/>
                    <a:lstStyle/>
                    <a:p>
                      <a:r>
                        <a:rPr lang="en-US" sz="1600" dirty="0"/>
                        <a:t>Exodus 31:13</a:t>
                      </a:r>
                      <a:endParaRPr lang="en-US" sz="1600" dirty="0">
                        <a:solidFill>
                          <a:schemeClr val="bg1"/>
                        </a:solidFill>
                      </a:endParaRPr>
                    </a:p>
                  </a:txBody>
                  <a:tcPr marL="18141" marR="18141" marT="18141" marB="18141"/>
                </a:tc>
              </a:tr>
              <a:tr h="185558">
                <a:tc>
                  <a:txBody>
                    <a:bodyPr/>
                    <a:lstStyle/>
                    <a:p>
                      <a:r>
                        <a:rPr lang="en-US" sz="1600"/>
                        <a:t>YHWH is peace</a:t>
                      </a:r>
                      <a:endParaRPr lang="en-US" sz="1600">
                        <a:solidFill>
                          <a:schemeClr val="bg1"/>
                        </a:solidFill>
                      </a:endParaRPr>
                    </a:p>
                  </a:txBody>
                  <a:tcPr marL="18141" marR="18141" marT="18141" marB="18141"/>
                </a:tc>
                <a:tc>
                  <a:txBody>
                    <a:bodyPr/>
                    <a:lstStyle/>
                    <a:p>
                      <a:r>
                        <a:rPr lang="en-US" sz="1600" dirty="0"/>
                        <a:t>YHWH-shalom: peace</a:t>
                      </a:r>
                      <a:endParaRPr lang="en-US" sz="1600" dirty="0">
                        <a:solidFill>
                          <a:schemeClr val="bg1"/>
                        </a:solidFill>
                      </a:endParaRPr>
                    </a:p>
                  </a:txBody>
                  <a:tcPr marL="18141" marR="18141" marT="18141" marB="18141"/>
                </a:tc>
                <a:tc>
                  <a:txBody>
                    <a:bodyPr/>
                    <a:lstStyle/>
                    <a:p>
                      <a:r>
                        <a:rPr lang="en-US" sz="1600" dirty="0"/>
                        <a:t>Judges 6:24 </a:t>
                      </a:r>
                      <a:endParaRPr lang="en-US" sz="1600" dirty="0">
                        <a:solidFill>
                          <a:schemeClr val="bg1"/>
                        </a:solidFill>
                      </a:endParaRPr>
                    </a:p>
                  </a:txBody>
                  <a:tcPr marL="18141" marR="18141" marT="18141" marB="18141"/>
                </a:tc>
              </a:tr>
              <a:tr h="185558">
                <a:tc>
                  <a:txBody>
                    <a:bodyPr/>
                    <a:lstStyle/>
                    <a:p>
                      <a:r>
                        <a:rPr lang="en-US" sz="1600"/>
                        <a:t>YHWH is my shepherd</a:t>
                      </a:r>
                      <a:endParaRPr lang="en-US" sz="1600">
                        <a:solidFill>
                          <a:schemeClr val="bg1"/>
                        </a:solidFill>
                      </a:endParaRPr>
                    </a:p>
                  </a:txBody>
                  <a:tcPr marL="18141" marR="18141" marT="18141" marB="18141"/>
                </a:tc>
                <a:tc>
                  <a:txBody>
                    <a:bodyPr/>
                    <a:lstStyle/>
                    <a:p>
                      <a:r>
                        <a:rPr lang="en-US" sz="1600" dirty="0"/>
                        <a:t>YHWH-</a:t>
                      </a:r>
                      <a:r>
                        <a:rPr lang="en-US" sz="1600" dirty="0" err="1"/>
                        <a:t>raah</a:t>
                      </a:r>
                      <a:r>
                        <a:rPr lang="en-US" sz="1600" dirty="0"/>
                        <a:t>: my shepherd</a:t>
                      </a:r>
                      <a:endParaRPr lang="en-US" sz="1600" dirty="0">
                        <a:solidFill>
                          <a:schemeClr val="bg1"/>
                        </a:solidFill>
                      </a:endParaRPr>
                    </a:p>
                  </a:txBody>
                  <a:tcPr marL="18141" marR="18141" marT="18141" marB="18141"/>
                </a:tc>
                <a:tc>
                  <a:txBody>
                    <a:bodyPr/>
                    <a:lstStyle/>
                    <a:p>
                      <a:r>
                        <a:rPr lang="en-US" sz="1600" dirty="0"/>
                        <a:t>Psalm 23:1 </a:t>
                      </a:r>
                      <a:endParaRPr lang="en-US" sz="1600" dirty="0">
                        <a:solidFill>
                          <a:schemeClr val="bg1"/>
                        </a:solidFill>
                      </a:endParaRPr>
                    </a:p>
                  </a:txBody>
                  <a:tcPr marL="18141" marR="18141" marT="18141" marB="18141"/>
                </a:tc>
              </a:tr>
              <a:tr h="185558">
                <a:tc>
                  <a:txBody>
                    <a:bodyPr/>
                    <a:lstStyle/>
                    <a:p>
                      <a:r>
                        <a:rPr lang="en-US" sz="1600"/>
                        <a:t>YHWH our maker</a:t>
                      </a:r>
                      <a:endParaRPr lang="en-US" sz="1600">
                        <a:solidFill>
                          <a:schemeClr val="bg1"/>
                        </a:solidFill>
                      </a:endParaRPr>
                    </a:p>
                  </a:txBody>
                  <a:tcPr marL="18141" marR="18141" marT="18141" marB="18141"/>
                </a:tc>
                <a:tc>
                  <a:txBody>
                    <a:bodyPr/>
                    <a:lstStyle/>
                    <a:p>
                      <a:r>
                        <a:rPr lang="en-US" sz="1600" dirty="0"/>
                        <a:t>YHWH-</a:t>
                      </a:r>
                      <a:r>
                        <a:rPr lang="en-US" sz="1600" dirty="0" err="1"/>
                        <a:t>hoseenu</a:t>
                      </a:r>
                      <a:r>
                        <a:rPr lang="en-US" sz="1600" dirty="0"/>
                        <a:t>: creator</a:t>
                      </a:r>
                      <a:endParaRPr lang="en-US" sz="1600" dirty="0">
                        <a:solidFill>
                          <a:schemeClr val="bg1"/>
                        </a:solidFill>
                      </a:endParaRPr>
                    </a:p>
                  </a:txBody>
                  <a:tcPr marL="18141" marR="18141" marT="18141" marB="18141"/>
                </a:tc>
                <a:tc>
                  <a:txBody>
                    <a:bodyPr/>
                    <a:lstStyle/>
                    <a:p>
                      <a:r>
                        <a:rPr lang="en-US" sz="1600" dirty="0"/>
                        <a:t>Psalm 95:6 </a:t>
                      </a:r>
                      <a:endParaRPr lang="en-US" sz="1600" dirty="0">
                        <a:solidFill>
                          <a:schemeClr val="bg1"/>
                        </a:solidFill>
                      </a:endParaRPr>
                    </a:p>
                  </a:txBody>
                  <a:tcPr marL="18141" marR="18141" marT="18141" marB="18141"/>
                </a:tc>
              </a:tr>
              <a:tr h="185558">
                <a:tc>
                  <a:txBody>
                    <a:bodyPr/>
                    <a:lstStyle/>
                    <a:p>
                      <a:r>
                        <a:rPr lang="en-US" sz="1600"/>
                        <a:t>YHWH our righteousness</a:t>
                      </a:r>
                      <a:endParaRPr lang="en-US" sz="1600">
                        <a:solidFill>
                          <a:schemeClr val="bg1"/>
                        </a:solidFill>
                      </a:endParaRPr>
                    </a:p>
                  </a:txBody>
                  <a:tcPr marL="18141" marR="18141" marT="18141" marB="18141"/>
                </a:tc>
                <a:tc>
                  <a:txBody>
                    <a:bodyPr/>
                    <a:lstStyle/>
                    <a:p>
                      <a:r>
                        <a:rPr lang="en-US" sz="1600" dirty="0"/>
                        <a:t>YHWH-</a:t>
                      </a:r>
                      <a:r>
                        <a:rPr lang="en-US" sz="1600" dirty="0" err="1"/>
                        <a:t>tsidkenu</a:t>
                      </a:r>
                      <a:r>
                        <a:rPr lang="en-US" sz="1600" dirty="0"/>
                        <a:t>: righteousness</a:t>
                      </a:r>
                      <a:endParaRPr lang="en-US" sz="1600" dirty="0">
                        <a:solidFill>
                          <a:schemeClr val="bg1"/>
                        </a:solidFill>
                      </a:endParaRPr>
                    </a:p>
                  </a:txBody>
                  <a:tcPr marL="18141" marR="18141" marT="18141" marB="18141"/>
                </a:tc>
                <a:tc>
                  <a:txBody>
                    <a:bodyPr/>
                    <a:lstStyle/>
                    <a:p>
                      <a:r>
                        <a:rPr lang="en-US" sz="1600" dirty="0"/>
                        <a:t>Jeremiah 23:6 </a:t>
                      </a:r>
                      <a:endParaRPr lang="en-US" sz="1600" dirty="0">
                        <a:solidFill>
                          <a:schemeClr val="bg1"/>
                        </a:solidFill>
                      </a:endParaRPr>
                    </a:p>
                  </a:txBody>
                  <a:tcPr marL="18141" marR="18141" marT="18141" marB="18141"/>
                </a:tc>
              </a:tr>
              <a:tr h="185558">
                <a:tc>
                  <a:txBody>
                    <a:bodyPr/>
                    <a:lstStyle/>
                    <a:p>
                      <a:r>
                        <a:rPr lang="en-US" sz="1600"/>
                        <a:t>YHWH who is there</a:t>
                      </a:r>
                      <a:endParaRPr lang="en-US" sz="1600">
                        <a:solidFill>
                          <a:schemeClr val="bg1"/>
                        </a:solidFill>
                      </a:endParaRPr>
                    </a:p>
                  </a:txBody>
                  <a:tcPr marL="18141" marR="18141" marT="18141" marB="18141"/>
                </a:tc>
                <a:tc>
                  <a:txBody>
                    <a:bodyPr/>
                    <a:lstStyle/>
                    <a:p>
                      <a:r>
                        <a:rPr lang="en-US" sz="1600" dirty="0"/>
                        <a:t>YHWH-</a:t>
                      </a:r>
                      <a:r>
                        <a:rPr lang="en-US" sz="1600" dirty="0" err="1"/>
                        <a:t>shammah</a:t>
                      </a:r>
                      <a:r>
                        <a:rPr lang="en-US" sz="1600" dirty="0"/>
                        <a:t>: Present and available when needed</a:t>
                      </a:r>
                      <a:endParaRPr lang="en-US" sz="1600" dirty="0">
                        <a:solidFill>
                          <a:schemeClr val="bg1"/>
                        </a:solidFill>
                      </a:endParaRPr>
                    </a:p>
                  </a:txBody>
                  <a:tcPr marL="18141" marR="18141" marT="18141" marB="18141"/>
                </a:tc>
                <a:tc>
                  <a:txBody>
                    <a:bodyPr/>
                    <a:lstStyle/>
                    <a:p>
                      <a:r>
                        <a:rPr lang="en-US" sz="1600" dirty="0"/>
                        <a:t>Ezekiel 48:35 </a:t>
                      </a:r>
                      <a:endParaRPr lang="en-US" sz="1600" dirty="0">
                        <a:solidFill>
                          <a:schemeClr val="bg1"/>
                        </a:solidFill>
                      </a:endParaRPr>
                    </a:p>
                  </a:txBody>
                  <a:tcPr marL="18141" marR="18141" marT="18141" marB="18141"/>
                </a:tc>
              </a:tr>
            </a:tbl>
          </a:graphicData>
        </a:graphic>
      </p:graphicFrame>
    </p:spTree>
    <p:extLst>
      <p:ext uri="{BB962C8B-B14F-4D97-AF65-F5344CB8AC3E}">
        <p14:creationId xmlns:p14="http://schemas.microsoft.com/office/powerpoint/2010/main" val="246905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732" y="119390"/>
            <a:ext cx="5053628"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62: The Chapter Of Names</a:t>
            </a:r>
          </a:p>
        </p:txBody>
      </p:sp>
      <p:sp>
        <p:nvSpPr>
          <p:cNvPr id="4" name="TextBox 3"/>
          <p:cNvSpPr txBox="1"/>
          <p:nvPr/>
        </p:nvSpPr>
        <p:spPr>
          <a:xfrm>
            <a:off x="145307" y="762000"/>
            <a:ext cx="4160626" cy="4247317"/>
          </a:xfrm>
          <a:prstGeom prst="rect">
            <a:avLst/>
          </a:prstGeom>
          <a:noFill/>
        </p:spPr>
        <p:txBody>
          <a:bodyPr wrap="none" rtlCol="0">
            <a:spAutoFit/>
          </a:bodyPr>
          <a:lstStyle/>
          <a:p>
            <a:r>
              <a:rPr lang="en-US" dirty="0" smtClean="0">
                <a:solidFill>
                  <a:schemeClr val="bg1"/>
                </a:solidFill>
              </a:rPr>
              <a:t>Other Names Of Significance:</a:t>
            </a:r>
          </a:p>
          <a:p>
            <a:endParaRPr lang="en-US" dirty="0">
              <a:solidFill>
                <a:schemeClr val="bg1"/>
              </a:solidFill>
            </a:endParaRPr>
          </a:p>
          <a:p>
            <a:r>
              <a:rPr lang="en-US" dirty="0" smtClean="0">
                <a:solidFill>
                  <a:schemeClr val="bg1"/>
                </a:solidFill>
              </a:rPr>
              <a:t>Abraham		The father of many</a:t>
            </a:r>
          </a:p>
          <a:p>
            <a:r>
              <a:rPr lang="en-US" dirty="0" smtClean="0">
                <a:solidFill>
                  <a:schemeClr val="bg1"/>
                </a:solidFill>
              </a:rPr>
              <a:t>Absalom		My father is peace</a:t>
            </a:r>
          </a:p>
          <a:p>
            <a:r>
              <a:rPr lang="en-US" dirty="0" err="1" smtClean="0">
                <a:solidFill>
                  <a:schemeClr val="bg1"/>
                </a:solidFill>
              </a:rPr>
              <a:t>Achan</a:t>
            </a:r>
            <a:r>
              <a:rPr lang="en-US" dirty="0" smtClean="0">
                <a:solidFill>
                  <a:schemeClr val="bg1"/>
                </a:solidFill>
              </a:rPr>
              <a:t>		Trouble</a:t>
            </a:r>
          </a:p>
          <a:p>
            <a:r>
              <a:rPr lang="en-US" dirty="0" smtClean="0">
                <a:solidFill>
                  <a:schemeClr val="bg1"/>
                </a:solidFill>
              </a:rPr>
              <a:t>Barnabas		Son of encouragement</a:t>
            </a:r>
          </a:p>
          <a:p>
            <a:r>
              <a:rPr lang="en-US" dirty="0" smtClean="0">
                <a:solidFill>
                  <a:schemeClr val="bg1"/>
                </a:solidFill>
              </a:rPr>
              <a:t>Boaz		Swiftness</a:t>
            </a:r>
          </a:p>
          <a:p>
            <a:r>
              <a:rPr lang="en-US" dirty="0" smtClean="0">
                <a:solidFill>
                  <a:schemeClr val="bg1"/>
                </a:solidFill>
              </a:rPr>
              <a:t>Cephas		Rock</a:t>
            </a:r>
          </a:p>
          <a:p>
            <a:r>
              <a:rPr lang="en-US" dirty="0" smtClean="0">
                <a:solidFill>
                  <a:schemeClr val="bg1"/>
                </a:solidFill>
              </a:rPr>
              <a:t>Daniel		God is my judge</a:t>
            </a:r>
          </a:p>
          <a:p>
            <a:r>
              <a:rPr lang="en-US" dirty="0" smtClean="0">
                <a:solidFill>
                  <a:schemeClr val="bg1"/>
                </a:solidFill>
              </a:rPr>
              <a:t>David		Beloved</a:t>
            </a:r>
          </a:p>
          <a:p>
            <a:r>
              <a:rPr lang="en-US" dirty="0" smtClean="0">
                <a:solidFill>
                  <a:schemeClr val="bg1"/>
                </a:solidFill>
              </a:rPr>
              <a:t>Delilah		Weak</a:t>
            </a:r>
          </a:p>
          <a:p>
            <a:r>
              <a:rPr lang="en-US" dirty="0" smtClean="0">
                <a:solidFill>
                  <a:schemeClr val="bg1"/>
                </a:solidFill>
              </a:rPr>
              <a:t>Gabriel		Strong man of God</a:t>
            </a:r>
          </a:p>
          <a:p>
            <a:r>
              <a:rPr lang="en-US" dirty="0" smtClean="0">
                <a:solidFill>
                  <a:schemeClr val="bg1"/>
                </a:solidFill>
              </a:rPr>
              <a:t>Gethsemane	Olive press</a:t>
            </a:r>
          </a:p>
          <a:p>
            <a:r>
              <a:rPr lang="en-US" dirty="0" smtClean="0">
                <a:solidFill>
                  <a:schemeClr val="bg1"/>
                </a:solidFill>
              </a:rPr>
              <a:t>Isaiah		Yahweh is salvation</a:t>
            </a:r>
          </a:p>
          <a:p>
            <a:r>
              <a:rPr lang="en-US" dirty="0" smtClean="0">
                <a:solidFill>
                  <a:schemeClr val="bg1"/>
                </a:solidFill>
              </a:rPr>
              <a:t>Israel		God contended</a:t>
            </a:r>
            <a:endParaRPr lang="en-US" dirty="0">
              <a:solidFill>
                <a:schemeClr val="bg1"/>
              </a:solidFill>
            </a:endParaRPr>
          </a:p>
        </p:txBody>
      </p:sp>
      <p:sp>
        <p:nvSpPr>
          <p:cNvPr id="6" name="TextBox 5"/>
          <p:cNvSpPr txBox="1"/>
          <p:nvPr/>
        </p:nvSpPr>
        <p:spPr>
          <a:xfrm>
            <a:off x="4309343" y="3733800"/>
            <a:ext cx="4834657" cy="3139321"/>
          </a:xfrm>
          <a:prstGeom prst="rect">
            <a:avLst/>
          </a:prstGeom>
          <a:noFill/>
        </p:spPr>
        <p:txBody>
          <a:bodyPr wrap="none" rtlCol="0">
            <a:spAutoFit/>
          </a:bodyPr>
          <a:lstStyle/>
          <a:p>
            <a:r>
              <a:rPr lang="en-US" dirty="0" smtClean="0">
                <a:solidFill>
                  <a:schemeClr val="bg1"/>
                </a:solidFill>
              </a:rPr>
              <a:t>Jacob		Deceiver</a:t>
            </a:r>
          </a:p>
          <a:p>
            <a:r>
              <a:rPr lang="en-US" dirty="0" smtClean="0">
                <a:solidFill>
                  <a:schemeClr val="bg1"/>
                </a:solidFill>
              </a:rPr>
              <a:t>Jesus (=Joshua)	Yahweh is salvation</a:t>
            </a:r>
          </a:p>
          <a:p>
            <a:r>
              <a:rPr lang="en-US" dirty="0" smtClean="0">
                <a:solidFill>
                  <a:schemeClr val="bg1"/>
                </a:solidFill>
              </a:rPr>
              <a:t>Judah		Praise</a:t>
            </a:r>
          </a:p>
          <a:p>
            <a:r>
              <a:rPr lang="en-US" dirty="0" smtClean="0">
                <a:solidFill>
                  <a:schemeClr val="bg1"/>
                </a:solidFill>
              </a:rPr>
              <a:t>Methuselah	When he is gone it shall come</a:t>
            </a:r>
          </a:p>
          <a:p>
            <a:r>
              <a:rPr lang="en-US" dirty="0" smtClean="0">
                <a:solidFill>
                  <a:schemeClr val="bg1"/>
                </a:solidFill>
              </a:rPr>
              <a:t>Moses		Deliver</a:t>
            </a:r>
          </a:p>
          <a:p>
            <a:r>
              <a:rPr lang="en-US" dirty="0" smtClean="0">
                <a:solidFill>
                  <a:schemeClr val="bg1"/>
                </a:solidFill>
              </a:rPr>
              <a:t>Peter		Stone</a:t>
            </a:r>
          </a:p>
          <a:p>
            <a:r>
              <a:rPr lang="en-US" dirty="0" smtClean="0">
                <a:solidFill>
                  <a:schemeClr val="bg1"/>
                </a:solidFill>
              </a:rPr>
              <a:t>Philemon		Affectionate</a:t>
            </a:r>
          </a:p>
          <a:p>
            <a:r>
              <a:rPr lang="en-US" dirty="0" smtClean="0">
                <a:solidFill>
                  <a:schemeClr val="bg1"/>
                </a:solidFill>
              </a:rPr>
              <a:t>Satan		Adversary</a:t>
            </a:r>
          </a:p>
          <a:p>
            <a:r>
              <a:rPr lang="en-US" dirty="0" smtClean="0">
                <a:solidFill>
                  <a:schemeClr val="bg1"/>
                </a:solidFill>
              </a:rPr>
              <a:t>Solomon		Peace</a:t>
            </a:r>
          </a:p>
          <a:p>
            <a:r>
              <a:rPr lang="en-US" dirty="0" smtClean="0">
                <a:solidFill>
                  <a:schemeClr val="bg1"/>
                </a:solidFill>
              </a:rPr>
              <a:t>Stephen		Crown</a:t>
            </a:r>
          </a:p>
          <a:p>
            <a:endParaRPr lang="en-US" dirty="0">
              <a:solidFill>
                <a:schemeClr val="bg1"/>
              </a:solidFill>
            </a:endParaRPr>
          </a:p>
        </p:txBody>
      </p:sp>
    </p:spTree>
    <p:extLst>
      <p:ext uri="{BB962C8B-B14F-4D97-AF65-F5344CB8AC3E}">
        <p14:creationId xmlns:p14="http://schemas.microsoft.com/office/powerpoint/2010/main" val="295220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17212"/>
            <a:ext cx="3964547" cy="584775"/>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3200" b="1" cap="all"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 Possible Scenario</a:t>
            </a:r>
            <a:endParaRPr lang="en-US" sz="3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cxnSp>
        <p:nvCxnSpPr>
          <p:cNvPr id="5" name="Straight Arrow Connector 4"/>
          <p:cNvCxnSpPr/>
          <p:nvPr/>
        </p:nvCxnSpPr>
        <p:spPr>
          <a:xfrm>
            <a:off x="304800" y="3685552"/>
            <a:ext cx="7341019" cy="0"/>
          </a:xfrm>
          <a:prstGeom prst="straightConnector1">
            <a:avLst/>
          </a:prstGeom>
          <a:ln w="22225">
            <a:tailEnd type="stealth" w="lg" len="lg"/>
          </a:ln>
        </p:spPr>
        <p:style>
          <a:lnRef idx="1">
            <a:schemeClr val="accent1"/>
          </a:lnRef>
          <a:fillRef idx="0">
            <a:schemeClr val="accent1"/>
          </a:fillRef>
          <a:effectRef idx="0">
            <a:schemeClr val="accent1"/>
          </a:effectRef>
          <a:fontRef idx="minor">
            <a:schemeClr val="tx1"/>
          </a:fontRef>
        </p:style>
      </p:cxnSp>
      <p:pic>
        <p:nvPicPr>
          <p:cNvPr id="1028" name="Picture 4" descr="C:\Users\Charles Williamson\AppData\Local\Microsoft\Windows\Temporary Internet Files\Content.IE5\E56RWAQI\MC90043639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8921" y="3399359"/>
            <a:ext cx="555542" cy="76188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harles Williamson\AppData\Local\Microsoft\Windows\Temporary Internet Files\Content.IE5\Y2UQY33J\MC90019363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1342" y="4920210"/>
            <a:ext cx="544316" cy="740875"/>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7645819" y="2999753"/>
            <a:ext cx="1295400" cy="1161492"/>
          </a:xfrm>
          <a:prstGeom prst="ellipse">
            <a:avLst/>
          </a:prstGeom>
          <a:solidFill>
            <a:srgbClr val="4F81BD">
              <a:alpha val="6509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New Heaven &amp; New Earth</a:t>
            </a:r>
            <a:endParaRPr lang="en-US" dirty="0"/>
          </a:p>
        </p:txBody>
      </p:sp>
      <p:pic>
        <p:nvPicPr>
          <p:cNvPr id="1030" name="Picture 6" descr="C:\Users\Charles Williamson\AppData\Local\Microsoft\Windows\Temporary Internet Files\Content.IE5\53A4Z5W4\MC900203154[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5053" y="1028700"/>
            <a:ext cx="566287" cy="1143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671531" y="5661085"/>
            <a:ext cx="1464119" cy="523220"/>
          </a:xfrm>
          <a:prstGeom prst="rect">
            <a:avLst/>
          </a:prstGeom>
          <a:noFill/>
        </p:spPr>
        <p:txBody>
          <a:bodyPr wrap="none" rtlCol="0">
            <a:spAutoFit/>
          </a:bodyPr>
          <a:lstStyle/>
          <a:p>
            <a:r>
              <a:rPr lang="en-US" sz="1400" dirty="0" smtClean="0">
                <a:ln w="10160">
                  <a:solidFill>
                    <a:schemeClr val="accent1"/>
                  </a:solidFill>
                  <a:prstDash val="solid"/>
                </a:ln>
                <a:solidFill>
                  <a:srgbClr val="FFFFFF"/>
                </a:solidFill>
              </a:rPr>
              <a:t>Great White</a:t>
            </a:r>
          </a:p>
          <a:p>
            <a:r>
              <a:rPr lang="en-US" sz="1400" dirty="0" smtClean="0">
                <a:ln w="10160">
                  <a:solidFill>
                    <a:schemeClr val="accent1"/>
                  </a:solidFill>
                  <a:prstDash val="solid"/>
                </a:ln>
                <a:solidFill>
                  <a:srgbClr val="FFFFFF"/>
                </a:solidFill>
              </a:rPr>
              <a:t>Throne Judgment</a:t>
            </a:r>
            <a:endParaRPr lang="en-US" sz="1400" dirty="0">
              <a:ln w="10160">
                <a:solidFill>
                  <a:schemeClr val="accent1"/>
                </a:solidFill>
                <a:prstDash val="solid"/>
              </a:ln>
              <a:solidFill>
                <a:srgbClr val="FFFFFF"/>
              </a:solidFill>
            </a:endParaRPr>
          </a:p>
        </p:txBody>
      </p:sp>
      <p:sp>
        <p:nvSpPr>
          <p:cNvPr id="33" name="TextBox 32"/>
          <p:cNvSpPr txBox="1"/>
          <p:nvPr/>
        </p:nvSpPr>
        <p:spPr>
          <a:xfrm>
            <a:off x="6669756" y="2162175"/>
            <a:ext cx="958852" cy="307777"/>
          </a:xfrm>
          <a:prstGeom prst="rect">
            <a:avLst/>
          </a:prstGeom>
          <a:noFill/>
        </p:spPr>
        <p:txBody>
          <a:bodyPr wrap="none" rtlCol="0">
            <a:spAutoFit/>
          </a:bodyPr>
          <a:lstStyle/>
          <a:p>
            <a:r>
              <a:rPr lang="en-US" sz="1400" dirty="0" smtClean="0">
                <a:ln w="10160">
                  <a:solidFill>
                    <a:schemeClr val="accent1"/>
                  </a:solidFill>
                  <a:prstDash val="solid"/>
                </a:ln>
                <a:solidFill>
                  <a:srgbClr val="FFFFFF"/>
                </a:solidFill>
              </a:rPr>
              <a:t>Bema Seat</a:t>
            </a:r>
            <a:endParaRPr lang="en-US" sz="1400" dirty="0">
              <a:ln w="10160">
                <a:solidFill>
                  <a:schemeClr val="accent1"/>
                </a:solidFill>
                <a:prstDash val="solid"/>
              </a:ln>
              <a:solidFill>
                <a:srgbClr val="FFFFFF"/>
              </a:solidFill>
            </a:endParaRPr>
          </a:p>
        </p:txBody>
      </p:sp>
      <p:sp>
        <p:nvSpPr>
          <p:cNvPr id="2" name="Isosceles Triangle 1"/>
          <p:cNvSpPr/>
          <p:nvPr/>
        </p:nvSpPr>
        <p:spPr>
          <a:xfrm>
            <a:off x="457200" y="3519672"/>
            <a:ext cx="152400" cy="16588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08364" y="6047752"/>
            <a:ext cx="3975255" cy="646331"/>
          </a:xfrm>
          <a:prstGeom prst="rect">
            <a:avLst/>
          </a:prstGeom>
          <a:noFill/>
        </p:spPr>
        <p:txBody>
          <a:bodyPr wrap="none" rtlCol="0">
            <a:spAutoFit/>
          </a:bodyPr>
          <a:lstStyle/>
          <a:p>
            <a:r>
              <a:rPr lang="en-US" dirty="0" smtClean="0">
                <a:solidFill>
                  <a:schemeClr val="bg1"/>
                </a:solidFill>
              </a:rPr>
              <a:t>Babylon invades Israel (approx. 587 BCE)</a:t>
            </a:r>
          </a:p>
          <a:p>
            <a:r>
              <a:rPr lang="en-US" dirty="0" smtClean="0">
                <a:solidFill>
                  <a:schemeClr val="bg1"/>
                </a:solidFill>
              </a:rPr>
              <a:t>(Time Of The Gentiles begins)</a:t>
            </a:r>
            <a:endParaRPr lang="en-US" dirty="0">
              <a:solidFill>
                <a:schemeClr val="bg1"/>
              </a:solidFill>
            </a:endParaRPr>
          </a:p>
        </p:txBody>
      </p:sp>
      <p:cxnSp>
        <p:nvCxnSpPr>
          <p:cNvPr id="8" name="Straight Arrow Connector 7"/>
          <p:cNvCxnSpPr/>
          <p:nvPr/>
        </p:nvCxnSpPr>
        <p:spPr>
          <a:xfrm flipH="1" flipV="1">
            <a:off x="609601" y="3770778"/>
            <a:ext cx="663364" cy="24616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Isosceles Triangle 23"/>
          <p:cNvSpPr/>
          <p:nvPr/>
        </p:nvSpPr>
        <p:spPr>
          <a:xfrm>
            <a:off x="863390" y="3519672"/>
            <a:ext cx="152400" cy="16588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flipH="1" flipV="1">
            <a:off x="996111" y="3780302"/>
            <a:ext cx="553708" cy="20388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579030" y="5666752"/>
            <a:ext cx="3653564" cy="369332"/>
          </a:xfrm>
          <a:prstGeom prst="rect">
            <a:avLst/>
          </a:prstGeom>
          <a:noFill/>
        </p:spPr>
        <p:txBody>
          <a:bodyPr wrap="none" rtlCol="0">
            <a:spAutoFit/>
          </a:bodyPr>
          <a:lstStyle/>
          <a:p>
            <a:r>
              <a:rPr lang="en-US" dirty="0" smtClean="0">
                <a:solidFill>
                  <a:schemeClr val="bg1"/>
                </a:solidFill>
              </a:rPr>
              <a:t>Nehemiah returns to Israel (445 BCE)</a:t>
            </a:r>
            <a:endParaRPr lang="en-US" dirty="0">
              <a:solidFill>
                <a:schemeClr val="bg1"/>
              </a:solidFill>
            </a:endParaRPr>
          </a:p>
        </p:txBody>
      </p:sp>
      <p:sp>
        <p:nvSpPr>
          <p:cNvPr id="20" name="Left Brace 19"/>
          <p:cNvSpPr/>
          <p:nvPr/>
        </p:nvSpPr>
        <p:spPr>
          <a:xfrm rot="5400000">
            <a:off x="1419268" y="2539124"/>
            <a:ext cx="356794" cy="127805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669301" y="2568296"/>
            <a:ext cx="1856727" cy="369332"/>
          </a:xfrm>
          <a:prstGeom prst="rect">
            <a:avLst/>
          </a:prstGeom>
          <a:noFill/>
        </p:spPr>
        <p:txBody>
          <a:bodyPr wrap="none" rtlCol="0">
            <a:spAutoFit/>
          </a:bodyPr>
          <a:lstStyle/>
          <a:p>
            <a:r>
              <a:rPr lang="en-US" dirty="0" smtClean="0">
                <a:solidFill>
                  <a:schemeClr val="bg1"/>
                </a:solidFill>
              </a:rPr>
              <a:t>Approx. 483 Years</a:t>
            </a:r>
            <a:endParaRPr lang="en-US" dirty="0">
              <a:solidFill>
                <a:schemeClr val="bg1"/>
              </a:solidFill>
            </a:endParaRPr>
          </a:p>
        </p:txBody>
      </p:sp>
      <p:sp>
        <p:nvSpPr>
          <p:cNvPr id="34" name="Isosceles Triangle 33"/>
          <p:cNvSpPr/>
          <p:nvPr/>
        </p:nvSpPr>
        <p:spPr>
          <a:xfrm>
            <a:off x="3302419" y="3519672"/>
            <a:ext cx="152400" cy="16588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p:cNvSpPr/>
          <p:nvPr/>
        </p:nvSpPr>
        <p:spPr>
          <a:xfrm>
            <a:off x="4191899" y="3519672"/>
            <a:ext cx="152400" cy="16588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p:cNvSpPr/>
          <p:nvPr/>
        </p:nvSpPr>
        <p:spPr>
          <a:xfrm>
            <a:off x="5081379" y="3519672"/>
            <a:ext cx="152400" cy="16588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eft Brace 36"/>
          <p:cNvSpPr/>
          <p:nvPr/>
        </p:nvSpPr>
        <p:spPr>
          <a:xfrm rot="5400000">
            <a:off x="4089702" y="2288671"/>
            <a:ext cx="356794" cy="177895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p:cNvSpPr txBox="1"/>
          <p:nvPr/>
        </p:nvSpPr>
        <p:spPr>
          <a:xfrm>
            <a:off x="3836261" y="2555940"/>
            <a:ext cx="842218" cy="369332"/>
          </a:xfrm>
          <a:prstGeom prst="rect">
            <a:avLst/>
          </a:prstGeom>
          <a:noFill/>
        </p:spPr>
        <p:txBody>
          <a:bodyPr wrap="none" rtlCol="0">
            <a:spAutoFit/>
          </a:bodyPr>
          <a:lstStyle/>
          <a:p>
            <a:r>
              <a:rPr lang="en-US" dirty="0" smtClean="0">
                <a:solidFill>
                  <a:schemeClr val="bg1"/>
                </a:solidFill>
              </a:rPr>
              <a:t>7 Years</a:t>
            </a:r>
            <a:endParaRPr lang="en-US" dirty="0">
              <a:solidFill>
                <a:schemeClr val="bg1"/>
              </a:solidFill>
            </a:endParaRPr>
          </a:p>
        </p:txBody>
      </p:sp>
      <p:sp>
        <p:nvSpPr>
          <p:cNvPr id="40" name="Left Brace 39"/>
          <p:cNvSpPr/>
          <p:nvPr/>
        </p:nvSpPr>
        <p:spPr>
          <a:xfrm rot="16200000" flipV="1">
            <a:off x="4074234" y="3179027"/>
            <a:ext cx="356794" cy="177895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p:cNvSpPr txBox="1"/>
          <p:nvPr/>
        </p:nvSpPr>
        <p:spPr>
          <a:xfrm>
            <a:off x="3647174" y="4285052"/>
            <a:ext cx="1194173" cy="369332"/>
          </a:xfrm>
          <a:prstGeom prst="rect">
            <a:avLst/>
          </a:prstGeom>
          <a:noFill/>
        </p:spPr>
        <p:txBody>
          <a:bodyPr wrap="none" rtlCol="0">
            <a:spAutoFit/>
          </a:bodyPr>
          <a:lstStyle/>
          <a:p>
            <a:r>
              <a:rPr lang="en-US" dirty="0" smtClean="0">
                <a:solidFill>
                  <a:schemeClr val="bg1"/>
                </a:solidFill>
              </a:rPr>
              <a:t>Tribulation</a:t>
            </a:r>
            <a:endParaRPr lang="en-US" dirty="0">
              <a:solidFill>
                <a:schemeClr val="bg1"/>
              </a:solidFill>
            </a:endParaRPr>
          </a:p>
        </p:txBody>
      </p:sp>
      <p:sp>
        <p:nvSpPr>
          <p:cNvPr id="31" name="Left Brace 30"/>
          <p:cNvSpPr/>
          <p:nvPr/>
        </p:nvSpPr>
        <p:spPr>
          <a:xfrm rot="5400000">
            <a:off x="2649947" y="1686487"/>
            <a:ext cx="356794" cy="1154936"/>
          </a:xfrm>
          <a:prstGeom prst="leftBrace">
            <a:avLst>
              <a:gd name="adj1" fmla="val 51047"/>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a:off x="2209800" y="1600200"/>
            <a:ext cx="1256562" cy="369332"/>
          </a:xfrm>
          <a:prstGeom prst="rect">
            <a:avLst/>
          </a:prstGeom>
          <a:noFill/>
        </p:spPr>
        <p:txBody>
          <a:bodyPr wrap="none" rtlCol="0">
            <a:spAutoFit/>
          </a:bodyPr>
          <a:lstStyle/>
          <a:p>
            <a:r>
              <a:rPr lang="en-US" dirty="0" smtClean="0">
                <a:solidFill>
                  <a:schemeClr val="bg1"/>
                </a:solidFill>
              </a:rPr>
              <a:t>Church Age</a:t>
            </a:r>
            <a:endParaRPr lang="en-US" dirty="0">
              <a:solidFill>
                <a:schemeClr val="bg1"/>
              </a:solidFill>
            </a:endParaRPr>
          </a:p>
        </p:txBody>
      </p:sp>
      <p:sp>
        <p:nvSpPr>
          <p:cNvPr id="42" name="Isosceles Triangle 41"/>
          <p:cNvSpPr/>
          <p:nvPr/>
        </p:nvSpPr>
        <p:spPr>
          <a:xfrm>
            <a:off x="6998242" y="3519672"/>
            <a:ext cx="152400" cy="16588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Left Brace 42"/>
          <p:cNvSpPr/>
          <p:nvPr/>
        </p:nvSpPr>
        <p:spPr>
          <a:xfrm rot="16200000" flipV="1">
            <a:off x="5930365" y="3179027"/>
            <a:ext cx="356794" cy="177895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a:off x="5486400" y="4285052"/>
            <a:ext cx="1258678" cy="369332"/>
          </a:xfrm>
          <a:prstGeom prst="rect">
            <a:avLst/>
          </a:prstGeom>
          <a:noFill/>
        </p:spPr>
        <p:txBody>
          <a:bodyPr wrap="none" rtlCol="0">
            <a:spAutoFit/>
          </a:bodyPr>
          <a:lstStyle/>
          <a:p>
            <a:r>
              <a:rPr lang="en-US" dirty="0" smtClean="0">
                <a:solidFill>
                  <a:schemeClr val="bg1"/>
                </a:solidFill>
              </a:rPr>
              <a:t>Millennium</a:t>
            </a:r>
            <a:endParaRPr lang="en-US" dirty="0">
              <a:solidFill>
                <a:schemeClr val="bg1"/>
              </a:solidFill>
            </a:endParaRPr>
          </a:p>
        </p:txBody>
      </p:sp>
      <p:sp>
        <p:nvSpPr>
          <p:cNvPr id="45" name="Left Brace 44"/>
          <p:cNvSpPr/>
          <p:nvPr/>
        </p:nvSpPr>
        <p:spPr>
          <a:xfrm rot="5400000">
            <a:off x="5942523" y="2288671"/>
            <a:ext cx="356794" cy="177895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extBox 45"/>
          <p:cNvSpPr txBox="1"/>
          <p:nvPr/>
        </p:nvSpPr>
        <p:spPr>
          <a:xfrm>
            <a:off x="5562600" y="2555940"/>
            <a:ext cx="1193275" cy="369332"/>
          </a:xfrm>
          <a:prstGeom prst="rect">
            <a:avLst/>
          </a:prstGeom>
          <a:noFill/>
        </p:spPr>
        <p:txBody>
          <a:bodyPr wrap="none" rtlCol="0">
            <a:spAutoFit/>
          </a:bodyPr>
          <a:lstStyle/>
          <a:p>
            <a:r>
              <a:rPr lang="en-US" dirty="0" smtClean="0">
                <a:solidFill>
                  <a:schemeClr val="bg1"/>
                </a:solidFill>
              </a:rPr>
              <a:t>1000 Years</a:t>
            </a:r>
            <a:endParaRPr lang="en-US" dirty="0">
              <a:solidFill>
                <a:schemeClr val="bg1"/>
              </a:solidFill>
            </a:endParaRPr>
          </a:p>
        </p:txBody>
      </p:sp>
    </p:spTree>
    <p:extLst>
      <p:ext uri="{BB962C8B-B14F-4D97-AF65-F5344CB8AC3E}">
        <p14:creationId xmlns:p14="http://schemas.microsoft.com/office/powerpoint/2010/main" val="1423413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732" y="119390"/>
            <a:ext cx="5053628"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62: The Chapter Of Names</a:t>
            </a:r>
          </a:p>
        </p:txBody>
      </p:sp>
      <p:sp>
        <p:nvSpPr>
          <p:cNvPr id="4" name="TextBox 3"/>
          <p:cNvSpPr txBox="1"/>
          <p:nvPr/>
        </p:nvSpPr>
        <p:spPr>
          <a:xfrm>
            <a:off x="154832" y="1143000"/>
            <a:ext cx="2904128" cy="3416320"/>
          </a:xfrm>
          <a:prstGeom prst="rect">
            <a:avLst/>
          </a:prstGeom>
          <a:noFill/>
        </p:spPr>
        <p:txBody>
          <a:bodyPr wrap="none" rtlCol="0">
            <a:spAutoFit/>
          </a:bodyPr>
          <a:lstStyle/>
          <a:p>
            <a:r>
              <a:rPr lang="en-US" dirty="0">
                <a:solidFill>
                  <a:schemeClr val="bg1"/>
                </a:solidFill>
              </a:rPr>
              <a:t>Within Trinitarian doctrine, </a:t>
            </a:r>
            <a:endParaRPr lang="en-US" dirty="0" smtClean="0">
              <a:solidFill>
                <a:schemeClr val="bg1"/>
              </a:solidFill>
            </a:endParaRPr>
          </a:p>
          <a:p>
            <a:r>
              <a:rPr lang="en-US" dirty="0" smtClean="0">
                <a:solidFill>
                  <a:schemeClr val="bg1"/>
                </a:solidFill>
              </a:rPr>
              <a:t>the </a:t>
            </a:r>
            <a:r>
              <a:rPr lang="en-US" dirty="0">
                <a:solidFill>
                  <a:schemeClr val="bg1"/>
                </a:solidFill>
              </a:rPr>
              <a:t>three members of the </a:t>
            </a:r>
            <a:endParaRPr lang="en-US" dirty="0" smtClean="0">
              <a:solidFill>
                <a:schemeClr val="bg1"/>
              </a:solidFill>
            </a:endParaRPr>
          </a:p>
          <a:p>
            <a:r>
              <a:rPr lang="en-US" dirty="0" smtClean="0">
                <a:solidFill>
                  <a:schemeClr val="bg1"/>
                </a:solidFill>
              </a:rPr>
              <a:t>trinity </a:t>
            </a:r>
            <a:r>
              <a:rPr lang="en-US" dirty="0">
                <a:solidFill>
                  <a:schemeClr val="bg1"/>
                </a:solidFill>
              </a:rPr>
              <a:t>exist in mutually </a:t>
            </a:r>
            <a:endParaRPr lang="en-US" dirty="0" smtClean="0">
              <a:solidFill>
                <a:schemeClr val="bg1"/>
              </a:solidFill>
            </a:endParaRPr>
          </a:p>
          <a:p>
            <a:r>
              <a:rPr lang="en-US" dirty="0" smtClean="0">
                <a:solidFill>
                  <a:schemeClr val="bg1"/>
                </a:solidFill>
              </a:rPr>
              <a:t>dependent </a:t>
            </a:r>
            <a:r>
              <a:rPr lang="en-US" dirty="0">
                <a:solidFill>
                  <a:schemeClr val="bg1"/>
                </a:solidFill>
              </a:rPr>
              <a:t>relationship with </a:t>
            </a:r>
            <a:endParaRPr lang="en-US" dirty="0" smtClean="0">
              <a:solidFill>
                <a:schemeClr val="bg1"/>
              </a:solidFill>
            </a:endParaRPr>
          </a:p>
          <a:p>
            <a:r>
              <a:rPr lang="en-US" dirty="0" smtClean="0">
                <a:solidFill>
                  <a:schemeClr val="bg1"/>
                </a:solidFill>
              </a:rPr>
              <a:t>each </a:t>
            </a:r>
            <a:r>
              <a:rPr lang="en-US" dirty="0">
                <a:solidFill>
                  <a:schemeClr val="bg1"/>
                </a:solidFill>
              </a:rPr>
              <a:t>other and the identity </a:t>
            </a:r>
            <a:endParaRPr lang="en-US" dirty="0" smtClean="0">
              <a:solidFill>
                <a:schemeClr val="bg1"/>
              </a:solidFill>
            </a:endParaRPr>
          </a:p>
          <a:p>
            <a:r>
              <a:rPr lang="en-US" dirty="0" smtClean="0">
                <a:solidFill>
                  <a:schemeClr val="bg1"/>
                </a:solidFill>
              </a:rPr>
              <a:t>of </a:t>
            </a:r>
            <a:r>
              <a:rPr lang="en-US" dirty="0">
                <a:solidFill>
                  <a:schemeClr val="bg1"/>
                </a:solidFill>
              </a:rPr>
              <a:t>each is dependent on the </a:t>
            </a:r>
            <a:endParaRPr lang="en-US" dirty="0" smtClean="0">
              <a:solidFill>
                <a:schemeClr val="bg1"/>
              </a:solidFill>
            </a:endParaRPr>
          </a:p>
          <a:p>
            <a:r>
              <a:rPr lang="en-US" dirty="0" smtClean="0">
                <a:solidFill>
                  <a:schemeClr val="bg1"/>
                </a:solidFill>
              </a:rPr>
              <a:t>others</a:t>
            </a:r>
            <a:r>
              <a:rPr lang="en-US" dirty="0">
                <a:solidFill>
                  <a:schemeClr val="bg1"/>
                </a:solidFill>
              </a:rPr>
              <a:t>. There is no Father </a:t>
            </a:r>
            <a:endParaRPr lang="en-US" dirty="0" smtClean="0">
              <a:solidFill>
                <a:schemeClr val="bg1"/>
              </a:solidFill>
            </a:endParaRPr>
          </a:p>
          <a:p>
            <a:r>
              <a:rPr lang="en-US" dirty="0" smtClean="0">
                <a:solidFill>
                  <a:schemeClr val="bg1"/>
                </a:solidFill>
              </a:rPr>
              <a:t>without </a:t>
            </a:r>
            <a:r>
              <a:rPr lang="en-US" dirty="0">
                <a:solidFill>
                  <a:schemeClr val="bg1"/>
                </a:solidFill>
              </a:rPr>
              <a:t>Son and no Son </a:t>
            </a:r>
            <a:endParaRPr lang="en-US" dirty="0" smtClean="0">
              <a:solidFill>
                <a:schemeClr val="bg1"/>
              </a:solidFill>
            </a:endParaRPr>
          </a:p>
          <a:p>
            <a:r>
              <a:rPr lang="en-US" dirty="0" smtClean="0">
                <a:solidFill>
                  <a:schemeClr val="bg1"/>
                </a:solidFill>
              </a:rPr>
              <a:t>without </a:t>
            </a:r>
            <a:r>
              <a:rPr lang="en-US" dirty="0">
                <a:solidFill>
                  <a:schemeClr val="bg1"/>
                </a:solidFill>
              </a:rPr>
              <a:t>Father. The Spirit </a:t>
            </a:r>
            <a:endParaRPr lang="en-US" dirty="0" smtClean="0">
              <a:solidFill>
                <a:schemeClr val="bg1"/>
              </a:solidFill>
            </a:endParaRPr>
          </a:p>
          <a:p>
            <a:r>
              <a:rPr lang="en-US" dirty="0" smtClean="0">
                <a:solidFill>
                  <a:schemeClr val="bg1"/>
                </a:solidFill>
              </a:rPr>
              <a:t>proceeds </a:t>
            </a:r>
            <a:r>
              <a:rPr lang="en-US" dirty="0">
                <a:solidFill>
                  <a:schemeClr val="bg1"/>
                </a:solidFill>
              </a:rPr>
              <a:t>from both the </a:t>
            </a:r>
            <a:endParaRPr lang="en-US" dirty="0" smtClean="0">
              <a:solidFill>
                <a:schemeClr val="bg1"/>
              </a:solidFill>
            </a:endParaRPr>
          </a:p>
          <a:p>
            <a:r>
              <a:rPr lang="en-US" dirty="0" smtClean="0">
                <a:solidFill>
                  <a:schemeClr val="bg1"/>
                </a:solidFill>
              </a:rPr>
              <a:t>Father </a:t>
            </a:r>
            <a:r>
              <a:rPr lang="en-US" dirty="0">
                <a:solidFill>
                  <a:schemeClr val="bg1"/>
                </a:solidFill>
              </a:rPr>
              <a:t>and the Son. </a:t>
            </a:r>
          </a:p>
          <a:p>
            <a:r>
              <a:rPr lang="en-US" dirty="0"/>
              <a:t> </a:t>
            </a:r>
          </a:p>
        </p:txBody>
      </p:sp>
      <p:pic>
        <p:nvPicPr>
          <p:cNvPr id="2" name="Picture 1"/>
          <p:cNvPicPr>
            <a:picLocks noChangeAspect="1"/>
          </p:cNvPicPr>
          <p:nvPr/>
        </p:nvPicPr>
        <p:blipFill>
          <a:blip r:embed="rId2"/>
          <a:stretch>
            <a:fillRect/>
          </a:stretch>
        </p:blipFill>
        <p:spPr>
          <a:xfrm>
            <a:off x="3160493" y="990600"/>
            <a:ext cx="5773666" cy="5340641"/>
          </a:xfrm>
          <a:prstGeom prst="rect">
            <a:avLst/>
          </a:prstGeom>
          <a:noFill/>
          <a:effectLst>
            <a:outerShdw blurRad="88900" dist="101600" dir="2700000" algn="tl" rotWithShape="0">
              <a:prstClr val="black">
                <a:alpha val="83000"/>
              </a:prstClr>
            </a:outerShdw>
          </a:effectLst>
        </p:spPr>
      </p:pic>
    </p:spTree>
    <p:extLst>
      <p:ext uri="{BB962C8B-B14F-4D97-AF65-F5344CB8AC3E}">
        <p14:creationId xmlns:p14="http://schemas.microsoft.com/office/powerpoint/2010/main" val="225668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732" y="119390"/>
            <a:ext cx="5053628"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62: The Chapter Of Names</a:t>
            </a:r>
          </a:p>
        </p:txBody>
      </p:sp>
      <p:sp>
        <p:nvSpPr>
          <p:cNvPr id="4" name="TextBox 3"/>
          <p:cNvSpPr txBox="1"/>
          <p:nvPr/>
        </p:nvSpPr>
        <p:spPr>
          <a:xfrm>
            <a:off x="154832" y="1143000"/>
            <a:ext cx="8822865" cy="4247317"/>
          </a:xfrm>
          <a:prstGeom prst="rect">
            <a:avLst/>
          </a:prstGeom>
          <a:noFill/>
        </p:spPr>
        <p:txBody>
          <a:bodyPr wrap="none" rtlCol="0">
            <a:spAutoFit/>
          </a:bodyPr>
          <a:lstStyle/>
          <a:p>
            <a:r>
              <a:rPr lang="en-US" dirty="0" smtClean="0">
                <a:solidFill>
                  <a:schemeClr val="bg1"/>
                </a:solidFill>
              </a:rPr>
              <a:t>Then </a:t>
            </a:r>
            <a:r>
              <a:rPr lang="en-US" dirty="0">
                <a:solidFill>
                  <a:schemeClr val="bg1"/>
                </a:solidFill>
              </a:rPr>
              <a:t>Jesus told his disciples a parable to show them that they should always pray and not </a:t>
            </a:r>
            <a:endParaRPr lang="en-US" dirty="0" smtClean="0">
              <a:solidFill>
                <a:schemeClr val="bg1"/>
              </a:solidFill>
            </a:endParaRPr>
          </a:p>
          <a:p>
            <a:r>
              <a:rPr lang="en-US" dirty="0" smtClean="0">
                <a:solidFill>
                  <a:schemeClr val="bg1"/>
                </a:solidFill>
              </a:rPr>
              <a:t>give up. He </a:t>
            </a:r>
            <a:r>
              <a:rPr lang="en-US" dirty="0">
                <a:solidFill>
                  <a:schemeClr val="bg1"/>
                </a:solidFill>
              </a:rPr>
              <a:t>said: "In a certain town there was a judge who neither feared God nor cared </a:t>
            </a:r>
            <a:endParaRPr lang="en-US" dirty="0" smtClean="0">
              <a:solidFill>
                <a:schemeClr val="bg1"/>
              </a:solidFill>
            </a:endParaRPr>
          </a:p>
          <a:p>
            <a:r>
              <a:rPr lang="en-US" dirty="0" smtClean="0">
                <a:solidFill>
                  <a:schemeClr val="bg1"/>
                </a:solidFill>
              </a:rPr>
              <a:t>about men. And </a:t>
            </a:r>
            <a:r>
              <a:rPr lang="en-US" dirty="0">
                <a:solidFill>
                  <a:schemeClr val="bg1"/>
                </a:solidFill>
              </a:rPr>
              <a:t>there was a widow in that town who kept coming to him with the plea, </a:t>
            </a:r>
            <a:endParaRPr lang="en-US" dirty="0" smtClean="0">
              <a:solidFill>
                <a:schemeClr val="bg1"/>
              </a:solidFill>
            </a:endParaRPr>
          </a:p>
          <a:p>
            <a:r>
              <a:rPr lang="en-US" dirty="0" smtClean="0">
                <a:solidFill>
                  <a:schemeClr val="bg1"/>
                </a:solidFill>
              </a:rPr>
              <a:t>‘</a:t>
            </a:r>
            <a:r>
              <a:rPr lang="en-US" dirty="0">
                <a:solidFill>
                  <a:schemeClr val="bg1"/>
                </a:solidFill>
              </a:rPr>
              <a:t>Grant me justice against my adversary</a:t>
            </a:r>
            <a:r>
              <a:rPr lang="en-US" dirty="0" smtClean="0">
                <a:solidFill>
                  <a:schemeClr val="bg1"/>
                </a:solidFill>
              </a:rPr>
              <a:t>.’ "For </a:t>
            </a:r>
            <a:r>
              <a:rPr lang="en-US" dirty="0">
                <a:solidFill>
                  <a:schemeClr val="bg1"/>
                </a:solidFill>
              </a:rPr>
              <a:t>some time he refused. But finally he said to </a:t>
            </a:r>
            <a:endParaRPr lang="en-US" dirty="0" smtClean="0">
              <a:solidFill>
                <a:schemeClr val="bg1"/>
              </a:solidFill>
            </a:endParaRPr>
          </a:p>
          <a:p>
            <a:r>
              <a:rPr lang="en-US" dirty="0" smtClean="0">
                <a:solidFill>
                  <a:schemeClr val="bg1"/>
                </a:solidFill>
              </a:rPr>
              <a:t>himself</a:t>
            </a:r>
            <a:r>
              <a:rPr lang="en-US" dirty="0">
                <a:solidFill>
                  <a:schemeClr val="bg1"/>
                </a:solidFill>
              </a:rPr>
              <a:t>, ‘Even though I don’t fear God or care about </a:t>
            </a:r>
            <a:r>
              <a:rPr lang="en-US" dirty="0" smtClean="0">
                <a:solidFill>
                  <a:schemeClr val="bg1"/>
                </a:solidFill>
              </a:rPr>
              <a:t>men, yet </a:t>
            </a:r>
            <a:r>
              <a:rPr lang="en-US" dirty="0">
                <a:solidFill>
                  <a:schemeClr val="bg1"/>
                </a:solidFill>
              </a:rPr>
              <a:t>because this widow keeps </a:t>
            </a:r>
            <a:endParaRPr lang="en-US" dirty="0" smtClean="0">
              <a:solidFill>
                <a:schemeClr val="bg1"/>
              </a:solidFill>
            </a:endParaRPr>
          </a:p>
          <a:p>
            <a:r>
              <a:rPr lang="en-US" dirty="0" smtClean="0">
                <a:solidFill>
                  <a:schemeClr val="bg1"/>
                </a:solidFill>
              </a:rPr>
              <a:t>bothering </a:t>
            </a:r>
            <a:r>
              <a:rPr lang="en-US" dirty="0">
                <a:solidFill>
                  <a:schemeClr val="bg1"/>
                </a:solidFill>
              </a:rPr>
              <a:t>me, I will see that she gets justice, so that she won’t eventually wear me out with </a:t>
            </a:r>
            <a:endParaRPr lang="en-US" dirty="0" smtClean="0">
              <a:solidFill>
                <a:schemeClr val="bg1"/>
              </a:solidFill>
            </a:endParaRPr>
          </a:p>
          <a:p>
            <a:r>
              <a:rPr lang="en-US" dirty="0" smtClean="0">
                <a:solidFill>
                  <a:schemeClr val="bg1"/>
                </a:solidFill>
              </a:rPr>
              <a:t>her </a:t>
            </a:r>
            <a:r>
              <a:rPr lang="en-US" dirty="0">
                <a:solidFill>
                  <a:schemeClr val="bg1"/>
                </a:solidFill>
              </a:rPr>
              <a:t>coming</a:t>
            </a:r>
            <a:r>
              <a:rPr lang="en-US" dirty="0" smtClean="0">
                <a:solidFill>
                  <a:schemeClr val="bg1"/>
                </a:solidFill>
              </a:rPr>
              <a:t>!’“ And </a:t>
            </a:r>
            <a:r>
              <a:rPr lang="en-US" dirty="0">
                <a:solidFill>
                  <a:schemeClr val="bg1"/>
                </a:solidFill>
              </a:rPr>
              <a:t>the Lord said, "Listen to </a:t>
            </a:r>
            <a:endParaRPr lang="en-US" dirty="0" smtClean="0">
              <a:solidFill>
                <a:schemeClr val="bg1"/>
              </a:solidFill>
            </a:endParaRPr>
          </a:p>
          <a:p>
            <a:r>
              <a:rPr lang="en-US" dirty="0" smtClean="0">
                <a:solidFill>
                  <a:schemeClr val="bg1"/>
                </a:solidFill>
              </a:rPr>
              <a:t>what </a:t>
            </a:r>
            <a:r>
              <a:rPr lang="en-US" dirty="0">
                <a:solidFill>
                  <a:schemeClr val="bg1"/>
                </a:solidFill>
              </a:rPr>
              <a:t>the unjust judge </a:t>
            </a:r>
            <a:r>
              <a:rPr lang="en-US" dirty="0" smtClean="0">
                <a:solidFill>
                  <a:schemeClr val="bg1"/>
                </a:solidFill>
              </a:rPr>
              <a:t>says. And </a:t>
            </a:r>
            <a:r>
              <a:rPr lang="en-US" dirty="0">
                <a:solidFill>
                  <a:schemeClr val="bg1"/>
                </a:solidFill>
              </a:rPr>
              <a:t>will not God </a:t>
            </a:r>
            <a:endParaRPr lang="en-US" dirty="0" smtClean="0">
              <a:solidFill>
                <a:schemeClr val="bg1"/>
              </a:solidFill>
            </a:endParaRPr>
          </a:p>
          <a:p>
            <a:r>
              <a:rPr lang="en-US" dirty="0" smtClean="0">
                <a:solidFill>
                  <a:schemeClr val="bg1"/>
                </a:solidFill>
              </a:rPr>
              <a:t>bring </a:t>
            </a:r>
            <a:r>
              <a:rPr lang="en-US" dirty="0">
                <a:solidFill>
                  <a:schemeClr val="bg1"/>
                </a:solidFill>
              </a:rPr>
              <a:t>about justice for his chosen ones, who </a:t>
            </a:r>
            <a:endParaRPr lang="en-US" dirty="0" smtClean="0">
              <a:solidFill>
                <a:schemeClr val="bg1"/>
              </a:solidFill>
            </a:endParaRPr>
          </a:p>
          <a:p>
            <a:r>
              <a:rPr lang="en-US" dirty="0" smtClean="0">
                <a:solidFill>
                  <a:schemeClr val="bg1"/>
                </a:solidFill>
              </a:rPr>
              <a:t>cry </a:t>
            </a:r>
            <a:r>
              <a:rPr lang="en-US" dirty="0">
                <a:solidFill>
                  <a:schemeClr val="bg1"/>
                </a:solidFill>
              </a:rPr>
              <a:t>out to him day and night? Will he keep </a:t>
            </a:r>
            <a:endParaRPr lang="en-US" dirty="0" smtClean="0">
              <a:solidFill>
                <a:schemeClr val="bg1"/>
              </a:solidFill>
            </a:endParaRPr>
          </a:p>
          <a:p>
            <a:r>
              <a:rPr lang="en-US" dirty="0" smtClean="0">
                <a:solidFill>
                  <a:schemeClr val="bg1"/>
                </a:solidFill>
              </a:rPr>
              <a:t>putting </a:t>
            </a:r>
            <a:r>
              <a:rPr lang="en-US" dirty="0">
                <a:solidFill>
                  <a:schemeClr val="bg1"/>
                </a:solidFill>
              </a:rPr>
              <a:t>them </a:t>
            </a:r>
            <a:r>
              <a:rPr lang="en-US" dirty="0" smtClean="0">
                <a:solidFill>
                  <a:schemeClr val="bg1"/>
                </a:solidFill>
              </a:rPr>
              <a:t>off? I </a:t>
            </a:r>
            <a:r>
              <a:rPr lang="en-US" dirty="0">
                <a:solidFill>
                  <a:schemeClr val="bg1"/>
                </a:solidFill>
              </a:rPr>
              <a:t>tell you, he will see that </a:t>
            </a:r>
            <a:endParaRPr lang="en-US" dirty="0" smtClean="0">
              <a:solidFill>
                <a:schemeClr val="bg1"/>
              </a:solidFill>
            </a:endParaRPr>
          </a:p>
          <a:p>
            <a:r>
              <a:rPr lang="en-US" dirty="0" smtClean="0">
                <a:solidFill>
                  <a:schemeClr val="bg1"/>
                </a:solidFill>
              </a:rPr>
              <a:t>they </a:t>
            </a:r>
            <a:r>
              <a:rPr lang="en-US" dirty="0">
                <a:solidFill>
                  <a:schemeClr val="bg1"/>
                </a:solidFill>
              </a:rPr>
              <a:t>get justice, and quickly. However, when </a:t>
            </a:r>
            <a:endParaRPr lang="en-US" dirty="0" smtClean="0">
              <a:solidFill>
                <a:schemeClr val="bg1"/>
              </a:solidFill>
            </a:endParaRPr>
          </a:p>
          <a:p>
            <a:r>
              <a:rPr lang="en-US" dirty="0" smtClean="0">
                <a:solidFill>
                  <a:schemeClr val="bg1"/>
                </a:solidFill>
              </a:rPr>
              <a:t>the </a:t>
            </a:r>
            <a:r>
              <a:rPr lang="en-US" dirty="0">
                <a:solidFill>
                  <a:schemeClr val="bg1"/>
                </a:solidFill>
              </a:rPr>
              <a:t>Son of Man comes, will he find faith on the </a:t>
            </a:r>
            <a:endParaRPr lang="en-US" dirty="0" smtClean="0">
              <a:solidFill>
                <a:schemeClr val="bg1"/>
              </a:solidFill>
            </a:endParaRPr>
          </a:p>
          <a:p>
            <a:r>
              <a:rPr lang="en-US" dirty="0" smtClean="0">
                <a:solidFill>
                  <a:schemeClr val="bg1"/>
                </a:solidFill>
              </a:rPr>
              <a:t>earth</a:t>
            </a:r>
            <a:r>
              <a:rPr lang="en-US" dirty="0">
                <a:solidFill>
                  <a:schemeClr val="bg1"/>
                </a:solidFill>
              </a:rPr>
              <a:t>?"</a:t>
            </a:r>
          </a:p>
          <a:p>
            <a:r>
              <a:rPr lang="en-US" dirty="0" smtClean="0">
                <a:solidFill>
                  <a:schemeClr val="bg1"/>
                </a:solidFill>
              </a:rPr>
              <a:t>                                                         Luke 18:1-8</a:t>
            </a:r>
            <a:r>
              <a:rPr lang="en-US" dirty="0">
                <a:solidFill>
                  <a:schemeClr val="bg1"/>
                </a:solidFill>
              </a:rPr>
              <a:t> </a:t>
            </a:r>
          </a:p>
        </p:txBody>
      </p:sp>
      <p:pic>
        <p:nvPicPr>
          <p:cNvPr id="3" name="Picture 2"/>
          <p:cNvPicPr>
            <a:picLocks noChangeAspect="1"/>
          </p:cNvPicPr>
          <p:nvPr/>
        </p:nvPicPr>
        <p:blipFill>
          <a:blip r:embed="rId2"/>
          <a:stretch>
            <a:fillRect/>
          </a:stretch>
        </p:blipFill>
        <p:spPr>
          <a:xfrm>
            <a:off x="4800600" y="2895600"/>
            <a:ext cx="3733800" cy="3570817"/>
          </a:xfrm>
          <a:prstGeom prst="rect">
            <a:avLst/>
          </a:prstGeom>
          <a:noFill/>
          <a:effectLst>
            <a:outerShdw blurRad="88900" dist="101600" dir="2700000" algn="tl" rotWithShape="0">
              <a:prstClr val="black">
                <a:alpha val="83000"/>
              </a:prstClr>
            </a:outerShdw>
          </a:effectLst>
        </p:spPr>
      </p:pic>
    </p:spTree>
    <p:extLst>
      <p:ext uri="{BB962C8B-B14F-4D97-AF65-F5344CB8AC3E}">
        <p14:creationId xmlns:p14="http://schemas.microsoft.com/office/powerpoint/2010/main" val="113677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732" y="119390"/>
            <a:ext cx="5053628"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62: The Chapter Of Names</a:t>
            </a:r>
          </a:p>
        </p:txBody>
      </p:sp>
      <p:sp>
        <p:nvSpPr>
          <p:cNvPr id="4" name="TextBox 3"/>
          <p:cNvSpPr txBox="1"/>
          <p:nvPr/>
        </p:nvSpPr>
        <p:spPr>
          <a:xfrm>
            <a:off x="762000" y="1135618"/>
            <a:ext cx="1673343" cy="369332"/>
          </a:xfrm>
          <a:prstGeom prst="rect">
            <a:avLst/>
          </a:prstGeom>
          <a:noFill/>
        </p:spPr>
        <p:txBody>
          <a:bodyPr wrap="none" rtlCol="0">
            <a:spAutoFit/>
          </a:bodyPr>
          <a:lstStyle/>
          <a:p>
            <a:r>
              <a:rPr lang="en-US" dirty="0" smtClean="0">
                <a:solidFill>
                  <a:schemeClr val="bg1"/>
                </a:solidFill>
              </a:rPr>
              <a:t>Make  A Way …</a:t>
            </a:r>
            <a:endParaRPr lang="en-US" dirty="0">
              <a:solidFill>
                <a:schemeClr val="bg1"/>
              </a:solidFill>
            </a:endParaRPr>
          </a:p>
        </p:txBody>
      </p:sp>
      <p:pic>
        <p:nvPicPr>
          <p:cNvPr id="1026" name="Picture 2" descr="http://cache3.asset-cache.net/gc/77059769-road-through-rock-face-dixie-national-forest-gettyimages.jpg?v=1&amp;c=IWSAsset&amp;k=2&amp;d=jc6ygd0wnYRCNnusQCLjx2lq9noPBm1vwiWkpB%2ByN4M%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990600"/>
            <a:ext cx="4829175" cy="321945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0" y="1676400"/>
            <a:ext cx="4521199" cy="3390899"/>
          </a:xfrm>
          <a:prstGeom prst="rect">
            <a:avLst/>
          </a:prstGeom>
          <a:noFill/>
          <a:effectLst>
            <a:outerShdw blurRad="88900" dist="101600" dir="2700000" algn="tl" rotWithShape="0">
              <a:prstClr val="black">
                <a:alpha val="83000"/>
              </a:prstClr>
            </a:outerShdw>
          </a:effectLst>
        </p:spPr>
      </p:pic>
      <p:pic>
        <p:nvPicPr>
          <p:cNvPr id="8" name="Picture 7"/>
          <p:cNvPicPr>
            <a:picLocks noChangeAspect="1"/>
          </p:cNvPicPr>
          <p:nvPr/>
        </p:nvPicPr>
        <p:blipFill>
          <a:blip r:embed="rId4"/>
          <a:stretch>
            <a:fillRect/>
          </a:stretch>
        </p:blipFill>
        <p:spPr>
          <a:xfrm>
            <a:off x="4313406" y="3552747"/>
            <a:ext cx="4544791" cy="3029103"/>
          </a:xfrm>
          <a:prstGeom prst="rect">
            <a:avLst/>
          </a:prstGeom>
          <a:noFill/>
          <a:effectLst>
            <a:outerShdw blurRad="88900" dist="101600" dir="2700000" algn="tl" rotWithShape="0">
              <a:prstClr val="black">
                <a:alpha val="83000"/>
              </a:prstClr>
            </a:outerShdw>
          </a:effectLst>
        </p:spPr>
      </p:pic>
    </p:spTree>
    <p:extLst>
      <p:ext uri="{BB962C8B-B14F-4D97-AF65-F5344CB8AC3E}">
        <p14:creationId xmlns:p14="http://schemas.microsoft.com/office/powerpoint/2010/main" val="106061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668"/>
            <a:ext cx="9144000" cy="6590664"/>
          </a:xfrm>
          <a:prstGeom prst="rect">
            <a:avLst/>
          </a:prstGeom>
        </p:spPr>
      </p:pic>
    </p:spTree>
    <p:extLst>
      <p:ext uri="{BB962C8B-B14F-4D97-AF65-F5344CB8AC3E}">
        <p14:creationId xmlns:p14="http://schemas.microsoft.com/office/powerpoint/2010/main" val="359593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257" y="814016"/>
            <a:ext cx="3069238" cy="584775"/>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32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The Olive Press</a:t>
            </a:r>
            <a:endParaRPr lang="en-US" sz="3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5" name="TextBox 4"/>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Isaiah 63</a:t>
            </a:r>
          </a:p>
        </p:txBody>
      </p:sp>
      <p:sp>
        <p:nvSpPr>
          <p:cNvPr id="6" name="TextBox 5"/>
          <p:cNvSpPr txBox="1"/>
          <p:nvPr/>
        </p:nvSpPr>
        <p:spPr>
          <a:xfrm>
            <a:off x="4495800" y="2261816"/>
            <a:ext cx="3019545" cy="584775"/>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32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The </a:t>
            </a:r>
            <a:r>
              <a:rPr lang="en-US" sz="3200" b="1" cap="all"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WIne</a:t>
            </a:r>
            <a:r>
              <a:rPr lang="en-US" sz="32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Press</a:t>
            </a:r>
            <a:endParaRPr lang="en-US" sz="3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7" name="Picture 2" descr="File:First-century Wine Press at Nazareth Vill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0025" y="2846591"/>
            <a:ext cx="4869954" cy="3652465"/>
          </a:xfrm>
          <a:prstGeom prst="rect">
            <a:avLst/>
          </a:prstGeom>
          <a:noFill/>
          <a:effectLst>
            <a:outerShdw blurRad="127000" dist="152400" dir="2700000" algn="tl" rotWithShape="0">
              <a:schemeClr val="tx1">
                <a:alpha val="72000"/>
              </a:scheme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07370" y="6479143"/>
            <a:ext cx="3607975" cy="369332"/>
          </a:xfrm>
          <a:prstGeom prst="rect">
            <a:avLst/>
          </a:prstGeom>
          <a:noFill/>
        </p:spPr>
        <p:txBody>
          <a:bodyPr wrap="none" rtlCol="0">
            <a:spAutoFit/>
          </a:bodyPr>
          <a:lstStyle/>
          <a:p>
            <a:r>
              <a:rPr lang="en-US" dirty="0" smtClean="0">
                <a:solidFill>
                  <a:schemeClr val="bg1"/>
                </a:solidFill>
              </a:rPr>
              <a:t>First Century Wine Press In Nazareth</a:t>
            </a:r>
            <a:endParaRPr lang="en-US" dirty="0">
              <a:solidFill>
                <a:schemeClr val="bg1"/>
              </a:solidFill>
            </a:endParaRPr>
          </a:p>
        </p:txBody>
      </p:sp>
      <p:pic>
        <p:nvPicPr>
          <p:cNvPr id="2050" name="Picture 2" descr="http://www.abu.nb.ca/courses/ntintro/lifej/Images/ChorazinOlivePre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98791"/>
            <a:ext cx="3810000" cy="2857500"/>
          </a:xfrm>
          <a:prstGeom prst="rect">
            <a:avLst/>
          </a:prstGeom>
          <a:noFill/>
          <a:effectLst>
            <a:outerShdw blurRad="139700" dist="50800" dir="3480000" sx="102000" sy="102000" algn="t" rotWithShape="0">
              <a:schemeClr val="tx1"/>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61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Isaiah 63</a:t>
            </a:r>
          </a:p>
        </p:txBody>
      </p:sp>
      <p:sp>
        <p:nvSpPr>
          <p:cNvPr id="4" name="TextBox 3"/>
          <p:cNvSpPr txBox="1"/>
          <p:nvPr/>
        </p:nvSpPr>
        <p:spPr>
          <a:xfrm>
            <a:off x="154832" y="1143000"/>
            <a:ext cx="8683146" cy="646331"/>
          </a:xfrm>
          <a:prstGeom prst="rect">
            <a:avLst/>
          </a:prstGeom>
          <a:noFill/>
        </p:spPr>
        <p:txBody>
          <a:bodyPr wrap="none" rtlCol="0">
            <a:spAutoFit/>
          </a:bodyPr>
          <a:lstStyle/>
          <a:p>
            <a:r>
              <a:rPr lang="en-US" dirty="0" smtClean="0">
                <a:solidFill>
                  <a:prstClr val="white"/>
                </a:solidFill>
              </a:rPr>
              <a:t>We may find the picture of a blood stained Messiah somehow distasteful … but to those</a:t>
            </a:r>
          </a:p>
          <a:p>
            <a:r>
              <a:rPr lang="en-US" dirty="0">
                <a:solidFill>
                  <a:prstClr val="white"/>
                </a:solidFill>
              </a:rPr>
              <a:t>i</a:t>
            </a:r>
            <a:r>
              <a:rPr lang="en-US" dirty="0" smtClean="0">
                <a:solidFill>
                  <a:prstClr val="white"/>
                </a:solidFill>
              </a:rPr>
              <a:t>n our world who are suffering terribly, I doubt that they would see their liberators as such:</a:t>
            </a:r>
          </a:p>
        </p:txBody>
      </p:sp>
      <p:pic>
        <p:nvPicPr>
          <p:cNvPr id="3" name="Picture 2"/>
          <p:cNvPicPr>
            <a:picLocks noChangeAspect="1"/>
          </p:cNvPicPr>
          <p:nvPr/>
        </p:nvPicPr>
        <p:blipFill>
          <a:blip r:embed="rId2"/>
          <a:stretch>
            <a:fillRect/>
          </a:stretch>
        </p:blipFill>
        <p:spPr>
          <a:xfrm>
            <a:off x="1295400" y="1981200"/>
            <a:ext cx="6254396" cy="4600008"/>
          </a:xfrm>
          <a:prstGeom prst="rect">
            <a:avLst/>
          </a:prstGeom>
          <a:noFill/>
          <a:effectLst>
            <a:outerShdw blurRad="88900" dist="101600" dir="2700000" algn="tl" rotWithShape="0">
              <a:prstClr val="black">
                <a:alpha val="83000"/>
              </a:prstClr>
            </a:outerShdw>
          </a:effectLst>
        </p:spPr>
      </p:pic>
    </p:spTree>
    <p:extLst>
      <p:ext uri="{BB962C8B-B14F-4D97-AF65-F5344CB8AC3E}">
        <p14:creationId xmlns:p14="http://schemas.microsoft.com/office/powerpoint/2010/main" val="3865595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Isaiah 63</a:t>
            </a:r>
          </a:p>
        </p:txBody>
      </p:sp>
      <p:sp>
        <p:nvSpPr>
          <p:cNvPr id="4" name="TextBox 3"/>
          <p:cNvSpPr txBox="1"/>
          <p:nvPr/>
        </p:nvSpPr>
        <p:spPr>
          <a:xfrm>
            <a:off x="233690" y="1143000"/>
            <a:ext cx="8829020" cy="1477328"/>
          </a:xfrm>
          <a:prstGeom prst="rect">
            <a:avLst/>
          </a:prstGeom>
          <a:noFill/>
        </p:spPr>
        <p:txBody>
          <a:bodyPr wrap="none" rtlCol="0">
            <a:spAutoFit/>
          </a:bodyPr>
          <a:lstStyle/>
          <a:p>
            <a:r>
              <a:rPr lang="en-US" dirty="0">
                <a:solidFill>
                  <a:schemeClr val="bg1"/>
                </a:solidFill>
              </a:rPr>
              <a:t>The Cabanatuan POW camp was where up to 8,000 soldiers, mostly American, were kept by </a:t>
            </a:r>
            <a:endParaRPr lang="en-US" dirty="0" smtClean="0">
              <a:solidFill>
                <a:schemeClr val="bg1"/>
              </a:solidFill>
            </a:endParaRPr>
          </a:p>
          <a:p>
            <a:r>
              <a:rPr lang="en-US" dirty="0" smtClean="0">
                <a:solidFill>
                  <a:schemeClr val="bg1"/>
                </a:solidFill>
              </a:rPr>
              <a:t>the </a:t>
            </a:r>
            <a:r>
              <a:rPr lang="en-US" dirty="0">
                <a:solidFill>
                  <a:schemeClr val="bg1"/>
                </a:solidFill>
              </a:rPr>
              <a:t>Japanese. By 1945, there were less than 1,000 left, with most being shipped to slave </a:t>
            </a:r>
            <a:endParaRPr lang="en-US" dirty="0" smtClean="0">
              <a:solidFill>
                <a:schemeClr val="bg1"/>
              </a:solidFill>
            </a:endParaRPr>
          </a:p>
          <a:p>
            <a:r>
              <a:rPr lang="en-US" dirty="0" smtClean="0">
                <a:solidFill>
                  <a:schemeClr val="bg1"/>
                </a:solidFill>
              </a:rPr>
              <a:t>labor </a:t>
            </a:r>
            <a:r>
              <a:rPr lang="en-US" dirty="0">
                <a:solidFill>
                  <a:schemeClr val="bg1"/>
                </a:solidFill>
              </a:rPr>
              <a:t>camps and others being murdered. On January 30, a group of 120 US Army Rangers </a:t>
            </a:r>
            <a:endParaRPr lang="en-US" dirty="0" smtClean="0">
              <a:solidFill>
                <a:schemeClr val="bg1"/>
              </a:solidFill>
            </a:endParaRPr>
          </a:p>
          <a:p>
            <a:r>
              <a:rPr lang="en-US" dirty="0" smtClean="0">
                <a:solidFill>
                  <a:schemeClr val="bg1"/>
                </a:solidFill>
              </a:rPr>
              <a:t>and </a:t>
            </a:r>
            <a:r>
              <a:rPr lang="en-US" dirty="0">
                <a:solidFill>
                  <a:schemeClr val="bg1"/>
                </a:solidFill>
              </a:rPr>
              <a:t>300 Filipino guerrilla fighters raided the camp, rescuing all of the 512 prisoners who </a:t>
            </a:r>
            <a:endParaRPr lang="en-US" dirty="0" smtClean="0">
              <a:solidFill>
                <a:schemeClr val="bg1"/>
              </a:solidFill>
            </a:endParaRPr>
          </a:p>
          <a:p>
            <a:r>
              <a:rPr lang="en-US" dirty="0" smtClean="0">
                <a:solidFill>
                  <a:schemeClr val="bg1"/>
                </a:solidFill>
              </a:rPr>
              <a:t>still </a:t>
            </a:r>
            <a:r>
              <a:rPr lang="en-US" dirty="0">
                <a:solidFill>
                  <a:schemeClr val="bg1"/>
                </a:solidFill>
              </a:rPr>
              <a:t>remained in the camp.</a:t>
            </a:r>
            <a:r>
              <a:rPr lang="en-US" dirty="0" smtClean="0">
                <a:solidFill>
                  <a:schemeClr val="bg1"/>
                </a:solidFill>
              </a:rPr>
              <a:t>:</a:t>
            </a:r>
          </a:p>
        </p:txBody>
      </p:sp>
      <p:pic>
        <p:nvPicPr>
          <p:cNvPr id="6" name="Picture 5"/>
          <p:cNvPicPr>
            <a:picLocks noChangeAspect="1"/>
          </p:cNvPicPr>
          <p:nvPr/>
        </p:nvPicPr>
        <p:blipFill>
          <a:blip r:embed="rId2"/>
          <a:stretch>
            <a:fillRect/>
          </a:stretch>
        </p:blipFill>
        <p:spPr>
          <a:xfrm>
            <a:off x="1066800" y="2743200"/>
            <a:ext cx="7162800" cy="3756273"/>
          </a:xfrm>
          <a:prstGeom prst="rect">
            <a:avLst/>
          </a:prstGeom>
          <a:noFill/>
          <a:effectLst>
            <a:outerShdw blurRad="88900" dist="101600" dir="2700000" algn="tl" rotWithShape="0">
              <a:prstClr val="black">
                <a:alpha val="83000"/>
              </a:prstClr>
            </a:outerShdw>
          </a:effectLst>
        </p:spPr>
      </p:pic>
    </p:spTree>
    <p:extLst>
      <p:ext uri="{BB962C8B-B14F-4D97-AF65-F5344CB8AC3E}">
        <p14:creationId xmlns:p14="http://schemas.microsoft.com/office/powerpoint/2010/main" val="5208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Isaiah 63</a:t>
            </a:r>
          </a:p>
        </p:txBody>
      </p:sp>
      <p:sp>
        <p:nvSpPr>
          <p:cNvPr id="4" name="TextBox 3"/>
          <p:cNvSpPr txBox="1"/>
          <p:nvPr/>
        </p:nvSpPr>
        <p:spPr>
          <a:xfrm>
            <a:off x="87173" y="1154668"/>
            <a:ext cx="3073405" cy="369332"/>
          </a:xfrm>
          <a:prstGeom prst="rect">
            <a:avLst/>
          </a:prstGeom>
          <a:noFill/>
        </p:spPr>
        <p:txBody>
          <a:bodyPr wrap="none" rtlCol="0">
            <a:spAutoFit/>
          </a:bodyPr>
          <a:lstStyle/>
          <a:p>
            <a:r>
              <a:rPr lang="en-US" dirty="0" smtClean="0">
                <a:solidFill>
                  <a:schemeClr val="bg1"/>
                </a:solidFill>
              </a:rPr>
              <a:t>Edom’s capital is called </a:t>
            </a:r>
            <a:r>
              <a:rPr lang="en-US" dirty="0" err="1" smtClean="0">
                <a:solidFill>
                  <a:schemeClr val="bg1"/>
                </a:solidFill>
              </a:rPr>
              <a:t>Bozrah</a:t>
            </a:r>
            <a:endParaRPr lang="en-US" dirty="0" smtClean="0">
              <a:solidFill>
                <a:schemeClr val="bg1"/>
              </a:solidFill>
            </a:endParaRPr>
          </a:p>
        </p:txBody>
      </p:sp>
      <p:pic>
        <p:nvPicPr>
          <p:cNvPr id="1026" name="Picture 2" descr="http://www.christiansentry.com/wp-content/uploads/2011/11/edom_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371600"/>
            <a:ext cx="4362450" cy="5208896"/>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2743200" y="1600200"/>
            <a:ext cx="3171825" cy="3657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Flowchart: Connector 9"/>
          <p:cNvSpPr/>
          <p:nvPr/>
        </p:nvSpPr>
        <p:spPr>
          <a:xfrm>
            <a:off x="5915025" y="52578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688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Isaiah 63</a:t>
            </a:r>
          </a:p>
        </p:txBody>
      </p:sp>
      <p:sp>
        <p:nvSpPr>
          <p:cNvPr id="4" name="TextBox 3"/>
          <p:cNvSpPr txBox="1"/>
          <p:nvPr/>
        </p:nvSpPr>
        <p:spPr>
          <a:xfrm>
            <a:off x="97682" y="533400"/>
            <a:ext cx="2283830" cy="369332"/>
          </a:xfrm>
          <a:prstGeom prst="rect">
            <a:avLst/>
          </a:prstGeom>
          <a:noFill/>
        </p:spPr>
        <p:txBody>
          <a:bodyPr wrap="none" rtlCol="0">
            <a:spAutoFit/>
          </a:bodyPr>
          <a:lstStyle/>
          <a:p>
            <a:r>
              <a:rPr lang="en-US" dirty="0" smtClean="0">
                <a:solidFill>
                  <a:schemeClr val="bg1"/>
                </a:solidFill>
              </a:rPr>
              <a:t>The Middle East Today</a:t>
            </a:r>
          </a:p>
        </p:txBody>
      </p:sp>
      <p:sp>
        <p:nvSpPr>
          <p:cNvPr id="10" name="Flowchart: Connector 9"/>
          <p:cNvSpPr/>
          <p:nvPr/>
        </p:nvSpPr>
        <p:spPr>
          <a:xfrm>
            <a:off x="5915025" y="52578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990599" y="912257"/>
            <a:ext cx="7033683" cy="5869543"/>
          </a:xfrm>
          <a:prstGeom prst="rect">
            <a:avLst/>
          </a:prstGeom>
          <a:noFill/>
          <a:effectLst>
            <a:outerShdw blurRad="88900" dist="101600" dir="2700000" algn="tl" rotWithShape="0">
              <a:prstClr val="black">
                <a:alpha val="83000"/>
              </a:prstClr>
            </a:outerShdw>
          </a:effectLst>
        </p:spPr>
      </p:pic>
    </p:spTree>
    <p:extLst>
      <p:ext uri="{BB962C8B-B14F-4D97-AF65-F5344CB8AC3E}">
        <p14:creationId xmlns:p14="http://schemas.microsoft.com/office/powerpoint/2010/main" val="199392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Isaiah 63</a:t>
            </a:r>
          </a:p>
        </p:txBody>
      </p:sp>
      <p:sp>
        <p:nvSpPr>
          <p:cNvPr id="4" name="TextBox 3"/>
          <p:cNvSpPr txBox="1"/>
          <p:nvPr/>
        </p:nvSpPr>
        <p:spPr>
          <a:xfrm>
            <a:off x="0" y="1524000"/>
            <a:ext cx="5218352" cy="369332"/>
          </a:xfrm>
          <a:prstGeom prst="rect">
            <a:avLst/>
          </a:prstGeom>
          <a:noFill/>
        </p:spPr>
        <p:txBody>
          <a:bodyPr wrap="none" rtlCol="0">
            <a:spAutoFit/>
          </a:bodyPr>
          <a:lstStyle/>
          <a:p>
            <a:r>
              <a:rPr lang="en-US" dirty="0" err="1" smtClean="0">
                <a:solidFill>
                  <a:schemeClr val="bg1"/>
                </a:solidFill>
              </a:rPr>
              <a:t>Shadowfax</a:t>
            </a:r>
            <a:r>
              <a:rPr lang="en-US" dirty="0" smtClean="0">
                <a:solidFill>
                  <a:schemeClr val="bg1"/>
                </a:solidFill>
              </a:rPr>
              <a:t> … The Horse That Does Not Stumble (v.13)</a:t>
            </a:r>
          </a:p>
        </p:txBody>
      </p:sp>
      <p:sp>
        <p:nvSpPr>
          <p:cNvPr id="10" name="Flowchart: Connector 9"/>
          <p:cNvSpPr/>
          <p:nvPr/>
        </p:nvSpPr>
        <p:spPr>
          <a:xfrm>
            <a:off x="5915025" y="52578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www.independent.co.uk/incoming/article9254875.ece/binary/original/shadowfa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732" y="1981200"/>
            <a:ext cx="8893328" cy="3743326"/>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06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52</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http://upload.wikimedia.org/wikipedia/commons/c/cd/Second_Temp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025" y="1143000"/>
            <a:ext cx="7115175" cy="533400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3400" y="728246"/>
            <a:ext cx="1469890" cy="338554"/>
          </a:xfrm>
          <a:prstGeom prst="rect">
            <a:avLst/>
          </a:prstGeom>
          <a:noFill/>
        </p:spPr>
        <p:txBody>
          <a:bodyPr wrap="none" rtlCol="0">
            <a:spAutoFit/>
          </a:bodyPr>
          <a:lstStyle/>
          <a:p>
            <a:r>
              <a:rPr lang="en-US" sz="1600" dirty="0" smtClean="0">
                <a:solidFill>
                  <a:schemeClr val="bg1"/>
                </a:solidFill>
              </a:rPr>
              <a:t>Herod’s Temple</a:t>
            </a:r>
          </a:p>
        </p:txBody>
      </p:sp>
      <p:sp>
        <p:nvSpPr>
          <p:cNvPr id="8" name="TextBox 7"/>
          <p:cNvSpPr txBox="1"/>
          <p:nvPr/>
        </p:nvSpPr>
        <p:spPr>
          <a:xfrm>
            <a:off x="7086600" y="6519446"/>
            <a:ext cx="1712328" cy="338554"/>
          </a:xfrm>
          <a:prstGeom prst="rect">
            <a:avLst/>
          </a:prstGeom>
          <a:noFill/>
        </p:spPr>
        <p:txBody>
          <a:bodyPr wrap="none" rtlCol="0">
            <a:spAutoFit/>
          </a:bodyPr>
          <a:lstStyle/>
          <a:p>
            <a:r>
              <a:rPr lang="en-US" sz="1600" dirty="0" smtClean="0"/>
              <a:t>The “Legs Of God”</a:t>
            </a:r>
          </a:p>
        </p:txBody>
      </p:sp>
      <p:cxnSp>
        <p:nvCxnSpPr>
          <p:cNvPr id="3" name="Straight Arrow Connector 2"/>
          <p:cNvCxnSpPr/>
          <p:nvPr/>
        </p:nvCxnSpPr>
        <p:spPr>
          <a:xfrm flipH="1" flipV="1">
            <a:off x="5029200" y="3429000"/>
            <a:ext cx="3606800" cy="2938046"/>
          </a:xfrm>
          <a:prstGeom prst="straightConnector1">
            <a:avLst/>
          </a:prstGeom>
          <a:ln w="3175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7200" y="6518822"/>
            <a:ext cx="4186980" cy="338554"/>
          </a:xfrm>
          <a:prstGeom prst="rect">
            <a:avLst/>
          </a:prstGeom>
          <a:noFill/>
        </p:spPr>
        <p:txBody>
          <a:bodyPr wrap="none" rtlCol="0">
            <a:spAutoFit/>
          </a:bodyPr>
          <a:lstStyle/>
          <a:p>
            <a:r>
              <a:rPr lang="en-US" sz="1600" dirty="0" err="1" smtClean="0"/>
              <a:t>Jachin</a:t>
            </a:r>
            <a:r>
              <a:rPr lang="en-US" sz="1600" dirty="0" smtClean="0"/>
              <a:t> (God will establish) And Boaz (Redeemer)</a:t>
            </a:r>
          </a:p>
        </p:txBody>
      </p:sp>
    </p:spTree>
    <p:extLst>
      <p:ext uri="{BB962C8B-B14F-4D97-AF65-F5344CB8AC3E}">
        <p14:creationId xmlns:p14="http://schemas.microsoft.com/office/powerpoint/2010/main" val="138795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Isaiah 64</a:t>
            </a:r>
          </a:p>
        </p:txBody>
      </p:sp>
      <p:pic>
        <p:nvPicPr>
          <p:cNvPr id="1026" name="Picture 2" descr="http://soul-amp.com/pics/pics_to_post_autum_in_wi/FALL_Leaves_at_Sunrise_in_Milwaukee_2008_1__soul-a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82" y="1247775"/>
            <a:ext cx="8782050" cy="533400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54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Isaiah 64</a:t>
            </a:r>
          </a:p>
        </p:txBody>
      </p:sp>
      <p:sp>
        <p:nvSpPr>
          <p:cNvPr id="4" name="TextBox 3"/>
          <p:cNvSpPr txBox="1"/>
          <p:nvPr/>
        </p:nvSpPr>
        <p:spPr>
          <a:xfrm>
            <a:off x="116732" y="1066800"/>
            <a:ext cx="8915197" cy="1754326"/>
          </a:xfrm>
          <a:prstGeom prst="rect">
            <a:avLst/>
          </a:prstGeom>
          <a:noFill/>
        </p:spPr>
        <p:txBody>
          <a:bodyPr wrap="none" rtlCol="0">
            <a:spAutoFit/>
          </a:bodyPr>
          <a:lstStyle/>
          <a:p>
            <a:r>
              <a:rPr lang="en-US" dirty="0">
                <a:solidFill>
                  <a:schemeClr val="bg1"/>
                </a:solidFill>
              </a:rPr>
              <a:t>Do you not know that in a race all the runners run, but only one gets the prize? Run in </a:t>
            </a:r>
            <a:endParaRPr lang="en-US" dirty="0" smtClean="0">
              <a:solidFill>
                <a:schemeClr val="bg1"/>
              </a:solidFill>
            </a:endParaRPr>
          </a:p>
          <a:p>
            <a:r>
              <a:rPr lang="en-US" dirty="0" smtClean="0">
                <a:solidFill>
                  <a:schemeClr val="bg1"/>
                </a:solidFill>
              </a:rPr>
              <a:t>such </a:t>
            </a:r>
            <a:r>
              <a:rPr lang="en-US" dirty="0">
                <a:solidFill>
                  <a:schemeClr val="bg1"/>
                </a:solidFill>
              </a:rPr>
              <a:t>a way as to get the prize. Everyone who competes in the games goes into strict </a:t>
            </a:r>
            <a:endParaRPr lang="en-US" dirty="0" smtClean="0">
              <a:solidFill>
                <a:schemeClr val="bg1"/>
              </a:solidFill>
            </a:endParaRPr>
          </a:p>
          <a:p>
            <a:r>
              <a:rPr lang="en-US" dirty="0" smtClean="0">
                <a:solidFill>
                  <a:schemeClr val="bg1"/>
                </a:solidFill>
              </a:rPr>
              <a:t>training</a:t>
            </a:r>
            <a:r>
              <a:rPr lang="en-US" dirty="0">
                <a:solidFill>
                  <a:schemeClr val="bg1"/>
                </a:solidFill>
              </a:rPr>
              <a:t>. They do it to get a crown that will not last; but we do it to get a crown that will last </a:t>
            </a:r>
            <a:endParaRPr lang="en-US" dirty="0" smtClean="0">
              <a:solidFill>
                <a:schemeClr val="bg1"/>
              </a:solidFill>
            </a:endParaRPr>
          </a:p>
          <a:p>
            <a:r>
              <a:rPr lang="en-US" dirty="0" smtClean="0">
                <a:solidFill>
                  <a:schemeClr val="bg1"/>
                </a:solidFill>
              </a:rPr>
              <a:t>for </a:t>
            </a:r>
            <a:r>
              <a:rPr lang="en-US" dirty="0">
                <a:solidFill>
                  <a:schemeClr val="bg1"/>
                </a:solidFill>
              </a:rPr>
              <a:t>ever. Therefore I do not run like a man running aimlessly; I do not fight like a man beating </a:t>
            </a:r>
            <a:endParaRPr lang="en-US" dirty="0" smtClean="0">
              <a:solidFill>
                <a:schemeClr val="bg1"/>
              </a:solidFill>
            </a:endParaRPr>
          </a:p>
          <a:p>
            <a:r>
              <a:rPr lang="en-US" dirty="0" smtClean="0">
                <a:solidFill>
                  <a:schemeClr val="bg1"/>
                </a:solidFill>
              </a:rPr>
              <a:t>the </a:t>
            </a:r>
            <a:r>
              <a:rPr lang="en-US" dirty="0">
                <a:solidFill>
                  <a:schemeClr val="bg1"/>
                </a:solidFill>
              </a:rPr>
              <a:t>air. No, I beat my body and make it my slave so that after I have preached to others, I </a:t>
            </a:r>
            <a:endParaRPr lang="en-US" dirty="0" smtClean="0">
              <a:solidFill>
                <a:schemeClr val="bg1"/>
              </a:solidFill>
            </a:endParaRPr>
          </a:p>
          <a:p>
            <a:r>
              <a:rPr lang="en-US" dirty="0" smtClean="0">
                <a:solidFill>
                  <a:schemeClr val="bg1"/>
                </a:solidFill>
              </a:rPr>
              <a:t>myself </a:t>
            </a:r>
            <a:r>
              <a:rPr lang="en-US" dirty="0">
                <a:solidFill>
                  <a:schemeClr val="bg1"/>
                </a:solidFill>
              </a:rPr>
              <a:t>will not be disqualified for the prize.		1 Corinth. 9:25-27 </a:t>
            </a:r>
            <a:endParaRPr lang="en-US" dirty="0" smtClean="0">
              <a:solidFill>
                <a:schemeClr val="bg1"/>
              </a:solidFill>
            </a:endParaRPr>
          </a:p>
        </p:txBody>
      </p:sp>
      <p:pic>
        <p:nvPicPr>
          <p:cNvPr id="2" name="Picture 1"/>
          <p:cNvPicPr>
            <a:picLocks noChangeAspect="1"/>
          </p:cNvPicPr>
          <p:nvPr/>
        </p:nvPicPr>
        <p:blipFill>
          <a:blip r:embed="rId2"/>
          <a:stretch>
            <a:fillRect/>
          </a:stretch>
        </p:blipFill>
        <p:spPr>
          <a:xfrm>
            <a:off x="233690" y="2897326"/>
            <a:ext cx="3667125" cy="3695700"/>
          </a:xfrm>
          <a:prstGeom prst="rect">
            <a:avLst/>
          </a:prstGeom>
          <a:noFill/>
          <a:effectLst>
            <a:outerShdw blurRad="88900" dist="101600" dir="2700000" algn="tl" rotWithShape="0">
              <a:prstClr val="black">
                <a:alpha val="83000"/>
              </a:prstClr>
            </a:outerShdw>
          </a:effectLst>
        </p:spPr>
      </p:pic>
      <p:pic>
        <p:nvPicPr>
          <p:cNvPr id="2050" name="Picture 2" descr="http://www.lakeforesthfc.com/resources/category/2/0/9/0/images/LF_SportSpecificTrainin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906851"/>
            <a:ext cx="4572000" cy="2238376"/>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srcRect t="9399" b="28266"/>
          <a:stretch/>
        </p:blipFill>
        <p:spPr>
          <a:xfrm>
            <a:off x="4114800" y="4992826"/>
            <a:ext cx="4572000" cy="1600200"/>
          </a:xfrm>
          <a:prstGeom prst="rect">
            <a:avLst/>
          </a:prstGeom>
          <a:noFill/>
          <a:effectLst>
            <a:outerShdw blurRad="88900" dist="101600" dir="2700000" algn="tl" rotWithShape="0">
              <a:prstClr val="black">
                <a:alpha val="83000"/>
              </a:prstClr>
            </a:outerShdw>
          </a:effectLst>
        </p:spPr>
      </p:pic>
    </p:spTree>
    <p:extLst>
      <p:ext uri="{BB962C8B-B14F-4D97-AF65-F5344CB8AC3E}">
        <p14:creationId xmlns:p14="http://schemas.microsoft.com/office/powerpoint/2010/main" val="247018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Isaiah 64</a:t>
            </a:r>
          </a:p>
        </p:txBody>
      </p:sp>
      <p:sp>
        <p:nvSpPr>
          <p:cNvPr id="10" name="Flowchart: Connector 9"/>
          <p:cNvSpPr/>
          <p:nvPr/>
        </p:nvSpPr>
        <p:spPr>
          <a:xfrm>
            <a:off x="5915025" y="52578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2617133775"/>
              </p:ext>
            </p:extLst>
          </p:nvPr>
        </p:nvGraphicFramePr>
        <p:xfrm>
          <a:off x="228600" y="1676400"/>
          <a:ext cx="8610601" cy="4632960"/>
        </p:xfrm>
        <a:graphic>
          <a:graphicData uri="http://schemas.openxmlformats.org/drawingml/2006/table">
            <a:tbl>
              <a:tblPr firstRow="1" firstCol="1" bandRow="1">
                <a:tableStyleId>{5C22544A-7EE6-4342-B048-85BDC9FD1C3A}</a:tableStyleId>
              </a:tblPr>
              <a:tblGrid>
                <a:gridCol w="1241168"/>
                <a:gridCol w="1396314"/>
                <a:gridCol w="5973119"/>
              </a:tblGrid>
              <a:tr h="381000">
                <a:tc>
                  <a:txBody>
                    <a:bodyPr/>
                    <a:lstStyle/>
                    <a:p>
                      <a:pPr marL="0" marR="0">
                        <a:spcBef>
                          <a:spcPts val="0"/>
                        </a:spcBef>
                        <a:spcAft>
                          <a:spcPts val="0"/>
                        </a:spcAft>
                      </a:pPr>
                      <a:r>
                        <a:rPr lang="en-US" sz="1800">
                          <a:effectLst/>
                        </a:rPr>
                        <a:t>Who</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Where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Details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143000">
                <a:tc>
                  <a:txBody>
                    <a:bodyPr/>
                    <a:lstStyle/>
                    <a:p>
                      <a:pPr marL="0" marR="0">
                        <a:spcBef>
                          <a:spcPts val="0"/>
                        </a:spcBef>
                        <a:spcAft>
                          <a:spcPts val="0"/>
                        </a:spcAft>
                      </a:pPr>
                      <a:r>
                        <a:rPr lang="en-US" sz="1800">
                          <a:effectLst/>
                        </a:rPr>
                        <a:t>Tamar</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Gen. 38</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Judah … refuses Kinsman Redeemer; She is gentile, strong, one who is forced to get her justice in a poor way. Scarlet thread around her baby. Judah realizes his sin and spares her life (like Joseph would). Tragic marriage situation.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762001">
                <a:tc>
                  <a:txBody>
                    <a:bodyPr/>
                    <a:lstStyle/>
                    <a:p>
                      <a:pPr marL="0" marR="0">
                        <a:spcBef>
                          <a:spcPts val="0"/>
                        </a:spcBef>
                        <a:spcAft>
                          <a:spcPts val="0"/>
                        </a:spcAft>
                      </a:pPr>
                      <a:r>
                        <a:rPr lang="en-US" sz="1800">
                          <a:effectLst/>
                        </a:rPr>
                        <a:t>Rahab</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Joshua 2</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Gentile. Strong willed. Has found God’s grace and understanding. Her family is spared the slaughter by a scarlet rope. Tragic marriage situation.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143000">
                <a:tc>
                  <a:txBody>
                    <a:bodyPr/>
                    <a:lstStyle/>
                    <a:p>
                      <a:pPr marL="0" marR="0">
                        <a:spcBef>
                          <a:spcPts val="0"/>
                        </a:spcBef>
                        <a:spcAft>
                          <a:spcPts val="0"/>
                        </a:spcAft>
                      </a:pPr>
                      <a:r>
                        <a:rPr lang="en-US" sz="1800">
                          <a:effectLst/>
                        </a:rPr>
                        <a:t>Ruth</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Ruth</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Tragic marriage situation. A gentile, strong. Willing to glean. Willing to serve God despite bad circumstances. Is lead to Boaz. A blessed marriage results. The Kinsman Redeemer made real.</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143000">
                <a:tc>
                  <a:txBody>
                    <a:bodyPr/>
                    <a:lstStyle/>
                    <a:p>
                      <a:pPr marL="0" marR="0">
                        <a:spcBef>
                          <a:spcPts val="0"/>
                        </a:spcBef>
                        <a:spcAft>
                          <a:spcPts val="0"/>
                        </a:spcAft>
                      </a:pPr>
                      <a:r>
                        <a:rPr lang="en-US" sz="1800">
                          <a:effectLst/>
                        </a:rPr>
                        <a:t>Bathsheba</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2 Samuel 11</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Tragic marriage situation. Note she is not even named in this genealogy, and is identified by her gentile husband. Strong woman, who would later stand with her son as he becomes king.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7" name="TextBox 6"/>
          <p:cNvSpPr txBox="1"/>
          <p:nvPr/>
        </p:nvSpPr>
        <p:spPr>
          <a:xfrm>
            <a:off x="145307" y="1066800"/>
            <a:ext cx="3061094" cy="369332"/>
          </a:xfrm>
          <a:prstGeom prst="rect">
            <a:avLst/>
          </a:prstGeom>
          <a:noFill/>
        </p:spPr>
        <p:txBody>
          <a:bodyPr wrap="none" rtlCol="0">
            <a:spAutoFit/>
          </a:bodyPr>
          <a:lstStyle/>
          <a:p>
            <a:r>
              <a:rPr lang="en-US" dirty="0" smtClean="0">
                <a:solidFill>
                  <a:schemeClr val="bg1"/>
                </a:solidFill>
              </a:rPr>
              <a:t>The Four Women Of Christmas</a:t>
            </a:r>
          </a:p>
        </p:txBody>
      </p:sp>
    </p:spTree>
    <p:extLst>
      <p:ext uri="{BB962C8B-B14F-4D97-AF65-F5344CB8AC3E}">
        <p14:creationId xmlns:p14="http://schemas.microsoft.com/office/powerpoint/2010/main" val="407362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Isaiah 65</a:t>
            </a:r>
          </a:p>
        </p:txBody>
      </p:sp>
      <p:sp>
        <p:nvSpPr>
          <p:cNvPr id="4" name="TextBox 3"/>
          <p:cNvSpPr txBox="1"/>
          <p:nvPr/>
        </p:nvSpPr>
        <p:spPr>
          <a:xfrm>
            <a:off x="116732" y="1066800"/>
            <a:ext cx="7858113" cy="646331"/>
          </a:xfrm>
          <a:prstGeom prst="rect">
            <a:avLst/>
          </a:prstGeom>
          <a:noFill/>
        </p:spPr>
        <p:txBody>
          <a:bodyPr wrap="none" rtlCol="0">
            <a:spAutoFit/>
          </a:bodyPr>
          <a:lstStyle/>
          <a:p>
            <a:r>
              <a:rPr lang="en-US" dirty="0" smtClean="0">
                <a:solidFill>
                  <a:schemeClr val="bg1"/>
                </a:solidFill>
              </a:rPr>
              <a:t>Deut. 4:29  </a:t>
            </a:r>
            <a:r>
              <a:rPr lang="en-US" dirty="0">
                <a:solidFill>
                  <a:schemeClr val="bg1"/>
                </a:solidFill>
              </a:rPr>
              <a:t>But if from there you seek the LORD your God, you will find him if you </a:t>
            </a:r>
            <a:endParaRPr lang="en-US" dirty="0" smtClean="0">
              <a:solidFill>
                <a:schemeClr val="bg1"/>
              </a:solidFill>
            </a:endParaRPr>
          </a:p>
          <a:p>
            <a:r>
              <a:rPr lang="en-US" dirty="0" smtClean="0">
                <a:solidFill>
                  <a:schemeClr val="bg1"/>
                </a:solidFill>
              </a:rPr>
              <a:t>look </a:t>
            </a:r>
            <a:r>
              <a:rPr lang="en-US" dirty="0">
                <a:solidFill>
                  <a:schemeClr val="bg1"/>
                </a:solidFill>
              </a:rPr>
              <a:t>for him </a:t>
            </a:r>
            <a:r>
              <a:rPr lang="en-US" dirty="0">
                <a:solidFill>
                  <a:srgbClr val="FF0000"/>
                </a:solidFill>
              </a:rPr>
              <a:t>with all </a:t>
            </a:r>
            <a:r>
              <a:rPr lang="en-US" dirty="0">
                <a:solidFill>
                  <a:schemeClr val="bg1"/>
                </a:solidFill>
              </a:rPr>
              <a:t>your </a:t>
            </a:r>
            <a:r>
              <a:rPr lang="en-US" dirty="0">
                <a:solidFill>
                  <a:srgbClr val="FF0000"/>
                </a:solidFill>
              </a:rPr>
              <a:t>heart</a:t>
            </a:r>
            <a:r>
              <a:rPr lang="en-US" dirty="0">
                <a:solidFill>
                  <a:schemeClr val="bg1"/>
                </a:solidFill>
              </a:rPr>
              <a:t> and with all your </a:t>
            </a:r>
            <a:r>
              <a:rPr lang="en-US" dirty="0">
                <a:solidFill>
                  <a:srgbClr val="FF0000"/>
                </a:solidFill>
              </a:rPr>
              <a:t>soul</a:t>
            </a:r>
            <a:r>
              <a:rPr lang="en-US" dirty="0">
                <a:solidFill>
                  <a:schemeClr val="bg1"/>
                </a:solidFill>
              </a:rPr>
              <a:t>.</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828800"/>
            <a:ext cx="8077200" cy="4899285"/>
          </a:xfrm>
          <a:prstGeom prst="rect">
            <a:avLst/>
          </a:prstGeom>
          <a:noFill/>
          <a:effectLst>
            <a:outerShdw blurRad="88900" dist="101600" dir="2700000" algn="tl" rotWithShape="0">
              <a:prstClr val="black">
                <a:alpha val="83000"/>
              </a:prstClr>
            </a:outerShdw>
          </a:effectLst>
        </p:spPr>
      </p:pic>
    </p:spTree>
    <p:extLst>
      <p:ext uri="{BB962C8B-B14F-4D97-AF65-F5344CB8AC3E}">
        <p14:creationId xmlns:p14="http://schemas.microsoft.com/office/powerpoint/2010/main" val="249052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Isaiah 65</a:t>
            </a:r>
          </a:p>
        </p:txBody>
      </p:sp>
      <p:sp>
        <p:nvSpPr>
          <p:cNvPr id="4" name="TextBox 3"/>
          <p:cNvSpPr txBox="1"/>
          <p:nvPr/>
        </p:nvSpPr>
        <p:spPr>
          <a:xfrm>
            <a:off x="143498" y="1447800"/>
            <a:ext cx="2981970" cy="369332"/>
          </a:xfrm>
          <a:prstGeom prst="rect">
            <a:avLst/>
          </a:prstGeom>
          <a:noFill/>
        </p:spPr>
        <p:txBody>
          <a:bodyPr wrap="none" rtlCol="0">
            <a:spAutoFit/>
          </a:bodyPr>
          <a:lstStyle/>
          <a:p>
            <a:r>
              <a:rPr lang="en-US" dirty="0" smtClean="0">
                <a:solidFill>
                  <a:schemeClr val="bg1"/>
                </a:solidFill>
              </a:rPr>
              <a:t>Verse 10 … Plains of Sharon …</a:t>
            </a:r>
            <a:endParaRPr lang="en-US" dirty="0">
              <a:solidFill>
                <a:schemeClr val="bg1"/>
              </a:solidFill>
            </a:endParaRPr>
          </a:p>
        </p:txBody>
      </p:sp>
      <p:pic>
        <p:nvPicPr>
          <p:cNvPr id="3076" name="Picture 4" descr="http://graceofourlord.files.wordpress.com/2013/07/plains_of_shar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732" y="2133600"/>
            <a:ext cx="4506369" cy="2962275"/>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3074" name="Picture 2" descr="http://www.bible-history.com/maps/4-old-testament-israe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066800"/>
            <a:ext cx="4023671" cy="5705475"/>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85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Isaiah 65</a:t>
            </a:r>
          </a:p>
        </p:txBody>
      </p:sp>
      <p:sp>
        <p:nvSpPr>
          <p:cNvPr id="4" name="TextBox 3"/>
          <p:cNvSpPr txBox="1"/>
          <p:nvPr/>
        </p:nvSpPr>
        <p:spPr>
          <a:xfrm>
            <a:off x="143498" y="1447800"/>
            <a:ext cx="2028248" cy="369332"/>
          </a:xfrm>
          <a:prstGeom prst="rect">
            <a:avLst/>
          </a:prstGeom>
          <a:noFill/>
        </p:spPr>
        <p:txBody>
          <a:bodyPr wrap="none" rtlCol="0">
            <a:spAutoFit/>
          </a:bodyPr>
          <a:lstStyle/>
          <a:p>
            <a:r>
              <a:rPr lang="en-US" dirty="0" smtClean="0">
                <a:solidFill>
                  <a:schemeClr val="bg1"/>
                </a:solidFill>
              </a:rPr>
              <a:t>and Valley Of </a:t>
            </a:r>
            <a:r>
              <a:rPr lang="en-US" dirty="0" err="1" smtClean="0">
                <a:solidFill>
                  <a:schemeClr val="bg1"/>
                </a:solidFill>
              </a:rPr>
              <a:t>Achor</a:t>
            </a:r>
            <a:endParaRPr lang="en-US" dirty="0">
              <a:solidFill>
                <a:schemeClr val="bg1"/>
              </a:solidFill>
            </a:endParaRPr>
          </a:p>
        </p:txBody>
      </p:sp>
      <p:pic>
        <p:nvPicPr>
          <p:cNvPr id="3078" name="Picture 6" descr="http://bibleatlas.org/region/valley_of_ach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990600"/>
            <a:ext cx="5334000" cy="533400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2362200" y="1676400"/>
            <a:ext cx="4648200" cy="129540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pic>
        <p:nvPicPr>
          <p:cNvPr id="8" name="Picture 7"/>
          <p:cNvPicPr>
            <a:picLocks noChangeAspect="1"/>
          </p:cNvPicPr>
          <p:nvPr/>
        </p:nvPicPr>
        <p:blipFill>
          <a:blip r:embed="rId3"/>
          <a:stretch>
            <a:fillRect/>
          </a:stretch>
        </p:blipFill>
        <p:spPr>
          <a:xfrm>
            <a:off x="143498" y="3140625"/>
            <a:ext cx="4531645" cy="3015150"/>
          </a:xfrm>
          <a:prstGeom prst="rect">
            <a:avLst/>
          </a:prstGeom>
          <a:noFill/>
          <a:effectLst>
            <a:outerShdw blurRad="88900" dist="101600" dir="2700000" algn="tl" rotWithShape="0">
              <a:prstClr val="black">
                <a:alpha val="83000"/>
              </a:prstClr>
            </a:outerShdw>
          </a:effectLst>
        </p:spPr>
      </p:pic>
    </p:spTree>
    <p:extLst>
      <p:ext uri="{BB962C8B-B14F-4D97-AF65-F5344CB8AC3E}">
        <p14:creationId xmlns:p14="http://schemas.microsoft.com/office/powerpoint/2010/main" val="195764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Isaiah 65</a:t>
            </a:r>
          </a:p>
        </p:txBody>
      </p:sp>
      <p:pic>
        <p:nvPicPr>
          <p:cNvPr id="1026" name="Picture 2" descr="http://i.ytimg.com/vi/233YG-4KH8Q/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24000"/>
            <a:ext cx="6934200" cy="4847804"/>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04800" y="990600"/>
            <a:ext cx="1661032" cy="369332"/>
          </a:xfrm>
          <a:prstGeom prst="rect">
            <a:avLst/>
          </a:prstGeom>
          <a:noFill/>
        </p:spPr>
        <p:txBody>
          <a:bodyPr wrap="none" rtlCol="0">
            <a:spAutoFit/>
          </a:bodyPr>
          <a:lstStyle/>
          <a:p>
            <a:r>
              <a:rPr lang="en-US" dirty="0" smtClean="0">
                <a:solidFill>
                  <a:schemeClr val="bg1"/>
                </a:solidFill>
              </a:rPr>
              <a:t>The Millennium</a:t>
            </a:r>
            <a:endParaRPr lang="en-US" dirty="0">
              <a:solidFill>
                <a:schemeClr val="bg1"/>
              </a:solidFill>
            </a:endParaRPr>
          </a:p>
        </p:txBody>
      </p:sp>
    </p:spTree>
    <p:extLst>
      <p:ext uri="{BB962C8B-B14F-4D97-AF65-F5344CB8AC3E}">
        <p14:creationId xmlns:p14="http://schemas.microsoft.com/office/powerpoint/2010/main" val="161927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Isaiah 65</a:t>
            </a:r>
          </a:p>
        </p:txBody>
      </p:sp>
      <p:sp>
        <p:nvSpPr>
          <p:cNvPr id="7" name="AutoShape 4" descr="data:image/jpeg;base64,/9j/4AAQSkZJRgABAQAAAQABAAD/2wCEAAkGBhQSERUUExQVFRUWGBgYGBgXGR0YGBkaHBsbGxsdHBwcGyYeGBwjHBgcHy8gIycpLCwsHB4xNTAqNSYrLCkBCQoKDgwOGg8PGikcHRwqKSkpKSkpKSkpKSksKSksKSwpKSksKSkpKSwpKSkpLCkpKSwsKSwsKSwpKSksKSksKf/AABEIAJQBVQMBIgACEQEDEQH/xAAcAAACAgMBAQAAAAAAAAAAAAAEBQMGAAECBwj/xABCEAABAgQEBAQEBAYABQIHAAABAhEAAyExBBJBUQUiYXEGE4GRMqGx8ELB0eEHFCNSYvEVJHKCkjNDJTQ1U2Oiwv/EABkBAAMBAQEAAAAAAAAAAAAAAAABAgMEBf/EACcRAAICAgICAQQCAwAAAAAAAAABAhEhMRJBA1EEEzKBsWGhIzOR/9oADAMBAAIRAxEAPwDyKeaRa/Ap/wCWxPb8oqU8d4t3gkf8piD3+kcvy/8AV+V+zo+N95W13jsB44XcR3CPcRBNjnSO5pjhRikZS2TJtBeFwilcwSSE329YiwcjOQCW+celeGxJlyFIWgnMHzgS1dLEv9YaVmHyPkfTj7Enh7DykpzzUOXogFsx2B3pFiw/FsLIIXi1GYr/ANvDSy4Gqc/4RretYqPF+MqUvJLUyUnLmADPqxA0ZqXL1aJvCHgebj1uSyHcqNWB1J1J0AveLpI8mUn5GWzGePf5pCpYw6JUv/BIUoeottQaxWMV4YGQzWLE6EMbmuqbH8o9g4P/AA8wklLBJWQLqP5CkM8b4WlTU5T8N26wsyFmH2nh/DMIiURMySyU/wD5SlXzpp1hXxbA4Ra1qllctbusKOZiTcpIqn/JJ9I9O8Sfwl80Hy1kB3CXZL9hX56R4z4h4TPwM/y54U4+FRo6TQjqPvs4pWKTctm8RwmZhyAsCtQoEFKgagiOpZt9+8c4bja5H9MtMlqHwLsRs2nQhiDaDBh0qSFyjQsQDcA0+tNIpoSZG/eMjRMaMAwXGTctdoJ4ZhCtGeYClDv1V+g6wywHCQedYlqUzplLmplFTVDFQIUqhZP7P2nxlhZhyTcGA4y5zMWVoVob5SHuCITbqkXFJPIukY/JO81KEkj4MwdINny2NHZ6PBeN8VYmcDnnKyt8KeRPbKlhBap/D8VKK5ebB4hIrLczJMwhnyk88v1cCEM5GVwaEUP2/WMJLOTS7Owqt7gfvG8OgqNKlztv1t6xBmtX7MWjw14ezkBRAcBVaUcEmpAFNahnrYQKImwTB+F14jImWQCSSVVIDEggAA0dNTR+gpFp4d/DGatSSpQYPZWQbg5VIzNU9qXoBa+BeHVykkSkpSklycuV93cgg0YPYZewsiOGTCzrllVHPTfuaxqjFzb0VThnhCZhyo5uUhglQcAuHOYsNWHpSkMOHeE1FzOTmcqtcA0qyi93FTWt2a44fBhIqXP3pvrEysQlJYqSC4FS3+4OC2xqxVwjw8jDpKZaAkM1AAWOjs/qS9awuxnAQgkolqdXxLI8yYdTWrP0F22izqCj+jd45BIuGEPGgo8/x/hPMuswuXP9VJWGIfKSzMAC7jaFuL/h2lJPllKcxqB1PYk9Eqdnj1BZBp8z+8Drkjdj6mJcUxW0eI8U8FTkhSkkO5AGUh3eoZ/p7RUeL8PnpUykkF7kult6Uto0fRnEuGugijBi6hQdmI3vb6xQvEXBnQrncnMoCp+H4iMxdbCrgvQmoieCWil5G9nmuGwuVIAsAIlmoBpeCFpZ7EOWKaUvuaws4hMIQCCxofrpGDvlTOrFWQz+GKY5WN20Ma4bOKhlUCFpu/1jUvFzgKFCqdqPG5fFz+KWaOMyaj3jSnVbJtEEzELlPm50uxtmG3e4giZITMALO9QRQ++8bWJc4cqg+36gxBhMAtGaWvmQqxGn6Q+r0yP7OskxA/8AuJ2/EB+cBzsIlYdFtv20ifBY5SFBMwnKSwJuD1g7F8Pc50cq99FdD0iuTTyKrRWFyykt9YyHqJiFOJgShQoQae24jcbc2RX8ivECsW/wif8AkcTFRnxbPCv/AMhiI5vlZ8f5X7NvjfeVxRiR6RETFj4BwbzCHA9bDrFLJ68vIoK2VqYk3YtvpHaMMpVkkxelZVT/AOWlZF6LWLDdov2Nky04JCEISlKA1rlm+caxjZ5nk+Zx62eKYHALYHKogHmYEt/uD+M+JUlIlScwYh1FICuuXLu2+tNTFo454lHDpJlSw6pwAI6DVxW3K/ePOuHqXNnpJLrWqmwOqm2D0EUo0ck/K/J0WHhEorMuSkDOtYSx0tetaK9QDHvHA8IjDSkykWFSo3UrUk6kmPI/4fSkqx82ezpl5wivUS0H0QlR9Y9NM9f4f3+sY+SWQWEWdGK+6frEv/EAKW7xT1cTWmh16fWOFcWWDq32bHpAp+hFxOMzHpFP/idwiXisDMdIzywVoLVcVIfYh47/AOMjp8n+X7wJxDjAWhSCq4ZjV/07wnIDwrGS0qwsuYAQrOpO4YCo6NSsQ8L4gZagF2chjsqh1s5f0g3hc6UqTOkzHzIUpUsjcpIIYn/EB91QHxdCVsqWGGVJUKg5taafELUZjvHTH0Q3kbYpsxylw5Hzb9/WBp00JBUdIB4bPdgex/Kvb6QRj0ky1dvoQfyhNDF0/FTFutSvS9NO0RJ+IEgKNy9j00rEeFWAoZny6t91u8FTE5WGZBTosAkgbd+hiqotM0+VYUnlQt6bdNfSG86aFBBG30MIJ6nUEgkpFnDFutSHhthlApSLgPT2/QxjNFxLBwjCqZIATzVD8xOpIewcM9LR6d4Z4cEShlUnMr41kA1qSxIq1nt83o/ApZUVKDFSimXLzCiQzqNXAtlBaxfUx6RwbCLUMpUU9dak96sPlE3RnMsshAAZgojU6ehtEHGvFGGwaQqetKCqiEB1LWdkoFTX06xX+N+JMNw5OaYsGYUkoQxzKKQws7AkZcxo/aPKuJmbNViZs8gYrKhZKiUlOZQSEIDkcuYMG/Aovu42xIufGf4ueeDJkpnYdJJC5gKPOAsMgJypJN3U4FiCYWcAwonPhVjOiYnzUqnOJqlEHKWUuhNWILEkjNUNTeFJK1iUSyHJLszXL0cH1sbFhFhxeLlJmHKSCnWkwZkuXSSOUFwcoBSTU/CoRnI6IYRDjVzQky0TVSkJJHlmcoN2Ob47gpDsRUBq98D43M8lZRisXLnoALCYpSGoM7LmMBuCCxBBNRHfGeLSp+V3KuZC5swsSQCQoq3VUMBV0hqmF0jATApMxCkhTnlDqDFNQQk/i1ClXZyamKi/ZDRceEfxWxMhIOJCMXJJbzZOVM0N8WZFlNRzlTfqIs/B/wCJ+Hn2SuVzZWWUkfIkja1DePMEYVcpOVBmgC4GHQEsouUgidmYGoc03rCnKUTApCkgk/AQUEk3YEMSdgSdIbfoXG9n0BiMSd3DUBANNRUsDTr9IrONxAOYACVMdJyKqnMQRmFdWAykEEDrCTgHiCcqQxS7BgQ5HK1Aw5iNq0I6RHL4i4VmUZgUBlSs8gswH4mZiz112hGfEr3FMGmWZiQ4CF0DM1nSx2uGv2NEPEFZCCRTN9XG7Nb3i8YuYnISrOpNHYgFuhYuXIbS46CqeIMKhABRzJpcHNajpHQga2jNq2dEJYoRHAJUvKlRSGzM7h8wHqKxIZE1IoAsbCh9jAkyWnL/AE+RYc6gkbERPIxM4JCqTE32V+kW0CaWyBBSt86cihtRQ6/6icYlcsZifMRv+IbPuImRiJWIDH4hoaKHr+kQrwvkuojOk6mpTvSxB3FYdp4f/Aa7R3isGiejNLIz6de/6x3jFrQlCgWIAzDRVK+sAiamq5RZYulqKHp8JhnInichx8Wx32MKmq9Cs6kyETkhWV/y3jcB8ExBR5iNla+sZCdp4GqYnnGLb4a/+nz4qE4xb/DR/wDh0/uYPlL/AB/kPjfeV12I6ResSFIw0oIAeZKKh139atFEWIsXDOMPITLmAgoLoWNAbjtGkVZ1/KtUzPBcxQxGYg5R8RsB6ktHonF+NSk4ZXON2fp8np7xR+KTspR5KPJqCpKg3mKL1yEPlAcg3qT1hZjMYFSgSApIyqISqhdw5euZRSxPW8bRVI83zP6suQt8QzFTMQ6y6yE2chAUAQgD/EU7kmAsMchUpL0DAtYb99u8E42SpC1rm1mEP2zJdz8wns9mfjhsrzMsv+9RUs65Ej/cNkpHpn8LuCTPIJCDlUQSprACge2r+sX5MtcujZgNi/0t+0UTCeLDLlIllWRIAAAcAU6QRh/GiU/+mo7HLHK8s0ad0ehTVSiHZlDSx9RCZWCzqNrsPz+6QjHE1TBnQsqPevb5axPh+IqCkpcOAauQ9CT89ekDIaY1m8ADZjMYdh+RiqcUwuRRJUC1aGo9NP8AcNp3HULUBMJDOUtWulNYT4wCWTNC5c9v/bWCCQaVBHMRmeh6wio42eU4xDYhY3KvzL+lD6RrAz0uoLcZ0EA2AUzpJA0JAT2PSJPESVJxCnBBFWsxrb2hcsOBp6/e31jqjohhOEmtTV092Dgj5g+kOZYuPv1ivF0rc6GvvWLFIPV2esOQCTiPDCgumqT8u8BgKsx9osHEDymB+HKzI9Ya0FijylZmILxYeGSEoSlRINXANc2W9Nnp77PCnEH+sH5hR221hnLwaklKQFKLsALK19mcl+toiZpHRdvCaQouoJUM6iWUCCWD61SGYel4vauMlBKUfER8TsBfubkbCKH4TRlTMBrlylhUUGZTNo6k9C0S8W4spU1kkB1lJVV7UarAenV9IxYmrYi8VY5c3iMxZdYlqQWBoWSnKH2er9YKw/CJ0+YZ01gVkFaSDlIfME5QoEpF6q7iJODYNK8UtYSAlJBHVahd9wAfVUWUYZi4HXLYNf1s+8F4LSRXMd4cAOeUEoajALKD3zKUelCGDRHLxOTzXCUrmUKUpWGAIU8vKhmFQapej3rb1yjlsMpLXJudaWenpEQlMoBgCUnTYgUf6dIhjKphOAnMFzQpgKBXNsKipCiXcaBhdxFww/h+YtlGUwNA5CaPtpvVrWjjIDlJtmBI7F29wIssnFBGUzD0F+U1AtunSE5DrAlxuBCEkCWNQ6FO270fb02hOjhSJnLNQ8sOFHYn0Yku4vFxmcRkNkATQPQ2BNXNcxs96bPAGNwMsjzEOQWcBJ70roXs3tE2S3QrV4GmSUmZhlGdKBC/JPxBgwKTdaakD8SczF7kcTAlKm5yHoBzAiuUuzHQMDYs8XfgEhSFhQNAkuAKGvSjUelPaGOJ4VKWorSAlRHMU6sXq196gxrsz5HmKJS1KcChDOaWSSTbuTTQmK/xdGSWVkFk8qlB/iFBfUj5CPYsVggRl9gwqNLCo0oYrvHuCBcpSDLCnZ+Zsx/xCqlV6A1iayUvIeSHHy1h1pIFA6hR9n01aIv5QADyTS7XCq/dPlD/AIl4O8tRY+ZlJHKFEhq2L1bY29YrWJwxlqPlpUlY+KhA3qkiGl6NeV7BDJAKkzE5VOSD+hgrD8SKFZJhdjRWh6H9YnRiUzhlWnKoVaz9UmBE4TIsomMUqZlaMaejQ94YVWUGTR5QUtA5D8QFCNiOnSATigGnIfQLAFD6igMEcJxZ/wDTVW+U/wBwGnUiN4qcZJyufLNUj8Lm4Isb66RKbumDV5Qxw4lrGcAczOYyEQ4kJKiEgFKmIDfDuKxuF9J9MOSFs6Ll4clj/h04AuT3oTpttWKdNTSLX4bxCUYCcVkJBLVr8te0afJVwVeyfA6lYrGFCATMLEOyWq43owv73aGOC4S6ErK1qUUlTIQpkIB1IbOa1ag1LuBi8bK/qqWl1ZDlIZlKcFspFAxJLB6d4HxXFs6EJdSFMAzszANlIFHDXtVhUtso0Ly+XmzrHhBUkBgFEeYCb65v7ksB+0H8bKMInyUpSoyl5yaKBJyZM2hDVr/dahhFj8KShISo5yC6VEVAYgivUhuhpWNKBWwU5UtSH1oAxp2A92izAW4vFldSzk/JIAHy94sfgnh5Pmr1CUoH/fU/kYrs4Fi4ataD2i2/w7m8xB/6u9FJ+TRE9FQ2Mp2HUvlBYBxShqMpre0dSZ0uRLUgy1KJNAoOwFubMHNLtqYcYjBZVOLHp6QHi8IFs9O14wUqVG0oqWTPDRMyeUSnAWG5iABStvekF/xD4ZMwJllEzNnoDsqj9Wh9/D3gI87OEslNBrUv8wIB/jJIKpiBTKAfenpT84ZMm7PMcN4nmoWAp1kHfKQS2oDX3hxiPEYUkEpKXDh9R3FDCEcP5mUAe/y9I64ghWWpPR/u0W6ErB+N8QE6ZmL0Sz9Qafp6wuQl3Gr0+fvoInympflYtv3/APIgRpGGzFQ1SRUdS37+8aRM2BqU7fekO+ErcDWn6+1vpCqXIzLyjVTDX70h9wjAvKKxXLelAHYGprzAe8W9AR49PIrsYW8Pok94a488h7fOFWCse8KIjpUgqnJYs7BzZ94YyMQXypchQCGBqoctGFeYhy30gVP6/MRLw3FM7kkpLGt/ut94maNIPou/BJSg72yqToBmKhYPXlN6V7wFj8RmWG+JTFIpequz1F+sGcLlsblSizkpYfGHArWjh2FhSDeA8OzzCbZQE5lNRkgFhZ3prUvpGLK0MuFcEyoBPKSApSbkMAAKC1Df2rB2ERIWSlRKV0YpUvSoBzqyq7UiLE4lKVFNcxDAuAAAKaHffTWA8QgZlLUXCQ5NLAUteg06RkwjkkxXEUh0JWF3dqDqPcu9YzNmMs61B7NU+4FesKps8rRmBTKQagq51GlKOwPRnG9YH8PTFLWUqcnqAKONre1IOJuoqg7HcWRIzOrlzApb+4lm7PX3gdWKlqYqnVOzkfvXrWNeL+HOWZ20O7e+sJPDgUhKpamd6hVRpbcUB29YaS7Gneiwy+IICnRNSVCiRYv0B1bT5QfI47NmEpmKUqjJBuTpQC9rMdYVnAmYoLWUk0okN2FoN4fJCGKiN7libMdzf94miZR9l18MYvkWpQpmSQBVnDK9/wBLPDHCYtlZXdTnQ2D30NQTTV261DgePyqKSpgruQCMrP3YHZosSuGqWtw4f4g7KDbbizU30tZytZGk0g8rNV+h7F90vEsvDBQsAom9j+T/AFiFAKmzCjM4/S9aVgqVKO372bp/uKRAi4j4elKzZkirl0pKVd3t6NFR454VQtKiHUpJJDjKurE0qFJerXHMwuD6LPxCkpZQZ9/h31vbT3hbi/LWLVTUPQBuj5j8+0J0NNo8C45w5aZqkBDZS6SVAF2Bp/czsY0k+fKKVcq00I1B/TWPQPF3BFuJqGJDJUOVIqGBqndg9CxNaRQcXi5SFOqTOlrNFHOkoIG6crggtXMR0EFWsG0ZASZgMkuyVy2Kb3BZoPBE+S4uzjooaflAMybKVNBQSXcqBAAtRi9TqzesE4LkmzECzhQ9RWFJYvs0TyCy8YhdVVPW8ZEv8wlC1hSU3eqQb94yDj/A8+wWRwgEArUzn4QCVCuwB2tE06chIypAOjBQYPqMxLKIFb3F4CSXAABBHwFPMetfxVGtoFxJUwJLjSz032Md2DkGYnZUqmBip6FJAKb6PmNHqw0iKTjstVZ1Zq1Jeti/zoRrCtMzd26bxIZzuXu7hqem3eEMsK5xl5if6iFMRMBBypNSUgpoas2hBERzQnLKWFlWRRcKZwMz2cEggsdmsKQqk4pJDZTRqAkvuQ75T8tCDEJnkHX/ALvorf1+UIVDWalClTEquWCQCQA3cOrmYl71qXeC/ChMqZJVVlZkqrQczB9vjaEipilqGRJdIs2b8q0a8WrwrhswOajBdHdiuv0SW9IiWhxwehSVAhjWF2KnpQvpT327RvAE5E5i5YOYlnYFKkm0c9Fp0wrhPjqcUlAHklFAAEsQ90mxfZgYrvE/EyMXMWicCqZXKtJZstXZmNAX6ROtCZZCXAD/AH6Ql4thR5lB7esFFWmawvD/ADEvtCLjkrK41t+ZPdqevWLBhp+TsRFf4xOeZTf7+g9otbJbF2JADgtXK7WCRcf+Tj/t6iNqxqEyiEZvMmKdRIGVKAOVKauSSSSS1g28cYkgITsTmNntQexHq5hWpUapEDGTjUy0goS8xviNklzUDUgMA9uboz7hnFMmFEtL8wJW4DMVoYpN3BoRZlPc0qyACg7gj1Bf6FveGuCP9JQIeiQnRuZ/V6j3tSLYBvFVuhRN2+6W9oTYD4T3hxxIMFg3H6fpCfADlPeBCCkq++sE8Ilf1CQl3Jvvt1sW9O0DNBHCFssk0Ad2vejdXZj0eJ8mi4bLbwfEFZUqjcpH/iD6Cop3MWHw/Lc5swVylRH9pIfKkPoLnV/dLwqWFIJT/akVoAwZ20vbprrYOESEpRMCUtVnJcqUwcvoHamjRz2VLQHxPEMSprB3q+2+4OkdonPlFKoF/l09Ymm4QZiSHFDWu9/XSAuGhksq6HHpp8iPaM9lx0Yrh8sVAb1NxDHgOGCZgVYWH5WsYhXhwogpejOl26uz7AR0jF5FpS7UFba9NdIZrysY+I5CVJUSA7Hvva50qN4ooAJYUULGx+Y+UP8Ai3FlJGqmL2D77tYm8V6bjEmfLmkKYPmAoT6dNawoiSosGGkqyHO1Aasz0P6ivZojnzCRy3L9j+tfqYMxM5JQ4IZqHU9+77aNeFuHmUJ3dn0PXWxrDJb9k+BxOVThiGq+oYlj2a4+haPQeEY1KzmQXZ2Duq9UkPzCtLXptHnP4HFXTYi2rH1Yv/qGfAuLZVBX4SwWAWyk0LjQEsQoChLdIawZyVov+LxIQXfkVUDZ632p+fcnC4jNYlrv6t9Ir/FJ6Sa2q/dJIUGt/sHWDMHxIZFMlsksk/bv8IeDTMSwT5Qa1yzfdD2hOrhaVoNQF0UlxqDVtw1BqHgTBeJBNGUqS5KjLDiyWSbVZze1D1iZfGeYSzRVQGYnUuQ9CGVvTdob2AqxXCEFCsxY+WUzUCoKSDzJUprMTV2LaUjzTxLgCFrlqCM2pAI2IVltUaWq9Y9c49JXOkL8pSZlGowVQOSKAqzbag0jyrjUuZlSuYlSWZFdgD9H123LxLxo18ZXDw4lJSrKbEEO4bY3jJHDFhaVFbsnLapFw9dImVj0D8QjuRjUlgFB9nrCuRtgGxfCgtTquzaxkSYjG5TcDu0ZFpyoltCo4kHMCSoUcCyXIchTlgC2/eBp0g5uVnFSACRenKQTqOnWCFnlbOhVyFDlUNPw3SACWte0DHElzl5ybE0UOzXvpHWjmFywXMcQZMlgvmBSoGzFgNtwYgXL1AIHv82hsZkpffo0SmWoh2pd/swNEsqeRY/P3hMCSVOKdT2Boe8WHwPi/wCupJ/Gn5i3aK0sirRLIxapa0rQag3+X0+sS8jTPZZQ5QQLf6gXF4fEqqhUtP8AiQT/APs5raBPDfHRiJeYUNlJ2U30LPDiZiykUTmp2+fpGFUOyp4peLHxIlLIsXH0LvC9XEZ2b+pJ9U3vszGLNicZMvkSRehr71eAZuJlzASzHY3H6/tDsoBlrzJcW+frCTHoIdQrlW57Uh3NmBLgWMLcXNCXJLUBrAnkTEmNy5ZYfRnHSjwBMkEdtDBUzEJWTy5b5SCzXLEa12Zusbw8tS6X16PoPWg7xtEgEQNN/aLFgsETLBYklbMKuWdtjp8t4VHB5XI0GtCDT7ENOFFLc3mJWC7pIAqlkkpoys34tj0rbEzrjEtQSRlZqGoa271hTgJZqG1htxThakoUrmAFS/X8jeFPDRVXpAhILUlgSafekZw2Y+alHdtz+kR4lPIe0dcEzWSHUXy3NRWwqTTSu0Z+TJp4y9cMZEtjqR6MM2mhza9dg9u4VJTygOzk1o782m2X5wn4R4VmrEtM3y5SaKKSWUzMHA1HU0ZqRZMdKTJSEAuAKKc1pVyQCSXJOzt25r6HNiXiAypc2+9IV4CcyjWn6d9KwdxriiVJbZ/V/wA7wgkTjmSaBIuXrtEpZKjoeqxOUjrf7vr8oS8RnKmrZmBNfQfSDDMJI0Z7fdD+sA4ZJVMWAz1JewfTu5/1Ay0+iVQoxLipatGav19oGVIBWEh702e1erj2eJ5uCWPiWEvTlGkQr4csKLLUSACKt+cGimjWAmZFBJHIrT58tr+27Q6kYHmNXCgFB7hvrYF9mhdh5OZncFw73vXXfXrDfCvdJyrT8JYu3NR/w3ptVi8BEiPF4R5SlFJCSCkUJ5SlhpcM+9e8L/D+NIZTfClRqfiSkFSgelD7mlIczJi5bKBzgFiTzWrUGu9T/sDyBm8xDgnMkjSqct6AljsKbatE9FinzwqQWUwWhwo/4pSynDkfCA1LmM4FiVfy+KQlSkz/ACnfYuosPwvlCiQH1s0CBZRhJYSk5inlltmJKkuNLULA3YE0vX8LxsomolSi81KwpczNmSqYAOUf3JS+UnV1eulGS0Xrwrg86kzFMSUqSQAKBIcJsGS70c1SamsR8cTLzeYsVqtLKAOYKUQAHcg1BLAWubT8MnSsOQUUTMU60VZBVonM2r0I+FRs9E3iHgaRPyjMUMCMpd0mzPZyNtCNIV5CrHHh1SAgBBU4+IZ3UGoyWa1qg21hpjpMuclUuYBMSWBCgQTZz3rcGK5w+UiUkCSmcUpDqTyuRdy9tSzEwXiMV51ZWb+mBnCiHpZypmAzVr+kRJroVHnHjzwccGtPkhQkqT8VCUkEggkUAqG1rFbwkhIm0JLIqTWqlfoI92weNRiUmTNSMi0h81Xe3awLx5b4y8J/8PxCwC6JpK0E6Afh6t9CIpN0aQleyocSkGZNIB+ED3NYyNSZKlusry5i45Xf5xkap0qKaQNKQVBijRwpIq+jtcRoJeikqSLBRADfIO+7xqZJAICiUlh+H1cMX2rHM2Y9c6laEGhI9z1jYyO5ssCqs+XQKAOupBDd294H83QAfe1IkqHyu1XBINPlbtGlSxs52FG/JrQADrQR6xyhZBcUMETJCmF20fr/ALgYiADpUx45eNRhhAN+AcZOHmBSQSK5xunp1F6/QmPTuG8clTkAoWCNiWI7jQ3jxxCyKiOkKrEyjYz2SYBVtYrPEwEE6esVvhfFVpSAZigNNRXr+8GYqfmDlRV6xlVMdkeN4sEh77dYQ4rGqmF1H00jeOmuptBA0axQjuWWLwTJnPmYVYENYEHbqCYFaNosfv7tGiQg+ZMCpKf7wsv1BbL6BjDLAcOWmV5g3G1rNlNS5JFiKEawklpdg7desO5U1WRKa5RUj9PQfWBiI+MTSM0rM+VTGr/CSAKBj3FIB4YPigvESgQqztQGrsK2ND6VgbhiWzekNCB585RUoPqzetvlFx/hfhQrE84HIM6XIHNYBjd3f/tfeK/h8IgTPMUWSHfuxAb1rF68OeGlIliembJUrEJCZaVBQRLu2dTNmIKg1da0eObyS2jaKwXI46UuckuVID5ik0LOSbOoAB2t1rVFxHjSp80UypSGSmripLEb6nvEuF4ecPOecmWP6UyW6FZkqf8AxIHllKiSX0c9IrypynWtQY2A9AbO9m94yhEHXR0uc6meiXJVoTpTfpCwYiqtCKfdnLD67xLh1hiHLF1OQR3DOXuD3IhfhpwMyoobPYbdSW+zFtBY6k4gsndjXu37e0bwSMhdJc1fqTAn80zk/hNvk3esGUCX1PVxp73EZsqwbF445t2r+3QViXBY5QBGaoSTZwz2Pv8AIwCuUwL1NSejfb+8MuHyAFUP4WPcu7epIbsYMVQryGyXKFE/9RD3LONumtIZcMxyElnPMQU1DCtQ+m1NahtBZc4J+LVnF9vlr79YEmyss5QNictfceu3yiQbstGJwwAKqBwBVhVnApVqu5Gp9UPMZ0iWb50hVqhRKWLfh5rjT5NcfiAyQpwVJ5ta0L0LWqQdfWI8FKEmZNmLAJkSlLln8JKhkQdLmYD0a4Ii4rJCeCDxLxk+RPVKKScwAFiZYSpFNagvTSlhFG4Th2WgPQrTmUkcxfQBwC9qbm7GGC8TmQsDlygEAlvxKo/TetGNzDnw6SZkrKUkSy/ICnd25Q9a709tXgS0OgQqcsqPIrK9WcjRP/aA5B2vBOLxB8tKkFRRzZkh1LyqDsWLGpUbtX0CfGTCQpcsP5YVnJ2LHKlhepNLOIW8L8RTMKshyouXILpLszvdhV7xk1aGScV8RYiX/RbyFfEHCSWYBOvMTSpSbwnw3GcT5meYpRKy5SlmZ2oLB7Vh/wAR4enEK/mHQoKRVKS5SUlxRyah7BrV0EGFVLRKGISJfK+dNVKYFjqLkaUB2eFhIZaOCTBMXLWkMqnmAEAHqA9RWlNtIO/iD4f/AJvCKlgstFUE1qdCTVlCji1IUeHcYqaSVBi1PMSUXBPLXNlqGdhdhSL7hJGeWOobKXs1RUgv60oYlNt46IapnzRi0TJBCJiMtKVFRuOn7xkXfxfwJOIxk9aUz5iQsoSpKBl5WzVQwUc+b0a7xkac12aUeeJnHJk5VD4n1AarvpQU6UiEqVQHKRZLs1uve28QJICTW+g/X8o7RMGVspJep27em+wjsozJFYYpAUQCHZ3DEaNsL1akZdIIUQbAO4apu/Kf9xoIccqi7sEmpPanozxvvXqLdQbQgOFJIdw5L1J9x39YhWB6fOCDOFDdRLknf0NvSIDa2v3rABG0aaOo5gA0Y6lEOH6RzGCEMa4GaEqIVY2PXX76GMxeMzfD2DfpACVUqe33pGed9inytE8RM4XLLOY5Ajpc4kdNtIyWpiHDxSA2Q9BGJTUCzmMSWLiOkzKvFgFSEdw4an30hrw/mYVe7Ctr20vXZ4RpUCauz/L76Q74KjlB0cgmhFKvWhYNAyWFY6U7nMkmpJCsxJaxI1EJuG/iGv3frDecuiiBTmr3Ds+/SFPDSHoFGwt9L9vyg0JZHfhXg87E4xCJSc2VSSXAKQAKlTkC6rE3a9o95VOOGwyUzCJ6wAFFRauvxUp6aQg8Mqk4DDy0keUuaAuaohlOwLczHUaUc3eAPF+JnTFo8pC0yy5VQOvYgKIUXOojinLkavLoq3FvEa8TPlsgAJXkBDJzBTPYBIIa/wA4C4/LXKUlCgc3MpRamZRNH+R2aGXhPh5OLlmb8afMm/3OqWlS0izBVBc072B8RO7KJCipt6lIYknR3Bro9axccAxR5+VSdlBRNG3G22h3iCQllFThgVVBpQ3+VusdcTYS5MwfEnMgtajEUazfnAyZgTmA1rUaEkgfOKYDBEx0pbck/wDTZ+9PpE8/EZSkigyqYCwBO3T7vAClFgGFUFq7h/yESBb5RWjj0q3rENDsOlzM1K1r+/WrQRhtUjW2xNC3Y7QtlKa3cbd2+6wfJUHDbC330+RiKHYdLIUnK5djShtevaJcWSUuzvlPruO12p8W0B4aYRlL1FX3+3iXFTAKoZtAdndi+rQ+IDqZis8kLSpygsqwYtd3scpMZxPEpThJxUolSkyNSWAVRiXLEEEDKNN3iv8AApoV5qVWUkHlP9qkhw3c+3pHeJ4yhaihQAzoUgsMwzDy0pJtmI6bbiKisiZWcPiGnhyAhISFD8LMErANaMetBHp2Dw5lyAJOX4Wdw7VLGxemu/SKPwbAiVNEsy5a5yyUpSpyhH9yiFOlRAADEECtyKWnivGZnlFKE0SWdLMSK6O2mtoqeSchwKEImgKHmTLhPOgGgFA2Y5nOYkj5R56vFLzZa85ZgOVIt6V9We5hjK4pMIZzkpnGmYvS7nStQ/YRH/OqQpKC4TMbMBbIVE2JD2Zu1NxYGkWjhqcOiQpCFzFTFFiRmYgXSySDlYs5HWton4Hi5JmKlLC5fm0dYBcUcZjY1bWN4TAy1JEzyEJFOcEJrT+0jOKdbOIj4lOQJZmcisrj+mJisoHNqyUlrN7F6ZSEccXwypc8KExKpKmIJJzUcM75iXZ9yTYUi8YTiakYczQFhQllNGUM1cuUEfEVEC/yiicC8fS6KnIVckWUlAplob7vpTrF2k8ZQVIMshSJy05Skc2ZDzVOGSQnKjYmsFUJsFxPhv8Al8suWkFkJKyol1LNVGh1JMZEXHfEvlqGWalBU6ipYcLe2V9A2m4jIOIubPAlYYEE5khmcEV6MPxU7WMQTATUBh0FHjpc5lOC53OnvrHf8wdCToX+G1u3+47RkIUKXf2+zBaJzVBUHIo9WfUNzai40gSbKYlmI3DkfOO0YlzUAubmmjXFt/SCgCgUgZg46/oRcj0+UC4hAoxBJ2ZvlvHfmBI0VmuNAQ3vHEzmDMA25rt3aJAGMajahGooDIyMjIVAY8ZGRtoKA00ZHZs3rHENICWWh/Yn2rHIjSTGPDAJwjCuYhQqltenTvD7ArCwyS4eulaaWsddQYR4dAXfl/y0H62+xDThEzIcpYjMzpsDVnOoIBZvWBMTRNOQ7itH/TeLp4J8EiQmXip2I8tCuYJScqidACCdbgPFe4Pw/wA2ekMCl3OZQSlidS7gdqx65M4WXQmWlAQlISDkzlIFWQklgDZyK+pMZeWVYRKKpxjiaDjJ01ZUoIyLDOCUFyQMzNUAE6BtYRcW4/NxMqVMXMyhUxkBKQUoS4Adw6wA5a1X1i0+PES0ploSkGrMOfO1QhRJZYepamjCKzNlnFkBZ8oS0AFbgAkBkoSLilGSCTWtCYwStmqeDXhbiIOIEwcqJZKc5ypBBGVhlD/C6qli2zwd424QwzoFc2RYsEmrXeig+U2LjeK9xZUvDgmW+UOGcuSAxJOgq1N3pB2A4yhUkS562VlGRaWCZaRUIVRlgWDF00FRQaV6EyoqnH+pKJNWINaLA+dKVjliwcmqBTr+V4K47gg+cGpLlmY10a+9G12hecSZmrKHsQS3yLe8VVhYxSv4EvdxVjUv+TRzJxBzi4Fe4sA/oRAiSDMBBLCuzbB9XjuQRnUwoVEhrUqPSChDNKnHVz9Hf5X37wyw0yoVoz+5L6dXhVKUSSNCL6AC1t3IeGMxNAQUs4YOL/qxftENFWF4kZSRWtrANVo4Up0q1cjWzUH1MRT5zgakJHat33Y7xCHMtd6j0zD9QflAkMOkTUp8xQYEpUKahiejafWtYUqxeVIWSpQBAclyzFWW1Ehjd9buY155TLKiRVku4tt2GUBtg0CYacEKJP4UqVV+Y0A7lIVmHrvDWBMLwynxIVLOQAhLBypIp2rUpd6msW3FS8iEpB+MKKlO4zM120odbGKNwnBrnT0okpAUTygl6UDv2qT0G0elYjDzJEvIuWtSkMEqSFJQQQSXFM4SyR69IJAV3DYCWxzKcldAPiVRy4eiWa/5RrG8NKpyESkoUsByXcgOAAos2Z1CmlKBniCaVqUqYgLU+urK7JZICRfrHGFxS5SVTEh0qOVTAEgMAEkixNxZ6+kOxoeYLD+XM8hMxCqlaivmQkCgAbmUTUsXsA0RT/EGIws3ypqZU1Kg/MgJSoasEkkMHALO8Q8MxypM6XMAGWakgFScySE0Is19L7msBcTxcxGMClSwlKgEIzjlKbghgybWvWCn2SO/DmBMsmYmWVSpiQpacoXkevKFO9KtmdtdINnys0+SlAzBCVKQkJIczDkTTQNsKMqtRBHhjiwmKUhRlkhRBOUBwbuMwLNShNoq/FeGLz4hKDMQsTGlEqIITcZWL6EvWhqavAt0xdlhR4KVix5uLmJlznIIzpKSj8JTQAajeldIyKTxPxZMSiVIJUfKCmzJNAogtdyf8tabPGRXGQyjgxIiYRY3v1jIyNxGkqvGlhj6CMjIYGBZ/OJZanYEagPqxjIyBgRKVHEZGQAZGRkZDYG2jIyMgegJJytNB+cRRkZAwNxuMjIAO0ziDT7/AEifAzyFpNKkCoBuR7ekbjIXYHpn8NOGonYxlhwhJUBS4tcOPRo9dxwAR8IqK6PVrhj84yMjHyEM8v4txNUyYFEJDBTAOyaBPKCSBQ/IRV+I8UmJYJVlEtasoADBWTPmNHUpzcv0jUZGUdm3QqxCznDkqyy5ZBJq6gFE9S5NfzgLEziQkkklTqNTe3t0jcZG6IZJImkITqFO4NRSoI2NIUA857mMjItbBhuHUw9D9QImwdUv1I2oAGjIyJAKROOdvXaym07wbxWgkt/Y/qSoH5JEZGRmMIUXlg6hCf8A+o1gq0NcwIPsYyMhsaAJBzJJOmRm0+3gHFTCXf8AtjIyJWxmcFWRkUCQQoV7G3alos3HZ61BitTUpRmcOLaxkZFdiMx2JUmSllEAnKe31gDDzyJS9XoQXYskEUe76xuMgSwIteGwSV4eQuxRKS2VgObMovTcRV/EmOUvFykqIKWBAYMC0ZGRK2BNhz8ChRRSa9u9IE41xaaRWYplTWUHorK2VxYsRG4yK7H0N/DXCpa/NUtIUSvXoNPeMjIyIk3ZR//Z"/>
          <p:cNvSpPr>
            <a:spLocks noChangeAspect="1" noChangeArrowheads="1"/>
          </p:cNvSpPr>
          <p:nvPr/>
        </p:nvSpPr>
        <p:spPr bwMode="auto">
          <a:xfrm>
            <a:off x="307975" y="-808038"/>
            <a:ext cx="46196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279984" y="850880"/>
            <a:ext cx="1506118" cy="338554"/>
          </a:xfrm>
          <a:prstGeom prst="rect">
            <a:avLst/>
          </a:prstGeom>
          <a:noFill/>
        </p:spPr>
        <p:txBody>
          <a:bodyPr wrap="none" rtlCol="0">
            <a:spAutoFit/>
          </a:bodyPr>
          <a:lstStyle/>
          <a:p>
            <a:r>
              <a:rPr lang="en-US" sz="1600" dirty="0" smtClean="0">
                <a:solidFill>
                  <a:schemeClr val="bg1"/>
                </a:solidFill>
              </a:rPr>
              <a:t>Garden Of Eden</a:t>
            </a:r>
          </a:p>
        </p:txBody>
      </p:sp>
      <p:pic>
        <p:nvPicPr>
          <p:cNvPr id="1026" name="Picture 2" descr="http://paradoxbrown.com/wp-content/uploads/2012/03/Ad%C3%A3o-e-Eva-no-%C3%89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94" y="1192213"/>
            <a:ext cx="7115175" cy="533400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629400" y="4648200"/>
            <a:ext cx="2149306" cy="1754326"/>
          </a:xfrm>
          <a:prstGeom prst="rect">
            <a:avLst/>
          </a:prstGeom>
          <a:noFill/>
        </p:spPr>
        <p:txBody>
          <a:bodyPr wrap="none" rtlCol="0">
            <a:spAutoFit/>
          </a:bodyPr>
          <a:lstStyle/>
          <a:p>
            <a:r>
              <a:rPr lang="en-US" dirty="0" smtClean="0">
                <a:solidFill>
                  <a:schemeClr val="bg1"/>
                </a:solidFill>
              </a:rPr>
              <a:t>Right Relationships</a:t>
            </a:r>
          </a:p>
          <a:p>
            <a:endParaRPr lang="en-US" dirty="0">
              <a:solidFill>
                <a:schemeClr val="bg1"/>
              </a:solidFill>
            </a:endParaRPr>
          </a:p>
          <a:p>
            <a:pPr marL="342900" indent="-342900">
              <a:buAutoNum type="alphaLcParenR"/>
            </a:pPr>
            <a:r>
              <a:rPr lang="en-US" dirty="0" smtClean="0">
                <a:solidFill>
                  <a:schemeClr val="bg1"/>
                </a:solidFill>
              </a:rPr>
              <a:t>Human to God</a:t>
            </a:r>
          </a:p>
          <a:p>
            <a:pPr marL="342900" indent="-342900">
              <a:buAutoNum type="alphaLcParenR"/>
            </a:pPr>
            <a:r>
              <a:rPr lang="en-US" dirty="0" smtClean="0">
                <a:solidFill>
                  <a:schemeClr val="bg1"/>
                </a:solidFill>
              </a:rPr>
              <a:t>Male to female</a:t>
            </a:r>
          </a:p>
          <a:p>
            <a:pPr marL="342900" indent="-342900">
              <a:buAutoNum type="alphaLcParenR"/>
            </a:pPr>
            <a:r>
              <a:rPr lang="en-US" dirty="0" smtClean="0">
                <a:solidFill>
                  <a:schemeClr val="bg1"/>
                </a:solidFill>
              </a:rPr>
              <a:t>Human to animal</a:t>
            </a:r>
          </a:p>
          <a:p>
            <a:pPr marL="342900" indent="-342900">
              <a:buAutoNum type="alphaLcParenR"/>
            </a:pPr>
            <a:r>
              <a:rPr lang="en-US" dirty="0" smtClean="0">
                <a:solidFill>
                  <a:schemeClr val="bg1"/>
                </a:solidFill>
              </a:rPr>
              <a:t>Human to nature</a:t>
            </a:r>
          </a:p>
        </p:txBody>
      </p:sp>
    </p:spTree>
    <p:extLst>
      <p:ext uri="{BB962C8B-B14F-4D97-AF65-F5344CB8AC3E}">
        <p14:creationId xmlns:p14="http://schemas.microsoft.com/office/powerpoint/2010/main" val="4096845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17212"/>
            <a:ext cx="3964547" cy="584775"/>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3200" b="1" cap="all"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 Possible Scenario</a:t>
            </a:r>
            <a:endParaRPr lang="en-US" sz="3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cxnSp>
        <p:nvCxnSpPr>
          <p:cNvPr id="5" name="Straight Arrow Connector 4"/>
          <p:cNvCxnSpPr/>
          <p:nvPr/>
        </p:nvCxnSpPr>
        <p:spPr>
          <a:xfrm>
            <a:off x="304800" y="3685552"/>
            <a:ext cx="8534400" cy="0"/>
          </a:xfrm>
          <a:prstGeom prst="straightConnector1">
            <a:avLst/>
          </a:prstGeom>
          <a:ln w="22225">
            <a:tailEnd type="stealth" w="lg" len="lg"/>
          </a:ln>
        </p:spPr>
        <p:style>
          <a:lnRef idx="1">
            <a:schemeClr val="accent1"/>
          </a:lnRef>
          <a:fillRef idx="0">
            <a:schemeClr val="accent1"/>
          </a:fillRef>
          <a:effectRef idx="0">
            <a:schemeClr val="accent1"/>
          </a:effectRef>
          <a:fontRef idx="minor">
            <a:schemeClr val="tx1"/>
          </a:fontRef>
        </p:style>
      </p:cxnSp>
      <p:sp>
        <p:nvSpPr>
          <p:cNvPr id="20" name="Left Brace 19"/>
          <p:cNvSpPr/>
          <p:nvPr/>
        </p:nvSpPr>
        <p:spPr>
          <a:xfrm rot="5400000">
            <a:off x="1914963" y="1300903"/>
            <a:ext cx="356794" cy="2022188"/>
          </a:xfrm>
          <a:prstGeom prst="leftBrace">
            <a:avLst>
              <a:gd name="adj1" fmla="val 0"/>
              <a:gd name="adj2" fmla="val 50000"/>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Isosceles Triangle 33"/>
          <p:cNvSpPr/>
          <p:nvPr/>
        </p:nvSpPr>
        <p:spPr>
          <a:xfrm>
            <a:off x="990600" y="3519672"/>
            <a:ext cx="152400" cy="16588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p:cNvSpPr/>
          <p:nvPr/>
        </p:nvSpPr>
        <p:spPr>
          <a:xfrm>
            <a:off x="3048000" y="3519672"/>
            <a:ext cx="152400" cy="16588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p:cNvSpPr/>
          <p:nvPr/>
        </p:nvSpPr>
        <p:spPr>
          <a:xfrm>
            <a:off x="5081379" y="3519672"/>
            <a:ext cx="152400" cy="16588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eft Brace 36"/>
          <p:cNvSpPr/>
          <p:nvPr/>
        </p:nvSpPr>
        <p:spPr>
          <a:xfrm rot="5400000">
            <a:off x="2941526" y="1140495"/>
            <a:ext cx="356794" cy="4075311"/>
          </a:xfrm>
          <a:prstGeom prst="leftBrace">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p:cNvSpPr txBox="1"/>
          <p:nvPr/>
        </p:nvSpPr>
        <p:spPr>
          <a:xfrm>
            <a:off x="2703687" y="2555940"/>
            <a:ext cx="842218" cy="369332"/>
          </a:xfrm>
          <a:prstGeom prst="rect">
            <a:avLst/>
          </a:prstGeom>
          <a:noFill/>
        </p:spPr>
        <p:txBody>
          <a:bodyPr wrap="none" rtlCol="0">
            <a:spAutoFit/>
          </a:bodyPr>
          <a:lstStyle/>
          <a:p>
            <a:r>
              <a:rPr lang="en-US" dirty="0" smtClean="0">
                <a:solidFill>
                  <a:schemeClr val="bg1"/>
                </a:solidFill>
              </a:rPr>
              <a:t>7 Years</a:t>
            </a:r>
            <a:endParaRPr lang="en-US" dirty="0">
              <a:solidFill>
                <a:schemeClr val="bg1"/>
              </a:solidFill>
            </a:endParaRPr>
          </a:p>
        </p:txBody>
      </p:sp>
      <p:sp>
        <p:nvSpPr>
          <p:cNvPr id="40" name="Left Brace 39"/>
          <p:cNvSpPr/>
          <p:nvPr/>
        </p:nvSpPr>
        <p:spPr>
          <a:xfrm rot="16200000" flipV="1">
            <a:off x="2926058" y="2030851"/>
            <a:ext cx="356794" cy="4075311"/>
          </a:xfrm>
          <a:prstGeom prst="leftBrace">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p:cNvSpPr txBox="1"/>
          <p:nvPr/>
        </p:nvSpPr>
        <p:spPr>
          <a:xfrm>
            <a:off x="2514600" y="4285052"/>
            <a:ext cx="1194173" cy="369332"/>
          </a:xfrm>
          <a:prstGeom prst="rect">
            <a:avLst/>
          </a:prstGeom>
          <a:noFill/>
        </p:spPr>
        <p:txBody>
          <a:bodyPr wrap="none" rtlCol="0">
            <a:spAutoFit/>
          </a:bodyPr>
          <a:lstStyle/>
          <a:p>
            <a:r>
              <a:rPr lang="en-US" dirty="0" smtClean="0">
                <a:solidFill>
                  <a:schemeClr val="bg1"/>
                </a:solidFill>
              </a:rPr>
              <a:t>Tribulation</a:t>
            </a:r>
            <a:endParaRPr lang="en-US" dirty="0">
              <a:solidFill>
                <a:schemeClr val="bg1"/>
              </a:solidFill>
            </a:endParaRPr>
          </a:p>
        </p:txBody>
      </p:sp>
      <p:sp>
        <p:nvSpPr>
          <p:cNvPr id="42" name="Isosceles Triangle 41"/>
          <p:cNvSpPr/>
          <p:nvPr/>
        </p:nvSpPr>
        <p:spPr>
          <a:xfrm>
            <a:off x="6998242" y="3519672"/>
            <a:ext cx="152400" cy="16588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Left Brace 42"/>
          <p:cNvSpPr/>
          <p:nvPr/>
        </p:nvSpPr>
        <p:spPr>
          <a:xfrm rot="16200000" flipV="1">
            <a:off x="5930365" y="3179027"/>
            <a:ext cx="356794" cy="1778959"/>
          </a:xfrm>
          <a:prstGeom prst="leftBrace">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a:off x="5486400" y="4285052"/>
            <a:ext cx="1258678" cy="369332"/>
          </a:xfrm>
          <a:prstGeom prst="rect">
            <a:avLst/>
          </a:prstGeom>
          <a:noFill/>
        </p:spPr>
        <p:txBody>
          <a:bodyPr wrap="none" rtlCol="0">
            <a:spAutoFit/>
          </a:bodyPr>
          <a:lstStyle/>
          <a:p>
            <a:r>
              <a:rPr lang="en-US" dirty="0" smtClean="0">
                <a:solidFill>
                  <a:schemeClr val="bg1"/>
                </a:solidFill>
              </a:rPr>
              <a:t>Millennium</a:t>
            </a:r>
            <a:endParaRPr lang="en-US" dirty="0">
              <a:solidFill>
                <a:schemeClr val="bg1"/>
              </a:solidFill>
            </a:endParaRPr>
          </a:p>
        </p:txBody>
      </p:sp>
      <p:sp>
        <p:nvSpPr>
          <p:cNvPr id="45" name="Left Brace 44"/>
          <p:cNvSpPr/>
          <p:nvPr/>
        </p:nvSpPr>
        <p:spPr>
          <a:xfrm rot="5400000">
            <a:off x="5942523" y="2288671"/>
            <a:ext cx="356794" cy="1778959"/>
          </a:xfrm>
          <a:prstGeom prst="leftBrace">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extBox 45"/>
          <p:cNvSpPr txBox="1"/>
          <p:nvPr/>
        </p:nvSpPr>
        <p:spPr>
          <a:xfrm>
            <a:off x="5562600" y="2555940"/>
            <a:ext cx="1193275" cy="369332"/>
          </a:xfrm>
          <a:prstGeom prst="rect">
            <a:avLst/>
          </a:prstGeom>
          <a:noFill/>
        </p:spPr>
        <p:txBody>
          <a:bodyPr wrap="none" rtlCol="0">
            <a:spAutoFit/>
          </a:bodyPr>
          <a:lstStyle/>
          <a:p>
            <a:r>
              <a:rPr lang="en-US" dirty="0" smtClean="0">
                <a:solidFill>
                  <a:schemeClr val="bg1"/>
                </a:solidFill>
              </a:rPr>
              <a:t>1000 Years</a:t>
            </a:r>
            <a:endParaRPr lang="en-US" dirty="0">
              <a:solidFill>
                <a:schemeClr val="bg1"/>
              </a:solidFill>
            </a:endParaRPr>
          </a:p>
        </p:txBody>
      </p:sp>
      <p:sp>
        <p:nvSpPr>
          <p:cNvPr id="47" name="TextBox 46"/>
          <p:cNvSpPr txBox="1"/>
          <p:nvPr/>
        </p:nvSpPr>
        <p:spPr>
          <a:xfrm>
            <a:off x="1662857" y="1676400"/>
            <a:ext cx="1016945" cy="369332"/>
          </a:xfrm>
          <a:prstGeom prst="rect">
            <a:avLst/>
          </a:prstGeom>
          <a:noFill/>
        </p:spPr>
        <p:txBody>
          <a:bodyPr wrap="none" rtlCol="0">
            <a:spAutoFit/>
          </a:bodyPr>
          <a:lstStyle/>
          <a:p>
            <a:r>
              <a:rPr lang="en-US" dirty="0" smtClean="0">
                <a:solidFill>
                  <a:schemeClr val="bg1"/>
                </a:solidFill>
              </a:rPr>
              <a:t>3.5 Years</a:t>
            </a:r>
            <a:endParaRPr lang="en-US" dirty="0">
              <a:solidFill>
                <a:schemeClr val="bg1"/>
              </a:solidFill>
            </a:endParaRPr>
          </a:p>
        </p:txBody>
      </p:sp>
      <p:cxnSp>
        <p:nvCxnSpPr>
          <p:cNvPr id="9" name="Straight Arrow Connector 8"/>
          <p:cNvCxnSpPr/>
          <p:nvPr/>
        </p:nvCxnSpPr>
        <p:spPr>
          <a:xfrm flipH="1" flipV="1">
            <a:off x="533401" y="3810000"/>
            <a:ext cx="990599" cy="174869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148610" y="5715000"/>
            <a:ext cx="1442190" cy="923330"/>
          </a:xfrm>
          <a:prstGeom prst="rect">
            <a:avLst/>
          </a:prstGeom>
          <a:noFill/>
        </p:spPr>
        <p:txBody>
          <a:bodyPr wrap="none" rtlCol="0">
            <a:spAutoFit/>
          </a:bodyPr>
          <a:lstStyle/>
          <a:p>
            <a:r>
              <a:rPr lang="en-US" dirty="0" smtClean="0">
                <a:solidFill>
                  <a:schemeClr val="bg1"/>
                </a:solidFill>
              </a:rPr>
              <a:t>The Rapture?</a:t>
            </a:r>
          </a:p>
          <a:p>
            <a:r>
              <a:rPr lang="en-US" dirty="0" smtClean="0">
                <a:solidFill>
                  <a:schemeClr val="bg1"/>
                </a:solidFill>
              </a:rPr>
              <a:t>1 Thess. 4</a:t>
            </a:r>
          </a:p>
          <a:p>
            <a:r>
              <a:rPr lang="en-US" dirty="0" smtClean="0">
                <a:solidFill>
                  <a:schemeClr val="bg1"/>
                </a:solidFill>
              </a:rPr>
              <a:t>1 Cor. 15</a:t>
            </a:r>
            <a:endParaRPr lang="en-US" dirty="0">
              <a:solidFill>
                <a:schemeClr val="bg1"/>
              </a:solidFill>
            </a:endParaRPr>
          </a:p>
        </p:txBody>
      </p:sp>
      <p:cxnSp>
        <p:nvCxnSpPr>
          <p:cNvPr id="49" name="Straight Arrow Connector 48"/>
          <p:cNvCxnSpPr/>
          <p:nvPr/>
        </p:nvCxnSpPr>
        <p:spPr>
          <a:xfrm flipH="1" flipV="1">
            <a:off x="3352800" y="3810000"/>
            <a:ext cx="990599" cy="174869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962400" y="5715000"/>
            <a:ext cx="2205925" cy="923330"/>
          </a:xfrm>
          <a:prstGeom prst="rect">
            <a:avLst/>
          </a:prstGeom>
          <a:noFill/>
        </p:spPr>
        <p:txBody>
          <a:bodyPr wrap="none" rtlCol="0">
            <a:spAutoFit/>
          </a:bodyPr>
          <a:lstStyle/>
          <a:p>
            <a:r>
              <a:rPr lang="en-US" dirty="0" smtClean="0">
                <a:solidFill>
                  <a:schemeClr val="bg1"/>
                </a:solidFill>
              </a:rPr>
              <a:t>The Abomination </a:t>
            </a:r>
          </a:p>
          <a:p>
            <a:r>
              <a:rPr lang="en-US" dirty="0" smtClean="0">
                <a:solidFill>
                  <a:schemeClr val="bg1"/>
                </a:solidFill>
              </a:rPr>
              <a:t>Of Desolation</a:t>
            </a:r>
          </a:p>
          <a:p>
            <a:r>
              <a:rPr lang="en-US" dirty="0" smtClean="0">
                <a:solidFill>
                  <a:schemeClr val="bg1"/>
                </a:solidFill>
              </a:rPr>
              <a:t>Matthew 24, Daniel 9</a:t>
            </a:r>
            <a:endParaRPr lang="en-US" dirty="0">
              <a:solidFill>
                <a:schemeClr val="bg1"/>
              </a:solidFill>
            </a:endParaRPr>
          </a:p>
        </p:txBody>
      </p:sp>
      <p:sp>
        <p:nvSpPr>
          <p:cNvPr id="51" name="Left Brace 50"/>
          <p:cNvSpPr/>
          <p:nvPr/>
        </p:nvSpPr>
        <p:spPr>
          <a:xfrm rot="5400000">
            <a:off x="3937151" y="1300903"/>
            <a:ext cx="356794" cy="2022188"/>
          </a:xfrm>
          <a:prstGeom prst="leftBrace">
            <a:avLst>
              <a:gd name="adj1" fmla="val 0"/>
              <a:gd name="adj2" fmla="val 50000"/>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TextBox 51"/>
          <p:cNvSpPr txBox="1"/>
          <p:nvPr/>
        </p:nvSpPr>
        <p:spPr>
          <a:xfrm>
            <a:off x="2971800" y="1676400"/>
            <a:ext cx="2271263" cy="369332"/>
          </a:xfrm>
          <a:prstGeom prst="rect">
            <a:avLst/>
          </a:prstGeom>
          <a:noFill/>
        </p:spPr>
        <p:txBody>
          <a:bodyPr wrap="none" rtlCol="0">
            <a:spAutoFit/>
          </a:bodyPr>
          <a:lstStyle/>
          <a:p>
            <a:r>
              <a:rPr lang="en-US" dirty="0" smtClean="0">
                <a:solidFill>
                  <a:schemeClr val="bg1"/>
                </a:solidFill>
              </a:rPr>
              <a:t>1260 Days, 42 Months</a:t>
            </a:r>
            <a:endParaRPr lang="en-US" dirty="0">
              <a:solidFill>
                <a:schemeClr val="bg1"/>
              </a:solidFill>
            </a:endParaRPr>
          </a:p>
        </p:txBody>
      </p:sp>
      <p:cxnSp>
        <p:nvCxnSpPr>
          <p:cNvPr id="53" name="Straight Arrow Connector 52"/>
          <p:cNvCxnSpPr/>
          <p:nvPr/>
        </p:nvCxnSpPr>
        <p:spPr>
          <a:xfrm flipH="1" flipV="1">
            <a:off x="5257801" y="3810000"/>
            <a:ext cx="990599" cy="174869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159237" y="5715000"/>
            <a:ext cx="1691682" cy="369332"/>
          </a:xfrm>
          <a:prstGeom prst="rect">
            <a:avLst/>
          </a:prstGeom>
          <a:noFill/>
        </p:spPr>
        <p:txBody>
          <a:bodyPr wrap="none" rtlCol="0">
            <a:spAutoFit/>
          </a:bodyPr>
          <a:lstStyle/>
          <a:p>
            <a:r>
              <a:rPr lang="en-US" dirty="0" smtClean="0">
                <a:solidFill>
                  <a:schemeClr val="bg1"/>
                </a:solidFill>
              </a:rPr>
              <a:t>Return Of Christ</a:t>
            </a:r>
            <a:endParaRPr lang="en-US" dirty="0">
              <a:solidFill>
                <a:schemeClr val="bg1"/>
              </a:solidFill>
            </a:endParaRPr>
          </a:p>
        </p:txBody>
      </p:sp>
      <p:cxnSp>
        <p:nvCxnSpPr>
          <p:cNvPr id="55" name="Straight Arrow Connector 54"/>
          <p:cNvCxnSpPr/>
          <p:nvPr/>
        </p:nvCxnSpPr>
        <p:spPr>
          <a:xfrm flipH="1" flipV="1">
            <a:off x="7543801" y="3890109"/>
            <a:ext cx="380999" cy="681891"/>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239000" y="4654384"/>
            <a:ext cx="1829925" cy="646331"/>
          </a:xfrm>
          <a:prstGeom prst="rect">
            <a:avLst/>
          </a:prstGeom>
          <a:noFill/>
        </p:spPr>
        <p:txBody>
          <a:bodyPr wrap="none" rtlCol="0">
            <a:spAutoFit/>
          </a:bodyPr>
          <a:lstStyle/>
          <a:p>
            <a:r>
              <a:rPr lang="en-US" dirty="0" smtClean="0">
                <a:solidFill>
                  <a:schemeClr val="bg1"/>
                </a:solidFill>
              </a:rPr>
              <a:t>Great White</a:t>
            </a:r>
          </a:p>
          <a:p>
            <a:r>
              <a:rPr lang="en-US" dirty="0" smtClean="0">
                <a:solidFill>
                  <a:schemeClr val="bg1"/>
                </a:solidFill>
              </a:rPr>
              <a:t>Throne Judgment</a:t>
            </a:r>
            <a:endParaRPr lang="en-US" dirty="0">
              <a:solidFill>
                <a:schemeClr val="bg1"/>
              </a:solidFill>
            </a:endParaRPr>
          </a:p>
        </p:txBody>
      </p:sp>
    </p:spTree>
    <p:extLst>
      <p:ext uri="{BB962C8B-B14F-4D97-AF65-F5344CB8AC3E}">
        <p14:creationId xmlns:p14="http://schemas.microsoft.com/office/powerpoint/2010/main" val="2529444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Isaiah 65</a:t>
            </a:r>
          </a:p>
        </p:txBody>
      </p:sp>
      <p:sp>
        <p:nvSpPr>
          <p:cNvPr id="9" name="TextBox 8"/>
          <p:cNvSpPr txBox="1"/>
          <p:nvPr/>
        </p:nvSpPr>
        <p:spPr>
          <a:xfrm>
            <a:off x="304800" y="533400"/>
            <a:ext cx="1614353" cy="369332"/>
          </a:xfrm>
          <a:prstGeom prst="rect">
            <a:avLst/>
          </a:prstGeom>
          <a:noFill/>
        </p:spPr>
        <p:txBody>
          <a:bodyPr wrap="none" rtlCol="0">
            <a:spAutoFit/>
          </a:bodyPr>
          <a:lstStyle/>
          <a:p>
            <a:r>
              <a:rPr lang="en-US" dirty="0" smtClean="0">
                <a:solidFill>
                  <a:schemeClr val="bg1"/>
                </a:solidFill>
              </a:rPr>
              <a:t>Characteristics:</a:t>
            </a:r>
            <a:endParaRPr lang="en-US" dirty="0">
              <a:solidFill>
                <a:schemeClr val="bg1"/>
              </a:solidFill>
            </a:endParaRPr>
          </a:p>
        </p:txBody>
      </p:sp>
      <p:sp>
        <p:nvSpPr>
          <p:cNvPr id="6" name="TextBox 5"/>
          <p:cNvSpPr txBox="1"/>
          <p:nvPr/>
        </p:nvSpPr>
        <p:spPr>
          <a:xfrm>
            <a:off x="304800" y="1092517"/>
            <a:ext cx="8526180" cy="4893647"/>
          </a:xfrm>
          <a:prstGeom prst="rect">
            <a:avLst/>
          </a:prstGeom>
          <a:noFill/>
        </p:spPr>
        <p:txBody>
          <a:bodyPr wrap="none" rtlCol="0">
            <a:spAutoFit/>
          </a:bodyPr>
          <a:lstStyle/>
          <a:p>
            <a:pPr marL="342900" indent="-342900">
              <a:buAutoNum type="arabicPeriod"/>
            </a:pPr>
            <a:r>
              <a:rPr lang="en-US" sz="2400" dirty="0" smtClean="0">
                <a:solidFill>
                  <a:schemeClr val="bg1"/>
                </a:solidFill>
              </a:rPr>
              <a:t>It is new (v. 17)</a:t>
            </a:r>
          </a:p>
          <a:p>
            <a:pPr marL="800100" lvl="1" indent="-342900">
              <a:buFont typeface="+mj-lt"/>
              <a:buAutoNum type="alphaLcPeriod"/>
            </a:pPr>
            <a:r>
              <a:rPr lang="en-US" sz="2400" dirty="0" smtClean="0">
                <a:solidFill>
                  <a:schemeClr val="bg1"/>
                </a:solidFill>
              </a:rPr>
              <a:t>Is this an event that happens at the beginning or the end of </a:t>
            </a:r>
          </a:p>
          <a:p>
            <a:pPr lvl="1"/>
            <a:r>
              <a:rPr lang="en-US" sz="2400" dirty="0">
                <a:solidFill>
                  <a:schemeClr val="bg1"/>
                </a:solidFill>
              </a:rPr>
              <a:t> </a:t>
            </a:r>
            <a:r>
              <a:rPr lang="en-US" sz="2400" dirty="0" smtClean="0">
                <a:solidFill>
                  <a:schemeClr val="bg1"/>
                </a:solidFill>
              </a:rPr>
              <a:t>    the period?</a:t>
            </a:r>
          </a:p>
          <a:p>
            <a:pPr marL="342900" indent="-342900">
              <a:buFont typeface="+mj-lt"/>
              <a:buAutoNum type="arabicPeriod"/>
            </a:pPr>
            <a:r>
              <a:rPr lang="en-US" sz="2400" dirty="0" smtClean="0">
                <a:solidFill>
                  <a:schemeClr val="bg1"/>
                </a:solidFill>
              </a:rPr>
              <a:t>Former things are not remembered.</a:t>
            </a:r>
          </a:p>
          <a:p>
            <a:pPr marL="342900" indent="-342900">
              <a:buFont typeface="+mj-lt"/>
              <a:buAutoNum type="arabicPeriod"/>
            </a:pPr>
            <a:r>
              <a:rPr lang="en-US" sz="2400" dirty="0" smtClean="0">
                <a:solidFill>
                  <a:schemeClr val="bg1"/>
                </a:solidFill>
              </a:rPr>
              <a:t>Joy will be the character that will mark this Kingdom (v. 18-19)</a:t>
            </a:r>
          </a:p>
          <a:p>
            <a:pPr marL="342900" indent="-342900">
              <a:buFont typeface="+mj-lt"/>
              <a:buAutoNum type="arabicPeriod"/>
            </a:pPr>
            <a:r>
              <a:rPr lang="en-US" sz="2400" dirty="0" smtClean="0">
                <a:solidFill>
                  <a:schemeClr val="bg1"/>
                </a:solidFill>
              </a:rPr>
              <a:t>Age is greatly extended again (as it was in the Garden).</a:t>
            </a:r>
          </a:p>
          <a:p>
            <a:pPr marL="342900" indent="-342900">
              <a:buFont typeface="+mj-lt"/>
              <a:buAutoNum type="arabicPeriod"/>
            </a:pPr>
            <a:r>
              <a:rPr lang="en-US" sz="2400" dirty="0" smtClean="0">
                <a:solidFill>
                  <a:schemeClr val="bg1"/>
                </a:solidFill>
              </a:rPr>
              <a:t>Some still die (they are unglorified).</a:t>
            </a:r>
          </a:p>
          <a:p>
            <a:pPr marL="342900" indent="-342900">
              <a:buFont typeface="+mj-lt"/>
              <a:buAutoNum type="arabicPeriod"/>
            </a:pPr>
            <a:r>
              <a:rPr lang="en-US" sz="2400" dirty="0" smtClean="0">
                <a:solidFill>
                  <a:schemeClr val="bg1"/>
                </a:solidFill>
              </a:rPr>
              <a:t>Sin still seems to reign (v. 20).</a:t>
            </a:r>
          </a:p>
          <a:p>
            <a:pPr marL="342900" indent="-342900">
              <a:buFont typeface="+mj-lt"/>
              <a:buAutoNum type="arabicPeriod"/>
            </a:pPr>
            <a:r>
              <a:rPr lang="en-US" sz="2400" dirty="0" smtClean="0">
                <a:solidFill>
                  <a:schemeClr val="bg1"/>
                </a:solidFill>
              </a:rPr>
              <a:t>People build and enjoy the fruit of their own labour (v. 21-22).</a:t>
            </a:r>
          </a:p>
          <a:p>
            <a:pPr marL="342900" indent="-342900">
              <a:buFont typeface="+mj-lt"/>
              <a:buAutoNum type="arabicPeriod"/>
            </a:pPr>
            <a:r>
              <a:rPr lang="en-US" sz="2400" dirty="0" smtClean="0">
                <a:solidFill>
                  <a:schemeClr val="bg1"/>
                </a:solidFill>
              </a:rPr>
              <a:t>Children are born and there is every expectation of a wonderful </a:t>
            </a:r>
          </a:p>
          <a:p>
            <a:r>
              <a:rPr lang="en-US" sz="2400" dirty="0">
                <a:solidFill>
                  <a:schemeClr val="bg1"/>
                </a:solidFill>
              </a:rPr>
              <a:t> </a:t>
            </a:r>
            <a:r>
              <a:rPr lang="en-US" sz="2400" dirty="0" smtClean="0">
                <a:solidFill>
                  <a:schemeClr val="bg1"/>
                </a:solidFill>
              </a:rPr>
              <a:t>    future (v.23)</a:t>
            </a:r>
          </a:p>
          <a:p>
            <a:r>
              <a:rPr lang="en-US" sz="2400" dirty="0" smtClean="0">
                <a:solidFill>
                  <a:schemeClr val="bg1"/>
                </a:solidFill>
              </a:rPr>
              <a:t>9. Prayer is answered without delay (v.24)</a:t>
            </a:r>
          </a:p>
          <a:p>
            <a:r>
              <a:rPr lang="en-US" sz="2400" dirty="0" smtClean="0">
                <a:solidFill>
                  <a:schemeClr val="bg1"/>
                </a:solidFill>
              </a:rPr>
              <a:t>10. The nature of animals is restored as it was in the Garden (v.25)</a:t>
            </a:r>
            <a:endParaRPr lang="en-US" sz="2400" dirty="0">
              <a:solidFill>
                <a:schemeClr val="bg1"/>
              </a:solidFill>
            </a:endParaRPr>
          </a:p>
        </p:txBody>
      </p:sp>
    </p:spTree>
    <p:extLst>
      <p:ext uri="{BB962C8B-B14F-4D97-AF65-F5344CB8AC3E}">
        <p14:creationId xmlns:p14="http://schemas.microsoft.com/office/powerpoint/2010/main" val="194333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609600"/>
            <a:ext cx="4607352" cy="646331"/>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sz="3600" b="1" spc="150" dirty="0" smtClean="0">
                <a:ln w="11430"/>
                <a:solidFill>
                  <a:srgbClr val="F8F8F8"/>
                </a:solidFill>
                <a:effectLst>
                  <a:outerShdw blurRad="50800" dist="38100" dir="2700000" algn="tl" rotWithShape="0">
                    <a:prstClr val="black">
                      <a:alpha val="40000"/>
                    </a:prstClr>
                  </a:outerShdw>
                </a:effectLst>
                <a:latin typeface="Adobe Gothic Std B" pitchFamily="34" charset="-128"/>
                <a:ea typeface="Adobe Gothic Std B" pitchFamily="34" charset="-128"/>
              </a:rPr>
              <a:t>Revelation: Chiasm</a:t>
            </a:r>
            <a:endParaRPr lang="en-US" sz="3600" b="1" spc="150" dirty="0">
              <a:ln w="11430"/>
              <a:solidFill>
                <a:srgbClr val="F8F8F8"/>
              </a:solidFill>
              <a:effectLst>
                <a:outerShdw blurRad="50800" dist="38100" dir="2700000" algn="tl" rotWithShape="0">
                  <a:prstClr val="black">
                    <a:alpha val="40000"/>
                  </a:prstClr>
                </a:outerShdw>
              </a:effectLst>
              <a:latin typeface="Adobe Gothic Std B" pitchFamily="34" charset="-128"/>
              <a:ea typeface="Adobe Gothic Std B" pitchFamily="34" charset="-128"/>
            </a:endParaRPr>
          </a:p>
        </p:txBody>
      </p:sp>
      <p:sp>
        <p:nvSpPr>
          <p:cNvPr id="2" name="TextBox 1"/>
          <p:cNvSpPr txBox="1"/>
          <p:nvPr/>
        </p:nvSpPr>
        <p:spPr>
          <a:xfrm>
            <a:off x="783694" y="1469036"/>
            <a:ext cx="2125518" cy="369332"/>
          </a:xfrm>
          <a:prstGeom prst="rect">
            <a:avLst/>
          </a:prstGeom>
          <a:noFill/>
        </p:spPr>
        <p:txBody>
          <a:bodyPr wrap="none" rtlCol="0">
            <a:spAutoFit/>
          </a:bodyPr>
          <a:lstStyle/>
          <a:p>
            <a:r>
              <a:rPr lang="en-US" dirty="0" smtClean="0"/>
              <a:t>Prologue	(Rev 1:1-8)</a:t>
            </a:r>
            <a:endParaRPr lang="en-US" dirty="0"/>
          </a:p>
        </p:txBody>
      </p:sp>
      <p:sp>
        <p:nvSpPr>
          <p:cNvPr id="7" name="TextBox 6"/>
          <p:cNvSpPr txBox="1"/>
          <p:nvPr/>
        </p:nvSpPr>
        <p:spPr>
          <a:xfrm>
            <a:off x="783694" y="6204466"/>
            <a:ext cx="2297039" cy="369332"/>
          </a:xfrm>
          <a:prstGeom prst="rect">
            <a:avLst/>
          </a:prstGeom>
          <a:noFill/>
        </p:spPr>
        <p:txBody>
          <a:bodyPr wrap="none" rtlCol="0">
            <a:spAutoFit/>
          </a:bodyPr>
          <a:lstStyle/>
          <a:p>
            <a:r>
              <a:rPr lang="en-US" dirty="0" smtClean="0"/>
              <a:t>Epilogue (Rev 22:8-17)</a:t>
            </a:r>
            <a:endParaRPr lang="en-US" dirty="0"/>
          </a:p>
        </p:txBody>
      </p:sp>
      <p:sp>
        <p:nvSpPr>
          <p:cNvPr id="9" name="TextBox 8"/>
          <p:cNvSpPr txBox="1"/>
          <p:nvPr/>
        </p:nvSpPr>
        <p:spPr>
          <a:xfrm>
            <a:off x="1490888" y="1995195"/>
            <a:ext cx="2757101" cy="369332"/>
          </a:xfrm>
          <a:prstGeom prst="rect">
            <a:avLst/>
          </a:prstGeom>
          <a:noFill/>
        </p:spPr>
        <p:txBody>
          <a:bodyPr wrap="none" rtlCol="0">
            <a:spAutoFit/>
          </a:bodyPr>
          <a:lstStyle/>
          <a:p>
            <a:r>
              <a:rPr lang="en-US" dirty="0" smtClean="0"/>
              <a:t>Seven Churches (1:10-3:22)</a:t>
            </a:r>
            <a:endParaRPr lang="en-US" dirty="0"/>
          </a:p>
        </p:txBody>
      </p:sp>
      <p:sp>
        <p:nvSpPr>
          <p:cNvPr id="10" name="TextBox 9"/>
          <p:cNvSpPr txBox="1"/>
          <p:nvPr/>
        </p:nvSpPr>
        <p:spPr>
          <a:xfrm>
            <a:off x="1490888" y="5678308"/>
            <a:ext cx="2852512" cy="369332"/>
          </a:xfrm>
          <a:prstGeom prst="rect">
            <a:avLst/>
          </a:prstGeom>
          <a:noFill/>
        </p:spPr>
        <p:txBody>
          <a:bodyPr wrap="none" rtlCol="0">
            <a:spAutoFit/>
          </a:bodyPr>
          <a:lstStyle/>
          <a:p>
            <a:r>
              <a:rPr lang="en-US" dirty="0" smtClean="0"/>
              <a:t>New Jerusalem (21:9 – 22:9)</a:t>
            </a:r>
            <a:endParaRPr lang="en-US" dirty="0"/>
          </a:p>
        </p:txBody>
      </p:sp>
      <p:sp>
        <p:nvSpPr>
          <p:cNvPr id="11" name="TextBox 10"/>
          <p:cNvSpPr txBox="1"/>
          <p:nvPr/>
        </p:nvSpPr>
        <p:spPr>
          <a:xfrm>
            <a:off x="2258776" y="2514600"/>
            <a:ext cx="2279598" cy="369332"/>
          </a:xfrm>
          <a:prstGeom prst="rect">
            <a:avLst/>
          </a:prstGeom>
          <a:noFill/>
        </p:spPr>
        <p:txBody>
          <a:bodyPr wrap="none" rtlCol="0">
            <a:spAutoFit/>
          </a:bodyPr>
          <a:lstStyle/>
          <a:p>
            <a:r>
              <a:rPr lang="en-US" dirty="0" smtClean="0"/>
              <a:t>Seven Seals (4:1 – 8:1)</a:t>
            </a:r>
            <a:endParaRPr lang="en-US" dirty="0"/>
          </a:p>
        </p:txBody>
      </p:sp>
      <p:sp>
        <p:nvSpPr>
          <p:cNvPr id="12" name="TextBox 11"/>
          <p:cNvSpPr txBox="1"/>
          <p:nvPr/>
        </p:nvSpPr>
        <p:spPr>
          <a:xfrm>
            <a:off x="2258776" y="5145395"/>
            <a:ext cx="2618024" cy="369332"/>
          </a:xfrm>
          <a:prstGeom prst="rect">
            <a:avLst/>
          </a:prstGeom>
          <a:noFill/>
        </p:spPr>
        <p:txBody>
          <a:bodyPr wrap="none" rtlCol="0">
            <a:spAutoFit/>
          </a:bodyPr>
          <a:lstStyle/>
          <a:p>
            <a:r>
              <a:rPr lang="en-US" dirty="0" smtClean="0"/>
              <a:t>Millennium (19:11 – 21:8)</a:t>
            </a:r>
            <a:endParaRPr lang="en-US" dirty="0"/>
          </a:p>
        </p:txBody>
      </p:sp>
      <p:sp>
        <p:nvSpPr>
          <p:cNvPr id="13" name="TextBox 12"/>
          <p:cNvSpPr txBox="1"/>
          <p:nvPr/>
        </p:nvSpPr>
        <p:spPr>
          <a:xfrm>
            <a:off x="3011194" y="3047513"/>
            <a:ext cx="2926122" cy="369332"/>
          </a:xfrm>
          <a:prstGeom prst="rect">
            <a:avLst/>
          </a:prstGeom>
          <a:noFill/>
        </p:spPr>
        <p:txBody>
          <a:bodyPr wrap="none" rtlCol="0">
            <a:spAutoFit/>
          </a:bodyPr>
          <a:lstStyle/>
          <a:p>
            <a:r>
              <a:rPr lang="en-US" dirty="0" smtClean="0"/>
              <a:t>Seven Trumpets (8:2 – 11:18)</a:t>
            </a:r>
            <a:endParaRPr lang="en-US" dirty="0"/>
          </a:p>
        </p:txBody>
      </p:sp>
      <p:sp>
        <p:nvSpPr>
          <p:cNvPr id="14" name="TextBox 13"/>
          <p:cNvSpPr txBox="1"/>
          <p:nvPr/>
        </p:nvSpPr>
        <p:spPr>
          <a:xfrm>
            <a:off x="3773194" y="4099831"/>
            <a:ext cx="2794996" cy="369332"/>
          </a:xfrm>
          <a:prstGeom prst="rect">
            <a:avLst/>
          </a:prstGeom>
          <a:noFill/>
        </p:spPr>
        <p:txBody>
          <a:bodyPr wrap="none" rtlCol="0">
            <a:spAutoFit/>
          </a:bodyPr>
          <a:lstStyle/>
          <a:p>
            <a:r>
              <a:rPr lang="en-US" dirty="0" smtClean="0"/>
              <a:t>Fall Of Babylon (17:1-19:10)</a:t>
            </a:r>
            <a:endParaRPr lang="en-US" dirty="0"/>
          </a:p>
        </p:txBody>
      </p:sp>
      <p:sp>
        <p:nvSpPr>
          <p:cNvPr id="15" name="TextBox 14"/>
          <p:cNvSpPr txBox="1"/>
          <p:nvPr/>
        </p:nvSpPr>
        <p:spPr>
          <a:xfrm>
            <a:off x="3773194" y="3573672"/>
            <a:ext cx="2740622" cy="369332"/>
          </a:xfrm>
          <a:prstGeom prst="rect">
            <a:avLst/>
          </a:prstGeom>
          <a:noFill/>
        </p:spPr>
        <p:txBody>
          <a:bodyPr wrap="none" rtlCol="0">
            <a:spAutoFit/>
          </a:bodyPr>
          <a:lstStyle/>
          <a:p>
            <a:r>
              <a:rPr lang="en-US" dirty="0" smtClean="0"/>
              <a:t>Satan attacks (11:19-14:20)</a:t>
            </a:r>
            <a:endParaRPr lang="en-US" dirty="0"/>
          </a:p>
        </p:txBody>
      </p:sp>
      <p:sp>
        <p:nvSpPr>
          <p:cNvPr id="16" name="TextBox 15"/>
          <p:cNvSpPr txBox="1"/>
          <p:nvPr/>
        </p:nvSpPr>
        <p:spPr>
          <a:xfrm>
            <a:off x="3011194" y="4625990"/>
            <a:ext cx="2932406" cy="369332"/>
          </a:xfrm>
          <a:prstGeom prst="rect">
            <a:avLst/>
          </a:prstGeom>
          <a:noFill/>
        </p:spPr>
        <p:txBody>
          <a:bodyPr wrap="none" rtlCol="0">
            <a:spAutoFit/>
          </a:bodyPr>
          <a:lstStyle/>
          <a:p>
            <a:r>
              <a:rPr lang="en-US" dirty="0" smtClean="0"/>
              <a:t>Bowl Judgments 15:1 – 16:21</a:t>
            </a:r>
            <a:endParaRPr lang="en-US" dirty="0"/>
          </a:p>
        </p:txBody>
      </p:sp>
      <p:sp>
        <p:nvSpPr>
          <p:cNvPr id="6" name="Left Brace 5"/>
          <p:cNvSpPr/>
          <p:nvPr/>
        </p:nvSpPr>
        <p:spPr>
          <a:xfrm>
            <a:off x="533400" y="1653702"/>
            <a:ext cx="250294" cy="4735430"/>
          </a:xfrm>
          <a:prstGeom prst="leftBrace">
            <a:avLst/>
          </a:prstGeom>
          <a:ln w="127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8" name="Left Brace 17"/>
          <p:cNvSpPr/>
          <p:nvPr/>
        </p:nvSpPr>
        <p:spPr>
          <a:xfrm>
            <a:off x="1240594" y="2179861"/>
            <a:ext cx="250294" cy="3683114"/>
          </a:xfrm>
          <a:prstGeom prst="leftBrace">
            <a:avLst/>
          </a:prstGeom>
          <a:ln w="127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9" name="Left Brace 18"/>
          <p:cNvSpPr/>
          <p:nvPr/>
        </p:nvSpPr>
        <p:spPr>
          <a:xfrm>
            <a:off x="2042426" y="2699266"/>
            <a:ext cx="216350" cy="2630795"/>
          </a:xfrm>
          <a:prstGeom prst="leftBrace">
            <a:avLst/>
          </a:prstGeom>
          <a:ln w="127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0" name="Left Brace 19"/>
          <p:cNvSpPr/>
          <p:nvPr/>
        </p:nvSpPr>
        <p:spPr>
          <a:xfrm>
            <a:off x="2826520" y="3232179"/>
            <a:ext cx="184674" cy="1578477"/>
          </a:xfrm>
          <a:prstGeom prst="leftBrace">
            <a:avLst/>
          </a:prstGeom>
          <a:ln w="127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1" name="Left Brace 20"/>
          <p:cNvSpPr/>
          <p:nvPr/>
        </p:nvSpPr>
        <p:spPr>
          <a:xfrm>
            <a:off x="3581400" y="3758338"/>
            <a:ext cx="184674" cy="540427"/>
          </a:xfrm>
          <a:prstGeom prst="leftBrace">
            <a:avLst/>
          </a:prstGeom>
          <a:ln w="127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3469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814016"/>
            <a:ext cx="6125395" cy="584775"/>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32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The Nature  Of The Millennium</a:t>
            </a:r>
            <a:endParaRPr lang="en-US" sz="3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 name="TextBox 2"/>
          <p:cNvSpPr txBox="1"/>
          <p:nvPr/>
        </p:nvSpPr>
        <p:spPr>
          <a:xfrm>
            <a:off x="276225" y="1600200"/>
            <a:ext cx="8686800" cy="4832092"/>
          </a:xfrm>
          <a:prstGeom prst="rect">
            <a:avLst/>
          </a:prstGeom>
          <a:noFill/>
        </p:spPr>
        <p:txBody>
          <a:bodyPr wrap="square" rtlCol="0">
            <a:spAutoFit/>
          </a:bodyPr>
          <a:lstStyle/>
          <a:p>
            <a:pPr marL="514350" indent="-514350">
              <a:buAutoNum type="arabicParenR"/>
            </a:pPr>
            <a:r>
              <a:rPr lang="en-US" sz="2800" dirty="0" smtClean="0">
                <a:solidFill>
                  <a:schemeClr val="accent5">
                    <a:lumMod val="40000"/>
                    <a:lumOff val="60000"/>
                  </a:schemeClr>
                </a:solidFill>
              </a:rPr>
              <a:t>Christ bodily reigns on earth (Matthew 25:31-41)</a:t>
            </a:r>
          </a:p>
          <a:p>
            <a:pPr marL="514350" indent="-514350">
              <a:buAutoNum type="arabicParenR"/>
            </a:pPr>
            <a:endParaRPr lang="en-US" sz="2800" dirty="0" smtClean="0">
              <a:solidFill>
                <a:schemeClr val="accent5">
                  <a:lumMod val="40000"/>
                  <a:lumOff val="60000"/>
                </a:schemeClr>
              </a:solidFill>
            </a:endParaRPr>
          </a:p>
          <a:p>
            <a:pPr marL="514350" indent="-514350">
              <a:buAutoNum type="arabicParenR"/>
            </a:pPr>
            <a:r>
              <a:rPr lang="en-US" sz="2800" dirty="0" smtClean="0">
                <a:solidFill>
                  <a:schemeClr val="accent5">
                    <a:lumMod val="40000"/>
                    <a:lumOff val="60000"/>
                  </a:schemeClr>
                </a:solidFill>
              </a:rPr>
              <a:t>Both glorified and </a:t>
            </a:r>
            <a:r>
              <a:rPr lang="en-US" sz="2800" dirty="0" err="1" smtClean="0">
                <a:solidFill>
                  <a:schemeClr val="accent5">
                    <a:lumMod val="40000"/>
                    <a:lumOff val="60000"/>
                  </a:schemeClr>
                </a:solidFill>
              </a:rPr>
              <a:t>unglorified</a:t>
            </a:r>
            <a:r>
              <a:rPr lang="en-US" sz="2800" dirty="0" smtClean="0">
                <a:solidFill>
                  <a:schemeClr val="accent5">
                    <a:lumMod val="40000"/>
                    <a:lumOff val="60000"/>
                  </a:schemeClr>
                </a:solidFill>
              </a:rPr>
              <a:t> saints seem to coexist</a:t>
            </a:r>
          </a:p>
          <a:p>
            <a:pPr marL="914400" lvl="1" indent="-457200">
              <a:buFontTx/>
              <a:buChar char="-"/>
            </a:pPr>
            <a:r>
              <a:rPr lang="en-US" sz="2800" dirty="0" smtClean="0">
                <a:solidFill>
                  <a:schemeClr val="accent5">
                    <a:lumMod val="40000"/>
                    <a:lumOff val="60000"/>
                  </a:schemeClr>
                </a:solidFill>
              </a:rPr>
              <a:t>2Tim. 2:12, Rev. 20:4, 6</a:t>
            </a:r>
          </a:p>
          <a:p>
            <a:pPr marL="914400" lvl="1" indent="-457200">
              <a:buFontTx/>
              <a:buChar char="-"/>
            </a:pPr>
            <a:r>
              <a:rPr lang="en-US" sz="2800" dirty="0" smtClean="0">
                <a:solidFill>
                  <a:schemeClr val="accent5">
                    <a:lumMod val="40000"/>
                    <a:lumOff val="60000"/>
                  </a:schemeClr>
                </a:solidFill>
              </a:rPr>
              <a:t>Isa. 65:17-25, 11:6-9</a:t>
            </a:r>
          </a:p>
          <a:p>
            <a:pPr marL="1371600" lvl="2" indent="-457200">
              <a:buFontTx/>
              <a:buChar char="-"/>
            </a:pPr>
            <a:r>
              <a:rPr lang="en-US" sz="2800" dirty="0" smtClean="0">
                <a:solidFill>
                  <a:schemeClr val="accent5">
                    <a:lumMod val="40000"/>
                    <a:lumOff val="60000"/>
                  </a:schemeClr>
                </a:solidFill>
              </a:rPr>
              <a:t>Some die; sin still exists</a:t>
            </a:r>
          </a:p>
          <a:p>
            <a:pPr marL="1371600" lvl="2" indent="-457200">
              <a:buFontTx/>
              <a:buChar char="-"/>
            </a:pPr>
            <a:r>
              <a:rPr lang="en-US" sz="2800" dirty="0" smtClean="0">
                <a:solidFill>
                  <a:schemeClr val="accent5">
                    <a:lumMod val="40000"/>
                    <a:lumOff val="60000"/>
                  </a:schemeClr>
                </a:solidFill>
              </a:rPr>
              <a:t>Children at 100 (extended life)</a:t>
            </a:r>
          </a:p>
          <a:p>
            <a:pPr marL="1371600" lvl="2" indent="-457200">
              <a:buFontTx/>
              <a:buChar char="-"/>
            </a:pPr>
            <a:r>
              <a:rPr lang="en-US" sz="2800" dirty="0" smtClean="0">
                <a:solidFill>
                  <a:schemeClr val="accent5">
                    <a:lumMod val="40000"/>
                    <a:lumOff val="60000"/>
                  </a:schemeClr>
                </a:solidFill>
              </a:rPr>
              <a:t>Nature of animals restored?</a:t>
            </a:r>
          </a:p>
          <a:p>
            <a:pPr marL="1371600" lvl="2" indent="-457200">
              <a:buFontTx/>
              <a:buChar char="-"/>
            </a:pPr>
            <a:r>
              <a:rPr lang="en-US" sz="2800" dirty="0" smtClean="0">
                <a:solidFill>
                  <a:schemeClr val="accent5">
                    <a:lumMod val="40000"/>
                    <a:lumOff val="60000"/>
                  </a:schemeClr>
                </a:solidFill>
              </a:rPr>
              <a:t>God immediately responds</a:t>
            </a:r>
          </a:p>
          <a:p>
            <a:pPr marL="1371600" lvl="2" indent="-457200">
              <a:buFontTx/>
              <a:buChar char="-"/>
            </a:pPr>
            <a:r>
              <a:rPr lang="en-US" sz="2800" dirty="0" smtClean="0">
                <a:solidFill>
                  <a:schemeClr val="accent5">
                    <a:lumMod val="40000"/>
                    <a:lumOff val="60000"/>
                  </a:schemeClr>
                </a:solidFill>
              </a:rPr>
              <a:t>The world moves from an evil dictator to </a:t>
            </a:r>
          </a:p>
          <a:p>
            <a:pPr lvl="2"/>
            <a:r>
              <a:rPr lang="en-US" sz="2800" dirty="0" smtClean="0">
                <a:solidFill>
                  <a:schemeClr val="accent5">
                    <a:lumMod val="40000"/>
                    <a:lumOff val="60000"/>
                  </a:schemeClr>
                </a:solidFill>
              </a:rPr>
              <a:t>Christ, the perfect ruler</a:t>
            </a:r>
            <a:endParaRPr lang="en-US" sz="2800" dirty="0">
              <a:solidFill>
                <a:schemeClr val="accent5">
                  <a:lumMod val="40000"/>
                  <a:lumOff val="60000"/>
                </a:schemeClr>
              </a:solidFill>
            </a:endParaRPr>
          </a:p>
        </p:txBody>
      </p:sp>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Isaiah 65</a:t>
            </a:r>
          </a:p>
        </p:txBody>
      </p:sp>
    </p:spTree>
    <p:extLst>
      <p:ext uri="{BB962C8B-B14F-4D97-AF65-F5344CB8AC3E}">
        <p14:creationId xmlns:p14="http://schemas.microsoft.com/office/powerpoint/2010/main" val="98674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814016"/>
            <a:ext cx="6125395" cy="584775"/>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32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The Nature  Of The Millennium</a:t>
            </a:r>
            <a:endParaRPr lang="en-US" sz="3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 name="TextBox 2"/>
          <p:cNvSpPr txBox="1"/>
          <p:nvPr/>
        </p:nvSpPr>
        <p:spPr>
          <a:xfrm>
            <a:off x="276225" y="1600200"/>
            <a:ext cx="8686800" cy="4832092"/>
          </a:xfrm>
          <a:prstGeom prst="rect">
            <a:avLst/>
          </a:prstGeom>
          <a:noFill/>
        </p:spPr>
        <p:txBody>
          <a:bodyPr wrap="square" rtlCol="0">
            <a:spAutoFit/>
          </a:bodyPr>
          <a:lstStyle/>
          <a:p>
            <a:r>
              <a:rPr lang="en-US" sz="2800" dirty="0" smtClean="0">
                <a:solidFill>
                  <a:schemeClr val="accent5">
                    <a:lumMod val="40000"/>
                    <a:lumOff val="60000"/>
                  </a:schemeClr>
                </a:solidFill>
              </a:rPr>
              <a:t>3) An increase in light ??</a:t>
            </a:r>
          </a:p>
          <a:p>
            <a:r>
              <a:rPr lang="en-US" sz="2800" dirty="0">
                <a:solidFill>
                  <a:schemeClr val="accent5">
                    <a:lumMod val="40000"/>
                    <a:lumOff val="60000"/>
                  </a:schemeClr>
                </a:solidFill>
              </a:rPr>
              <a:t>	</a:t>
            </a:r>
            <a:r>
              <a:rPr lang="en-US" sz="2800" dirty="0" smtClean="0">
                <a:solidFill>
                  <a:schemeClr val="accent5">
                    <a:lumMod val="40000"/>
                    <a:lumOff val="60000"/>
                  </a:schemeClr>
                </a:solidFill>
              </a:rPr>
              <a:t>- see Isa. 30:26</a:t>
            </a:r>
          </a:p>
          <a:p>
            <a:endParaRPr lang="en-US" sz="2800" dirty="0">
              <a:solidFill>
                <a:schemeClr val="accent5">
                  <a:lumMod val="40000"/>
                  <a:lumOff val="60000"/>
                </a:schemeClr>
              </a:solidFill>
            </a:endParaRPr>
          </a:p>
          <a:p>
            <a:r>
              <a:rPr lang="en-US" sz="2800" dirty="0" smtClean="0">
                <a:solidFill>
                  <a:schemeClr val="accent5">
                    <a:lumMod val="40000"/>
                    <a:lumOff val="60000"/>
                  </a:schemeClr>
                </a:solidFill>
              </a:rPr>
              <a:t>4) Purified language, worship, unity</a:t>
            </a:r>
          </a:p>
          <a:p>
            <a:r>
              <a:rPr lang="en-US" sz="2800" dirty="0">
                <a:solidFill>
                  <a:schemeClr val="accent5">
                    <a:lumMod val="40000"/>
                    <a:lumOff val="60000"/>
                  </a:schemeClr>
                </a:solidFill>
              </a:rPr>
              <a:t>	</a:t>
            </a:r>
            <a:r>
              <a:rPr lang="en-US" sz="2800" dirty="0" smtClean="0">
                <a:solidFill>
                  <a:schemeClr val="accent5">
                    <a:lumMod val="40000"/>
                    <a:lumOff val="60000"/>
                  </a:schemeClr>
                </a:solidFill>
              </a:rPr>
              <a:t>- see Zech. 3:8</a:t>
            </a:r>
          </a:p>
          <a:p>
            <a:endParaRPr lang="en-US" sz="2800" dirty="0">
              <a:solidFill>
                <a:schemeClr val="accent5">
                  <a:lumMod val="40000"/>
                  <a:lumOff val="60000"/>
                </a:schemeClr>
              </a:solidFill>
            </a:endParaRPr>
          </a:p>
          <a:p>
            <a:r>
              <a:rPr lang="en-US" sz="2800" dirty="0" smtClean="0">
                <a:solidFill>
                  <a:schemeClr val="accent5">
                    <a:lumMod val="40000"/>
                    <a:lumOff val="60000"/>
                  </a:schemeClr>
                </a:solidFill>
              </a:rPr>
              <a:t>5) </a:t>
            </a:r>
            <a:r>
              <a:rPr lang="en-US" sz="2800" dirty="0">
                <a:solidFill>
                  <a:schemeClr val="accent5">
                    <a:lumMod val="40000"/>
                    <a:lumOff val="60000"/>
                  </a:schemeClr>
                </a:solidFill>
              </a:rPr>
              <a:t>Satan can no longer deceive (Rev. 20:1-3)</a:t>
            </a:r>
          </a:p>
          <a:p>
            <a:r>
              <a:rPr lang="en-US" sz="2800" dirty="0">
                <a:solidFill>
                  <a:schemeClr val="accent5">
                    <a:lumMod val="40000"/>
                    <a:lumOff val="60000"/>
                  </a:schemeClr>
                </a:solidFill>
              </a:rPr>
              <a:t>	 - Less </a:t>
            </a:r>
            <a:r>
              <a:rPr lang="en-US" sz="2800" dirty="0" smtClean="0">
                <a:solidFill>
                  <a:schemeClr val="accent5">
                    <a:lumMod val="40000"/>
                    <a:lumOff val="60000"/>
                  </a:schemeClr>
                </a:solidFill>
              </a:rPr>
              <a:t>clear: status </a:t>
            </a:r>
            <a:r>
              <a:rPr lang="en-US" sz="2800" dirty="0">
                <a:solidFill>
                  <a:schemeClr val="accent5">
                    <a:lumMod val="40000"/>
                    <a:lumOff val="60000"/>
                  </a:schemeClr>
                </a:solidFill>
              </a:rPr>
              <a:t>of demonic </a:t>
            </a:r>
            <a:r>
              <a:rPr lang="en-US" sz="2800" dirty="0" smtClean="0">
                <a:solidFill>
                  <a:schemeClr val="accent5">
                    <a:lumMod val="40000"/>
                    <a:lumOff val="60000"/>
                  </a:schemeClr>
                </a:solidFill>
              </a:rPr>
              <a:t>forces (Isa. 24:21)</a:t>
            </a:r>
          </a:p>
          <a:p>
            <a:endParaRPr lang="en-US" sz="2800" dirty="0">
              <a:solidFill>
                <a:schemeClr val="accent5">
                  <a:lumMod val="40000"/>
                  <a:lumOff val="60000"/>
                </a:schemeClr>
              </a:solidFill>
            </a:endParaRPr>
          </a:p>
          <a:p>
            <a:r>
              <a:rPr lang="en-US" sz="2800" dirty="0">
                <a:solidFill>
                  <a:schemeClr val="accent5">
                    <a:lumMod val="40000"/>
                    <a:lumOff val="60000"/>
                  </a:schemeClr>
                </a:solidFill>
              </a:rPr>
              <a:t>6) Saints seem to reign in this time (Rev. 20:4-6)</a:t>
            </a:r>
          </a:p>
          <a:p>
            <a:r>
              <a:rPr lang="en-US" sz="2800" dirty="0">
                <a:solidFill>
                  <a:schemeClr val="accent5">
                    <a:lumMod val="40000"/>
                    <a:lumOff val="60000"/>
                  </a:schemeClr>
                </a:solidFill>
              </a:rPr>
              <a:t>	- Also, they seem to act as </a:t>
            </a:r>
            <a:r>
              <a:rPr lang="en-US" sz="2800" dirty="0" smtClean="0">
                <a:solidFill>
                  <a:schemeClr val="accent5">
                    <a:lumMod val="40000"/>
                    <a:lumOff val="60000"/>
                  </a:schemeClr>
                </a:solidFill>
              </a:rPr>
              <a:t>priests</a:t>
            </a:r>
            <a:endParaRPr lang="en-US" sz="2800" dirty="0">
              <a:solidFill>
                <a:schemeClr val="accent5">
                  <a:lumMod val="40000"/>
                  <a:lumOff val="60000"/>
                </a:schemeClr>
              </a:solidFill>
            </a:endParaRPr>
          </a:p>
        </p:txBody>
      </p:sp>
      <p:sp>
        <p:nvSpPr>
          <p:cNvPr id="4" name="TextBox 3"/>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Isaiah 65</a:t>
            </a:r>
          </a:p>
        </p:txBody>
      </p:sp>
    </p:spTree>
    <p:extLst>
      <p:ext uri="{BB962C8B-B14F-4D97-AF65-F5344CB8AC3E}">
        <p14:creationId xmlns:p14="http://schemas.microsoft.com/office/powerpoint/2010/main" val="292182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814016"/>
            <a:ext cx="6125395" cy="584775"/>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32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The Nature  Of The Millennium</a:t>
            </a:r>
            <a:endParaRPr lang="en-US" sz="3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 name="TextBox 2"/>
          <p:cNvSpPr txBox="1"/>
          <p:nvPr/>
        </p:nvSpPr>
        <p:spPr>
          <a:xfrm>
            <a:off x="276225" y="1600200"/>
            <a:ext cx="8686800" cy="523220"/>
          </a:xfrm>
          <a:prstGeom prst="rect">
            <a:avLst/>
          </a:prstGeom>
          <a:noFill/>
        </p:spPr>
        <p:txBody>
          <a:bodyPr wrap="square" rtlCol="0">
            <a:spAutoFit/>
          </a:bodyPr>
          <a:lstStyle/>
          <a:p>
            <a:r>
              <a:rPr lang="en-US" sz="2800" dirty="0" smtClean="0">
                <a:solidFill>
                  <a:schemeClr val="accent5">
                    <a:lumMod val="40000"/>
                    <a:lumOff val="60000"/>
                  </a:schemeClr>
                </a:solidFill>
              </a:rPr>
              <a:t> 7) In essence, life appears to mimic that in the Garden</a:t>
            </a:r>
          </a:p>
        </p:txBody>
      </p:sp>
      <p:sp>
        <p:nvSpPr>
          <p:cNvPr id="4" name="TextBox 3"/>
          <p:cNvSpPr txBox="1"/>
          <p:nvPr/>
        </p:nvSpPr>
        <p:spPr>
          <a:xfrm>
            <a:off x="119386" y="2161520"/>
            <a:ext cx="8907760" cy="3785652"/>
          </a:xfrm>
          <a:prstGeom prst="rect">
            <a:avLst/>
          </a:prstGeom>
          <a:noFill/>
        </p:spPr>
        <p:txBody>
          <a:bodyPr wrap="none" rtlCol="0">
            <a:spAutoFit/>
          </a:bodyPr>
          <a:lstStyle/>
          <a:p>
            <a:r>
              <a:rPr lang="en-US" sz="2400" dirty="0" smtClean="0">
                <a:ln w="10160">
                  <a:solidFill>
                    <a:schemeClr val="accent1"/>
                  </a:solidFill>
                  <a:prstDash val="solid"/>
                </a:ln>
                <a:solidFill>
                  <a:srgbClr val="FFFFFF"/>
                </a:solidFill>
                <a:effectLst>
                  <a:outerShdw blurRad="38100" dist="32000" dir="5400000" algn="tl">
                    <a:srgbClr val="000000">
                      <a:alpha val="30000"/>
                    </a:srgbClr>
                  </a:outerShdw>
                </a:effectLst>
              </a:rPr>
              <a:t>Purposes: </a:t>
            </a:r>
          </a:p>
          <a:p>
            <a:r>
              <a:rPr lang="en-US" sz="2400" dirty="0">
                <a:ln w="10160">
                  <a:solidFill>
                    <a:schemeClr val="accent1"/>
                  </a:solidFill>
                  <a:prstDash val="solid"/>
                </a:ln>
                <a:solidFill>
                  <a:srgbClr val="FFFFFF"/>
                </a:solidFill>
                <a:effectLst>
                  <a:outerShdw blurRad="38100" dist="32000" dir="5400000" algn="tl">
                    <a:srgbClr val="000000">
                      <a:alpha val="30000"/>
                    </a:srgbClr>
                  </a:outerShdw>
                </a:effectLst>
              </a:rPr>
              <a:t>	</a:t>
            </a:r>
            <a:r>
              <a:rPr lang="en-US" sz="2400" dirty="0" smtClean="0">
                <a:ln w="10160">
                  <a:solidFill>
                    <a:schemeClr val="accent1"/>
                  </a:solidFill>
                  <a:prstDash val="solid"/>
                </a:ln>
                <a:solidFill>
                  <a:srgbClr val="FFFFFF"/>
                </a:solidFill>
                <a:effectLst>
                  <a:outerShdw blurRad="38100" dist="32000" dir="5400000" algn="tl">
                    <a:srgbClr val="000000">
                      <a:alpha val="30000"/>
                    </a:srgbClr>
                  </a:outerShdw>
                </a:effectLst>
              </a:rPr>
              <a:t>1) To declare forever, that in spite of humanity receiving God‘s </a:t>
            </a:r>
          </a:p>
          <a:p>
            <a:r>
              <a:rPr lang="en-US" sz="2400" dirty="0" smtClean="0">
                <a:ln w="10160">
                  <a:solidFill>
                    <a:schemeClr val="accent1"/>
                  </a:solidFill>
                  <a:prstDash val="solid"/>
                </a:ln>
                <a:solidFill>
                  <a:srgbClr val="FFFFFF"/>
                </a:solidFill>
                <a:effectLst>
                  <a:outerShdw blurRad="38100" dist="32000" dir="5400000" algn="tl">
                    <a:srgbClr val="000000">
                      <a:alpha val="30000"/>
                    </a:srgbClr>
                  </a:outerShdw>
                </a:effectLst>
              </a:rPr>
              <a:t>best, and Satan being removed, we will still choose to rebel against </a:t>
            </a:r>
          </a:p>
          <a:p>
            <a:r>
              <a:rPr lang="en-US" sz="2400" dirty="0" smtClean="0">
                <a:ln w="10160">
                  <a:solidFill>
                    <a:schemeClr val="accent1"/>
                  </a:solidFill>
                  <a:prstDash val="solid"/>
                </a:ln>
                <a:solidFill>
                  <a:srgbClr val="FFFFFF"/>
                </a:solidFill>
                <a:effectLst>
                  <a:outerShdw blurRad="38100" dist="32000" dir="5400000" algn="tl">
                    <a:srgbClr val="000000">
                      <a:alpha val="30000"/>
                    </a:srgbClr>
                  </a:outerShdw>
                </a:effectLst>
              </a:rPr>
              <a:t>God. The Millennium will remove the ability for us to blame anyone </a:t>
            </a:r>
          </a:p>
          <a:p>
            <a:r>
              <a:rPr lang="en-US" sz="2400" dirty="0" smtClean="0">
                <a:ln w="10160">
                  <a:solidFill>
                    <a:schemeClr val="accent1"/>
                  </a:solidFill>
                  <a:prstDash val="solid"/>
                </a:ln>
                <a:solidFill>
                  <a:srgbClr val="FFFFFF"/>
                </a:solidFill>
                <a:effectLst>
                  <a:outerShdw blurRad="38100" dist="32000" dir="5400000" algn="tl">
                    <a:srgbClr val="000000">
                      <a:alpha val="30000"/>
                    </a:srgbClr>
                  </a:outerShdw>
                </a:effectLst>
              </a:rPr>
              <a:t>but ourselves! </a:t>
            </a:r>
          </a:p>
          <a:p>
            <a:r>
              <a:rPr lang="en-US" sz="2400" dirty="0">
                <a:ln w="10160">
                  <a:solidFill>
                    <a:schemeClr val="accent1"/>
                  </a:solidFill>
                  <a:prstDash val="solid"/>
                </a:ln>
                <a:solidFill>
                  <a:srgbClr val="FFFFFF"/>
                </a:solidFill>
                <a:effectLst>
                  <a:outerShdw blurRad="38100" dist="32000" dir="5400000" algn="tl">
                    <a:srgbClr val="000000">
                      <a:alpha val="30000"/>
                    </a:srgbClr>
                  </a:outerShdw>
                </a:effectLst>
              </a:rPr>
              <a:t>	</a:t>
            </a:r>
            <a:r>
              <a:rPr lang="en-US" sz="2400" dirty="0" smtClean="0">
                <a:ln w="10160">
                  <a:solidFill>
                    <a:schemeClr val="accent1"/>
                  </a:solidFill>
                  <a:prstDash val="solid"/>
                </a:ln>
                <a:solidFill>
                  <a:srgbClr val="FFFFFF"/>
                </a:solidFill>
                <a:effectLst>
                  <a:outerShdw blurRad="38100" dist="32000" dir="5400000" algn="tl">
                    <a:srgbClr val="000000">
                      <a:alpha val="30000"/>
                    </a:srgbClr>
                  </a:outerShdw>
                </a:effectLst>
              </a:rPr>
              <a:t>2) To visibly vindicate Christ</a:t>
            </a:r>
          </a:p>
          <a:p>
            <a:r>
              <a:rPr lang="en-US" sz="2400" dirty="0">
                <a:ln w="10160">
                  <a:solidFill>
                    <a:schemeClr val="accent1"/>
                  </a:solidFill>
                  <a:prstDash val="solid"/>
                </a:ln>
                <a:solidFill>
                  <a:srgbClr val="FFFFFF"/>
                </a:solidFill>
                <a:effectLst>
                  <a:outerShdw blurRad="38100" dist="32000" dir="5400000" algn="tl">
                    <a:srgbClr val="000000">
                      <a:alpha val="30000"/>
                    </a:srgbClr>
                  </a:outerShdw>
                </a:effectLst>
              </a:rPr>
              <a:t>	</a:t>
            </a:r>
            <a:r>
              <a:rPr lang="en-US" sz="2400" dirty="0" smtClean="0">
                <a:ln w="10160">
                  <a:solidFill>
                    <a:schemeClr val="accent1"/>
                  </a:solidFill>
                  <a:prstDash val="solid"/>
                </a:ln>
                <a:solidFill>
                  <a:srgbClr val="FFFFFF"/>
                </a:solidFill>
                <a:effectLst>
                  <a:outerShdw blurRad="38100" dist="32000" dir="5400000" algn="tl">
                    <a:srgbClr val="000000">
                      <a:alpha val="30000"/>
                    </a:srgbClr>
                  </a:outerShdw>
                </a:effectLst>
              </a:rPr>
              <a:t>3) To usher in the time where God is found to be ALL IN ALL!</a:t>
            </a:r>
          </a:p>
          <a:p>
            <a:r>
              <a:rPr lang="en-US" sz="2400" dirty="0" smtClean="0">
                <a:ln w="10160">
                  <a:solidFill>
                    <a:schemeClr val="accent1"/>
                  </a:solidFill>
                  <a:prstDash val="solid"/>
                </a:ln>
                <a:solidFill>
                  <a:srgbClr val="FFFFFF"/>
                </a:solidFill>
                <a:effectLst>
                  <a:outerShdw blurRad="38100" dist="32000" dir="5400000" algn="tl">
                    <a:srgbClr val="000000">
                      <a:alpha val="30000"/>
                    </a:srgbClr>
                  </a:outerShdw>
                </a:effectLst>
              </a:rPr>
              <a:t>(1 Cor. 15:28)</a:t>
            </a:r>
          </a:p>
          <a:p>
            <a:r>
              <a:rPr lang="en-US" sz="2400" dirty="0" smtClean="0">
                <a:ln w="10160">
                  <a:solidFill>
                    <a:schemeClr val="accent1"/>
                  </a:solidFill>
                  <a:prstDash val="solid"/>
                </a:ln>
                <a:solidFill>
                  <a:srgbClr val="FFFFFF"/>
                </a:solidFill>
                <a:effectLst>
                  <a:outerShdw blurRad="38100" dist="32000" dir="5400000" algn="tl">
                    <a:srgbClr val="000000">
                      <a:alpha val="30000"/>
                    </a:srgbClr>
                  </a:outerShdw>
                </a:effectLst>
              </a:rPr>
              <a:t>	4) Even the length (1000 years) &gt; the age of the oldest </a:t>
            </a:r>
          </a:p>
          <a:p>
            <a:r>
              <a:rPr lang="en-US" sz="2400" dirty="0" smtClean="0">
                <a:ln w="10160">
                  <a:solidFill>
                    <a:schemeClr val="accent1"/>
                  </a:solidFill>
                  <a:prstDash val="solid"/>
                </a:ln>
                <a:solidFill>
                  <a:srgbClr val="FFFFFF"/>
                </a:solidFill>
                <a:effectLst>
                  <a:outerShdw blurRad="38100" dist="32000" dir="5400000" algn="tl">
                    <a:srgbClr val="000000">
                      <a:alpha val="30000"/>
                    </a:srgbClr>
                  </a:outerShdw>
                </a:effectLst>
              </a:rPr>
              <a:t>human (969); No one can claim they had insufficient time.</a:t>
            </a:r>
            <a:endParaRPr lang="en-US" sz="240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5" name="TextBox 4"/>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Isaiah 65</a:t>
            </a:r>
          </a:p>
        </p:txBody>
      </p:sp>
    </p:spTree>
    <p:extLst>
      <p:ext uri="{BB962C8B-B14F-4D97-AF65-F5344CB8AC3E}">
        <p14:creationId xmlns:p14="http://schemas.microsoft.com/office/powerpoint/2010/main" val="167841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732" y="502207"/>
            <a:ext cx="5064868" cy="523220"/>
          </a:xfrm>
          <a:prstGeom prst="rect">
            <a:avLst/>
          </a:prstGeom>
          <a:noFill/>
        </p:spPr>
        <p:txBody>
          <a:bodyPr wrap="square" rtlCol="0">
            <a:spAutoFit/>
          </a:bodyPr>
          <a:lstStyle/>
          <a:p>
            <a:r>
              <a:rPr lang="en-US" sz="2800" dirty="0" smtClean="0">
                <a:solidFill>
                  <a:schemeClr val="accent5">
                    <a:lumMod val="40000"/>
                    <a:lumOff val="60000"/>
                  </a:schemeClr>
                </a:solidFill>
              </a:rPr>
              <a:t>Creation</a:t>
            </a:r>
          </a:p>
        </p:txBody>
      </p:sp>
      <p:sp>
        <p:nvSpPr>
          <p:cNvPr id="5" name="TextBox 4"/>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Isaiah 66</a:t>
            </a:r>
          </a:p>
        </p:txBody>
      </p:sp>
      <p:pic>
        <p:nvPicPr>
          <p:cNvPr id="2" name="Picture 1"/>
          <p:cNvPicPr>
            <a:picLocks noChangeAspect="1"/>
          </p:cNvPicPr>
          <p:nvPr/>
        </p:nvPicPr>
        <p:blipFill>
          <a:blip r:embed="rId2"/>
          <a:stretch>
            <a:fillRect/>
          </a:stretch>
        </p:blipFill>
        <p:spPr>
          <a:xfrm>
            <a:off x="1776276" y="591712"/>
            <a:ext cx="4600170" cy="6175326"/>
          </a:xfrm>
          <a:prstGeom prst="rect">
            <a:avLst/>
          </a:prstGeom>
          <a:noFill/>
          <a:effectLst>
            <a:outerShdw blurRad="88900" dist="101600" dir="2700000" algn="tl" rotWithShape="0">
              <a:prstClr val="black">
                <a:alpha val="83000"/>
              </a:prstClr>
            </a:outerShdw>
          </a:effectLst>
        </p:spPr>
      </p:pic>
      <p:sp>
        <p:nvSpPr>
          <p:cNvPr id="8" name="TextBox 7"/>
          <p:cNvSpPr txBox="1"/>
          <p:nvPr/>
        </p:nvSpPr>
        <p:spPr>
          <a:xfrm>
            <a:off x="6405021" y="6396335"/>
            <a:ext cx="2453229" cy="461665"/>
          </a:xfrm>
          <a:prstGeom prst="rect">
            <a:avLst/>
          </a:prstGeom>
          <a:noFill/>
        </p:spPr>
        <p:txBody>
          <a:bodyPr wrap="square" rtlCol="0">
            <a:spAutoFit/>
          </a:bodyPr>
          <a:lstStyle/>
          <a:p>
            <a:r>
              <a:rPr lang="en-US" sz="2400" dirty="0" smtClean="0">
                <a:solidFill>
                  <a:schemeClr val="accent5">
                    <a:lumMod val="40000"/>
                    <a:lumOff val="60000"/>
                  </a:schemeClr>
                </a:solidFill>
              </a:rPr>
              <a:t>Samuel </a:t>
            </a:r>
            <a:r>
              <a:rPr lang="en-US" sz="2400" dirty="0" err="1" smtClean="0">
                <a:solidFill>
                  <a:schemeClr val="accent5">
                    <a:lumMod val="40000"/>
                    <a:lumOff val="60000"/>
                  </a:schemeClr>
                </a:solidFill>
              </a:rPr>
              <a:t>Hardidge</a:t>
            </a:r>
            <a:endParaRPr lang="en-US" sz="2400" dirty="0" smtClean="0">
              <a:solidFill>
                <a:schemeClr val="accent5">
                  <a:lumMod val="40000"/>
                  <a:lumOff val="60000"/>
                </a:schemeClr>
              </a:solidFill>
            </a:endParaRPr>
          </a:p>
        </p:txBody>
      </p:sp>
    </p:spTree>
    <p:extLst>
      <p:ext uri="{BB962C8B-B14F-4D97-AF65-F5344CB8AC3E}">
        <p14:creationId xmlns:p14="http://schemas.microsoft.com/office/powerpoint/2010/main" val="327873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732" y="502207"/>
            <a:ext cx="5064868" cy="523220"/>
          </a:xfrm>
          <a:prstGeom prst="rect">
            <a:avLst/>
          </a:prstGeom>
          <a:noFill/>
        </p:spPr>
        <p:txBody>
          <a:bodyPr wrap="square" rtlCol="0">
            <a:spAutoFit/>
          </a:bodyPr>
          <a:lstStyle/>
          <a:p>
            <a:r>
              <a:rPr lang="en-US" sz="2800" dirty="0" smtClean="0">
                <a:solidFill>
                  <a:schemeClr val="accent5">
                    <a:lumMod val="40000"/>
                    <a:lumOff val="60000"/>
                  </a:schemeClr>
                </a:solidFill>
              </a:rPr>
              <a:t>Which Of My “Buildings” Count?</a:t>
            </a:r>
          </a:p>
        </p:txBody>
      </p:sp>
      <p:sp>
        <p:nvSpPr>
          <p:cNvPr id="5" name="TextBox 4"/>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Isaiah 66</a:t>
            </a:r>
          </a:p>
        </p:txBody>
      </p:sp>
      <p:pic>
        <p:nvPicPr>
          <p:cNvPr id="1028" name="Picture 4" descr="http://media.treehugger.com/assets/images/2011/10/bailey-pa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2949" y="993726"/>
            <a:ext cx="4457700" cy="297180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1026" name="Picture 2" descr="https://c2.staticflickr.com/4/3330/3660685807_babbe6557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468" y="1255336"/>
            <a:ext cx="4421862" cy="3395990"/>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1030" name="Picture 6" descr="http://media.cleveland.com/onstage_impact/photo/georgejpg-fd3dd90b070727d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3632938"/>
            <a:ext cx="4210050" cy="3156129"/>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12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642610"/>
            <a:ext cx="8686800" cy="523220"/>
          </a:xfrm>
          <a:prstGeom prst="rect">
            <a:avLst/>
          </a:prstGeom>
          <a:noFill/>
        </p:spPr>
        <p:txBody>
          <a:bodyPr wrap="square" rtlCol="0">
            <a:spAutoFit/>
          </a:bodyPr>
          <a:lstStyle/>
          <a:p>
            <a:r>
              <a:rPr lang="en-US" sz="2800" dirty="0" smtClean="0">
                <a:solidFill>
                  <a:schemeClr val="accent5">
                    <a:lumMod val="40000"/>
                    <a:lumOff val="60000"/>
                  </a:schemeClr>
                </a:solidFill>
              </a:rPr>
              <a:t>What is the source of abundance?</a:t>
            </a:r>
          </a:p>
        </p:txBody>
      </p:sp>
      <p:sp>
        <p:nvSpPr>
          <p:cNvPr id="5" name="TextBox 4"/>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Isaiah 66</a:t>
            </a:r>
          </a:p>
        </p:txBody>
      </p:sp>
      <p:pic>
        <p:nvPicPr>
          <p:cNvPr id="2050" name="Picture 2" descr="http://www.connectedtoyourcore.com/wordpress/wp-content/uploads/2014/05/Abundanc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599" y="1165830"/>
            <a:ext cx="5334851" cy="2843493"/>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pic>
        <p:nvPicPr>
          <p:cNvPr id="2052" name="Picture 4" descr="http://2.bp.blogspot.com/-5Ws0wSPDPmY/UqzAok_pmQI/AAAAAAAALsk/v0MfG2LszxY/s1600/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 y="2939130"/>
            <a:ext cx="5826868" cy="3884580"/>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26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642610"/>
            <a:ext cx="8686800" cy="523220"/>
          </a:xfrm>
          <a:prstGeom prst="rect">
            <a:avLst/>
          </a:prstGeom>
          <a:noFill/>
        </p:spPr>
        <p:txBody>
          <a:bodyPr wrap="square" rtlCol="0">
            <a:spAutoFit/>
          </a:bodyPr>
          <a:lstStyle/>
          <a:p>
            <a:r>
              <a:rPr lang="en-US" sz="2800" dirty="0" smtClean="0">
                <a:solidFill>
                  <a:schemeClr val="accent5">
                    <a:lumMod val="40000"/>
                    <a:lumOff val="60000"/>
                  </a:schemeClr>
                </a:solidFill>
              </a:rPr>
              <a:t>To grab is to lose …</a:t>
            </a:r>
          </a:p>
        </p:txBody>
      </p:sp>
      <p:sp>
        <p:nvSpPr>
          <p:cNvPr id="5" name="TextBox 4"/>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Isaiah 66</a:t>
            </a:r>
          </a:p>
        </p:txBody>
      </p:sp>
      <p:pic>
        <p:nvPicPr>
          <p:cNvPr id="2" name="Picture 1"/>
          <p:cNvPicPr>
            <a:picLocks noChangeAspect="1"/>
          </p:cNvPicPr>
          <p:nvPr/>
        </p:nvPicPr>
        <p:blipFill>
          <a:blip r:embed="rId2"/>
          <a:stretch>
            <a:fillRect/>
          </a:stretch>
        </p:blipFill>
        <p:spPr>
          <a:xfrm>
            <a:off x="533400" y="1231820"/>
            <a:ext cx="8115300" cy="5410200"/>
          </a:xfrm>
          <a:prstGeom prst="rect">
            <a:avLst/>
          </a:prstGeom>
          <a:noFill/>
          <a:effectLst>
            <a:outerShdw blurRad="88900" dist="101600" dir="2700000" algn="tl" rotWithShape="0">
              <a:prstClr val="black">
                <a:alpha val="83000"/>
              </a:prstClr>
            </a:outerShdw>
          </a:effectLst>
        </p:spPr>
      </p:pic>
    </p:spTree>
    <p:extLst>
      <p:ext uri="{BB962C8B-B14F-4D97-AF65-F5344CB8AC3E}">
        <p14:creationId xmlns:p14="http://schemas.microsoft.com/office/powerpoint/2010/main" val="175863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5306" y="1066800"/>
            <a:ext cx="8922493" cy="3477875"/>
          </a:xfrm>
          <a:prstGeom prst="rect">
            <a:avLst/>
          </a:prstGeom>
          <a:noFill/>
        </p:spPr>
        <p:txBody>
          <a:bodyPr wrap="square" rtlCol="0">
            <a:spAutoFit/>
          </a:bodyPr>
          <a:lstStyle/>
          <a:p>
            <a:r>
              <a:rPr lang="en-US" sz="2000" dirty="0">
                <a:solidFill>
                  <a:schemeClr val="accent5">
                    <a:lumMod val="40000"/>
                    <a:lumOff val="60000"/>
                  </a:schemeClr>
                </a:solidFill>
              </a:rPr>
              <a:t>Isaiah 66:3-17 is organized in a modified chiasm</a:t>
            </a:r>
            <a:r>
              <a:rPr lang="en-US" sz="2000" dirty="0" smtClean="0">
                <a:solidFill>
                  <a:schemeClr val="accent5">
                    <a:lumMod val="40000"/>
                    <a:lumOff val="60000"/>
                  </a:schemeClr>
                </a:solidFill>
              </a:rPr>
              <a:t>:</a:t>
            </a:r>
          </a:p>
          <a:p>
            <a:endParaRPr lang="en-US" sz="2000" dirty="0">
              <a:solidFill>
                <a:schemeClr val="accent5">
                  <a:lumMod val="40000"/>
                  <a:lumOff val="60000"/>
                </a:schemeClr>
              </a:solidFill>
            </a:endParaRPr>
          </a:p>
          <a:p>
            <a:r>
              <a:rPr lang="en-US" sz="2000" dirty="0">
                <a:solidFill>
                  <a:schemeClr val="accent5">
                    <a:lumMod val="40000"/>
                    <a:lumOff val="60000"/>
                  </a:schemeClr>
                </a:solidFill>
              </a:rPr>
              <a:t> </a:t>
            </a:r>
            <a:r>
              <a:rPr lang="en-US" sz="2000" dirty="0" smtClean="0">
                <a:solidFill>
                  <a:schemeClr val="accent5">
                    <a:lumMod val="40000"/>
                    <a:lumOff val="60000"/>
                  </a:schemeClr>
                </a:solidFill>
              </a:rPr>
              <a:t>    </a:t>
            </a:r>
            <a:r>
              <a:rPr lang="en-US" sz="2000" dirty="0" smtClean="0">
                <a:solidFill>
                  <a:srgbClr val="C00000"/>
                </a:solidFill>
              </a:rPr>
              <a:t>A</a:t>
            </a:r>
            <a:r>
              <a:rPr lang="en-US" sz="2000" dirty="0">
                <a:solidFill>
                  <a:srgbClr val="C00000"/>
                </a:solidFill>
              </a:rPr>
              <a:t>. Fourfold abominations, 3 (“blood of swine</a:t>
            </a:r>
            <a:r>
              <a:rPr lang="en-US" sz="2000" dirty="0" smtClean="0">
                <a:solidFill>
                  <a:srgbClr val="C00000"/>
                </a:solidFill>
              </a:rPr>
              <a:t>”).</a:t>
            </a:r>
            <a:endParaRPr lang="en-US" sz="2000" dirty="0">
              <a:solidFill>
                <a:srgbClr val="C00000"/>
              </a:solidFill>
            </a:endParaRPr>
          </a:p>
          <a:p>
            <a:r>
              <a:rPr lang="en-US" sz="2000" dirty="0">
                <a:solidFill>
                  <a:schemeClr val="accent5">
                    <a:lumMod val="40000"/>
                    <a:lumOff val="60000"/>
                  </a:schemeClr>
                </a:solidFill>
              </a:rPr>
              <a:t> </a:t>
            </a:r>
            <a:r>
              <a:rPr lang="en-US" sz="2000" dirty="0" smtClean="0">
                <a:solidFill>
                  <a:schemeClr val="accent5">
                    <a:lumMod val="40000"/>
                    <a:lumOff val="60000"/>
                  </a:schemeClr>
                </a:solidFill>
              </a:rPr>
              <a:t>      </a:t>
            </a:r>
            <a:r>
              <a:rPr lang="en-US" sz="2000" dirty="0" smtClean="0">
                <a:solidFill>
                  <a:schemeClr val="accent6">
                    <a:lumMod val="75000"/>
                  </a:schemeClr>
                </a:solidFill>
              </a:rPr>
              <a:t>B</a:t>
            </a:r>
            <a:r>
              <a:rPr lang="en-US" sz="2000" dirty="0">
                <a:solidFill>
                  <a:schemeClr val="accent6">
                    <a:lumMod val="75000"/>
                  </a:schemeClr>
                </a:solidFill>
              </a:rPr>
              <a:t>. Punishment of enemies, 4-6 (begins with “hear the word of Yahweh</a:t>
            </a:r>
            <a:r>
              <a:rPr lang="en-US" sz="2000" dirty="0" smtClean="0">
                <a:solidFill>
                  <a:schemeClr val="accent6">
                    <a:lumMod val="75000"/>
                  </a:schemeClr>
                </a:solidFill>
              </a:rPr>
              <a:t>”).</a:t>
            </a:r>
          </a:p>
          <a:p>
            <a:r>
              <a:rPr lang="en-US" sz="2000" dirty="0">
                <a:solidFill>
                  <a:schemeClr val="accent5">
                    <a:lumMod val="40000"/>
                    <a:lumOff val="60000"/>
                  </a:schemeClr>
                </a:solidFill>
              </a:rPr>
              <a:t> </a:t>
            </a:r>
            <a:r>
              <a:rPr lang="en-US" sz="2000" dirty="0" smtClean="0">
                <a:solidFill>
                  <a:schemeClr val="accent5">
                    <a:lumMod val="40000"/>
                    <a:lumOff val="60000"/>
                  </a:schemeClr>
                </a:solidFill>
              </a:rPr>
              <a:t>        </a:t>
            </a:r>
            <a:r>
              <a:rPr lang="en-US" sz="2000" dirty="0" smtClean="0">
                <a:solidFill>
                  <a:schemeClr val="tx2">
                    <a:lumMod val="60000"/>
                    <a:lumOff val="40000"/>
                  </a:schemeClr>
                </a:solidFill>
              </a:rPr>
              <a:t>C</a:t>
            </a:r>
            <a:r>
              <a:rPr lang="en-US" sz="2000" dirty="0">
                <a:solidFill>
                  <a:schemeClr val="tx2">
                    <a:lumMod val="60000"/>
                    <a:lumOff val="40000"/>
                  </a:schemeClr>
                </a:solidFill>
              </a:rPr>
              <a:t>. Zion gives birth, 7-9 (“says your God” at end).</a:t>
            </a:r>
          </a:p>
          <a:p>
            <a:r>
              <a:rPr lang="en-US" sz="2000" dirty="0">
                <a:solidFill>
                  <a:schemeClr val="accent5">
                    <a:lumMod val="40000"/>
                    <a:lumOff val="60000"/>
                  </a:schemeClr>
                </a:solidFill>
              </a:rPr>
              <a:t> </a:t>
            </a:r>
            <a:r>
              <a:rPr lang="en-US" sz="2000" dirty="0" smtClean="0">
                <a:solidFill>
                  <a:schemeClr val="accent5">
                    <a:lumMod val="40000"/>
                    <a:lumOff val="60000"/>
                  </a:schemeClr>
                </a:solidFill>
              </a:rPr>
              <a:t>          </a:t>
            </a:r>
            <a:r>
              <a:rPr lang="en-US" sz="2000" dirty="0" smtClean="0">
                <a:solidFill>
                  <a:srgbClr val="FFFF00"/>
                </a:solidFill>
              </a:rPr>
              <a:t>D</a:t>
            </a:r>
            <a:r>
              <a:rPr lang="en-US" sz="2000" dirty="0">
                <a:solidFill>
                  <a:srgbClr val="FFFF00"/>
                </a:solidFill>
              </a:rPr>
              <a:t>. Jerusalem’s joy, 10-11.</a:t>
            </a:r>
          </a:p>
          <a:p>
            <a:r>
              <a:rPr lang="en-US" sz="2000" dirty="0">
                <a:solidFill>
                  <a:schemeClr val="accent5">
                    <a:lumMod val="40000"/>
                    <a:lumOff val="60000"/>
                  </a:schemeClr>
                </a:solidFill>
              </a:rPr>
              <a:t> </a:t>
            </a:r>
            <a:r>
              <a:rPr lang="en-US" sz="2000" dirty="0" smtClean="0">
                <a:solidFill>
                  <a:schemeClr val="accent5">
                    <a:lumMod val="40000"/>
                    <a:lumOff val="60000"/>
                  </a:schemeClr>
                </a:solidFill>
              </a:rPr>
              <a:t>            </a:t>
            </a:r>
            <a:r>
              <a:rPr lang="en-US" sz="2000" dirty="0" smtClean="0">
                <a:solidFill>
                  <a:srgbClr val="92D050"/>
                </a:solidFill>
              </a:rPr>
              <a:t>E</a:t>
            </a:r>
            <a:r>
              <a:rPr lang="en-US" sz="2000" dirty="0">
                <a:solidFill>
                  <a:srgbClr val="92D050"/>
                </a:solidFill>
              </a:rPr>
              <a:t>. Peace like a river, 12a (begins with “thus says Yahweh”)</a:t>
            </a:r>
          </a:p>
          <a:p>
            <a:r>
              <a:rPr lang="en-US" sz="2000" dirty="0">
                <a:solidFill>
                  <a:schemeClr val="accent5">
                    <a:lumMod val="40000"/>
                    <a:lumOff val="60000"/>
                  </a:schemeClr>
                </a:solidFill>
              </a:rPr>
              <a:t> </a:t>
            </a:r>
            <a:r>
              <a:rPr lang="en-US" sz="2000" dirty="0" smtClean="0">
                <a:solidFill>
                  <a:schemeClr val="accent5">
                    <a:lumMod val="40000"/>
                    <a:lumOff val="60000"/>
                  </a:schemeClr>
                </a:solidFill>
              </a:rPr>
              <a:t>        </a:t>
            </a:r>
            <a:r>
              <a:rPr lang="en-US" sz="2000" dirty="0" smtClean="0">
                <a:solidFill>
                  <a:schemeClr val="tx2">
                    <a:lumMod val="60000"/>
                    <a:lumOff val="40000"/>
                  </a:schemeClr>
                </a:solidFill>
              </a:rPr>
              <a:t>C</a:t>
            </a:r>
            <a:r>
              <a:rPr lang="en-US" sz="2000" dirty="0">
                <a:solidFill>
                  <a:schemeClr val="tx2">
                    <a:lumMod val="60000"/>
                    <a:lumOff val="40000"/>
                  </a:schemeClr>
                </a:solidFill>
              </a:rPr>
              <a:t>’. Comforted  like a child with mother, 12b-13.</a:t>
            </a:r>
          </a:p>
          <a:p>
            <a:r>
              <a:rPr lang="en-US" sz="2000" dirty="0">
                <a:solidFill>
                  <a:schemeClr val="accent5">
                    <a:lumMod val="40000"/>
                    <a:lumOff val="60000"/>
                  </a:schemeClr>
                </a:solidFill>
              </a:rPr>
              <a:t> </a:t>
            </a:r>
            <a:r>
              <a:rPr lang="en-US" sz="2000" dirty="0" smtClean="0">
                <a:solidFill>
                  <a:schemeClr val="accent5">
                    <a:lumMod val="40000"/>
                    <a:lumOff val="60000"/>
                  </a:schemeClr>
                </a:solidFill>
              </a:rPr>
              <a:t>          </a:t>
            </a:r>
            <a:r>
              <a:rPr lang="en-US" sz="2000" dirty="0" smtClean="0">
                <a:solidFill>
                  <a:srgbClr val="FFFF00"/>
                </a:solidFill>
              </a:rPr>
              <a:t>D</a:t>
            </a:r>
            <a:r>
              <a:rPr lang="en-US" sz="2000" dirty="0">
                <a:solidFill>
                  <a:srgbClr val="FFFF00"/>
                </a:solidFill>
              </a:rPr>
              <a:t>’. Joy, 14a.</a:t>
            </a:r>
          </a:p>
          <a:p>
            <a:r>
              <a:rPr lang="en-US" sz="2000" dirty="0">
                <a:solidFill>
                  <a:schemeClr val="accent5">
                    <a:lumMod val="40000"/>
                    <a:lumOff val="60000"/>
                  </a:schemeClr>
                </a:solidFill>
              </a:rPr>
              <a:t> </a:t>
            </a:r>
            <a:r>
              <a:rPr lang="en-US" sz="2000" dirty="0" smtClean="0">
                <a:solidFill>
                  <a:schemeClr val="accent5">
                    <a:lumMod val="40000"/>
                    <a:lumOff val="60000"/>
                  </a:schemeClr>
                </a:solidFill>
              </a:rPr>
              <a:t>      </a:t>
            </a:r>
            <a:r>
              <a:rPr lang="en-US" sz="2000" dirty="0" smtClean="0">
                <a:solidFill>
                  <a:schemeClr val="accent6">
                    <a:lumMod val="75000"/>
                  </a:schemeClr>
                </a:solidFill>
              </a:rPr>
              <a:t>B</a:t>
            </a:r>
            <a:r>
              <a:rPr lang="en-US" sz="2000" dirty="0">
                <a:solidFill>
                  <a:schemeClr val="accent6">
                    <a:lumMod val="75000"/>
                  </a:schemeClr>
                </a:solidFill>
              </a:rPr>
              <a:t>’. Indignation toward enemies, 14b-16</a:t>
            </a:r>
          </a:p>
          <a:p>
            <a:r>
              <a:rPr lang="en-US" sz="2000" dirty="0">
                <a:solidFill>
                  <a:schemeClr val="accent5">
                    <a:lumMod val="40000"/>
                    <a:lumOff val="60000"/>
                  </a:schemeClr>
                </a:solidFill>
              </a:rPr>
              <a:t> </a:t>
            </a:r>
            <a:r>
              <a:rPr lang="en-US" sz="2000" dirty="0" smtClean="0">
                <a:solidFill>
                  <a:schemeClr val="accent5">
                    <a:lumMod val="40000"/>
                    <a:lumOff val="60000"/>
                  </a:schemeClr>
                </a:solidFill>
              </a:rPr>
              <a:t>    </a:t>
            </a:r>
            <a:r>
              <a:rPr lang="en-US" sz="2000" dirty="0" smtClean="0">
                <a:solidFill>
                  <a:srgbClr val="C00000"/>
                </a:solidFill>
              </a:rPr>
              <a:t>A</a:t>
            </a:r>
            <a:r>
              <a:rPr lang="en-US" sz="2000" dirty="0">
                <a:solidFill>
                  <a:srgbClr val="C00000"/>
                </a:solidFill>
              </a:rPr>
              <a:t>’. Abominations, 17 (“swine’s flesh”; ends with “declares Yahweh”).</a:t>
            </a:r>
            <a:endParaRPr lang="en-US" sz="2000" dirty="0" smtClean="0">
              <a:solidFill>
                <a:srgbClr val="C00000"/>
              </a:solidFill>
            </a:endParaRPr>
          </a:p>
        </p:txBody>
      </p:sp>
      <p:sp>
        <p:nvSpPr>
          <p:cNvPr id="5" name="TextBox 4"/>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Isaiah 66</a:t>
            </a:r>
          </a:p>
        </p:txBody>
      </p:sp>
    </p:spTree>
    <p:extLst>
      <p:ext uri="{BB962C8B-B14F-4D97-AF65-F5344CB8AC3E}">
        <p14:creationId xmlns:p14="http://schemas.microsoft.com/office/powerpoint/2010/main" val="40287555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642610"/>
            <a:ext cx="8686800" cy="523220"/>
          </a:xfrm>
          <a:prstGeom prst="rect">
            <a:avLst/>
          </a:prstGeom>
          <a:noFill/>
        </p:spPr>
        <p:txBody>
          <a:bodyPr wrap="square" rtlCol="0">
            <a:spAutoFit/>
          </a:bodyPr>
          <a:lstStyle/>
          <a:p>
            <a:r>
              <a:rPr lang="en-US" sz="2800" dirty="0" smtClean="0">
                <a:solidFill>
                  <a:schemeClr val="accent5">
                    <a:lumMod val="40000"/>
                    <a:lumOff val="60000"/>
                  </a:schemeClr>
                </a:solidFill>
              </a:rPr>
              <a:t>Dandling</a:t>
            </a:r>
          </a:p>
        </p:txBody>
      </p:sp>
      <p:sp>
        <p:nvSpPr>
          <p:cNvPr id="5" name="TextBox 4"/>
          <p:cNvSpPr txBox="1"/>
          <p:nvPr/>
        </p:nvSpPr>
        <p:spPr>
          <a:xfrm>
            <a:off x="116732" y="119390"/>
            <a:ext cx="150714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Isaiah 66</a:t>
            </a:r>
          </a:p>
        </p:txBody>
      </p:sp>
      <p:pic>
        <p:nvPicPr>
          <p:cNvPr id="2" name="Picture 1"/>
          <p:cNvPicPr>
            <a:picLocks noChangeAspect="1"/>
          </p:cNvPicPr>
          <p:nvPr/>
        </p:nvPicPr>
        <p:blipFill>
          <a:blip r:embed="rId2"/>
          <a:stretch>
            <a:fillRect/>
          </a:stretch>
        </p:blipFill>
        <p:spPr>
          <a:xfrm>
            <a:off x="1066800" y="1295400"/>
            <a:ext cx="7084976" cy="5313732"/>
          </a:xfrm>
          <a:prstGeom prst="rect">
            <a:avLst/>
          </a:prstGeom>
          <a:noFill/>
          <a:effectLst>
            <a:outerShdw blurRad="88900" dist="101600" dir="2700000" algn="tl" rotWithShape="0">
              <a:prstClr val="black">
                <a:alpha val="83000"/>
              </a:prstClr>
            </a:outerShdw>
          </a:effectLst>
        </p:spPr>
      </p:pic>
    </p:spTree>
    <p:extLst>
      <p:ext uri="{BB962C8B-B14F-4D97-AF65-F5344CB8AC3E}">
        <p14:creationId xmlns:p14="http://schemas.microsoft.com/office/powerpoint/2010/main" val="125307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609600"/>
            <a:ext cx="4607352" cy="646331"/>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sz="3600" b="1" spc="150" dirty="0" smtClean="0">
                <a:ln w="11430"/>
                <a:solidFill>
                  <a:srgbClr val="F8F8F8"/>
                </a:solidFill>
                <a:effectLst>
                  <a:outerShdw blurRad="50800" dist="38100" dir="2700000" algn="tl" rotWithShape="0">
                    <a:prstClr val="black">
                      <a:alpha val="40000"/>
                    </a:prstClr>
                  </a:outerShdw>
                </a:effectLst>
                <a:latin typeface="Adobe Gothic Std B" pitchFamily="34" charset="-128"/>
                <a:ea typeface="Adobe Gothic Std B" pitchFamily="34" charset="-128"/>
              </a:rPr>
              <a:t>Revelation: Chiasm</a:t>
            </a:r>
            <a:endParaRPr lang="en-US" sz="3600" b="1" spc="150" dirty="0">
              <a:ln w="11430"/>
              <a:solidFill>
                <a:srgbClr val="F8F8F8"/>
              </a:solidFill>
              <a:effectLst>
                <a:outerShdw blurRad="50800" dist="38100" dir="2700000" algn="tl" rotWithShape="0">
                  <a:prstClr val="black">
                    <a:alpha val="40000"/>
                  </a:prstClr>
                </a:outerShdw>
              </a:effectLst>
              <a:latin typeface="Adobe Gothic Std B" pitchFamily="34" charset="-128"/>
              <a:ea typeface="Adobe Gothic Std B" pitchFamily="34" charset="-128"/>
            </a:endParaRPr>
          </a:p>
        </p:txBody>
      </p:sp>
      <p:sp>
        <p:nvSpPr>
          <p:cNvPr id="2" name="TextBox 1"/>
          <p:cNvSpPr txBox="1"/>
          <p:nvPr/>
        </p:nvSpPr>
        <p:spPr>
          <a:xfrm>
            <a:off x="419216" y="2346199"/>
            <a:ext cx="2757101" cy="369332"/>
          </a:xfrm>
          <a:prstGeom prst="rect">
            <a:avLst/>
          </a:prstGeom>
          <a:noFill/>
        </p:spPr>
        <p:txBody>
          <a:bodyPr wrap="none" rtlCol="0">
            <a:spAutoFit/>
          </a:bodyPr>
          <a:lstStyle/>
          <a:p>
            <a:r>
              <a:rPr lang="en-US" dirty="0" smtClean="0"/>
              <a:t>Seven Churches (1:10-3:22)</a:t>
            </a:r>
            <a:endParaRPr lang="en-US" dirty="0"/>
          </a:p>
        </p:txBody>
      </p:sp>
      <p:sp>
        <p:nvSpPr>
          <p:cNvPr id="3" name="TextBox 2"/>
          <p:cNvSpPr txBox="1"/>
          <p:nvPr/>
        </p:nvSpPr>
        <p:spPr>
          <a:xfrm>
            <a:off x="3739895" y="1653702"/>
            <a:ext cx="4702569" cy="1754326"/>
          </a:xfrm>
          <a:prstGeom prst="rect">
            <a:avLst/>
          </a:prstGeom>
          <a:noFill/>
        </p:spPr>
        <p:txBody>
          <a:bodyPr wrap="none" rtlCol="0">
            <a:spAutoFit/>
          </a:bodyPr>
          <a:lstStyle/>
          <a:p>
            <a:r>
              <a:rPr lang="en-US" dirty="0" smtClean="0"/>
              <a:t>Christ walks among the 7 lamps (2:1)</a:t>
            </a:r>
          </a:p>
          <a:p>
            <a:r>
              <a:rPr lang="en-US" dirty="0" smtClean="0"/>
              <a:t>Tree Of Life (2:1)</a:t>
            </a:r>
          </a:p>
          <a:p>
            <a:r>
              <a:rPr lang="en-US" dirty="0" smtClean="0"/>
              <a:t>Open Door (3:8)</a:t>
            </a:r>
          </a:p>
          <a:p>
            <a:r>
              <a:rPr lang="en-US" dirty="0" smtClean="0"/>
              <a:t>Christ sits on the Father’s throne (3:21)</a:t>
            </a:r>
          </a:p>
          <a:p>
            <a:r>
              <a:rPr lang="en-US" dirty="0" smtClean="0"/>
              <a:t>New Jerusalem comes down from heaven (3:12)</a:t>
            </a:r>
          </a:p>
          <a:p>
            <a:r>
              <a:rPr lang="en-US" dirty="0" smtClean="0"/>
              <a:t>I am coming soon (3:11)</a:t>
            </a:r>
            <a:endParaRPr lang="en-US" dirty="0"/>
          </a:p>
        </p:txBody>
      </p:sp>
      <p:sp>
        <p:nvSpPr>
          <p:cNvPr id="7" name="TextBox 6"/>
          <p:cNvSpPr txBox="1"/>
          <p:nvPr/>
        </p:nvSpPr>
        <p:spPr>
          <a:xfrm>
            <a:off x="419216" y="4805587"/>
            <a:ext cx="2852512" cy="369332"/>
          </a:xfrm>
          <a:prstGeom prst="rect">
            <a:avLst/>
          </a:prstGeom>
          <a:noFill/>
        </p:spPr>
        <p:txBody>
          <a:bodyPr wrap="none" rtlCol="0">
            <a:spAutoFit/>
          </a:bodyPr>
          <a:lstStyle/>
          <a:p>
            <a:r>
              <a:rPr lang="en-US" dirty="0" smtClean="0"/>
              <a:t>New Jerusalem (21:9 – 22:9)</a:t>
            </a:r>
            <a:endParaRPr lang="en-US" dirty="0"/>
          </a:p>
        </p:txBody>
      </p:sp>
      <p:sp>
        <p:nvSpPr>
          <p:cNvPr id="8" name="TextBox 7"/>
          <p:cNvSpPr txBox="1"/>
          <p:nvPr/>
        </p:nvSpPr>
        <p:spPr>
          <a:xfrm>
            <a:off x="3739895" y="4113090"/>
            <a:ext cx="4819589" cy="1754326"/>
          </a:xfrm>
          <a:prstGeom prst="rect">
            <a:avLst/>
          </a:prstGeom>
          <a:noFill/>
        </p:spPr>
        <p:txBody>
          <a:bodyPr wrap="none" rtlCol="0">
            <a:spAutoFit/>
          </a:bodyPr>
          <a:lstStyle/>
          <a:p>
            <a:r>
              <a:rPr lang="en-US" dirty="0" smtClean="0"/>
              <a:t>Christ is the eternal lamp (21:23)</a:t>
            </a:r>
          </a:p>
          <a:p>
            <a:r>
              <a:rPr lang="en-US" dirty="0" smtClean="0"/>
              <a:t>Tree Of Life (22:2)</a:t>
            </a:r>
          </a:p>
          <a:p>
            <a:r>
              <a:rPr lang="en-US" dirty="0" smtClean="0"/>
              <a:t>Gates never close (21:25)</a:t>
            </a:r>
          </a:p>
          <a:p>
            <a:r>
              <a:rPr lang="en-US" dirty="0" smtClean="0"/>
              <a:t>Throne of God and the Lamb (22:1,3)</a:t>
            </a:r>
          </a:p>
          <a:p>
            <a:r>
              <a:rPr lang="en-US" dirty="0" smtClean="0"/>
              <a:t>New Jerusalem comes down from heaven (21:10)</a:t>
            </a:r>
          </a:p>
          <a:p>
            <a:r>
              <a:rPr lang="en-US" dirty="0" smtClean="0"/>
              <a:t>I am coming soon (22:7)</a:t>
            </a:r>
            <a:endParaRPr lang="en-US" dirty="0"/>
          </a:p>
        </p:txBody>
      </p:sp>
      <p:sp>
        <p:nvSpPr>
          <p:cNvPr id="5" name="Left Brace 4"/>
          <p:cNvSpPr/>
          <p:nvPr/>
        </p:nvSpPr>
        <p:spPr>
          <a:xfrm>
            <a:off x="3300371" y="1665894"/>
            <a:ext cx="439524" cy="174213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12700">
                <a:solidFill>
                  <a:schemeClr val="accent2">
                    <a:lumMod val="75000"/>
                  </a:schemeClr>
                </a:solidFill>
              </a:ln>
            </a:endParaRPr>
          </a:p>
        </p:txBody>
      </p:sp>
      <p:sp>
        <p:nvSpPr>
          <p:cNvPr id="9" name="Left Brace 8"/>
          <p:cNvSpPr/>
          <p:nvPr/>
        </p:nvSpPr>
        <p:spPr>
          <a:xfrm>
            <a:off x="3300371" y="4114798"/>
            <a:ext cx="439524" cy="175261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12700">
                <a:solidFill>
                  <a:schemeClr val="accent2">
                    <a:lumMod val="75000"/>
                  </a:schemeClr>
                </a:solidFill>
              </a:ln>
            </a:endParaRPr>
          </a:p>
        </p:txBody>
      </p:sp>
    </p:spTree>
    <p:extLst>
      <p:ext uri="{BB962C8B-B14F-4D97-AF65-F5344CB8AC3E}">
        <p14:creationId xmlns:p14="http://schemas.microsoft.com/office/powerpoint/2010/main" val="248469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609600"/>
            <a:ext cx="4607352" cy="646331"/>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sz="3600" b="1" spc="150" dirty="0" smtClean="0">
                <a:ln w="11430"/>
                <a:solidFill>
                  <a:srgbClr val="F8F8F8"/>
                </a:solidFill>
                <a:effectLst>
                  <a:outerShdw blurRad="50800" dist="38100" dir="2700000" algn="tl" rotWithShape="0">
                    <a:prstClr val="black">
                      <a:alpha val="40000"/>
                    </a:prstClr>
                  </a:outerShdw>
                </a:effectLst>
                <a:latin typeface="Adobe Gothic Std B" pitchFamily="34" charset="-128"/>
                <a:ea typeface="Adobe Gothic Std B" pitchFamily="34" charset="-128"/>
              </a:rPr>
              <a:t>Revelation: Chiasm</a:t>
            </a:r>
            <a:endParaRPr lang="en-US" sz="3600" b="1" spc="150" dirty="0">
              <a:ln w="11430"/>
              <a:solidFill>
                <a:srgbClr val="F8F8F8"/>
              </a:solidFill>
              <a:effectLst>
                <a:outerShdw blurRad="50800" dist="38100" dir="2700000" algn="tl" rotWithShape="0">
                  <a:prstClr val="black">
                    <a:alpha val="40000"/>
                  </a:prstClr>
                </a:outerShdw>
              </a:effectLst>
              <a:latin typeface="Adobe Gothic Std B" pitchFamily="34" charset="-128"/>
              <a:ea typeface="Adobe Gothic Std B" pitchFamily="34" charset="-128"/>
            </a:endParaRPr>
          </a:p>
        </p:txBody>
      </p:sp>
      <p:sp>
        <p:nvSpPr>
          <p:cNvPr id="3" name="TextBox 2"/>
          <p:cNvSpPr txBox="1"/>
          <p:nvPr/>
        </p:nvSpPr>
        <p:spPr>
          <a:xfrm>
            <a:off x="3739895" y="1653702"/>
            <a:ext cx="5227072" cy="1477328"/>
          </a:xfrm>
          <a:prstGeom prst="rect">
            <a:avLst/>
          </a:prstGeom>
          <a:noFill/>
        </p:spPr>
        <p:txBody>
          <a:bodyPr wrap="none" rtlCol="0">
            <a:spAutoFit/>
          </a:bodyPr>
          <a:lstStyle/>
          <a:p>
            <a:r>
              <a:rPr lang="en-US" dirty="0" smtClean="0"/>
              <a:t>Heaven opens (4:1)</a:t>
            </a:r>
          </a:p>
          <a:p>
            <a:r>
              <a:rPr lang="en-US" dirty="0"/>
              <a:t>R</a:t>
            </a:r>
            <a:r>
              <a:rPr lang="en-US" dirty="0" smtClean="0"/>
              <a:t>iders on colored horses (6:2-8)</a:t>
            </a:r>
          </a:p>
          <a:p>
            <a:r>
              <a:rPr lang="en-US" dirty="0" smtClean="0"/>
              <a:t>Souls of martyrs under alter ask for judgment (6:9-10)</a:t>
            </a:r>
          </a:p>
          <a:p>
            <a:r>
              <a:rPr lang="en-US" dirty="0" smtClean="0"/>
              <a:t>White robes (6:11, 7:9-14)</a:t>
            </a:r>
          </a:p>
          <a:p>
            <a:r>
              <a:rPr lang="en-US" dirty="0" smtClean="0"/>
              <a:t>Kings ask to be killed (6:15-16)</a:t>
            </a:r>
            <a:endParaRPr lang="en-US" dirty="0"/>
          </a:p>
        </p:txBody>
      </p:sp>
      <p:sp>
        <p:nvSpPr>
          <p:cNvPr id="8" name="TextBox 7"/>
          <p:cNvSpPr txBox="1"/>
          <p:nvPr/>
        </p:nvSpPr>
        <p:spPr>
          <a:xfrm>
            <a:off x="3739895" y="4113090"/>
            <a:ext cx="5287025" cy="1477328"/>
          </a:xfrm>
          <a:prstGeom prst="rect">
            <a:avLst/>
          </a:prstGeom>
          <a:noFill/>
        </p:spPr>
        <p:txBody>
          <a:bodyPr wrap="none" rtlCol="0">
            <a:spAutoFit/>
          </a:bodyPr>
          <a:lstStyle/>
          <a:p>
            <a:r>
              <a:rPr lang="en-US" dirty="0" smtClean="0"/>
              <a:t>Heaven opens (19:11)</a:t>
            </a:r>
          </a:p>
          <a:p>
            <a:r>
              <a:rPr lang="en-US" dirty="0" smtClean="0"/>
              <a:t>Rider on white horse and others (19:11-16)</a:t>
            </a:r>
          </a:p>
          <a:p>
            <a:r>
              <a:rPr lang="en-US" dirty="0" smtClean="0"/>
              <a:t>Souls of martyrs resurrected and made judges (20:4-6)</a:t>
            </a:r>
          </a:p>
          <a:p>
            <a:r>
              <a:rPr lang="en-US" dirty="0" smtClean="0"/>
              <a:t>White robes (19:14)</a:t>
            </a:r>
          </a:p>
          <a:p>
            <a:r>
              <a:rPr lang="en-US" dirty="0" smtClean="0"/>
              <a:t>Kings are killed (19:17-21)</a:t>
            </a:r>
            <a:endParaRPr lang="en-US" dirty="0"/>
          </a:p>
        </p:txBody>
      </p:sp>
      <p:sp>
        <p:nvSpPr>
          <p:cNvPr id="5" name="Left Brace 4"/>
          <p:cNvSpPr/>
          <p:nvPr/>
        </p:nvSpPr>
        <p:spPr>
          <a:xfrm>
            <a:off x="3300371" y="1665894"/>
            <a:ext cx="439524" cy="14651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12700">
                <a:solidFill>
                  <a:schemeClr val="accent2">
                    <a:lumMod val="75000"/>
                  </a:schemeClr>
                </a:solidFill>
              </a:ln>
            </a:endParaRPr>
          </a:p>
        </p:txBody>
      </p:sp>
      <p:sp>
        <p:nvSpPr>
          <p:cNvPr id="9" name="Left Brace 8"/>
          <p:cNvSpPr/>
          <p:nvPr/>
        </p:nvSpPr>
        <p:spPr>
          <a:xfrm>
            <a:off x="3300371" y="4114799"/>
            <a:ext cx="439524" cy="147562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12700">
                <a:solidFill>
                  <a:schemeClr val="accent2">
                    <a:lumMod val="75000"/>
                  </a:schemeClr>
                </a:solidFill>
              </a:ln>
            </a:endParaRPr>
          </a:p>
        </p:txBody>
      </p:sp>
      <p:sp>
        <p:nvSpPr>
          <p:cNvPr id="10" name="TextBox 9"/>
          <p:cNvSpPr txBox="1"/>
          <p:nvPr/>
        </p:nvSpPr>
        <p:spPr>
          <a:xfrm>
            <a:off x="601888" y="2213796"/>
            <a:ext cx="2279598" cy="369332"/>
          </a:xfrm>
          <a:prstGeom prst="rect">
            <a:avLst/>
          </a:prstGeom>
          <a:noFill/>
        </p:spPr>
        <p:txBody>
          <a:bodyPr wrap="none" rtlCol="0">
            <a:spAutoFit/>
          </a:bodyPr>
          <a:lstStyle/>
          <a:p>
            <a:r>
              <a:rPr lang="en-US" dirty="0" smtClean="0"/>
              <a:t>Seven Seals (4:1 – 8:1)</a:t>
            </a:r>
            <a:endParaRPr lang="en-US" dirty="0"/>
          </a:p>
        </p:txBody>
      </p:sp>
      <p:sp>
        <p:nvSpPr>
          <p:cNvPr id="11" name="TextBox 10"/>
          <p:cNvSpPr txBox="1"/>
          <p:nvPr/>
        </p:nvSpPr>
        <p:spPr>
          <a:xfrm>
            <a:off x="601888" y="4667943"/>
            <a:ext cx="2618024" cy="369332"/>
          </a:xfrm>
          <a:prstGeom prst="rect">
            <a:avLst/>
          </a:prstGeom>
          <a:noFill/>
        </p:spPr>
        <p:txBody>
          <a:bodyPr wrap="none" rtlCol="0">
            <a:spAutoFit/>
          </a:bodyPr>
          <a:lstStyle/>
          <a:p>
            <a:r>
              <a:rPr lang="en-US" dirty="0" smtClean="0"/>
              <a:t>Millennium (19:11 – 21:8)</a:t>
            </a:r>
            <a:endParaRPr lang="en-US" dirty="0"/>
          </a:p>
        </p:txBody>
      </p:sp>
    </p:spTree>
    <p:extLst>
      <p:ext uri="{BB962C8B-B14F-4D97-AF65-F5344CB8AC3E}">
        <p14:creationId xmlns:p14="http://schemas.microsoft.com/office/powerpoint/2010/main" val="94700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814016"/>
            <a:ext cx="6125395" cy="584775"/>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3200" b="1" cap="all" dirty="0" smtClean="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The Nature  Of The Millennium</a:t>
            </a:r>
            <a:endParaRPr lang="en-US" sz="3200" b="1" cap="all"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 name="TextBox 2"/>
          <p:cNvSpPr txBox="1"/>
          <p:nvPr/>
        </p:nvSpPr>
        <p:spPr>
          <a:xfrm>
            <a:off x="276225" y="1600200"/>
            <a:ext cx="8686800" cy="4832092"/>
          </a:xfrm>
          <a:prstGeom prst="rect">
            <a:avLst/>
          </a:prstGeom>
          <a:noFill/>
        </p:spPr>
        <p:txBody>
          <a:bodyPr wrap="square" rtlCol="0">
            <a:spAutoFit/>
          </a:bodyPr>
          <a:lstStyle/>
          <a:p>
            <a:pPr marL="514350" indent="-514350">
              <a:buAutoNum type="arabicParenR"/>
            </a:pPr>
            <a:r>
              <a:rPr lang="en-US" sz="2800" dirty="0" smtClean="0"/>
              <a:t>Christ bodily reigns on earth (Matthew 25:31-41)</a:t>
            </a:r>
          </a:p>
          <a:p>
            <a:pPr marL="514350" indent="-514350">
              <a:buAutoNum type="arabicParenR"/>
            </a:pPr>
            <a:endParaRPr lang="en-US" sz="2800" dirty="0" smtClean="0"/>
          </a:p>
          <a:p>
            <a:pPr marL="514350" indent="-514350">
              <a:buAutoNum type="arabicParenR"/>
            </a:pPr>
            <a:r>
              <a:rPr lang="en-US" sz="2800" dirty="0" smtClean="0"/>
              <a:t>Both glorified and </a:t>
            </a:r>
            <a:r>
              <a:rPr lang="en-US" sz="2800" dirty="0" err="1" smtClean="0"/>
              <a:t>unglorified</a:t>
            </a:r>
            <a:r>
              <a:rPr lang="en-US" sz="2800" dirty="0" smtClean="0"/>
              <a:t> saints seem to coexist</a:t>
            </a:r>
          </a:p>
          <a:p>
            <a:pPr marL="914400" lvl="1" indent="-457200">
              <a:buFontTx/>
              <a:buChar char="-"/>
            </a:pPr>
            <a:r>
              <a:rPr lang="en-US" sz="2800" dirty="0" smtClean="0"/>
              <a:t>2Tim. 2:12, Rev. 20:4, 6</a:t>
            </a:r>
          </a:p>
          <a:p>
            <a:pPr marL="914400" lvl="1" indent="-457200">
              <a:buFontTx/>
              <a:buChar char="-"/>
            </a:pPr>
            <a:r>
              <a:rPr lang="en-US" sz="2800" dirty="0" smtClean="0"/>
              <a:t>Isa. 65:17-25, 11:6-9</a:t>
            </a:r>
          </a:p>
          <a:p>
            <a:pPr marL="1371600" lvl="2" indent="-457200">
              <a:buFontTx/>
              <a:buChar char="-"/>
            </a:pPr>
            <a:r>
              <a:rPr lang="en-US" sz="2800" dirty="0" smtClean="0"/>
              <a:t>Some die; sin still exists</a:t>
            </a:r>
          </a:p>
          <a:p>
            <a:pPr marL="1371600" lvl="2" indent="-457200">
              <a:buFontTx/>
              <a:buChar char="-"/>
            </a:pPr>
            <a:r>
              <a:rPr lang="en-US" sz="2800" dirty="0" smtClean="0"/>
              <a:t>Children at 100 (extended life)</a:t>
            </a:r>
          </a:p>
          <a:p>
            <a:pPr marL="1371600" lvl="2" indent="-457200">
              <a:buFontTx/>
              <a:buChar char="-"/>
            </a:pPr>
            <a:r>
              <a:rPr lang="en-US" sz="2800" dirty="0" smtClean="0"/>
              <a:t>Nature of animals restored?</a:t>
            </a:r>
          </a:p>
          <a:p>
            <a:pPr marL="1371600" lvl="2" indent="-457200">
              <a:buFontTx/>
              <a:buChar char="-"/>
            </a:pPr>
            <a:r>
              <a:rPr lang="en-US" sz="2800" dirty="0" smtClean="0"/>
              <a:t>God immediately responds</a:t>
            </a:r>
          </a:p>
          <a:p>
            <a:pPr marL="1371600" lvl="2" indent="-457200">
              <a:buFontTx/>
              <a:buChar char="-"/>
            </a:pPr>
            <a:r>
              <a:rPr lang="en-US" sz="2800" dirty="0" smtClean="0"/>
              <a:t>The world moves from an evil dictator to </a:t>
            </a:r>
          </a:p>
          <a:p>
            <a:pPr lvl="2"/>
            <a:r>
              <a:rPr lang="en-US" sz="2800" dirty="0" smtClean="0"/>
              <a:t>Christ, the perfect ruler</a:t>
            </a:r>
            <a:endParaRPr lang="en-US" sz="2800" dirty="0"/>
          </a:p>
        </p:txBody>
      </p:sp>
    </p:spTree>
    <p:extLst>
      <p:ext uri="{BB962C8B-B14F-4D97-AF65-F5344CB8AC3E}">
        <p14:creationId xmlns:p14="http://schemas.microsoft.com/office/powerpoint/2010/main" val="98674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814016"/>
            <a:ext cx="6125395" cy="584775"/>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3200" b="1" cap="all" dirty="0" smtClean="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The Nature  Of The Millennium</a:t>
            </a:r>
            <a:endParaRPr lang="en-US" sz="3200" b="1" cap="all"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 name="TextBox 2"/>
          <p:cNvSpPr txBox="1"/>
          <p:nvPr/>
        </p:nvSpPr>
        <p:spPr>
          <a:xfrm>
            <a:off x="276225" y="1600200"/>
            <a:ext cx="8686800" cy="4832092"/>
          </a:xfrm>
          <a:prstGeom prst="rect">
            <a:avLst/>
          </a:prstGeom>
          <a:noFill/>
        </p:spPr>
        <p:txBody>
          <a:bodyPr wrap="square" rtlCol="0">
            <a:spAutoFit/>
          </a:bodyPr>
          <a:lstStyle/>
          <a:p>
            <a:r>
              <a:rPr lang="en-US" sz="2800" dirty="0" smtClean="0"/>
              <a:t>3) An increase in light ??</a:t>
            </a:r>
          </a:p>
          <a:p>
            <a:r>
              <a:rPr lang="en-US" sz="2800" dirty="0"/>
              <a:t>	</a:t>
            </a:r>
            <a:r>
              <a:rPr lang="en-US" sz="2800" dirty="0" smtClean="0"/>
              <a:t>- see Isa. 30:26</a:t>
            </a:r>
          </a:p>
          <a:p>
            <a:endParaRPr lang="en-US" sz="2800" dirty="0"/>
          </a:p>
          <a:p>
            <a:r>
              <a:rPr lang="en-US" sz="2800" dirty="0" smtClean="0"/>
              <a:t>4) Purified language, worship, unity</a:t>
            </a:r>
          </a:p>
          <a:p>
            <a:r>
              <a:rPr lang="en-US" sz="2800" dirty="0"/>
              <a:t>	</a:t>
            </a:r>
            <a:r>
              <a:rPr lang="en-US" sz="2800" dirty="0" smtClean="0"/>
              <a:t>- see Zech. 3:8</a:t>
            </a:r>
          </a:p>
          <a:p>
            <a:endParaRPr lang="en-US" sz="2800" dirty="0"/>
          </a:p>
          <a:p>
            <a:r>
              <a:rPr lang="en-US" sz="2800" dirty="0" smtClean="0"/>
              <a:t>5) </a:t>
            </a:r>
            <a:r>
              <a:rPr lang="en-US" sz="2800" dirty="0"/>
              <a:t>Satan can no longer deceive (Rev. 20:1-3)</a:t>
            </a:r>
          </a:p>
          <a:p>
            <a:r>
              <a:rPr lang="en-US" sz="2800" dirty="0"/>
              <a:t>	 - Less </a:t>
            </a:r>
            <a:r>
              <a:rPr lang="en-US" sz="2800" dirty="0" smtClean="0"/>
              <a:t>clear: status </a:t>
            </a:r>
            <a:r>
              <a:rPr lang="en-US" sz="2800" dirty="0"/>
              <a:t>of demonic </a:t>
            </a:r>
            <a:r>
              <a:rPr lang="en-US" sz="2800" dirty="0" smtClean="0"/>
              <a:t>forces (Isa. 24:21)</a:t>
            </a:r>
          </a:p>
          <a:p>
            <a:endParaRPr lang="en-US" sz="2800" dirty="0"/>
          </a:p>
          <a:p>
            <a:r>
              <a:rPr lang="en-US" sz="2800" dirty="0"/>
              <a:t>6) Saints seem to reign in this time (Rev. 20:4-6)</a:t>
            </a:r>
          </a:p>
          <a:p>
            <a:r>
              <a:rPr lang="en-US" sz="2800" dirty="0"/>
              <a:t>	- Also, they seem to act as </a:t>
            </a:r>
            <a:r>
              <a:rPr lang="en-US" sz="2800" dirty="0" smtClean="0"/>
              <a:t>priests</a:t>
            </a:r>
            <a:endParaRPr lang="en-US" sz="2800" dirty="0"/>
          </a:p>
        </p:txBody>
      </p:sp>
    </p:spTree>
    <p:extLst>
      <p:ext uri="{BB962C8B-B14F-4D97-AF65-F5344CB8AC3E}">
        <p14:creationId xmlns:p14="http://schemas.microsoft.com/office/powerpoint/2010/main" val="292182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569" y="204416"/>
            <a:ext cx="6125395" cy="584775"/>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3200" b="1" cap="all" dirty="0" smtClean="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The Nature  Of The Millennium</a:t>
            </a:r>
            <a:endParaRPr lang="en-US" sz="3200" b="1" cap="all"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 name="TextBox 2"/>
          <p:cNvSpPr txBox="1"/>
          <p:nvPr/>
        </p:nvSpPr>
        <p:spPr>
          <a:xfrm>
            <a:off x="228600" y="818785"/>
            <a:ext cx="8686800" cy="523220"/>
          </a:xfrm>
          <a:prstGeom prst="rect">
            <a:avLst/>
          </a:prstGeom>
          <a:noFill/>
        </p:spPr>
        <p:txBody>
          <a:bodyPr wrap="square" rtlCol="0">
            <a:spAutoFit/>
          </a:bodyPr>
          <a:lstStyle/>
          <a:p>
            <a:r>
              <a:rPr lang="en-US" sz="2800" dirty="0" smtClean="0"/>
              <a:t> 7) In essence, life appears to mimic that in the Garden</a:t>
            </a:r>
          </a:p>
        </p:txBody>
      </p:sp>
      <p:pic>
        <p:nvPicPr>
          <p:cNvPr id="5" name="Picture 2" descr="http://paradoxbrown.com/wp-content/uploads/2012/03/Ad%C3%A3o-e-Eva-no-%C3%89d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569" y="1371600"/>
            <a:ext cx="7115175" cy="5334001"/>
          </a:xfrm>
          <a:prstGeom prst="rect">
            <a:avLst/>
          </a:prstGeom>
          <a:noFill/>
          <a:effectLst>
            <a:outerShdw blurRad="88900" dist="101600" dir="2700000" algn="tl"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766094" y="4952295"/>
            <a:ext cx="2149306" cy="1754326"/>
          </a:xfrm>
          <a:prstGeom prst="rect">
            <a:avLst/>
          </a:prstGeom>
          <a:solidFill>
            <a:schemeClr val="tx2">
              <a:lumMod val="20000"/>
              <a:lumOff val="80000"/>
            </a:schemeClr>
          </a:solidFill>
          <a:effectLst>
            <a:outerShdw blurRad="88900" dist="38100" dir="2700000" sx="101000" sy="101000" algn="tl" rotWithShape="0">
              <a:prstClr val="black">
                <a:alpha val="71000"/>
              </a:prstClr>
            </a:outerShdw>
          </a:effectLst>
        </p:spPr>
        <p:txBody>
          <a:bodyPr wrap="none" rtlCol="0">
            <a:spAutoFit/>
          </a:bodyPr>
          <a:lstStyle/>
          <a:p>
            <a:r>
              <a:rPr lang="en-US" dirty="0" smtClean="0"/>
              <a:t>Right Relationships</a:t>
            </a:r>
          </a:p>
          <a:p>
            <a:endParaRPr lang="en-US" dirty="0"/>
          </a:p>
          <a:p>
            <a:pPr marL="342900" indent="-342900">
              <a:buAutoNum type="alphaLcParenR"/>
            </a:pPr>
            <a:r>
              <a:rPr lang="en-US" dirty="0" smtClean="0"/>
              <a:t>Human to God</a:t>
            </a:r>
          </a:p>
          <a:p>
            <a:pPr marL="342900" indent="-342900">
              <a:buAutoNum type="alphaLcParenR"/>
            </a:pPr>
            <a:r>
              <a:rPr lang="en-US" dirty="0" smtClean="0"/>
              <a:t>Male to female</a:t>
            </a:r>
          </a:p>
          <a:p>
            <a:pPr marL="342900" indent="-342900">
              <a:buAutoNum type="alphaLcParenR"/>
            </a:pPr>
            <a:r>
              <a:rPr lang="en-US" dirty="0" smtClean="0"/>
              <a:t>Human to animal</a:t>
            </a:r>
          </a:p>
          <a:p>
            <a:pPr marL="342900" indent="-342900">
              <a:buAutoNum type="alphaLcParenR"/>
            </a:pPr>
            <a:r>
              <a:rPr lang="en-US" dirty="0" smtClean="0"/>
              <a:t>Human to nature</a:t>
            </a:r>
          </a:p>
        </p:txBody>
      </p:sp>
    </p:spTree>
    <p:extLst>
      <p:ext uri="{BB962C8B-B14F-4D97-AF65-F5344CB8AC3E}">
        <p14:creationId xmlns:p14="http://schemas.microsoft.com/office/powerpoint/2010/main" val="167841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pt48D.t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8427</TotalTime>
  <Words>3193</Words>
  <Application>Microsoft Office PowerPoint</Application>
  <PresentationFormat>On-screen Show (4:3)</PresentationFormat>
  <Paragraphs>545</Paragraphs>
  <Slides>48</Slides>
  <Notes>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48</vt:i4>
      </vt:variant>
    </vt:vector>
  </HeadingPairs>
  <TitlesOfParts>
    <vt:vector size="54" baseType="lpstr">
      <vt:lpstr>Adobe Gothic Std B</vt:lpstr>
      <vt:lpstr>Arial</vt:lpstr>
      <vt:lpstr>Calibri</vt:lpstr>
      <vt:lpstr>Times New Roman</vt:lpstr>
      <vt:lpstr>Office Theme</vt:lpstr>
      <vt:lpstr>ppt48D.tmp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 Williamson</dc:creator>
  <cp:lastModifiedBy>Bob Williamson</cp:lastModifiedBy>
  <cp:revision>383</cp:revision>
  <dcterms:created xsi:type="dcterms:W3CDTF">2013-02-16T17:14:36Z</dcterms:created>
  <dcterms:modified xsi:type="dcterms:W3CDTF">2015-01-04T04:15:19Z</dcterms:modified>
</cp:coreProperties>
</file>