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heme/themeOverride1.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theme/themeOverride2.xml" ContentType="application/vnd.openxmlformats-officedocument.themeOverr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136"/>
  </p:notesMasterIdLst>
  <p:sldIdLst>
    <p:sldId id="256" r:id="rId3"/>
    <p:sldId id="383" r:id="rId4"/>
    <p:sldId id="384" r:id="rId5"/>
    <p:sldId id="385" r:id="rId6"/>
    <p:sldId id="386" r:id="rId7"/>
    <p:sldId id="391" r:id="rId8"/>
    <p:sldId id="387" r:id="rId9"/>
    <p:sldId id="389" r:id="rId10"/>
    <p:sldId id="388" r:id="rId11"/>
    <p:sldId id="390" r:id="rId12"/>
    <p:sldId id="394" r:id="rId13"/>
    <p:sldId id="392" r:id="rId14"/>
    <p:sldId id="395" r:id="rId15"/>
    <p:sldId id="393" r:id="rId16"/>
    <p:sldId id="396" r:id="rId17"/>
    <p:sldId id="401" r:id="rId18"/>
    <p:sldId id="397" r:id="rId19"/>
    <p:sldId id="398" r:id="rId20"/>
    <p:sldId id="402" r:id="rId21"/>
    <p:sldId id="399" r:id="rId22"/>
    <p:sldId id="403" r:id="rId23"/>
    <p:sldId id="404" r:id="rId24"/>
    <p:sldId id="409" r:id="rId25"/>
    <p:sldId id="410" r:id="rId26"/>
    <p:sldId id="411" r:id="rId27"/>
    <p:sldId id="412" r:id="rId28"/>
    <p:sldId id="405" r:id="rId29"/>
    <p:sldId id="406" r:id="rId30"/>
    <p:sldId id="408" r:id="rId31"/>
    <p:sldId id="407" r:id="rId32"/>
    <p:sldId id="413" r:id="rId33"/>
    <p:sldId id="414" r:id="rId34"/>
    <p:sldId id="416" r:id="rId35"/>
    <p:sldId id="415" r:id="rId36"/>
    <p:sldId id="419" r:id="rId37"/>
    <p:sldId id="417" r:id="rId38"/>
    <p:sldId id="422" r:id="rId39"/>
    <p:sldId id="421" r:id="rId40"/>
    <p:sldId id="423" r:id="rId41"/>
    <p:sldId id="424" r:id="rId42"/>
    <p:sldId id="420" r:id="rId43"/>
    <p:sldId id="426" r:id="rId44"/>
    <p:sldId id="425" r:id="rId45"/>
    <p:sldId id="427" r:id="rId46"/>
    <p:sldId id="428" r:id="rId47"/>
    <p:sldId id="433" r:id="rId48"/>
    <p:sldId id="429" r:id="rId49"/>
    <p:sldId id="434" r:id="rId50"/>
    <p:sldId id="435" r:id="rId51"/>
    <p:sldId id="442" r:id="rId52"/>
    <p:sldId id="443" r:id="rId53"/>
    <p:sldId id="430" r:id="rId54"/>
    <p:sldId id="431" r:id="rId55"/>
    <p:sldId id="432" r:id="rId56"/>
    <p:sldId id="436" r:id="rId57"/>
    <p:sldId id="446" r:id="rId58"/>
    <p:sldId id="447" r:id="rId59"/>
    <p:sldId id="448" r:id="rId60"/>
    <p:sldId id="455" r:id="rId61"/>
    <p:sldId id="456" r:id="rId62"/>
    <p:sldId id="457" r:id="rId63"/>
    <p:sldId id="458" r:id="rId64"/>
    <p:sldId id="459" r:id="rId65"/>
    <p:sldId id="460" r:id="rId66"/>
    <p:sldId id="461" r:id="rId67"/>
    <p:sldId id="437" r:id="rId68"/>
    <p:sldId id="438" r:id="rId69"/>
    <p:sldId id="439" r:id="rId70"/>
    <p:sldId id="440" r:id="rId71"/>
    <p:sldId id="441" r:id="rId72"/>
    <p:sldId id="462" r:id="rId73"/>
    <p:sldId id="444" r:id="rId74"/>
    <p:sldId id="463" r:id="rId75"/>
    <p:sldId id="445" r:id="rId76"/>
    <p:sldId id="464" r:id="rId77"/>
    <p:sldId id="465" r:id="rId78"/>
    <p:sldId id="449" r:id="rId79"/>
    <p:sldId id="450" r:id="rId80"/>
    <p:sldId id="451" r:id="rId81"/>
    <p:sldId id="452" r:id="rId82"/>
    <p:sldId id="453" r:id="rId83"/>
    <p:sldId id="466" r:id="rId84"/>
    <p:sldId id="473" r:id="rId85"/>
    <p:sldId id="471" r:id="rId86"/>
    <p:sldId id="472" r:id="rId87"/>
    <p:sldId id="454" r:id="rId88"/>
    <p:sldId id="467" r:id="rId89"/>
    <p:sldId id="468" r:id="rId90"/>
    <p:sldId id="469" r:id="rId91"/>
    <p:sldId id="470" r:id="rId92"/>
    <p:sldId id="490" r:id="rId93"/>
    <p:sldId id="475" r:id="rId94"/>
    <p:sldId id="474" r:id="rId95"/>
    <p:sldId id="480" r:id="rId96"/>
    <p:sldId id="481" r:id="rId97"/>
    <p:sldId id="476" r:id="rId98"/>
    <p:sldId id="477" r:id="rId99"/>
    <p:sldId id="478" r:id="rId100"/>
    <p:sldId id="479" r:id="rId101"/>
    <p:sldId id="482" r:id="rId102"/>
    <p:sldId id="483" r:id="rId103"/>
    <p:sldId id="491" r:id="rId104"/>
    <p:sldId id="492" r:id="rId105"/>
    <p:sldId id="484" r:id="rId106"/>
    <p:sldId id="496" r:id="rId107"/>
    <p:sldId id="495" r:id="rId108"/>
    <p:sldId id="485" r:id="rId109"/>
    <p:sldId id="486" r:id="rId110"/>
    <p:sldId id="487" r:id="rId111"/>
    <p:sldId id="497" r:id="rId112"/>
    <p:sldId id="503" r:id="rId113"/>
    <p:sldId id="493" r:id="rId114"/>
    <p:sldId id="488" r:id="rId115"/>
    <p:sldId id="489" r:id="rId116"/>
    <p:sldId id="494" r:id="rId117"/>
    <p:sldId id="499" r:id="rId118"/>
    <p:sldId id="498" r:id="rId119"/>
    <p:sldId id="510" r:id="rId120"/>
    <p:sldId id="500" r:id="rId121"/>
    <p:sldId id="501" r:id="rId122"/>
    <p:sldId id="502" r:id="rId123"/>
    <p:sldId id="504" r:id="rId124"/>
    <p:sldId id="505" r:id="rId125"/>
    <p:sldId id="506" r:id="rId126"/>
    <p:sldId id="507" r:id="rId127"/>
    <p:sldId id="508" r:id="rId128"/>
    <p:sldId id="509" r:id="rId129"/>
    <p:sldId id="514" r:id="rId130"/>
    <p:sldId id="513" r:id="rId131"/>
    <p:sldId id="512" r:id="rId132"/>
    <p:sldId id="515" r:id="rId133"/>
    <p:sldId id="516" r:id="rId134"/>
    <p:sldId id="517" r:id="rId1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2614" autoAdjust="0"/>
  </p:normalViewPr>
  <p:slideViewPr>
    <p:cSldViewPr>
      <p:cViewPr varScale="1">
        <p:scale>
          <a:sx n="101" d="100"/>
          <a:sy n="101" d="100"/>
        </p:scale>
        <p:origin x="312"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viewProps" Target="view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theme" Target="theme/theme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3C57C1-ADC7-4581-87DD-8B2CDD033CD0}" type="datetimeFigureOut">
              <a:rPr lang="en-US" smtClean="0"/>
              <a:t>10/25/2014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943C7D-25B8-417B-B12C-3FD284364CCC}" type="slidenum">
              <a:rPr lang="en-US" smtClean="0"/>
              <a:t>‹#›</a:t>
            </a:fld>
            <a:endParaRPr lang="en-US"/>
          </a:p>
        </p:txBody>
      </p:sp>
    </p:spTree>
    <p:extLst>
      <p:ext uri="{BB962C8B-B14F-4D97-AF65-F5344CB8AC3E}">
        <p14:creationId xmlns:p14="http://schemas.microsoft.com/office/powerpoint/2010/main" val="161349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2</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11</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103</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104</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105</a:t>
            </a:fld>
            <a:endParaRPr lang="en-US"/>
          </a:p>
        </p:txBody>
      </p:sp>
    </p:spTree>
    <p:extLst>
      <p:ext uri="{BB962C8B-B14F-4D97-AF65-F5344CB8AC3E}">
        <p14:creationId xmlns:p14="http://schemas.microsoft.com/office/powerpoint/2010/main" val="413093327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106</a:t>
            </a:fld>
            <a:endParaRPr lang="en-US"/>
          </a:p>
        </p:txBody>
      </p:sp>
    </p:spTree>
    <p:extLst>
      <p:ext uri="{BB962C8B-B14F-4D97-AF65-F5344CB8AC3E}">
        <p14:creationId xmlns:p14="http://schemas.microsoft.com/office/powerpoint/2010/main" val="249186902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107</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108</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109</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110</a:t>
            </a:fld>
            <a:endParaRPr lang="en-US"/>
          </a:p>
        </p:txBody>
      </p:sp>
    </p:spTree>
    <p:extLst>
      <p:ext uri="{BB962C8B-B14F-4D97-AF65-F5344CB8AC3E}">
        <p14:creationId xmlns:p14="http://schemas.microsoft.com/office/powerpoint/2010/main" val="162001415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111</a:t>
            </a:fld>
            <a:endParaRPr lang="en-US"/>
          </a:p>
        </p:txBody>
      </p:sp>
    </p:spTree>
    <p:extLst>
      <p:ext uri="{BB962C8B-B14F-4D97-AF65-F5344CB8AC3E}">
        <p14:creationId xmlns:p14="http://schemas.microsoft.com/office/powerpoint/2010/main" val="319601962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112</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12</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113</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114</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115</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116</a:t>
            </a:fld>
            <a:endParaRPr lang="en-US"/>
          </a:p>
        </p:txBody>
      </p:sp>
    </p:spTree>
    <p:extLst>
      <p:ext uri="{BB962C8B-B14F-4D97-AF65-F5344CB8AC3E}">
        <p14:creationId xmlns:p14="http://schemas.microsoft.com/office/powerpoint/2010/main" val="83935055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117</a:t>
            </a:fld>
            <a:endParaRPr lang="en-US"/>
          </a:p>
        </p:txBody>
      </p:sp>
    </p:spTree>
    <p:extLst>
      <p:ext uri="{BB962C8B-B14F-4D97-AF65-F5344CB8AC3E}">
        <p14:creationId xmlns:p14="http://schemas.microsoft.com/office/powerpoint/2010/main" val="371814946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118</a:t>
            </a:fld>
            <a:endParaRPr lang="en-US"/>
          </a:p>
        </p:txBody>
      </p:sp>
    </p:spTree>
    <p:extLst>
      <p:ext uri="{BB962C8B-B14F-4D97-AF65-F5344CB8AC3E}">
        <p14:creationId xmlns:p14="http://schemas.microsoft.com/office/powerpoint/2010/main" val="125767279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119</a:t>
            </a:fld>
            <a:endParaRPr lang="en-US"/>
          </a:p>
        </p:txBody>
      </p:sp>
    </p:spTree>
    <p:extLst>
      <p:ext uri="{BB962C8B-B14F-4D97-AF65-F5344CB8AC3E}">
        <p14:creationId xmlns:p14="http://schemas.microsoft.com/office/powerpoint/2010/main" val="55836244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120</a:t>
            </a:fld>
            <a:endParaRPr lang="en-US"/>
          </a:p>
        </p:txBody>
      </p:sp>
    </p:spTree>
    <p:extLst>
      <p:ext uri="{BB962C8B-B14F-4D97-AF65-F5344CB8AC3E}">
        <p14:creationId xmlns:p14="http://schemas.microsoft.com/office/powerpoint/2010/main" val="235004363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121</a:t>
            </a:fld>
            <a:endParaRPr lang="en-US"/>
          </a:p>
        </p:txBody>
      </p:sp>
    </p:spTree>
    <p:extLst>
      <p:ext uri="{BB962C8B-B14F-4D97-AF65-F5344CB8AC3E}">
        <p14:creationId xmlns:p14="http://schemas.microsoft.com/office/powerpoint/2010/main" val="86350100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122</a:t>
            </a:fld>
            <a:endParaRPr lang="en-US"/>
          </a:p>
        </p:txBody>
      </p:sp>
    </p:spTree>
    <p:extLst>
      <p:ext uri="{BB962C8B-B14F-4D97-AF65-F5344CB8AC3E}">
        <p14:creationId xmlns:p14="http://schemas.microsoft.com/office/powerpoint/2010/main" val="1110902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13</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123</a:t>
            </a:fld>
            <a:endParaRPr lang="en-US"/>
          </a:p>
        </p:txBody>
      </p:sp>
    </p:spTree>
    <p:extLst>
      <p:ext uri="{BB962C8B-B14F-4D97-AF65-F5344CB8AC3E}">
        <p14:creationId xmlns:p14="http://schemas.microsoft.com/office/powerpoint/2010/main" val="144104189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124</a:t>
            </a:fld>
            <a:endParaRPr lang="en-US"/>
          </a:p>
        </p:txBody>
      </p:sp>
    </p:spTree>
    <p:extLst>
      <p:ext uri="{BB962C8B-B14F-4D97-AF65-F5344CB8AC3E}">
        <p14:creationId xmlns:p14="http://schemas.microsoft.com/office/powerpoint/2010/main" val="88663480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125</a:t>
            </a:fld>
            <a:endParaRPr lang="en-US"/>
          </a:p>
        </p:txBody>
      </p:sp>
    </p:spTree>
    <p:extLst>
      <p:ext uri="{BB962C8B-B14F-4D97-AF65-F5344CB8AC3E}">
        <p14:creationId xmlns:p14="http://schemas.microsoft.com/office/powerpoint/2010/main" val="269624025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126</a:t>
            </a:fld>
            <a:endParaRPr lang="en-US"/>
          </a:p>
        </p:txBody>
      </p:sp>
    </p:spTree>
    <p:extLst>
      <p:ext uri="{BB962C8B-B14F-4D97-AF65-F5344CB8AC3E}">
        <p14:creationId xmlns:p14="http://schemas.microsoft.com/office/powerpoint/2010/main" val="336232122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127</a:t>
            </a:fld>
            <a:endParaRPr lang="en-US"/>
          </a:p>
        </p:txBody>
      </p:sp>
    </p:spTree>
    <p:extLst>
      <p:ext uri="{BB962C8B-B14F-4D97-AF65-F5344CB8AC3E}">
        <p14:creationId xmlns:p14="http://schemas.microsoft.com/office/powerpoint/2010/main" val="3550151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14</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15</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16</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17</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18</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19</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20</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3</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21</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22</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23</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24</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25</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26</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27</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28</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29</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30</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4</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31</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32</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33</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34</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35</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36</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37</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38</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39</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40</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5</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41</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42</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43</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44</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45</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46</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47</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48</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49</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50</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6</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51</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52</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53</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54</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55</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56</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57</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58</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59</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60</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7</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61</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62</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63</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64</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65</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66</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67</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68</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69</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70</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8</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71</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72</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73</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74</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75</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76</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79</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80</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81</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82</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9</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83</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84</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85</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86</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87</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88</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89</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90</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91</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92</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10</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93</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94</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95</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96</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97</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98</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99</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100</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101</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102</a:t>
            </a:fld>
            <a:endParaRPr lang="en-US"/>
          </a:p>
        </p:txBody>
      </p:sp>
    </p:spTree>
    <p:extLst>
      <p:ext uri="{BB962C8B-B14F-4D97-AF65-F5344CB8AC3E}">
        <p14:creationId xmlns:p14="http://schemas.microsoft.com/office/powerpoint/2010/main" val="1314548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14EF4E-75ED-4DE6-B83B-F6DFDDC25A90}" type="datetimeFigureOut">
              <a:rPr lang="en-US" smtClean="0"/>
              <a:t>10/25/2014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9D826-8B74-41B9-A242-9D1D56A3AF79}" type="slidenum">
              <a:rPr lang="en-US" smtClean="0"/>
              <a:t>‹#›</a:t>
            </a:fld>
            <a:endParaRPr lang="en-US"/>
          </a:p>
        </p:txBody>
      </p:sp>
    </p:spTree>
    <p:extLst>
      <p:ext uri="{BB962C8B-B14F-4D97-AF65-F5344CB8AC3E}">
        <p14:creationId xmlns:p14="http://schemas.microsoft.com/office/powerpoint/2010/main" val="2557680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14EF4E-75ED-4DE6-B83B-F6DFDDC25A90}" type="datetimeFigureOut">
              <a:rPr lang="en-US" smtClean="0"/>
              <a:t>10/25/2014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9D826-8B74-41B9-A242-9D1D56A3AF79}" type="slidenum">
              <a:rPr lang="en-US" smtClean="0"/>
              <a:t>‹#›</a:t>
            </a:fld>
            <a:endParaRPr lang="en-US"/>
          </a:p>
        </p:txBody>
      </p:sp>
    </p:spTree>
    <p:extLst>
      <p:ext uri="{BB962C8B-B14F-4D97-AF65-F5344CB8AC3E}">
        <p14:creationId xmlns:p14="http://schemas.microsoft.com/office/powerpoint/2010/main" val="410257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14EF4E-75ED-4DE6-B83B-F6DFDDC25A90}" type="datetimeFigureOut">
              <a:rPr lang="en-US" smtClean="0"/>
              <a:t>10/25/2014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9D826-8B74-41B9-A242-9D1D56A3AF79}" type="slidenum">
              <a:rPr lang="en-US" smtClean="0"/>
              <a:t>‹#›</a:t>
            </a:fld>
            <a:endParaRPr lang="en-US"/>
          </a:p>
        </p:txBody>
      </p:sp>
    </p:spTree>
    <p:extLst>
      <p:ext uri="{BB962C8B-B14F-4D97-AF65-F5344CB8AC3E}">
        <p14:creationId xmlns:p14="http://schemas.microsoft.com/office/powerpoint/2010/main" val="887503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14EF4E-75ED-4DE6-B83B-F6DFDDC25A90}" type="datetimeFigureOut">
              <a:rPr lang="en-US" smtClean="0"/>
              <a:t>10/25/2014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9D826-8B74-41B9-A242-9D1D56A3AF79}" type="slidenum">
              <a:rPr lang="en-US" smtClean="0"/>
              <a:t>‹#›</a:t>
            </a:fld>
            <a:endParaRPr lang="en-US"/>
          </a:p>
        </p:txBody>
      </p:sp>
    </p:spTree>
    <p:extLst>
      <p:ext uri="{BB962C8B-B14F-4D97-AF65-F5344CB8AC3E}">
        <p14:creationId xmlns:p14="http://schemas.microsoft.com/office/powerpoint/2010/main" val="4030756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14EF4E-75ED-4DE6-B83B-F6DFDDC25A90}" type="datetimeFigureOut">
              <a:rPr lang="en-US" smtClean="0"/>
              <a:t>10/25/2014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9D826-8B74-41B9-A242-9D1D56A3AF79}" type="slidenum">
              <a:rPr lang="en-US" smtClean="0"/>
              <a:t>‹#›</a:t>
            </a:fld>
            <a:endParaRPr lang="en-US"/>
          </a:p>
        </p:txBody>
      </p:sp>
    </p:spTree>
    <p:extLst>
      <p:ext uri="{BB962C8B-B14F-4D97-AF65-F5344CB8AC3E}">
        <p14:creationId xmlns:p14="http://schemas.microsoft.com/office/powerpoint/2010/main" val="1541183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14EF4E-75ED-4DE6-B83B-F6DFDDC25A90}" type="datetimeFigureOut">
              <a:rPr lang="en-US" smtClean="0"/>
              <a:t>10/25/2014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9D826-8B74-41B9-A242-9D1D56A3AF79}" type="slidenum">
              <a:rPr lang="en-US" smtClean="0"/>
              <a:t>‹#›</a:t>
            </a:fld>
            <a:endParaRPr lang="en-US"/>
          </a:p>
        </p:txBody>
      </p:sp>
    </p:spTree>
    <p:extLst>
      <p:ext uri="{BB962C8B-B14F-4D97-AF65-F5344CB8AC3E}">
        <p14:creationId xmlns:p14="http://schemas.microsoft.com/office/powerpoint/2010/main" val="248550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14EF4E-75ED-4DE6-B83B-F6DFDDC25A90}" type="datetimeFigureOut">
              <a:rPr lang="en-US" smtClean="0"/>
              <a:t>10/25/2014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19D826-8B74-41B9-A242-9D1D56A3AF79}" type="slidenum">
              <a:rPr lang="en-US" smtClean="0"/>
              <a:t>‹#›</a:t>
            </a:fld>
            <a:endParaRPr lang="en-US"/>
          </a:p>
        </p:txBody>
      </p:sp>
    </p:spTree>
    <p:extLst>
      <p:ext uri="{BB962C8B-B14F-4D97-AF65-F5344CB8AC3E}">
        <p14:creationId xmlns:p14="http://schemas.microsoft.com/office/powerpoint/2010/main" val="328670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14EF4E-75ED-4DE6-B83B-F6DFDDC25A90}" type="datetimeFigureOut">
              <a:rPr lang="en-US" smtClean="0"/>
              <a:t>10/25/2014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19D826-8B74-41B9-A242-9D1D56A3AF79}" type="slidenum">
              <a:rPr lang="en-US" smtClean="0"/>
              <a:t>‹#›</a:t>
            </a:fld>
            <a:endParaRPr lang="en-US"/>
          </a:p>
        </p:txBody>
      </p:sp>
    </p:spTree>
    <p:extLst>
      <p:ext uri="{BB962C8B-B14F-4D97-AF65-F5344CB8AC3E}">
        <p14:creationId xmlns:p14="http://schemas.microsoft.com/office/powerpoint/2010/main" val="50324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14EF4E-75ED-4DE6-B83B-F6DFDDC25A90}" type="datetimeFigureOut">
              <a:rPr lang="en-US" smtClean="0"/>
              <a:t>10/25/2014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19D826-8B74-41B9-A242-9D1D56A3AF79}" type="slidenum">
              <a:rPr lang="en-US" smtClean="0"/>
              <a:t>‹#›</a:t>
            </a:fld>
            <a:endParaRPr lang="en-US"/>
          </a:p>
        </p:txBody>
      </p:sp>
    </p:spTree>
    <p:extLst>
      <p:ext uri="{BB962C8B-B14F-4D97-AF65-F5344CB8AC3E}">
        <p14:creationId xmlns:p14="http://schemas.microsoft.com/office/powerpoint/2010/main" val="3857324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14EF4E-75ED-4DE6-B83B-F6DFDDC25A90}" type="datetimeFigureOut">
              <a:rPr lang="en-US" smtClean="0"/>
              <a:t>10/25/2014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19D826-8B74-41B9-A242-9D1D56A3AF79}" type="slidenum">
              <a:rPr lang="en-US" smtClean="0"/>
              <a:t>‹#›</a:t>
            </a:fld>
            <a:endParaRPr lang="en-US"/>
          </a:p>
        </p:txBody>
      </p:sp>
    </p:spTree>
    <p:extLst>
      <p:ext uri="{BB962C8B-B14F-4D97-AF65-F5344CB8AC3E}">
        <p14:creationId xmlns:p14="http://schemas.microsoft.com/office/powerpoint/2010/main" val="3738474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14EF4E-75ED-4DE6-B83B-F6DFDDC25A90}" type="datetimeFigureOut">
              <a:rPr lang="en-US" smtClean="0"/>
              <a:t>10/25/2014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19D826-8B74-41B9-A242-9D1D56A3AF79}" type="slidenum">
              <a:rPr lang="en-US" smtClean="0"/>
              <a:t>‹#›</a:t>
            </a:fld>
            <a:endParaRPr lang="en-US"/>
          </a:p>
        </p:txBody>
      </p:sp>
    </p:spTree>
    <p:extLst>
      <p:ext uri="{BB962C8B-B14F-4D97-AF65-F5344CB8AC3E}">
        <p14:creationId xmlns:p14="http://schemas.microsoft.com/office/powerpoint/2010/main" val="3338655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14EF4E-75ED-4DE6-B83B-F6DFDDC25A90}" type="datetimeFigureOut">
              <a:rPr lang="en-US" smtClean="0"/>
              <a:t>10/25/2014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19D826-8B74-41B9-A242-9D1D56A3AF79}" type="slidenum">
              <a:rPr lang="en-US" smtClean="0"/>
              <a:t>‹#›</a:t>
            </a:fld>
            <a:endParaRPr lang="en-US"/>
          </a:p>
        </p:txBody>
      </p:sp>
    </p:spTree>
    <p:extLst>
      <p:ext uri="{BB962C8B-B14F-4D97-AF65-F5344CB8AC3E}">
        <p14:creationId xmlns:p14="http://schemas.microsoft.com/office/powerpoint/2010/main" val="1646684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14EF4E-75ED-4DE6-B83B-F6DFDDC25A90}" type="datetimeFigureOut">
              <a:rPr lang="en-US" smtClean="0"/>
              <a:t>10/25/2014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19D826-8B74-41B9-A242-9D1D56A3AF79}" type="slidenum">
              <a:rPr lang="en-US" smtClean="0"/>
              <a:t>‹#›</a:t>
            </a:fld>
            <a:endParaRPr lang="en-US"/>
          </a:p>
        </p:txBody>
      </p:sp>
    </p:spTree>
    <p:extLst>
      <p:ext uri="{BB962C8B-B14F-4D97-AF65-F5344CB8AC3E}">
        <p14:creationId xmlns:p14="http://schemas.microsoft.com/office/powerpoint/2010/main" val="1846130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14EF4E-75ED-4DE6-B83B-F6DFDDC25A90}" type="datetimeFigureOut">
              <a:rPr lang="en-US" smtClean="0"/>
              <a:t>10/25/2014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19D826-8B74-41B9-A242-9D1D56A3AF79}" type="slidenum">
              <a:rPr lang="en-US" smtClean="0"/>
              <a:t>‹#›</a:t>
            </a:fld>
            <a:endParaRPr lang="en-US"/>
          </a:p>
        </p:txBody>
      </p:sp>
    </p:spTree>
    <p:extLst>
      <p:ext uri="{BB962C8B-B14F-4D97-AF65-F5344CB8AC3E}">
        <p14:creationId xmlns:p14="http://schemas.microsoft.com/office/powerpoint/2010/main" val="2748666133"/>
      </p:ext>
    </p:extLst>
  </p:cSld>
  <p:clrMap bg1="lt1" tx1="dk1" bg2="lt2" tx2="dk2" accent1="accent1" accent2="accent2" accent3="accent3" accent4="accent4" accent5="accent5" accent6="accent6" hlink="hlink" folHlink="folHlink"/>
  <p:sldLayoutIdLst>
    <p:sldLayoutId id="2147483663"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104.gif"/></Relationships>
</file>

<file path=ppt/slides/_rels/slide10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10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0.xml"/><Relationship Id="rId1" Type="http://schemas.openxmlformats.org/officeDocument/2006/relationships/slideLayout" Target="../slideLayouts/slideLayout2.xml"/><Relationship Id="rId5" Type="http://schemas.openxmlformats.org/officeDocument/2006/relationships/image" Target="../media/image110.jpeg"/><Relationship Id="rId4" Type="http://schemas.openxmlformats.org/officeDocument/2006/relationships/image" Target="../media/image109.jpeg"/></Relationships>
</file>

<file path=ppt/slides/_rels/slide10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10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10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8.xml"/><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11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12.xml"/><Relationship Id="rId1" Type="http://schemas.openxmlformats.org/officeDocument/2006/relationships/slideLayout" Target="../slideLayouts/slideLayout2.xml"/><Relationship Id="rId5" Type="http://schemas.openxmlformats.org/officeDocument/2006/relationships/image" Target="../media/image126.jpeg"/><Relationship Id="rId4" Type="http://schemas.openxmlformats.org/officeDocument/2006/relationships/image" Target="../media/image125.jpe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8.xml"/><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30.jpeg"/></Relationships>
</file>

<file path=ppt/slides/_rels/slide12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gif"/></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en.wikipedia.org/wiki/Ichthy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72.png"/><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7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8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8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jpeg"/></Relationships>
</file>

<file path=ppt/slides/_rels/slide8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hemeOverride" Target="../theme/themeOverride2.xml"/><Relationship Id="rId5" Type="http://schemas.openxmlformats.org/officeDocument/2006/relationships/image" Target="../media/image94.jpe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9919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39</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5122" name="Picture 2" descr="http://www.digitaltrends.com/wp-content/uploads/2013/04/family-tre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143000"/>
            <a:ext cx="7696200" cy="5582618"/>
          </a:xfrm>
          <a:prstGeom prst="rect">
            <a:avLst/>
          </a:prstGeom>
          <a:noFill/>
          <a:effectLst>
            <a:outerShdw blurRad="101600" dist="88900" dir="2700000" algn="tl" rotWithShape="0">
              <a:prstClr val="black">
                <a:alpha val="79000"/>
              </a:prstClr>
            </a:outerShdw>
          </a:effectLst>
          <a:extLst>
            <a:ext uri="{909E8E84-426E-40DD-AFC4-6F175D3DCCD1}">
              <a14:hiddenFill xmlns:a14="http://schemas.microsoft.com/office/drawing/2010/main">
                <a:solidFill>
                  <a:srgbClr val="FFFFFF"/>
                </a:solidFill>
              </a14:hiddenFill>
            </a:ext>
          </a:extLst>
        </p:spPr>
      </p:pic>
      <p:sp>
        <p:nvSpPr>
          <p:cNvPr id="2" name="Rectangular Callout 1"/>
          <p:cNvSpPr/>
          <p:nvPr/>
        </p:nvSpPr>
        <p:spPr>
          <a:xfrm>
            <a:off x="3810000" y="664205"/>
            <a:ext cx="2057400" cy="957590"/>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What I do matters!</a:t>
            </a:r>
            <a:endParaRPr lang="en-US" dirty="0"/>
          </a:p>
        </p:txBody>
      </p:sp>
    </p:spTree>
    <p:extLst>
      <p:ext uri="{BB962C8B-B14F-4D97-AF65-F5344CB8AC3E}">
        <p14:creationId xmlns:p14="http://schemas.microsoft.com/office/powerpoint/2010/main" val="3265917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56</a:t>
            </a:r>
          </a:p>
        </p:txBody>
      </p:sp>
      <p:sp>
        <p:nvSpPr>
          <p:cNvPr id="3" name="TextBox 2"/>
          <p:cNvSpPr txBox="1"/>
          <p:nvPr/>
        </p:nvSpPr>
        <p:spPr>
          <a:xfrm>
            <a:off x="403860" y="838200"/>
            <a:ext cx="3596369" cy="646331"/>
          </a:xfrm>
          <a:prstGeom prst="rect">
            <a:avLst/>
          </a:prstGeom>
          <a:noFill/>
        </p:spPr>
        <p:txBody>
          <a:bodyPr wrap="none" rtlCol="0">
            <a:spAutoFit/>
          </a:bodyPr>
          <a:lstStyle/>
          <a:p>
            <a:r>
              <a:rPr lang="en-US" dirty="0" smtClean="0">
                <a:solidFill>
                  <a:schemeClr val="bg1"/>
                </a:solidFill>
              </a:rPr>
              <a:t>Is my satisfaction my ultimate goal?</a:t>
            </a:r>
            <a:endParaRPr lang="en-US" dirty="0">
              <a:solidFill>
                <a:schemeClr val="bg1"/>
              </a:solidFill>
            </a:endParaRPr>
          </a:p>
          <a:p>
            <a:endParaRPr lang="en-US" dirty="0"/>
          </a:p>
        </p:txBody>
      </p:sp>
      <p:pic>
        <p:nvPicPr>
          <p:cNvPr id="3074" name="Picture 2" descr="http://live.surveyshack.com/Portals/16480/images/Customer%20Satisfaction%20%20new.jpg"/>
          <p:cNvPicPr>
            <a:picLocks noChangeAspect="1" noChangeArrowheads="1"/>
          </p:cNvPicPr>
          <p:nvPr/>
        </p:nvPicPr>
        <p:blipFill rotWithShape="1">
          <a:blip r:embed="rId3">
            <a:extLst>
              <a:ext uri="{28A0092B-C50C-407E-A947-70E740481C1C}">
                <a14:useLocalDpi xmlns:a14="http://schemas.microsoft.com/office/drawing/2010/main" val="0"/>
              </a:ext>
            </a:extLst>
          </a:blip>
          <a:srcRect b="7017"/>
          <a:stretch/>
        </p:blipFill>
        <p:spPr bwMode="auto">
          <a:xfrm>
            <a:off x="533400" y="1676401"/>
            <a:ext cx="4114800" cy="4072890"/>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pic>
        <p:nvPicPr>
          <p:cNvPr id="3076" name="Picture 4" descr="http://www.rugidea.com/images/satisfaction.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286000"/>
            <a:ext cx="3810000" cy="2381250"/>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120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56</a:t>
            </a:r>
          </a:p>
        </p:txBody>
      </p:sp>
      <p:sp>
        <p:nvSpPr>
          <p:cNvPr id="3" name="TextBox 2"/>
          <p:cNvSpPr txBox="1"/>
          <p:nvPr/>
        </p:nvSpPr>
        <p:spPr>
          <a:xfrm>
            <a:off x="403860" y="838200"/>
            <a:ext cx="3596369" cy="646331"/>
          </a:xfrm>
          <a:prstGeom prst="rect">
            <a:avLst/>
          </a:prstGeom>
          <a:noFill/>
        </p:spPr>
        <p:txBody>
          <a:bodyPr wrap="none" rtlCol="0">
            <a:spAutoFit/>
          </a:bodyPr>
          <a:lstStyle/>
          <a:p>
            <a:r>
              <a:rPr lang="en-US" dirty="0" smtClean="0">
                <a:solidFill>
                  <a:schemeClr val="bg1"/>
                </a:solidFill>
              </a:rPr>
              <a:t>Is my satisfaction my ultimate goal?</a:t>
            </a:r>
            <a:endParaRPr lang="en-US" dirty="0">
              <a:solidFill>
                <a:schemeClr val="bg1"/>
              </a:solidFill>
            </a:endParaRPr>
          </a:p>
          <a:p>
            <a:endParaRPr lang="en-US" dirty="0"/>
          </a:p>
        </p:txBody>
      </p:sp>
      <p:pic>
        <p:nvPicPr>
          <p:cNvPr id="4098" name="Picture 2" descr="Programmatic Video Ad Buying: A Nuts and Bolts Gu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32" y="2933700"/>
            <a:ext cx="5524500" cy="3676651"/>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
        <p:nvSpPr>
          <p:cNvPr id="2" name="AutoShape 4"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4365" y="1484531"/>
            <a:ext cx="2876550" cy="1590675"/>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7224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56</a:t>
            </a:r>
          </a:p>
        </p:txBody>
      </p:sp>
      <p:sp>
        <p:nvSpPr>
          <p:cNvPr id="3" name="TextBox 2"/>
          <p:cNvSpPr txBox="1"/>
          <p:nvPr/>
        </p:nvSpPr>
        <p:spPr>
          <a:xfrm>
            <a:off x="2362725" y="196334"/>
            <a:ext cx="1931747" cy="369332"/>
          </a:xfrm>
          <a:prstGeom prst="rect">
            <a:avLst/>
          </a:prstGeom>
          <a:noFill/>
        </p:spPr>
        <p:txBody>
          <a:bodyPr wrap="none" rtlCol="0">
            <a:spAutoFit/>
          </a:bodyPr>
          <a:lstStyle/>
          <a:p>
            <a:r>
              <a:rPr lang="en-US" dirty="0" smtClean="0">
                <a:solidFill>
                  <a:schemeClr val="bg1"/>
                </a:solidFill>
              </a:rPr>
              <a:t>Ecclesiastes 2:1-11</a:t>
            </a:r>
            <a:endParaRPr lang="en-US" dirty="0">
              <a:solidFill>
                <a:schemeClr val="bg1"/>
              </a:solidFill>
            </a:endParaRPr>
          </a:p>
        </p:txBody>
      </p:sp>
      <p:sp>
        <p:nvSpPr>
          <p:cNvPr id="2" name="AutoShape 4"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http://upload.wikimedia.org/wikipedia/commons/4/43/%27The_Visit_of_the_Queen_of_Sheba_to_King_Solomon%27,_oil_on_canvas_painting_by_Edward_Poynter,_1890,_Art_Gallery_of_New_South_Wal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573015"/>
            <a:ext cx="6462989" cy="4284985"/>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548201" y="656342"/>
            <a:ext cx="1780398" cy="923330"/>
          </a:xfrm>
          <a:prstGeom prst="rect">
            <a:avLst/>
          </a:prstGeom>
          <a:noFill/>
        </p:spPr>
        <p:txBody>
          <a:bodyPr wrap="square" rtlCol="0">
            <a:spAutoFit/>
          </a:bodyPr>
          <a:lstStyle/>
          <a:p>
            <a:r>
              <a:rPr lang="en-US" dirty="0" smtClean="0">
                <a:solidFill>
                  <a:schemeClr val="bg1"/>
                </a:solidFill>
              </a:rPr>
              <a:t>Pleasure (v.1)</a:t>
            </a:r>
          </a:p>
          <a:p>
            <a:r>
              <a:rPr lang="en-US" dirty="0" smtClean="0">
                <a:solidFill>
                  <a:schemeClr val="bg1"/>
                </a:solidFill>
              </a:rPr>
              <a:t>Wine (v.3)</a:t>
            </a:r>
          </a:p>
          <a:p>
            <a:r>
              <a:rPr lang="en-US" dirty="0" smtClean="0">
                <a:solidFill>
                  <a:schemeClr val="bg1"/>
                </a:solidFill>
              </a:rPr>
              <a:t>Projects (v.4)</a:t>
            </a:r>
            <a:endParaRPr lang="en-US" dirty="0">
              <a:solidFill>
                <a:schemeClr val="bg1"/>
              </a:solidFill>
            </a:endParaRPr>
          </a:p>
        </p:txBody>
      </p:sp>
      <p:sp>
        <p:nvSpPr>
          <p:cNvPr id="10" name="TextBox 9"/>
          <p:cNvSpPr txBox="1"/>
          <p:nvPr/>
        </p:nvSpPr>
        <p:spPr>
          <a:xfrm>
            <a:off x="3836747" y="656342"/>
            <a:ext cx="2286000" cy="923330"/>
          </a:xfrm>
          <a:prstGeom prst="rect">
            <a:avLst/>
          </a:prstGeom>
          <a:noFill/>
        </p:spPr>
        <p:txBody>
          <a:bodyPr wrap="square" rtlCol="0">
            <a:spAutoFit/>
          </a:bodyPr>
          <a:lstStyle/>
          <a:p>
            <a:r>
              <a:rPr lang="en-US" dirty="0" smtClean="0">
                <a:solidFill>
                  <a:schemeClr val="bg1"/>
                </a:solidFill>
              </a:rPr>
              <a:t>Slaves (v.6)</a:t>
            </a:r>
          </a:p>
          <a:p>
            <a:r>
              <a:rPr lang="en-US" dirty="0" smtClean="0">
                <a:solidFill>
                  <a:schemeClr val="bg1"/>
                </a:solidFill>
              </a:rPr>
              <a:t>Wealth (v.7)</a:t>
            </a:r>
          </a:p>
          <a:p>
            <a:r>
              <a:rPr lang="en-US" dirty="0" smtClean="0">
                <a:solidFill>
                  <a:schemeClr val="bg1"/>
                </a:solidFill>
              </a:rPr>
              <a:t>Entertainment (v.8)</a:t>
            </a:r>
            <a:endParaRPr lang="en-US" dirty="0">
              <a:solidFill>
                <a:schemeClr val="bg1"/>
              </a:solidFill>
            </a:endParaRPr>
          </a:p>
        </p:txBody>
      </p:sp>
      <p:sp>
        <p:nvSpPr>
          <p:cNvPr id="6" name="TextBox 5"/>
          <p:cNvSpPr txBox="1"/>
          <p:nvPr/>
        </p:nvSpPr>
        <p:spPr>
          <a:xfrm>
            <a:off x="160655" y="1770172"/>
            <a:ext cx="1600631" cy="523220"/>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28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Results?</a:t>
            </a:r>
            <a:endParaRPr lang="en-US" sz="28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7" name="TextBox 6"/>
          <p:cNvSpPr txBox="1"/>
          <p:nvPr/>
        </p:nvSpPr>
        <p:spPr>
          <a:xfrm>
            <a:off x="1761286" y="1775044"/>
            <a:ext cx="7395038" cy="646331"/>
          </a:xfrm>
          <a:prstGeom prst="rect">
            <a:avLst/>
          </a:prstGeom>
          <a:noFill/>
        </p:spPr>
        <p:txBody>
          <a:bodyPr wrap="none" rtlCol="0">
            <a:spAutoFit/>
          </a:bodyPr>
          <a:lstStyle/>
          <a:p>
            <a:r>
              <a:rPr lang="en-US" dirty="0" smtClean="0">
                <a:solidFill>
                  <a:schemeClr val="bg1"/>
                </a:solidFill>
              </a:rPr>
              <a:t>I </a:t>
            </a:r>
            <a:r>
              <a:rPr lang="en-US" dirty="0">
                <a:solidFill>
                  <a:schemeClr val="bg1"/>
                </a:solidFill>
              </a:rPr>
              <a:t>denied myself nothing my eyes desired; I refused my heart no pleasure. My </a:t>
            </a:r>
            <a:endParaRPr lang="en-US" dirty="0" smtClean="0">
              <a:solidFill>
                <a:schemeClr val="bg1"/>
              </a:solidFill>
            </a:endParaRPr>
          </a:p>
          <a:p>
            <a:r>
              <a:rPr lang="en-US" dirty="0" smtClean="0">
                <a:solidFill>
                  <a:schemeClr val="bg1"/>
                </a:solidFill>
              </a:rPr>
              <a:t>heart took delight in all my work, and this was the reward for all my labour.</a:t>
            </a:r>
          </a:p>
        </p:txBody>
      </p:sp>
      <p:sp>
        <p:nvSpPr>
          <p:cNvPr id="13" name="TextBox 12"/>
          <p:cNvSpPr txBox="1"/>
          <p:nvPr/>
        </p:nvSpPr>
        <p:spPr>
          <a:xfrm>
            <a:off x="6629400" y="2743200"/>
            <a:ext cx="2410596" cy="2862322"/>
          </a:xfrm>
          <a:prstGeom prst="rect">
            <a:avLst/>
          </a:prstGeom>
          <a:noFill/>
        </p:spPr>
        <p:txBody>
          <a:bodyPr wrap="none" rtlCol="0">
            <a:spAutoFit/>
          </a:bodyPr>
          <a:lstStyle/>
          <a:p>
            <a:r>
              <a:rPr lang="en-US" dirty="0" smtClean="0">
                <a:solidFill>
                  <a:schemeClr val="bg1"/>
                </a:solidFill>
              </a:rPr>
              <a:t>Yet </a:t>
            </a:r>
            <a:r>
              <a:rPr lang="en-US" dirty="0">
                <a:solidFill>
                  <a:schemeClr val="bg1"/>
                </a:solidFill>
              </a:rPr>
              <a:t>when I surveyed all </a:t>
            </a:r>
            <a:endParaRPr lang="en-US" dirty="0" smtClean="0">
              <a:solidFill>
                <a:schemeClr val="bg1"/>
              </a:solidFill>
            </a:endParaRPr>
          </a:p>
          <a:p>
            <a:r>
              <a:rPr lang="en-US" dirty="0" smtClean="0">
                <a:solidFill>
                  <a:schemeClr val="bg1"/>
                </a:solidFill>
              </a:rPr>
              <a:t>that </a:t>
            </a:r>
            <a:r>
              <a:rPr lang="en-US" dirty="0">
                <a:solidFill>
                  <a:schemeClr val="bg1"/>
                </a:solidFill>
              </a:rPr>
              <a:t>my hands had </a:t>
            </a:r>
            <a:endParaRPr lang="en-US" dirty="0" smtClean="0">
              <a:solidFill>
                <a:schemeClr val="bg1"/>
              </a:solidFill>
            </a:endParaRPr>
          </a:p>
          <a:p>
            <a:r>
              <a:rPr lang="en-US" dirty="0" smtClean="0">
                <a:solidFill>
                  <a:schemeClr val="bg1"/>
                </a:solidFill>
              </a:rPr>
              <a:t>done </a:t>
            </a:r>
            <a:r>
              <a:rPr lang="en-US" dirty="0">
                <a:solidFill>
                  <a:schemeClr val="bg1"/>
                </a:solidFill>
              </a:rPr>
              <a:t>and what I had </a:t>
            </a:r>
            <a:endParaRPr lang="en-US" dirty="0" smtClean="0">
              <a:solidFill>
                <a:schemeClr val="bg1"/>
              </a:solidFill>
            </a:endParaRPr>
          </a:p>
          <a:p>
            <a:r>
              <a:rPr lang="en-US" dirty="0" smtClean="0">
                <a:solidFill>
                  <a:schemeClr val="bg1"/>
                </a:solidFill>
              </a:rPr>
              <a:t>toiled </a:t>
            </a:r>
            <a:r>
              <a:rPr lang="en-US" dirty="0">
                <a:solidFill>
                  <a:schemeClr val="bg1"/>
                </a:solidFill>
              </a:rPr>
              <a:t>to achieve, </a:t>
            </a:r>
            <a:endParaRPr lang="en-US" dirty="0" smtClean="0">
              <a:solidFill>
                <a:schemeClr val="bg1"/>
              </a:solidFill>
            </a:endParaRPr>
          </a:p>
          <a:p>
            <a:r>
              <a:rPr lang="en-US" dirty="0" smtClean="0">
                <a:solidFill>
                  <a:schemeClr val="bg1"/>
                </a:solidFill>
              </a:rPr>
              <a:t>everything </a:t>
            </a:r>
            <a:r>
              <a:rPr lang="en-US" dirty="0">
                <a:solidFill>
                  <a:schemeClr val="bg1"/>
                </a:solidFill>
              </a:rPr>
              <a:t>was </a:t>
            </a:r>
            <a:endParaRPr lang="en-US" dirty="0" smtClean="0">
              <a:solidFill>
                <a:schemeClr val="bg1"/>
              </a:solidFill>
            </a:endParaRPr>
          </a:p>
          <a:p>
            <a:r>
              <a:rPr lang="en-US" dirty="0" smtClean="0">
                <a:solidFill>
                  <a:schemeClr val="bg1"/>
                </a:solidFill>
              </a:rPr>
              <a:t>meaningless</a:t>
            </a:r>
            <a:r>
              <a:rPr lang="en-US" dirty="0">
                <a:solidFill>
                  <a:schemeClr val="bg1"/>
                </a:solidFill>
              </a:rPr>
              <a:t>, a chasing </a:t>
            </a:r>
            <a:endParaRPr lang="en-US" dirty="0" smtClean="0">
              <a:solidFill>
                <a:schemeClr val="bg1"/>
              </a:solidFill>
            </a:endParaRPr>
          </a:p>
          <a:p>
            <a:r>
              <a:rPr lang="en-US" dirty="0" smtClean="0">
                <a:solidFill>
                  <a:schemeClr val="bg1"/>
                </a:solidFill>
              </a:rPr>
              <a:t>after </a:t>
            </a:r>
            <a:r>
              <a:rPr lang="en-US" dirty="0">
                <a:solidFill>
                  <a:schemeClr val="bg1"/>
                </a:solidFill>
              </a:rPr>
              <a:t>the wind; nothing </a:t>
            </a:r>
            <a:endParaRPr lang="en-US" dirty="0" smtClean="0">
              <a:solidFill>
                <a:schemeClr val="bg1"/>
              </a:solidFill>
            </a:endParaRPr>
          </a:p>
          <a:p>
            <a:r>
              <a:rPr lang="en-US" dirty="0" smtClean="0">
                <a:solidFill>
                  <a:schemeClr val="bg1"/>
                </a:solidFill>
              </a:rPr>
              <a:t>was </a:t>
            </a:r>
            <a:r>
              <a:rPr lang="en-US" dirty="0">
                <a:solidFill>
                  <a:schemeClr val="bg1"/>
                </a:solidFill>
              </a:rPr>
              <a:t>gained under the </a:t>
            </a:r>
            <a:endParaRPr lang="en-US" dirty="0" smtClean="0">
              <a:solidFill>
                <a:schemeClr val="bg1"/>
              </a:solidFill>
            </a:endParaRPr>
          </a:p>
          <a:p>
            <a:r>
              <a:rPr lang="en-US" dirty="0" smtClean="0">
                <a:solidFill>
                  <a:schemeClr val="bg1"/>
                </a:solidFill>
              </a:rPr>
              <a:t>sun</a:t>
            </a:r>
            <a:r>
              <a:rPr lang="en-US" dirty="0">
                <a:solidFill>
                  <a:schemeClr val="bg1"/>
                </a:solidFill>
              </a:rPr>
              <a:t>.</a:t>
            </a:r>
          </a:p>
          <a:p>
            <a:endParaRPr lang="en-US" dirty="0"/>
          </a:p>
        </p:txBody>
      </p:sp>
    </p:spTree>
    <p:extLst>
      <p:ext uri="{BB962C8B-B14F-4D97-AF65-F5344CB8AC3E}">
        <p14:creationId xmlns:p14="http://schemas.microsoft.com/office/powerpoint/2010/main" val="3397555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57</a:t>
            </a:r>
          </a:p>
        </p:txBody>
      </p:sp>
      <p:sp>
        <p:nvSpPr>
          <p:cNvPr id="3" name="TextBox 2"/>
          <p:cNvSpPr txBox="1"/>
          <p:nvPr/>
        </p:nvSpPr>
        <p:spPr>
          <a:xfrm>
            <a:off x="307975" y="703064"/>
            <a:ext cx="3590598" cy="369332"/>
          </a:xfrm>
          <a:prstGeom prst="rect">
            <a:avLst/>
          </a:prstGeom>
          <a:noFill/>
        </p:spPr>
        <p:txBody>
          <a:bodyPr wrap="none" rtlCol="0">
            <a:spAutoFit/>
          </a:bodyPr>
          <a:lstStyle/>
          <a:p>
            <a:r>
              <a:rPr lang="en-US" dirty="0" smtClean="0">
                <a:solidFill>
                  <a:schemeClr val="bg1"/>
                </a:solidFill>
              </a:rPr>
              <a:t>Twilight Zone: “A Nice Place To Visit”</a:t>
            </a:r>
            <a:endParaRPr lang="en-US" dirty="0">
              <a:solidFill>
                <a:schemeClr val="bg1"/>
              </a:solidFill>
            </a:endParaRPr>
          </a:p>
        </p:txBody>
      </p:sp>
      <p:sp>
        <p:nvSpPr>
          <p:cNvPr id="2" name="AutoShape 4"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5715000" y="2133600"/>
            <a:ext cx="1289199" cy="369332"/>
          </a:xfrm>
          <a:prstGeom prst="rect">
            <a:avLst/>
          </a:prstGeom>
          <a:noFill/>
        </p:spPr>
        <p:txBody>
          <a:bodyPr wrap="none" rtlCol="0">
            <a:spAutoFit/>
          </a:bodyPr>
          <a:lstStyle/>
          <a:p>
            <a:r>
              <a:rPr lang="en-US" dirty="0" smtClean="0">
                <a:solidFill>
                  <a:schemeClr val="bg1"/>
                </a:solidFill>
              </a:rPr>
              <a:t>Pip &amp; Rocky</a:t>
            </a:r>
            <a:endParaRPr lang="en-US" dirty="0">
              <a:solidFill>
                <a:schemeClr val="bg1"/>
              </a:solidFill>
            </a:endParaRPr>
          </a:p>
        </p:txBody>
      </p:sp>
      <p:pic>
        <p:nvPicPr>
          <p:cNvPr id="2054" name="Picture 6" descr="http://3.bp.blogspot.com/_Hc8XpoGUAGI/S9ZYAkW0puI/AAAAAAAABBI/VGOndPw1kUU/s1600/TWILIGHT_ZONE_SEASON_1_DISC_4-3.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895600"/>
            <a:ext cx="5026025" cy="3769519"/>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pic>
        <p:nvPicPr>
          <p:cNvPr id="2052" name="Picture 4" descr="http://globalnerdy.com/wordpress/wp-content/uploads/2007/11/a_nice_place_to_visit_sti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157" y="3581400"/>
            <a:ext cx="3857625" cy="2905125"/>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pic>
        <p:nvPicPr>
          <p:cNvPr id="2050" name="Picture 2" descr="http://cdn.filmschoolrejects.com/images/TWILIGHT_ZONE_SEASON_1_DISC_4-2-e1310664353730-640x32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049205"/>
            <a:ext cx="5301008" cy="2708485"/>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399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57</a:t>
            </a:r>
          </a:p>
        </p:txBody>
      </p:sp>
      <p:sp>
        <p:nvSpPr>
          <p:cNvPr id="3" name="TextBox 2"/>
          <p:cNvSpPr txBox="1"/>
          <p:nvPr/>
        </p:nvSpPr>
        <p:spPr>
          <a:xfrm>
            <a:off x="307975" y="703064"/>
            <a:ext cx="5036379" cy="369332"/>
          </a:xfrm>
          <a:prstGeom prst="rect">
            <a:avLst/>
          </a:prstGeom>
          <a:noFill/>
        </p:spPr>
        <p:txBody>
          <a:bodyPr wrap="none" rtlCol="0">
            <a:spAutoFit/>
          </a:bodyPr>
          <a:lstStyle/>
          <a:p>
            <a:r>
              <a:rPr lang="en-US" dirty="0" smtClean="0">
                <a:solidFill>
                  <a:schemeClr val="bg1"/>
                </a:solidFill>
              </a:rPr>
              <a:t>Is there a value to death we do not yet understand?</a:t>
            </a:r>
            <a:endParaRPr lang="en-US" dirty="0">
              <a:solidFill>
                <a:schemeClr val="bg1"/>
              </a:solidFill>
            </a:endParaRPr>
          </a:p>
        </p:txBody>
      </p:sp>
      <p:sp>
        <p:nvSpPr>
          <p:cNvPr id="2" name="AutoShape 4"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2" name="Picture 2" descr="http://www.richardalois.com/wp-content/uploads/2011/04/brompton-cemetery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585" y="1207532"/>
            <a:ext cx="8181975" cy="5457825"/>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104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57</a:t>
            </a:r>
          </a:p>
        </p:txBody>
      </p:sp>
      <p:sp>
        <p:nvSpPr>
          <p:cNvPr id="3" name="TextBox 2"/>
          <p:cNvSpPr txBox="1"/>
          <p:nvPr/>
        </p:nvSpPr>
        <p:spPr>
          <a:xfrm>
            <a:off x="1143000" y="1066800"/>
            <a:ext cx="2388090" cy="369332"/>
          </a:xfrm>
          <a:prstGeom prst="rect">
            <a:avLst/>
          </a:prstGeom>
          <a:noFill/>
        </p:spPr>
        <p:txBody>
          <a:bodyPr wrap="none" rtlCol="0">
            <a:spAutoFit/>
          </a:bodyPr>
          <a:lstStyle/>
          <a:p>
            <a:r>
              <a:rPr lang="en-US" dirty="0" err="1" smtClean="0">
                <a:solidFill>
                  <a:schemeClr val="bg1"/>
                </a:solidFill>
              </a:rPr>
              <a:t>Hinnom</a:t>
            </a:r>
            <a:r>
              <a:rPr lang="en-US" dirty="0" smtClean="0">
                <a:solidFill>
                  <a:schemeClr val="bg1"/>
                </a:solidFill>
              </a:rPr>
              <a:t> Valley Location</a:t>
            </a:r>
            <a:endParaRPr lang="en-US" dirty="0">
              <a:solidFill>
                <a:schemeClr val="bg1"/>
              </a:solidFill>
            </a:endParaRPr>
          </a:p>
        </p:txBody>
      </p:sp>
      <p:sp>
        <p:nvSpPr>
          <p:cNvPr id="2" name="AutoShape 4"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stretch>
            <a:fillRect/>
          </a:stretch>
        </p:blipFill>
        <p:spPr>
          <a:xfrm>
            <a:off x="1219200" y="1524000"/>
            <a:ext cx="6400800" cy="4867529"/>
          </a:xfrm>
          <a:prstGeom prst="rect">
            <a:avLst/>
          </a:prstGeom>
          <a:noFill/>
          <a:effectLst>
            <a:outerShdw blurRad="88900" dist="101600" dir="2700000" algn="tl" rotWithShape="0">
              <a:prstClr val="black">
                <a:alpha val="83000"/>
              </a:prstClr>
            </a:outerShdw>
          </a:effectLst>
        </p:spPr>
      </p:pic>
    </p:spTree>
    <p:extLst>
      <p:ext uri="{BB962C8B-B14F-4D97-AF65-F5344CB8AC3E}">
        <p14:creationId xmlns:p14="http://schemas.microsoft.com/office/powerpoint/2010/main" val="158078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57</a:t>
            </a:r>
          </a:p>
        </p:txBody>
      </p:sp>
      <p:sp>
        <p:nvSpPr>
          <p:cNvPr id="2" name="AutoShape 4"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stretch>
            <a:fillRect/>
          </a:stretch>
        </p:blipFill>
        <p:spPr>
          <a:xfrm>
            <a:off x="28880" y="7938"/>
            <a:ext cx="9115120" cy="6820406"/>
          </a:xfrm>
          <a:prstGeom prst="rect">
            <a:avLst/>
          </a:prstGeom>
          <a:noFill/>
          <a:effectLst>
            <a:outerShdw blurRad="88900" dist="101600" dir="2700000" algn="tl" rotWithShape="0">
              <a:prstClr val="black">
                <a:alpha val="83000"/>
              </a:prstClr>
            </a:outerShdw>
          </a:effectLst>
        </p:spPr>
      </p:pic>
      <p:sp>
        <p:nvSpPr>
          <p:cNvPr id="3" name="TextBox 2"/>
          <p:cNvSpPr txBox="1"/>
          <p:nvPr/>
        </p:nvSpPr>
        <p:spPr>
          <a:xfrm>
            <a:off x="307975" y="523229"/>
            <a:ext cx="3149388" cy="461665"/>
          </a:xfrm>
          <a:prstGeom prst="rect">
            <a:avLst/>
          </a:prstGeom>
          <a:noFill/>
        </p:spPr>
        <p:txBody>
          <a:bodyPr wrap="none" rtlCol="0">
            <a:spAutoFit/>
          </a:bodyPr>
          <a:lstStyle/>
          <a:p>
            <a:r>
              <a:rPr lang="en-US" sz="2400" dirty="0" smtClean="0"/>
              <a:t>Valley Of </a:t>
            </a:r>
            <a:r>
              <a:rPr lang="en-US" sz="2400" dirty="0" err="1" smtClean="0"/>
              <a:t>Hinnom</a:t>
            </a:r>
            <a:r>
              <a:rPr lang="en-US" sz="2400" dirty="0" smtClean="0"/>
              <a:t> Today</a:t>
            </a:r>
            <a:endParaRPr lang="en-US" sz="2400" dirty="0"/>
          </a:p>
        </p:txBody>
      </p:sp>
    </p:spTree>
    <p:extLst>
      <p:ext uri="{BB962C8B-B14F-4D97-AF65-F5344CB8AC3E}">
        <p14:creationId xmlns:p14="http://schemas.microsoft.com/office/powerpoint/2010/main" val="360420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57</a:t>
            </a:r>
          </a:p>
        </p:txBody>
      </p:sp>
      <p:sp>
        <p:nvSpPr>
          <p:cNvPr id="3" name="TextBox 2"/>
          <p:cNvSpPr txBox="1"/>
          <p:nvPr/>
        </p:nvSpPr>
        <p:spPr>
          <a:xfrm>
            <a:off x="307975" y="703064"/>
            <a:ext cx="1551643" cy="369332"/>
          </a:xfrm>
          <a:prstGeom prst="rect">
            <a:avLst/>
          </a:prstGeom>
          <a:noFill/>
        </p:spPr>
        <p:txBody>
          <a:bodyPr wrap="none" rtlCol="0">
            <a:spAutoFit/>
          </a:bodyPr>
          <a:lstStyle/>
          <a:p>
            <a:r>
              <a:rPr lang="en-US" dirty="0" smtClean="0">
                <a:solidFill>
                  <a:schemeClr val="bg1"/>
                </a:solidFill>
              </a:rPr>
              <a:t>Various </a:t>
            </a:r>
            <a:r>
              <a:rPr lang="en-US" dirty="0" err="1" smtClean="0">
                <a:solidFill>
                  <a:schemeClr val="bg1"/>
                </a:solidFill>
              </a:rPr>
              <a:t>Wadi’s</a:t>
            </a:r>
            <a:endParaRPr lang="en-US" dirty="0">
              <a:solidFill>
                <a:schemeClr val="bg1"/>
              </a:solidFill>
            </a:endParaRPr>
          </a:p>
        </p:txBody>
      </p:sp>
      <p:sp>
        <p:nvSpPr>
          <p:cNvPr id="2" name="AutoShape 4"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8" name="Picture 4" descr="http://lv-twk.oekosys.tu-berlin.de/project/lv-twk/images/jpgs/106b-wadis-gilf_kebi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371600"/>
            <a:ext cx="3533775" cy="5334001"/>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732" y="1219200"/>
            <a:ext cx="5369668" cy="4027251"/>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546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57</a:t>
            </a:r>
          </a:p>
        </p:txBody>
      </p:sp>
      <p:sp>
        <p:nvSpPr>
          <p:cNvPr id="3" name="TextBox 2"/>
          <p:cNvSpPr txBox="1"/>
          <p:nvPr/>
        </p:nvSpPr>
        <p:spPr>
          <a:xfrm>
            <a:off x="307975" y="703064"/>
            <a:ext cx="1551643" cy="369332"/>
          </a:xfrm>
          <a:prstGeom prst="rect">
            <a:avLst/>
          </a:prstGeom>
          <a:noFill/>
        </p:spPr>
        <p:txBody>
          <a:bodyPr wrap="none" rtlCol="0">
            <a:spAutoFit/>
          </a:bodyPr>
          <a:lstStyle/>
          <a:p>
            <a:r>
              <a:rPr lang="en-US" dirty="0" smtClean="0">
                <a:solidFill>
                  <a:schemeClr val="bg1"/>
                </a:solidFill>
              </a:rPr>
              <a:t>Various </a:t>
            </a:r>
            <a:r>
              <a:rPr lang="en-US" dirty="0" err="1" smtClean="0">
                <a:solidFill>
                  <a:schemeClr val="bg1"/>
                </a:solidFill>
              </a:rPr>
              <a:t>Wadi’s</a:t>
            </a:r>
            <a:endParaRPr lang="en-US" dirty="0">
              <a:solidFill>
                <a:schemeClr val="bg1"/>
              </a:solidFill>
            </a:endParaRPr>
          </a:p>
        </p:txBody>
      </p:sp>
      <p:sp>
        <p:nvSpPr>
          <p:cNvPr id="2" name="AutoShape 4"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2" name="Picture 4" descr="http://exploringbiblelands.com/wp-content/uploads/2013/01/2006-04-02-S0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5290" y="119390"/>
            <a:ext cx="4876800" cy="6497053"/>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pic>
        <p:nvPicPr>
          <p:cNvPr id="7170" name="Picture 2" descr="http://gulfnews.com/polopoly_fs/1.60301%21/image/1308006206._gen/derivatives/box_475/13080062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2743200"/>
            <a:ext cx="4524375" cy="3124201"/>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3401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cdn2.bigcommerce.com/server5400/8o589g/product_images/uploaded_images/outside-bed-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219200"/>
            <a:ext cx="7772400" cy="5172075"/>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57</a:t>
            </a:r>
          </a:p>
        </p:txBody>
      </p:sp>
      <p:sp>
        <p:nvSpPr>
          <p:cNvPr id="3" name="TextBox 2"/>
          <p:cNvSpPr txBox="1"/>
          <p:nvPr/>
        </p:nvSpPr>
        <p:spPr>
          <a:xfrm>
            <a:off x="5534537" y="5943600"/>
            <a:ext cx="2940228" cy="369332"/>
          </a:xfrm>
          <a:prstGeom prst="rect">
            <a:avLst/>
          </a:prstGeom>
          <a:noFill/>
        </p:spPr>
        <p:txBody>
          <a:bodyPr wrap="none" rtlCol="0">
            <a:spAutoFit/>
          </a:bodyPr>
          <a:lstStyle/>
          <a:p>
            <a:r>
              <a:rPr lang="en-US" dirty="0" smtClean="0">
                <a:solidFill>
                  <a:schemeClr val="bg1"/>
                </a:solidFill>
              </a:rPr>
              <a:t>A Bed On High And Lofty Hills</a:t>
            </a:r>
            <a:endParaRPr lang="en-US" dirty="0">
              <a:solidFill>
                <a:schemeClr val="bg1"/>
              </a:solidFill>
            </a:endParaRPr>
          </a:p>
        </p:txBody>
      </p:sp>
      <p:sp>
        <p:nvSpPr>
          <p:cNvPr id="2" name="AutoShape 4"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605377" y="838031"/>
            <a:ext cx="3539815" cy="369332"/>
          </a:xfrm>
          <a:prstGeom prst="rect">
            <a:avLst/>
          </a:prstGeom>
          <a:noFill/>
        </p:spPr>
        <p:txBody>
          <a:bodyPr wrap="none" rtlCol="0">
            <a:spAutoFit/>
          </a:bodyPr>
          <a:lstStyle/>
          <a:p>
            <a:r>
              <a:rPr lang="en-US" dirty="0" smtClean="0">
                <a:solidFill>
                  <a:schemeClr val="bg1"/>
                </a:solidFill>
              </a:rPr>
              <a:t>Is shame dead in our culture today?</a:t>
            </a:r>
            <a:endParaRPr lang="en-US" dirty="0">
              <a:solidFill>
                <a:schemeClr val="bg1"/>
              </a:solidFill>
            </a:endParaRPr>
          </a:p>
        </p:txBody>
      </p:sp>
    </p:spTree>
    <p:extLst>
      <p:ext uri="{BB962C8B-B14F-4D97-AF65-F5344CB8AC3E}">
        <p14:creationId xmlns:p14="http://schemas.microsoft.com/office/powerpoint/2010/main" val="361753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40</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3074" name="Picture 2" descr="http://www.lifewithnofixedaddress.com/storage/photos_2013/04/AE22-362-Cut.jpg?__SQUARESPACE_CACHEVERSION=137070892637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6243" y="1432746"/>
            <a:ext cx="5905500" cy="5343526"/>
          </a:xfrm>
          <a:prstGeom prst="rect">
            <a:avLst/>
          </a:prstGeom>
          <a:noFill/>
          <a:effectLst>
            <a:outerShdw blurRad="88900" dist="88900" dir="2700000" algn="tl" rotWithShape="0">
              <a:prstClr val="black">
                <a:alpha val="75000"/>
              </a:prst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12913" y="786415"/>
            <a:ext cx="4512261" cy="646331"/>
          </a:xfrm>
          <a:prstGeom prst="rect">
            <a:avLst/>
          </a:prstGeom>
          <a:noFill/>
        </p:spPr>
        <p:txBody>
          <a:bodyPr wrap="none" rtlCol="0">
            <a:spAutoFit/>
          </a:bodyPr>
          <a:lstStyle/>
          <a:p>
            <a:r>
              <a:rPr lang="en-US"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Making Straight Paths</a:t>
            </a:r>
            <a:endParaRPr lang="en-US"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extLst>
      <p:ext uri="{BB962C8B-B14F-4D97-AF65-F5344CB8AC3E}">
        <p14:creationId xmlns:p14="http://schemas.microsoft.com/office/powerpoint/2010/main" val="471580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57</a:t>
            </a:r>
          </a:p>
        </p:txBody>
      </p:sp>
      <p:sp>
        <p:nvSpPr>
          <p:cNvPr id="3" name="TextBox 2"/>
          <p:cNvSpPr txBox="1"/>
          <p:nvPr/>
        </p:nvSpPr>
        <p:spPr>
          <a:xfrm>
            <a:off x="6477000" y="5003770"/>
            <a:ext cx="2080506" cy="369332"/>
          </a:xfrm>
          <a:prstGeom prst="rect">
            <a:avLst/>
          </a:prstGeom>
          <a:noFill/>
        </p:spPr>
        <p:txBody>
          <a:bodyPr wrap="none" rtlCol="0">
            <a:spAutoFit/>
          </a:bodyPr>
          <a:lstStyle/>
          <a:p>
            <a:r>
              <a:rPr lang="en-US" dirty="0" smtClean="0">
                <a:solidFill>
                  <a:schemeClr val="bg1"/>
                </a:solidFill>
              </a:rPr>
              <a:t>2 Corinthians 7:8-11</a:t>
            </a:r>
            <a:endParaRPr lang="en-US" dirty="0">
              <a:solidFill>
                <a:schemeClr val="bg1"/>
              </a:solidFill>
            </a:endParaRPr>
          </a:p>
        </p:txBody>
      </p:sp>
      <p:sp>
        <p:nvSpPr>
          <p:cNvPr id="2" name="AutoShape 4"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605377" y="838031"/>
            <a:ext cx="8091702" cy="3970318"/>
          </a:xfrm>
          <a:prstGeom prst="rect">
            <a:avLst/>
          </a:prstGeom>
          <a:noFill/>
        </p:spPr>
        <p:txBody>
          <a:bodyPr wrap="none" rtlCol="0">
            <a:spAutoFit/>
          </a:bodyPr>
          <a:lstStyle/>
          <a:p>
            <a:r>
              <a:rPr lang="en-US" dirty="0" smtClean="0">
                <a:solidFill>
                  <a:schemeClr val="bg1"/>
                </a:solidFill>
              </a:rPr>
              <a:t>Even </a:t>
            </a:r>
            <a:r>
              <a:rPr lang="en-US" dirty="0">
                <a:solidFill>
                  <a:schemeClr val="bg1"/>
                </a:solidFill>
              </a:rPr>
              <a:t>if I caused you </a:t>
            </a:r>
            <a:r>
              <a:rPr lang="en-US" dirty="0">
                <a:solidFill>
                  <a:srgbClr val="C00000"/>
                </a:solidFill>
              </a:rPr>
              <a:t>sorrow</a:t>
            </a:r>
            <a:r>
              <a:rPr lang="en-US" dirty="0">
                <a:solidFill>
                  <a:schemeClr val="bg1"/>
                </a:solidFill>
              </a:rPr>
              <a:t> by my letter, I do not regret it. Though I did regret it</a:t>
            </a:r>
            <a:r>
              <a:rPr lang="en-US" dirty="0" smtClean="0">
                <a:solidFill>
                  <a:schemeClr val="bg1"/>
                </a:solidFill>
              </a:rPr>
              <a:t>—</a:t>
            </a:r>
          </a:p>
          <a:p>
            <a:r>
              <a:rPr lang="en-US" dirty="0" smtClean="0">
                <a:solidFill>
                  <a:schemeClr val="bg1"/>
                </a:solidFill>
              </a:rPr>
              <a:t>I </a:t>
            </a:r>
            <a:r>
              <a:rPr lang="en-US" dirty="0">
                <a:solidFill>
                  <a:schemeClr val="bg1"/>
                </a:solidFill>
              </a:rPr>
              <a:t>see that my letter hurt you, but only for </a:t>
            </a:r>
            <a:r>
              <a:rPr lang="en-US" u="sng" dirty="0">
                <a:solidFill>
                  <a:schemeClr val="bg1"/>
                </a:solidFill>
              </a:rPr>
              <a:t>a little while</a:t>
            </a:r>
            <a:r>
              <a:rPr lang="en-US" dirty="0">
                <a:solidFill>
                  <a:schemeClr val="bg1"/>
                </a:solidFill>
              </a:rPr>
              <a:t>—</a:t>
            </a:r>
          </a:p>
          <a:p>
            <a:endParaRPr lang="en-US" dirty="0">
              <a:solidFill>
                <a:schemeClr val="bg1"/>
              </a:solidFill>
            </a:endParaRPr>
          </a:p>
          <a:p>
            <a:r>
              <a:rPr lang="en-US" dirty="0" smtClean="0">
                <a:solidFill>
                  <a:schemeClr val="bg1"/>
                </a:solidFill>
              </a:rPr>
              <a:t>yet </a:t>
            </a:r>
            <a:r>
              <a:rPr lang="en-US" dirty="0">
                <a:solidFill>
                  <a:schemeClr val="bg1"/>
                </a:solidFill>
              </a:rPr>
              <a:t>now I am happy, not because you were made </a:t>
            </a:r>
            <a:r>
              <a:rPr lang="en-US" dirty="0">
                <a:solidFill>
                  <a:srgbClr val="C00000"/>
                </a:solidFill>
              </a:rPr>
              <a:t>sorry</a:t>
            </a:r>
            <a:r>
              <a:rPr lang="en-US" dirty="0">
                <a:solidFill>
                  <a:schemeClr val="bg1"/>
                </a:solidFill>
              </a:rPr>
              <a:t>, but because your </a:t>
            </a:r>
            <a:r>
              <a:rPr lang="en-US" dirty="0">
                <a:solidFill>
                  <a:srgbClr val="C00000"/>
                </a:solidFill>
              </a:rPr>
              <a:t>sorrow</a:t>
            </a:r>
            <a:r>
              <a:rPr lang="en-US" dirty="0">
                <a:solidFill>
                  <a:schemeClr val="bg1"/>
                </a:solidFill>
              </a:rPr>
              <a:t> </a:t>
            </a:r>
            <a:endParaRPr lang="en-US" dirty="0" smtClean="0">
              <a:solidFill>
                <a:schemeClr val="bg1"/>
              </a:solidFill>
            </a:endParaRPr>
          </a:p>
          <a:p>
            <a:r>
              <a:rPr lang="en-US" dirty="0" smtClean="0">
                <a:solidFill>
                  <a:schemeClr val="accent3">
                    <a:lumMod val="75000"/>
                  </a:schemeClr>
                </a:solidFill>
              </a:rPr>
              <a:t>led </a:t>
            </a:r>
            <a:r>
              <a:rPr lang="en-US" dirty="0">
                <a:solidFill>
                  <a:schemeClr val="accent3">
                    <a:lumMod val="75000"/>
                  </a:schemeClr>
                </a:solidFill>
              </a:rPr>
              <a:t>you to repentance</a:t>
            </a:r>
            <a:r>
              <a:rPr lang="en-US" dirty="0">
                <a:solidFill>
                  <a:schemeClr val="bg1"/>
                </a:solidFill>
              </a:rPr>
              <a:t>. For you became </a:t>
            </a:r>
            <a:r>
              <a:rPr lang="en-US" dirty="0">
                <a:solidFill>
                  <a:srgbClr val="C00000"/>
                </a:solidFill>
              </a:rPr>
              <a:t>sorrowful</a:t>
            </a:r>
            <a:r>
              <a:rPr lang="en-US" dirty="0">
                <a:solidFill>
                  <a:schemeClr val="bg1"/>
                </a:solidFill>
              </a:rPr>
              <a:t> as God intended and so were </a:t>
            </a:r>
            <a:r>
              <a:rPr lang="en-US" dirty="0">
                <a:solidFill>
                  <a:schemeClr val="accent3">
                    <a:lumMod val="75000"/>
                  </a:schemeClr>
                </a:solidFill>
              </a:rPr>
              <a:t>not </a:t>
            </a:r>
            <a:endParaRPr lang="en-US" dirty="0" smtClean="0">
              <a:solidFill>
                <a:schemeClr val="accent3">
                  <a:lumMod val="75000"/>
                </a:schemeClr>
              </a:solidFill>
            </a:endParaRPr>
          </a:p>
          <a:p>
            <a:r>
              <a:rPr lang="en-US" dirty="0" smtClean="0">
                <a:solidFill>
                  <a:schemeClr val="accent3">
                    <a:lumMod val="75000"/>
                  </a:schemeClr>
                </a:solidFill>
              </a:rPr>
              <a:t>harmed</a:t>
            </a:r>
            <a:r>
              <a:rPr lang="en-US" dirty="0" smtClean="0">
                <a:solidFill>
                  <a:schemeClr val="bg1"/>
                </a:solidFill>
              </a:rPr>
              <a:t> </a:t>
            </a:r>
            <a:r>
              <a:rPr lang="en-US" dirty="0">
                <a:solidFill>
                  <a:schemeClr val="bg1"/>
                </a:solidFill>
              </a:rPr>
              <a:t>in any way by us</a:t>
            </a:r>
            <a:r>
              <a:rPr lang="en-US" dirty="0" smtClean="0">
                <a:solidFill>
                  <a:schemeClr val="bg1"/>
                </a:solidFill>
              </a:rPr>
              <a:t>.</a:t>
            </a:r>
          </a:p>
          <a:p>
            <a:endParaRPr lang="en-US" dirty="0">
              <a:solidFill>
                <a:schemeClr val="bg1"/>
              </a:solidFill>
            </a:endParaRPr>
          </a:p>
          <a:p>
            <a:r>
              <a:rPr lang="en-US" dirty="0" smtClean="0">
                <a:solidFill>
                  <a:schemeClr val="bg1"/>
                </a:solidFill>
              </a:rPr>
              <a:t>Godly </a:t>
            </a:r>
            <a:r>
              <a:rPr lang="en-US" dirty="0">
                <a:solidFill>
                  <a:srgbClr val="C00000"/>
                </a:solidFill>
              </a:rPr>
              <a:t>sorrow</a:t>
            </a:r>
            <a:r>
              <a:rPr lang="en-US" dirty="0">
                <a:solidFill>
                  <a:schemeClr val="bg1"/>
                </a:solidFill>
              </a:rPr>
              <a:t> brings repentance that </a:t>
            </a:r>
            <a:r>
              <a:rPr lang="en-US" dirty="0">
                <a:solidFill>
                  <a:schemeClr val="accent3">
                    <a:lumMod val="75000"/>
                  </a:schemeClr>
                </a:solidFill>
              </a:rPr>
              <a:t>leads to salvation </a:t>
            </a:r>
            <a:r>
              <a:rPr lang="en-US" dirty="0">
                <a:solidFill>
                  <a:schemeClr val="bg1"/>
                </a:solidFill>
              </a:rPr>
              <a:t>and leaves </a:t>
            </a:r>
            <a:r>
              <a:rPr lang="en-US" dirty="0">
                <a:solidFill>
                  <a:schemeClr val="accent3">
                    <a:lumMod val="75000"/>
                  </a:schemeClr>
                </a:solidFill>
              </a:rPr>
              <a:t>no regret</a:t>
            </a:r>
            <a:r>
              <a:rPr lang="en-US" dirty="0">
                <a:solidFill>
                  <a:schemeClr val="bg1"/>
                </a:solidFill>
              </a:rPr>
              <a:t>, but </a:t>
            </a:r>
            <a:endParaRPr lang="en-US" dirty="0" smtClean="0">
              <a:solidFill>
                <a:schemeClr val="bg1"/>
              </a:solidFill>
            </a:endParaRPr>
          </a:p>
          <a:p>
            <a:r>
              <a:rPr lang="en-US" dirty="0" smtClean="0">
                <a:solidFill>
                  <a:schemeClr val="bg1"/>
                </a:solidFill>
              </a:rPr>
              <a:t>worldly </a:t>
            </a:r>
            <a:r>
              <a:rPr lang="en-US" dirty="0">
                <a:solidFill>
                  <a:srgbClr val="C00000"/>
                </a:solidFill>
              </a:rPr>
              <a:t>sorrow</a:t>
            </a:r>
            <a:r>
              <a:rPr lang="en-US" dirty="0">
                <a:solidFill>
                  <a:schemeClr val="bg1"/>
                </a:solidFill>
              </a:rPr>
              <a:t> brings </a:t>
            </a:r>
            <a:r>
              <a:rPr lang="en-US" dirty="0">
                <a:solidFill>
                  <a:srgbClr val="FFFF00"/>
                </a:solidFill>
              </a:rPr>
              <a:t>death</a:t>
            </a:r>
            <a:r>
              <a:rPr lang="en-US" dirty="0" smtClean="0">
                <a:solidFill>
                  <a:schemeClr val="bg1"/>
                </a:solidFill>
              </a:rPr>
              <a:t>.  (Remember Judas!)</a:t>
            </a:r>
          </a:p>
          <a:p>
            <a:endParaRPr lang="en-US" dirty="0">
              <a:solidFill>
                <a:schemeClr val="bg1"/>
              </a:solidFill>
            </a:endParaRPr>
          </a:p>
          <a:p>
            <a:r>
              <a:rPr lang="en-US" dirty="0" smtClean="0">
                <a:solidFill>
                  <a:schemeClr val="bg1"/>
                </a:solidFill>
              </a:rPr>
              <a:t>See </a:t>
            </a:r>
            <a:r>
              <a:rPr lang="en-US" dirty="0">
                <a:solidFill>
                  <a:schemeClr val="bg1"/>
                </a:solidFill>
              </a:rPr>
              <a:t>what this godly </a:t>
            </a:r>
            <a:r>
              <a:rPr lang="en-US" dirty="0">
                <a:solidFill>
                  <a:srgbClr val="C00000"/>
                </a:solidFill>
              </a:rPr>
              <a:t>sorrow</a:t>
            </a:r>
            <a:r>
              <a:rPr lang="en-US" dirty="0">
                <a:solidFill>
                  <a:schemeClr val="bg1"/>
                </a:solidFill>
              </a:rPr>
              <a:t> has produced in you: what </a:t>
            </a:r>
            <a:r>
              <a:rPr lang="en-US" dirty="0">
                <a:solidFill>
                  <a:schemeClr val="accent3">
                    <a:lumMod val="75000"/>
                  </a:schemeClr>
                </a:solidFill>
              </a:rPr>
              <a:t>earnestness</a:t>
            </a:r>
            <a:r>
              <a:rPr lang="en-US" dirty="0">
                <a:solidFill>
                  <a:schemeClr val="bg1"/>
                </a:solidFill>
              </a:rPr>
              <a:t>, what </a:t>
            </a:r>
            <a:r>
              <a:rPr lang="en-US" dirty="0">
                <a:solidFill>
                  <a:schemeClr val="accent3">
                    <a:lumMod val="75000"/>
                  </a:schemeClr>
                </a:solidFill>
              </a:rPr>
              <a:t>eagerness </a:t>
            </a:r>
            <a:endParaRPr lang="en-US" dirty="0" smtClean="0">
              <a:solidFill>
                <a:schemeClr val="accent3">
                  <a:lumMod val="75000"/>
                </a:schemeClr>
              </a:solidFill>
            </a:endParaRPr>
          </a:p>
          <a:p>
            <a:r>
              <a:rPr lang="en-US" dirty="0" smtClean="0">
                <a:solidFill>
                  <a:schemeClr val="accent3">
                    <a:lumMod val="75000"/>
                  </a:schemeClr>
                </a:solidFill>
              </a:rPr>
              <a:t>to </a:t>
            </a:r>
            <a:r>
              <a:rPr lang="en-US" dirty="0">
                <a:solidFill>
                  <a:schemeClr val="accent3">
                    <a:lumMod val="75000"/>
                  </a:schemeClr>
                </a:solidFill>
              </a:rPr>
              <a:t>clear yourselves</a:t>
            </a:r>
            <a:r>
              <a:rPr lang="en-US" dirty="0">
                <a:solidFill>
                  <a:schemeClr val="bg1"/>
                </a:solidFill>
              </a:rPr>
              <a:t>, what </a:t>
            </a:r>
            <a:r>
              <a:rPr lang="en-US" dirty="0">
                <a:solidFill>
                  <a:schemeClr val="accent3">
                    <a:lumMod val="75000"/>
                  </a:schemeClr>
                </a:solidFill>
              </a:rPr>
              <a:t>indignation</a:t>
            </a:r>
            <a:r>
              <a:rPr lang="en-US" dirty="0">
                <a:solidFill>
                  <a:schemeClr val="bg1"/>
                </a:solidFill>
              </a:rPr>
              <a:t>, what </a:t>
            </a:r>
            <a:r>
              <a:rPr lang="en-US" dirty="0">
                <a:solidFill>
                  <a:schemeClr val="accent3">
                    <a:lumMod val="75000"/>
                  </a:schemeClr>
                </a:solidFill>
              </a:rPr>
              <a:t>alarm</a:t>
            </a:r>
            <a:r>
              <a:rPr lang="en-US" dirty="0">
                <a:solidFill>
                  <a:schemeClr val="bg1"/>
                </a:solidFill>
              </a:rPr>
              <a:t>, what </a:t>
            </a:r>
            <a:r>
              <a:rPr lang="en-US" dirty="0">
                <a:solidFill>
                  <a:schemeClr val="accent3">
                    <a:lumMod val="75000"/>
                  </a:schemeClr>
                </a:solidFill>
              </a:rPr>
              <a:t>longing</a:t>
            </a:r>
            <a:r>
              <a:rPr lang="en-US" dirty="0">
                <a:solidFill>
                  <a:schemeClr val="bg1"/>
                </a:solidFill>
              </a:rPr>
              <a:t>, what </a:t>
            </a:r>
            <a:r>
              <a:rPr lang="en-US" dirty="0">
                <a:solidFill>
                  <a:schemeClr val="accent3">
                    <a:lumMod val="75000"/>
                  </a:schemeClr>
                </a:solidFill>
              </a:rPr>
              <a:t>concern</a:t>
            </a:r>
            <a:r>
              <a:rPr lang="en-US" dirty="0">
                <a:solidFill>
                  <a:schemeClr val="bg1"/>
                </a:solidFill>
              </a:rPr>
              <a:t>, </a:t>
            </a:r>
            <a:endParaRPr lang="en-US" dirty="0" smtClean="0">
              <a:solidFill>
                <a:schemeClr val="bg1"/>
              </a:solidFill>
            </a:endParaRPr>
          </a:p>
          <a:p>
            <a:r>
              <a:rPr lang="en-US" dirty="0" smtClean="0">
                <a:solidFill>
                  <a:schemeClr val="bg1"/>
                </a:solidFill>
              </a:rPr>
              <a:t>what </a:t>
            </a:r>
            <a:r>
              <a:rPr lang="en-US" dirty="0">
                <a:solidFill>
                  <a:schemeClr val="accent3">
                    <a:lumMod val="75000"/>
                  </a:schemeClr>
                </a:solidFill>
              </a:rPr>
              <a:t>readiness to see justice done</a:t>
            </a:r>
            <a:r>
              <a:rPr lang="en-US" dirty="0">
                <a:solidFill>
                  <a:schemeClr val="bg1"/>
                </a:solidFill>
              </a:rPr>
              <a:t>. At every point you have proved yourselves to be </a:t>
            </a:r>
            <a:endParaRPr lang="en-US" dirty="0" smtClean="0">
              <a:solidFill>
                <a:schemeClr val="bg1"/>
              </a:solidFill>
            </a:endParaRPr>
          </a:p>
          <a:p>
            <a:r>
              <a:rPr lang="en-US" dirty="0" smtClean="0">
                <a:solidFill>
                  <a:schemeClr val="bg1"/>
                </a:solidFill>
              </a:rPr>
              <a:t>innocent </a:t>
            </a:r>
            <a:r>
              <a:rPr lang="en-US" dirty="0">
                <a:solidFill>
                  <a:schemeClr val="bg1"/>
                </a:solidFill>
              </a:rPr>
              <a:t>in this matter.</a:t>
            </a:r>
          </a:p>
        </p:txBody>
      </p:sp>
    </p:spTree>
    <p:extLst>
      <p:ext uri="{BB962C8B-B14F-4D97-AF65-F5344CB8AC3E}">
        <p14:creationId xmlns:p14="http://schemas.microsoft.com/office/powerpoint/2010/main" val="775333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57</a:t>
            </a:r>
          </a:p>
        </p:txBody>
      </p:sp>
      <p:sp>
        <p:nvSpPr>
          <p:cNvPr id="2" name="AutoShape 4"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3074792" y="545068"/>
            <a:ext cx="2059346" cy="369332"/>
          </a:xfrm>
          <a:prstGeom prst="rect">
            <a:avLst/>
          </a:prstGeom>
          <a:noFill/>
        </p:spPr>
        <p:txBody>
          <a:bodyPr wrap="none" rtlCol="0">
            <a:spAutoFit/>
          </a:bodyPr>
          <a:lstStyle/>
          <a:p>
            <a:r>
              <a:rPr lang="en-US" dirty="0" smtClean="0">
                <a:solidFill>
                  <a:schemeClr val="bg1"/>
                </a:solidFill>
              </a:rPr>
              <a:t>Mezuzah On A Door</a:t>
            </a:r>
            <a:endParaRPr lang="en-US" dirty="0">
              <a:solidFill>
                <a:schemeClr val="bg1"/>
              </a:solidFill>
            </a:endParaRPr>
          </a:p>
        </p:txBody>
      </p:sp>
      <p:pic>
        <p:nvPicPr>
          <p:cNvPr id="6" name="Picture 5"/>
          <p:cNvPicPr>
            <a:picLocks noChangeAspect="1"/>
          </p:cNvPicPr>
          <p:nvPr/>
        </p:nvPicPr>
        <p:blipFill>
          <a:blip r:embed="rId3"/>
          <a:stretch>
            <a:fillRect/>
          </a:stretch>
        </p:blipFill>
        <p:spPr>
          <a:xfrm>
            <a:off x="4648200" y="914400"/>
            <a:ext cx="4366062" cy="5821416"/>
          </a:xfrm>
          <a:prstGeom prst="rect">
            <a:avLst/>
          </a:prstGeom>
          <a:noFill/>
          <a:effectLst>
            <a:outerShdw blurRad="88900" dist="101600" dir="2700000" algn="tl" rotWithShape="0">
              <a:prstClr val="black">
                <a:alpha val="83000"/>
              </a:prstClr>
            </a:outerShdw>
          </a:effectLst>
        </p:spPr>
      </p:pic>
      <p:pic>
        <p:nvPicPr>
          <p:cNvPr id="8" name="Picture 7"/>
          <p:cNvPicPr>
            <a:picLocks noChangeAspect="1"/>
          </p:cNvPicPr>
          <p:nvPr/>
        </p:nvPicPr>
        <p:blipFill>
          <a:blip r:embed="rId4"/>
          <a:stretch>
            <a:fillRect/>
          </a:stretch>
        </p:blipFill>
        <p:spPr>
          <a:xfrm>
            <a:off x="155575" y="955964"/>
            <a:ext cx="3252755" cy="5782676"/>
          </a:xfrm>
          <a:prstGeom prst="rect">
            <a:avLst/>
          </a:prstGeom>
          <a:noFill/>
          <a:effectLst>
            <a:outerShdw blurRad="88900" dist="101600" dir="2700000" algn="tl" rotWithShape="0">
              <a:prstClr val="black">
                <a:alpha val="83000"/>
              </a:prstClr>
            </a:outerShdw>
          </a:effectLst>
        </p:spPr>
      </p:pic>
      <p:pic>
        <p:nvPicPr>
          <p:cNvPr id="9" name="Picture 8"/>
          <p:cNvPicPr>
            <a:picLocks noChangeAspect="1"/>
          </p:cNvPicPr>
          <p:nvPr/>
        </p:nvPicPr>
        <p:blipFill>
          <a:blip r:embed="rId5"/>
          <a:stretch>
            <a:fillRect/>
          </a:stretch>
        </p:blipFill>
        <p:spPr>
          <a:xfrm>
            <a:off x="2899171" y="3048000"/>
            <a:ext cx="2410587" cy="3619500"/>
          </a:xfrm>
          <a:prstGeom prst="rect">
            <a:avLst/>
          </a:prstGeom>
          <a:noFill/>
          <a:effectLst>
            <a:outerShdw blurRad="88900" dist="101600" dir="2700000" algn="tl" rotWithShape="0">
              <a:prstClr val="black">
                <a:alpha val="83000"/>
              </a:prstClr>
            </a:outerShdw>
          </a:effectLst>
        </p:spPr>
      </p:pic>
      <p:sp>
        <p:nvSpPr>
          <p:cNvPr id="11" name="TextBox 10"/>
          <p:cNvSpPr txBox="1"/>
          <p:nvPr/>
        </p:nvSpPr>
        <p:spPr>
          <a:xfrm>
            <a:off x="2133600" y="6339732"/>
            <a:ext cx="1045479" cy="369332"/>
          </a:xfrm>
          <a:prstGeom prst="rect">
            <a:avLst/>
          </a:prstGeom>
          <a:noFill/>
        </p:spPr>
        <p:txBody>
          <a:bodyPr wrap="none" rtlCol="0">
            <a:spAutoFit/>
          </a:bodyPr>
          <a:lstStyle/>
          <a:p>
            <a:r>
              <a:rPr lang="en-US" dirty="0" err="1" smtClean="0">
                <a:solidFill>
                  <a:schemeClr val="bg1"/>
                </a:solidFill>
              </a:rPr>
              <a:t>Pylactery</a:t>
            </a:r>
            <a:endParaRPr lang="en-US" dirty="0">
              <a:solidFill>
                <a:schemeClr val="bg1"/>
              </a:solidFill>
            </a:endParaRPr>
          </a:p>
        </p:txBody>
      </p:sp>
    </p:spTree>
    <p:extLst>
      <p:ext uri="{BB962C8B-B14F-4D97-AF65-F5344CB8AC3E}">
        <p14:creationId xmlns:p14="http://schemas.microsoft.com/office/powerpoint/2010/main" val="2050469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144000" cy="5863590"/>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57</a:t>
            </a:r>
          </a:p>
        </p:txBody>
      </p:sp>
      <p:sp>
        <p:nvSpPr>
          <p:cNvPr id="3" name="TextBox 2"/>
          <p:cNvSpPr txBox="1"/>
          <p:nvPr/>
        </p:nvSpPr>
        <p:spPr>
          <a:xfrm>
            <a:off x="3646170" y="457944"/>
            <a:ext cx="1938351" cy="369332"/>
          </a:xfrm>
          <a:prstGeom prst="rect">
            <a:avLst/>
          </a:prstGeom>
          <a:noFill/>
        </p:spPr>
        <p:txBody>
          <a:bodyPr wrap="none" rtlCol="0">
            <a:spAutoFit/>
          </a:bodyPr>
          <a:lstStyle/>
          <a:p>
            <a:r>
              <a:rPr lang="en-US" dirty="0" smtClean="0">
                <a:solidFill>
                  <a:schemeClr val="bg1"/>
                </a:solidFill>
              </a:rPr>
              <a:t>Why Is God Silent?</a:t>
            </a:r>
            <a:endParaRPr lang="en-US" dirty="0">
              <a:solidFill>
                <a:schemeClr val="bg1"/>
              </a:solidFill>
            </a:endParaRPr>
          </a:p>
        </p:txBody>
      </p:sp>
      <p:sp>
        <p:nvSpPr>
          <p:cNvPr id="2" name="AutoShape 4"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60699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57</a:t>
            </a:r>
          </a:p>
        </p:txBody>
      </p:sp>
      <p:sp>
        <p:nvSpPr>
          <p:cNvPr id="2" name="AutoShape 4"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6" name="Table 5"/>
          <p:cNvGraphicFramePr>
            <a:graphicFrameLocks noGrp="1"/>
          </p:cNvGraphicFramePr>
          <p:nvPr>
            <p:extLst>
              <p:ext uri="{D42A27DB-BD31-4B8C-83A1-F6EECF244321}">
                <p14:modId xmlns:p14="http://schemas.microsoft.com/office/powerpoint/2010/main" val="4291258256"/>
              </p:ext>
            </p:extLst>
          </p:nvPr>
        </p:nvGraphicFramePr>
        <p:xfrm>
          <a:off x="307975" y="1295400"/>
          <a:ext cx="8531225" cy="5227320"/>
        </p:xfrm>
        <a:graphic>
          <a:graphicData uri="http://schemas.openxmlformats.org/drawingml/2006/table">
            <a:tbl>
              <a:tblPr firstRow="1" bandRow="1">
                <a:tableStyleId>{5C22544A-7EE6-4342-B048-85BDC9FD1C3A}</a:tableStyleId>
              </a:tblPr>
              <a:tblGrid>
                <a:gridCol w="2502275"/>
                <a:gridCol w="2897028"/>
                <a:gridCol w="3131922"/>
              </a:tblGrid>
              <a:tr h="370840">
                <a:tc>
                  <a:txBody>
                    <a:bodyPr/>
                    <a:lstStyle/>
                    <a:p>
                      <a:r>
                        <a:rPr lang="en-US" dirty="0" smtClean="0"/>
                        <a:t>Israel At Mount Sinai</a:t>
                      </a:r>
                      <a:endParaRPr lang="en-US" dirty="0"/>
                    </a:p>
                  </a:txBody>
                  <a:tcPr/>
                </a:tc>
                <a:tc>
                  <a:txBody>
                    <a:bodyPr/>
                    <a:lstStyle/>
                    <a:p>
                      <a:r>
                        <a:rPr lang="en-US" dirty="0" smtClean="0"/>
                        <a:t>Elijah</a:t>
                      </a:r>
                      <a:r>
                        <a:rPr lang="en-US" baseline="0" dirty="0" smtClean="0"/>
                        <a:t> At </a:t>
                      </a:r>
                      <a:r>
                        <a:rPr lang="en-US" baseline="0" dirty="0" err="1" smtClean="0"/>
                        <a:t>Horeb</a:t>
                      </a:r>
                      <a:r>
                        <a:rPr lang="en-US" baseline="0" dirty="0" smtClean="0"/>
                        <a:t> (</a:t>
                      </a:r>
                      <a:r>
                        <a:rPr lang="en-US" baseline="0" dirty="0" err="1" smtClean="0"/>
                        <a:t>Mnt</a:t>
                      </a:r>
                      <a:r>
                        <a:rPr lang="en-US" baseline="0" dirty="0" smtClean="0"/>
                        <a:t>. Of God)</a:t>
                      </a:r>
                      <a:endParaRPr lang="en-US" dirty="0"/>
                    </a:p>
                  </a:txBody>
                  <a:tcPr/>
                </a:tc>
                <a:tc>
                  <a:txBody>
                    <a:bodyPr/>
                    <a:lstStyle/>
                    <a:p>
                      <a:r>
                        <a:rPr lang="en-US" dirty="0" smtClean="0"/>
                        <a:t>Day Of Pentecost</a:t>
                      </a:r>
                      <a:endParaRPr lang="en-US" dirty="0"/>
                    </a:p>
                  </a:txBody>
                  <a:tcPr/>
                </a:tc>
              </a:tr>
              <a:tr h="370840">
                <a:tc>
                  <a:txBody>
                    <a:bodyPr/>
                    <a:lstStyle/>
                    <a:p>
                      <a:r>
                        <a:rPr lang="en-US" dirty="0" smtClean="0"/>
                        <a:t>Moses 40 days and nights to get the Law</a:t>
                      </a:r>
                      <a:endParaRPr lang="en-US" dirty="0"/>
                    </a:p>
                  </a:txBody>
                  <a:tcPr/>
                </a:tc>
                <a:tc>
                  <a:txBody>
                    <a:bodyPr/>
                    <a:lstStyle/>
                    <a:p>
                      <a:r>
                        <a:rPr lang="en-US" dirty="0" smtClean="0"/>
                        <a:t>Traveled 40 days and night</a:t>
                      </a:r>
                      <a:r>
                        <a:rPr lang="en-US" baseline="0" dirty="0" smtClean="0"/>
                        <a:t>s to get there</a:t>
                      </a:r>
                      <a:endParaRPr lang="en-US" dirty="0"/>
                    </a:p>
                  </a:txBody>
                  <a:tcPr/>
                </a:tc>
                <a:tc>
                  <a:txBody>
                    <a:bodyPr/>
                    <a:lstStyle/>
                    <a:p>
                      <a:r>
                        <a:rPr lang="en-US" dirty="0" smtClean="0"/>
                        <a:t>Jesus is with the disciples for 40 days, teaching them</a:t>
                      </a:r>
                      <a:endParaRPr lang="en-US" dirty="0"/>
                    </a:p>
                  </a:txBody>
                  <a:tcPr/>
                </a:tc>
              </a:tr>
              <a:tr h="370840">
                <a:tc>
                  <a:txBody>
                    <a:bodyPr/>
                    <a:lstStyle/>
                    <a:p>
                      <a:r>
                        <a:rPr lang="en-US" dirty="0" smtClean="0"/>
                        <a:t>Angels present</a:t>
                      </a:r>
                      <a:endParaRPr lang="en-US" dirty="0"/>
                    </a:p>
                  </a:txBody>
                  <a:tcPr/>
                </a:tc>
                <a:tc>
                  <a:txBody>
                    <a:bodyPr/>
                    <a:lstStyle/>
                    <a:p>
                      <a:r>
                        <a:rPr lang="en-US" dirty="0" smtClean="0"/>
                        <a:t>Angels present</a:t>
                      </a:r>
                      <a:endParaRPr lang="en-US" dirty="0"/>
                    </a:p>
                  </a:txBody>
                  <a:tcPr/>
                </a:tc>
                <a:tc>
                  <a:txBody>
                    <a:bodyPr/>
                    <a:lstStyle/>
                    <a:p>
                      <a:r>
                        <a:rPr lang="en-US" dirty="0" smtClean="0"/>
                        <a:t>Angels present (Acts 1)</a:t>
                      </a:r>
                      <a:endParaRPr lang="en-US" dirty="0"/>
                    </a:p>
                  </a:txBody>
                  <a:tcPr/>
                </a:tc>
              </a:tr>
              <a:tr h="370840">
                <a:tc>
                  <a:txBody>
                    <a:bodyPr/>
                    <a:lstStyle/>
                    <a:p>
                      <a:r>
                        <a:rPr lang="en-US" dirty="0" smtClean="0"/>
                        <a:t>Moses was on the mountain</a:t>
                      </a:r>
                      <a:endParaRPr lang="en-US" dirty="0"/>
                    </a:p>
                  </a:txBody>
                  <a:tcPr/>
                </a:tc>
                <a:tc>
                  <a:txBody>
                    <a:bodyPr/>
                    <a:lstStyle/>
                    <a:p>
                      <a:r>
                        <a:rPr lang="en-US" dirty="0" smtClean="0"/>
                        <a:t>Elijah was on the mountain</a:t>
                      </a:r>
                      <a:endParaRPr lang="en-US" dirty="0"/>
                    </a:p>
                  </a:txBody>
                  <a:tcPr/>
                </a:tc>
                <a:tc>
                  <a:txBody>
                    <a:bodyPr/>
                    <a:lstStyle/>
                    <a:p>
                      <a:r>
                        <a:rPr lang="en-US" dirty="0" smtClean="0"/>
                        <a:t>Upper</a:t>
                      </a:r>
                      <a:r>
                        <a:rPr lang="en-US" baseline="0" dirty="0" smtClean="0"/>
                        <a:t> room</a:t>
                      </a:r>
                      <a:endParaRPr lang="en-US" dirty="0"/>
                    </a:p>
                  </a:txBody>
                  <a:tcPr/>
                </a:tc>
              </a:tr>
              <a:tr h="370840">
                <a:tc>
                  <a:txBody>
                    <a:bodyPr/>
                    <a:lstStyle/>
                    <a:p>
                      <a:r>
                        <a:rPr lang="en-US" dirty="0" smtClean="0"/>
                        <a:t>Israel receives their commissioning</a:t>
                      </a:r>
                      <a:endParaRPr lang="en-US" dirty="0"/>
                    </a:p>
                  </a:txBody>
                  <a:tcPr/>
                </a:tc>
                <a:tc>
                  <a:txBody>
                    <a:bodyPr/>
                    <a:lstStyle/>
                    <a:p>
                      <a:r>
                        <a:rPr lang="en-US" dirty="0" smtClean="0"/>
                        <a:t>Elijah</a:t>
                      </a:r>
                      <a:r>
                        <a:rPr lang="en-US" baseline="0" dirty="0" smtClean="0"/>
                        <a:t> receives his re-commissioning</a:t>
                      </a:r>
                      <a:endParaRPr lang="en-US" dirty="0"/>
                    </a:p>
                  </a:txBody>
                  <a:tcPr/>
                </a:tc>
                <a:tc>
                  <a:txBody>
                    <a:bodyPr/>
                    <a:lstStyle/>
                    <a:p>
                      <a:r>
                        <a:rPr lang="en-US" dirty="0" smtClean="0"/>
                        <a:t>Church</a:t>
                      </a:r>
                      <a:r>
                        <a:rPr lang="en-US" baseline="0" dirty="0" smtClean="0"/>
                        <a:t> receives its commission</a:t>
                      </a:r>
                      <a:endParaRPr lang="en-US" dirty="0"/>
                    </a:p>
                  </a:txBody>
                  <a:tcPr/>
                </a:tc>
              </a:tr>
              <a:tr h="370840">
                <a:tc>
                  <a:txBody>
                    <a:bodyPr/>
                    <a:lstStyle/>
                    <a:p>
                      <a:r>
                        <a:rPr lang="en-US" dirty="0" smtClean="0"/>
                        <a:t>Moses speaks</a:t>
                      </a:r>
                      <a:r>
                        <a:rPr lang="en-US" baseline="0" dirty="0" smtClean="0"/>
                        <a:t> directly with God</a:t>
                      </a:r>
                      <a:endParaRPr lang="en-US" dirty="0"/>
                    </a:p>
                  </a:txBody>
                  <a:tcPr/>
                </a:tc>
                <a:tc>
                  <a:txBody>
                    <a:bodyPr/>
                    <a:lstStyle/>
                    <a:p>
                      <a:r>
                        <a:rPr lang="en-US" dirty="0" smtClean="0"/>
                        <a:t>Elijah speaks</a:t>
                      </a:r>
                      <a:r>
                        <a:rPr lang="en-US" baseline="0" dirty="0" smtClean="0"/>
                        <a:t> directly with God</a:t>
                      </a:r>
                      <a:endParaRPr lang="en-US" dirty="0"/>
                    </a:p>
                  </a:txBody>
                  <a:tcPr/>
                </a:tc>
                <a:tc>
                  <a:txBody>
                    <a:bodyPr/>
                    <a:lstStyle/>
                    <a:p>
                      <a:r>
                        <a:rPr lang="en-US" dirty="0" smtClean="0"/>
                        <a:t>God speaks</a:t>
                      </a:r>
                      <a:r>
                        <a:rPr lang="en-US" baseline="0" dirty="0" smtClean="0"/>
                        <a:t> through His church</a:t>
                      </a:r>
                      <a:endParaRPr lang="en-US" dirty="0"/>
                    </a:p>
                  </a:txBody>
                  <a:tcPr/>
                </a:tc>
              </a:tr>
              <a:tr h="370840">
                <a:tc>
                  <a:txBody>
                    <a:bodyPr/>
                    <a:lstStyle/>
                    <a:p>
                      <a:r>
                        <a:rPr lang="en-US" dirty="0" smtClean="0"/>
                        <a:t>Smoke &amp; fire, earthquake,</a:t>
                      </a:r>
                      <a:r>
                        <a:rPr lang="en-US" baseline="0" dirty="0" smtClean="0"/>
                        <a:t> thunder &amp; lightning, </a:t>
                      </a:r>
                      <a:endParaRPr lang="en-US" dirty="0"/>
                    </a:p>
                  </a:txBody>
                  <a:tcPr/>
                </a:tc>
                <a:tc>
                  <a:txBody>
                    <a:bodyPr/>
                    <a:lstStyle/>
                    <a:p>
                      <a:r>
                        <a:rPr lang="en-US" dirty="0" smtClean="0"/>
                        <a:t>Wind, earthquake, fire</a:t>
                      </a:r>
                      <a:endParaRPr lang="en-US" dirty="0"/>
                    </a:p>
                  </a:txBody>
                  <a:tcPr/>
                </a:tc>
                <a:tc>
                  <a:txBody>
                    <a:bodyPr/>
                    <a:lstStyle/>
                    <a:p>
                      <a:r>
                        <a:rPr lang="en-US" dirty="0" smtClean="0"/>
                        <a:t>Fire</a:t>
                      </a:r>
                      <a:r>
                        <a:rPr lang="en-US" baseline="0" dirty="0" smtClean="0"/>
                        <a:t> and wind</a:t>
                      </a:r>
                      <a:endParaRPr lang="en-US" dirty="0"/>
                    </a:p>
                  </a:txBody>
                  <a:tcPr/>
                </a:tc>
              </a:tr>
              <a:tr h="370840">
                <a:tc>
                  <a:txBody>
                    <a:bodyPr/>
                    <a:lstStyle/>
                    <a:p>
                      <a:r>
                        <a:rPr lang="en-US" dirty="0" smtClean="0"/>
                        <a:t>Law given</a:t>
                      </a:r>
                      <a:endParaRPr lang="en-US" dirty="0"/>
                    </a:p>
                  </a:txBody>
                  <a:tcPr/>
                </a:tc>
                <a:tc>
                  <a:txBody>
                    <a:bodyPr/>
                    <a:lstStyle/>
                    <a:p>
                      <a:r>
                        <a:rPr lang="en-US" dirty="0" smtClean="0"/>
                        <a:t>Small,</a:t>
                      </a:r>
                      <a:r>
                        <a:rPr lang="en-US" baseline="0" dirty="0" smtClean="0"/>
                        <a:t> still voice</a:t>
                      </a:r>
                      <a:endParaRPr lang="en-US" dirty="0"/>
                    </a:p>
                  </a:txBody>
                  <a:tcPr/>
                </a:tc>
                <a:tc>
                  <a:txBody>
                    <a:bodyPr/>
                    <a:lstStyle/>
                    <a:p>
                      <a:r>
                        <a:rPr lang="en-US" dirty="0" smtClean="0"/>
                        <a:t>Loud, boisterous</a:t>
                      </a:r>
                      <a:r>
                        <a:rPr lang="en-US" baseline="0" dirty="0" smtClean="0"/>
                        <a:t> worship</a:t>
                      </a:r>
                      <a:endParaRPr lang="en-US" dirty="0"/>
                    </a:p>
                  </a:txBody>
                  <a:tcPr/>
                </a:tc>
              </a:tr>
              <a:tr h="370840">
                <a:tc>
                  <a:txBody>
                    <a:bodyPr/>
                    <a:lstStyle/>
                    <a:p>
                      <a:r>
                        <a:rPr lang="en-US" dirty="0" smtClean="0"/>
                        <a:t>3000 people</a:t>
                      </a:r>
                      <a:r>
                        <a:rPr lang="en-US" baseline="0" dirty="0" smtClean="0"/>
                        <a:t> die</a:t>
                      </a:r>
                      <a:endParaRPr lang="en-US" dirty="0"/>
                    </a:p>
                  </a:txBody>
                  <a:tcPr/>
                </a:tc>
                <a:tc>
                  <a:txBody>
                    <a:bodyPr/>
                    <a:lstStyle/>
                    <a:p>
                      <a:r>
                        <a:rPr lang="en-US" dirty="0" smtClean="0"/>
                        <a:t>-</a:t>
                      </a:r>
                      <a:endParaRPr lang="en-US" dirty="0"/>
                    </a:p>
                  </a:txBody>
                  <a:tcPr/>
                </a:tc>
                <a:tc>
                  <a:txBody>
                    <a:bodyPr/>
                    <a:lstStyle/>
                    <a:p>
                      <a:r>
                        <a:rPr lang="en-US" dirty="0" smtClean="0"/>
                        <a:t>3000 people born again</a:t>
                      </a:r>
                      <a:endParaRPr lang="en-US" dirty="0"/>
                    </a:p>
                  </a:txBody>
                  <a:tcPr/>
                </a:tc>
              </a:tr>
            </a:tbl>
          </a:graphicData>
        </a:graphic>
      </p:graphicFrame>
      <p:sp>
        <p:nvSpPr>
          <p:cNvPr id="8" name="TextBox 7"/>
          <p:cNvSpPr txBox="1"/>
          <p:nvPr/>
        </p:nvSpPr>
        <p:spPr>
          <a:xfrm>
            <a:off x="283561" y="906463"/>
            <a:ext cx="2115964" cy="369332"/>
          </a:xfrm>
          <a:prstGeom prst="rect">
            <a:avLst/>
          </a:prstGeom>
          <a:noFill/>
        </p:spPr>
        <p:txBody>
          <a:bodyPr wrap="none" rtlCol="0">
            <a:spAutoFit/>
          </a:bodyPr>
          <a:lstStyle/>
          <a:p>
            <a:r>
              <a:rPr lang="en-US" dirty="0" smtClean="0">
                <a:solidFill>
                  <a:schemeClr val="bg1"/>
                </a:solidFill>
              </a:rPr>
              <a:t>Is God really silent??</a:t>
            </a:r>
            <a:endParaRPr lang="en-US" dirty="0">
              <a:solidFill>
                <a:schemeClr val="bg1"/>
              </a:solidFill>
            </a:endParaRPr>
          </a:p>
        </p:txBody>
      </p:sp>
    </p:spTree>
    <p:extLst>
      <p:ext uri="{BB962C8B-B14F-4D97-AF65-F5344CB8AC3E}">
        <p14:creationId xmlns:p14="http://schemas.microsoft.com/office/powerpoint/2010/main" val="300954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57</a:t>
            </a:r>
          </a:p>
        </p:txBody>
      </p:sp>
      <p:sp>
        <p:nvSpPr>
          <p:cNvPr id="2" name="AutoShape 4"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71" y="1295400"/>
            <a:ext cx="9107257"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680459" y="6054119"/>
            <a:ext cx="5334000" cy="461665"/>
          </a:xfrm>
          <a:prstGeom prst="rect">
            <a:avLst/>
          </a:prstGeom>
          <a:noFill/>
        </p:spPr>
        <p:txBody>
          <a:bodyPr wrap="square" rtlCol="0">
            <a:spAutoFit/>
          </a:bodyPr>
          <a:lstStyle/>
          <a:p>
            <a:pPr algn="r"/>
            <a:r>
              <a:rPr lang="en-US" sz="1200" dirty="0" smtClean="0">
                <a:solidFill>
                  <a:schemeClr val="bg1"/>
                </a:solidFill>
              </a:rPr>
              <a:t>Larsson: Bound </a:t>
            </a:r>
            <a:r>
              <a:rPr lang="en-US" sz="1200" dirty="0">
                <a:solidFill>
                  <a:schemeClr val="bg1"/>
                </a:solidFill>
              </a:rPr>
              <a:t>for </a:t>
            </a:r>
            <a:r>
              <a:rPr lang="en-US" sz="1200" dirty="0" smtClean="0">
                <a:solidFill>
                  <a:schemeClr val="bg1"/>
                </a:solidFill>
              </a:rPr>
              <a:t>Freedom The </a:t>
            </a:r>
            <a:r>
              <a:rPr lang="en-US" sz="1200" dirty="0">
                <a:solidFill>
                  <a:schemeClr val="bg1"/>
                </a:solidFill>
              </a:rPr>
              <a:t>book of Exodus in Jewish and Christian Traditions</a:t>
            </a:r>
          </a:p>
          <a:p>
            <a:pPr algn="r"/>
            <a:r>
              <a:rPr lang="en-US" sz="1200" dirty="0">
                <a:solidFill>
                  <a:schemeClr val="bg1"/>
                </a:solidFill>
              </a:rPr>
              <a:t>(</a:t>
            </a:r>
            <a:r>
              <a:rPr lang="en-US" sz="1200" dirty="0" smtClean="0">
                <a:solidFill>
                  <a:schemeClr val="bg1"/>
                </a:solidFill>
              </a:rPr>
              <a:t>Peabody 1999)</a:t>
            </a:r>
            <a:endParaRPr lang="en-US" sz="1200" dirty="0">
              <a:solidFill>
                <a:schemeClr val="bg1"/>
              </a:solidFill>
            </a:endParaRPr>
          </a:p>
        </p:txBody>
      </p:sp>
    </p:spTree>
    <p:extLst>
      <p:ext uri="{BB962C8B-B14F-4D97-AF65-F5344CB8AC3E}">
        <p14:creationId xmlns:p14="http://schemas.microsoft.com/office/powerpoint/2010/main" val="4103088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57</a:t>
            </a:r>
          </a:p>
        </p:txBody>
      </p:sp>
      <p:sp>
        <p:nvSpPr>
          <p:cNvPr id="2" name="AutoShape 4"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descr="http://i.ytimg.com/vi/RpjqSAZf1wU/hq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32" y="1242391"/>
            <a:ext cx="4572000" cy="3429001"/>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78766" y="642610"/>
            <a:ext cx="2499017" cy="369332"/>
          </a:xfrm>
          <a:prstGeom prst="rect">
            <a:avLst/>
          </a:prstGeom>
          <a:noFill/>
        </p:spPr>
        <p:txBody>
          <a:bodyPr wrap="none" rtlCol="0">
            <a:spAutoFit/>
          </a:bodyPr>
          <a:lstStyle/>
          <a:p>
            <a:r>
              <a:rPr lang="en-US" dirty="0" err="1" smtClean="0">
                <a:solidFill>
                  <a:schemeClr val="bg1"/>
                </a:solidFill>
              </a:rPr>
              <a:t>Beni’s</a:t>
            </a:r>
            <a:r>
              <a:rPr lang="en-US" dirty="0" smtClean="0">
                <a:solidFill>
                  <a:schemeClr val="bg1"/>
                </a:solidFill>
              </a:rPr>
              <a:t> Collection Of Idols</a:t>
            </a:r>
            <a:endParaRPr lang="en-US" dirty="0">
              <a:solidFill>
                <a:schemeClr val="bg1"/>
              </a:solidFill>
            </a:endParaRPr>
          </a:p>
        </p:txBody>
      </p:sp>
      <p:pic>
        <p:nvPicPr>
          <p:cNvPr id="4100" name="Picture 4" descr="https://encrypted-tbn1.gstatic.com/images?q=tbn:ANd9GcTIp2mR3lGXH92pOilOF1r8yv1g1dmzkrXQpWA9DfoJsY74qW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3733800"/>
            <a:ext cx="5715000" cy="2857500"/>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pic>
        <p:nvPicPr>
          <p:cNvPr id="4102" name="Picture 6" descr="https://encrypted-tbn3.gstatic.com/images?q=tbn:ANd9GcTwnMKK8f5mIklcOns-giRciVqaCjWgLwwEw9AyOs0u0Zxmnb7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2391" y="1034534"/>
            <a:ext cx="3810000" cy="2847976"/>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65514" y="914400"/>
            <a:ext cx="5312865" cy="646331"/>
          </a:xfrm>
          <a:prstGeom prst="rect">
            <a:avLst/>
          </a:prstGeom>
          <a:noFill/>
        </p:spPr>
        <p:txBody>
          <a:bodyPr wrap="none" rtlCol="0">
            <a:spAutoFit/>
          </a:bodyPr>
          <a:lstStyle/>
          <a:p>
            <a:r>
              <a:rPr lang="en-US" dirty="0" smtClean="0">
                <a:solidFill>
                  <a:schemeClr val="bg1"/>
                </a:solidFill>
              </a:rPr>
              <a:t>He uses: A Christian </a:t>
            </a:r>
            <a:r>
              <a:rPr lang="en-US" dirty="0">
                <a:solidFill>
                  <a:schemeClr val="bg1"/>
                </a:solidFill>
              </a:rPr>
              <a:t>cross, an Islamic crescent </a:t>
            </a:r>
            <a:endParaRPr lang="en-US" dirty="0" smtClean="0">
              <a:solidFill>
                <a:schemeClr val="bg1"/>
              </a:solidFill>
            </a:endParaRPr>
          </a:p>
          <a:p>
            <a:r>
              <a:rPr lang="en-US" dirty="0" smtClean="0">
                <a:solidFill>
                  <a:schemeClr val="bg1"/>
                </a:solidFill>
              </a:rPr>
              <a:t>moon </a:t>
            </a:r>
            <a:r>
              <a:rPr lang="en-US" dirty="0">
                <a:solidFill>
                  <a:schemeClr val="bg1"/>
                </a:solidFill>
              </a:rPr>
              <a:t>and sword, a Buddha, and a Jewish Star of David</a:t>
            </a:r>
          </a:p>
        </p:txBody>
      </p:sp>
    </p:spTree>
    <p:extLst>
      <p:ext uri="{BB962C8B-B14F-4D97-AF65-F5344CB8AC3E}">
        <p14:creationId xmlns:p14="http://schemas.microsoft.com/office/powerpoint/2010/main" val="957052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58</a:t>
            </a:r>
          </a:p>
        </p:txBody>
      </p:sp>
      <p:sp>
        <p:nvSpPr>
          <p:cNvPr id="2" name="AutoShape 4"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870304" y="2057400"/>
            <a:ext cx="7673896" cy="2031325"/>
          </a:xfrm>
          <a:prstGeom prst="rect">
            <a:avLst/>
          </a:prstGeom>
          <a:noFill/>
        </p:spPr>
        <p:txBody>
          <a:bodyPr wrap="none" rtlCol="0">
            <a:spAutoFit/>
          </a:bodyPr>
          <a:lstStyle/>
          <a:p>
            <a:r>
              <a:rPr lang="en-US" dirty="0">
                <a:solidFill>
                  <a:schemeClr val="bg1"/>
                </a:solidFill>
              </a:rPr>
              <a:t>For day after day they seek me out; </a:t>
            </a:r>
            <a:r>
              <a:rPr lang="en-US" dirty="0" smtClean="0">
                <a:solidFill>
                  <a:schemeClr val="bg1"/>
                </a:solidFill>
              </a:rPr>
              <a:t>				Come near</a:t>
            </a:r>
          </a:p>
          <a:p>
            <a:r>
              <a:rPr lang="en-US" dirty="0" smtClean="0">
                <a:solidFill>
                  <a:schemeClr val="bg1"/>
                </a:solidFill>
              </a:rPr>
              <a:t>     they </a:t>
            </a:r>
            <a:r>
              <a:rPr lang="en-US" dirty="0">
                <a:solidFill>
                  <a:schemeClr val="bg1"/>
                </a:solidFill>
              </a:rPr>
              <a:t>seem eager to know my ways, </a:t>
            </a:r>
            <a:r>
              <a:rPr lang="en-US" dirty="0" smtClean="0">
                <a:solidFill>
                  <a:schemeClr val="bg1"/>
                </a:solidFill>
              </a:rPr>
              <a:t>				Eager	</a:t>
            </a:r>
          </a:p>
          <a:p>
            <a:r>
              <a:rPr lang="en-US" dirty="0" smtClean="0">
                <a:solidFill>
                  <a:schemeClr val="bg1"/>
                </a:solidFill>
              </a:rPr>
              <a:t>          as </a:t>
            </a:r>
            <a:r>
              <a:rPr lang="en-US" dirty="0">
                <a:solidFill>
                  <a:schemeClr val="bg1"/>
                </a:solidFill>
              </a:rPr>
              <a:t>if they were a nation that does what is right </a:t>
            </a:r>
            <a:r>
              <a:rPr lang="en-US" dirty="0" smtClean="0">
                <a:solidFill>
                  <a:schemeClr val="bg1"/>
                </a:solidFill>
              </a:rPr>
              <a:t>		Do right</a:t>
            </a:r>
          </a:p>
          <a:p>
            <a:r>
              <a:rPr lang="en-US" dirty="0" smtClean="0">
                <a:solidFill>
                  <a:schemeClr val="bg1"/>
                </a:solidFill>
              </a:rPr>
              <a:t>	</a:t>
            </a:r>
            <a:r>
              <a:rPr lang="en-US" dirty="0" smtClean="0">
                <a:solidFill>
                  <a:srgbClr val="FFFF00"/>
                </a:solidFill>
              </a:rPr>
              <a:t>and </a:t>
            </a:r>
            <a:r>
              <a:rPr lang="en-US" dirty="0">
                <a:solidFill>
                  <a:srgbClr val="FFFF00"/>
                </a:solidFill>
              </a:rPr>
              <a:t>has not forsaken the commands of its God. </a:t>
            </a:r>
            <a:r>
              <a:rPr lang="en-US" dirty="0" smtClean="0">
                <a:solidFill>
                  <a:srgbClr val="FFFF00"/>
                </a:solidFill>
              </a:rPr>
              <a:t>		Forsaken?</a:t>
            </a:r>
          </a:p>
          <a:p>
            <a:r>
              <a:rPr lang="en-US" dirty="0" smtClean="0">
                <a:solidFill>
                  <a:schemeClr val="bg1"/>
                </a:solidFill>
              </a:rPr>
              <a:t>          They </a:t>
            </a:r>
            <a:r>
              <a:rPr lang="en-US" dirty="0">
                <a:solidFill>
                  <a:schemeClr val="bg1"/>
                </a:solidFill>
              </a:rPr>
              <a:t>ask me for just decisions and </a:t>
            </a:r>
            <a:r>
              <a:rPr lang="en-US" dirty="0" smtClean="0">
                <a:solidFill>
                  <a:schemeClr val="bg1"/>
                </a:solidFill>
              </a:rPr>
              <a:t>			Do right</a:t>
            </a:r>
          </a:p>
          <a:p>
            <a:r>
              <a:rPr lang="en-US" dirty="0" smtClean="0">
                <a:solidFill>
                  <a:schemeClr val="bg1"/>
                </a:solidFill>
              </a:rPr>
              <a:t>     seem </a:t>
            </a:r>
            <a:r>
              <a:rPr lang="en-US" dirty="0">
                <a:solidFill>
                  <a:schemeClr val="bg1"/>
                </a:solidFill>
              </a:rPr>
              <a:t>eager </a:t>
            </a:r>
            <a:r>
              <a:rPr lang="en-US" dirty="0" smtClean="0">
                <a:solidFill>
                  <a:schemeClr val="bg1"/>
                </a:solidFill>
              </a:rPr>
              <a:t>for						Eager </a:t>
            </a:r>
          </a:p>
          <a:p>
            <a:r>
              <a:rPr lang="en-US" dirty="0" smtClean="0">
                <a:solidFill>
                  <a:schemeClr val="bg1"/>
                </a:solidFill>
              </a:rPr>
              <a:t>God </a:t>
            </a:r>
            <a:r>
              <a:rPr lang="en-US" dirty="0">
                <a:solidFill>
                  <a:schemeClr val="bg1"/>
                </a:solidFill>
              </a:rPr>
              <a:t>to come near them</a:t>
            </a:r>
            <a:r>
              <a:rPr lang="en-US" dirty="0" smtClean="0">
                <a:solidFill>
                  <a:schemeClr val="bg1"/>
                </a:solidFill>
              </a:rPr>
              <a:t>.					Come near</a:t>
            </a:r>
            <a:endParaRPr lang="en-US" dirty="0">
              <a:solidFill>
                <a:schemeClr val="bg1"/>
              </a:solidFill>
            </a:endParaRPr>
          </a:p>
        </p:txBody>
      </p:sp>
      <p:sp>
        <p:nvSpPr>
          <p:cNvPr id="7" name="TextBox 6"/>
          <p:cNvSpPr txBox="1"/>
          <p:nvPr/>
        </p:nvSpPr>
        <p:spPr>
          <a:xfrm>
            <a:off x="460375" y="1325050"/>
            <a:ext cx="2845715" cy="369332"/>
          </a:xfrm>
          <a:prstGeom prst="rect">
            <a:avLst/>
          </a:prstGeom>
          <a:noFill/>
        </p:spPr>
        <p:txBody>
          <a:bodyPr wrap="none" rtlCol="0">
            <a:spAutoFit/>
          </a:bodyPr>
          <a:lstStyle/>
          <a:p>
            <a:r>
              <a:rPr lang="en-US" dirty="0" smtClean="0">
                <a:solidFill>
                  <a:schemeClr val="bg1"/>
                </a:solidFill>
              </a:rPr>
              <a:t>Chiastic structure of verse 2:</a:t>
            </a:r>
            <a:endParaRPr lang="en-US" dirty="0">
              <a:solidFill>
                <a:schemeClr val="bg1"/>
              </a:solidFill>
            </a:endParaRPr>
          </a:p>
        </p:txBody>
      </p:sp>
    </p:spTree>
    <p:extLst>
      <p:ext uri="{BB962C8B-B14F-4D97-AF65-F5344CB8AC3E}">
        <p14:creationId xmlns:p14="http://schemas.microsoft.com/office/powerpoint/2010/main" val="1807877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58</a:t>
            </a:r>
          </a:p>
        </p:txBody>
      </p:sp>
      <p:sp>
        <p:nvSpPr>
          <p:cNvPr id="2" name="AutoShape 4"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990600" y="906463"/>
            <a:ext cx="1923668" cy="369332"/>
          </a:xfrm>
          <a:prstGeom prst="rect">
            <a:avLst/>
          </a:prstGeom>
          <a:noFill/>
        </p:spPr>
        <p:txBody>
          <a:bodyPr wrap="none" rtlCol="0">
            <a:spAutoFit/>
          </a:bodyPr>
          <a:lstStyle/>
          <a:p>
            <a:r>
              <a:rPr lang="en-US" dirty="0" smtClean="0">
                <a:solidFill>
                  <a:schemeClr val="bg1"/>
                </a:solidFill>
              </a:rPr>
              <a:t>Zechariah 9: 18-19</a:t>
            </a:r>
            <a:endParaRPr lang="en-US" dirty="0">
              <a:solidFill>
                <a:schemeClr val="bg1"/>
              </a:solidFill>
            </a:endParaRPr>
          </a:p>
        </p:txBody>
      </p:sp>
      <p:sp>
        <p:nvSpPr>
          <p:cNvPr id="7" name="TextBox 6"/>
          <p:cNvSpPr txBox="1"/>
          <p:nvPr/>
        </p:nvSpPr>
        <p:spPr>
          <a:xfrm>
            <a:off x="990600" y="1539648"/>
            <a:ext cx="6436314" cy="369332"/>
          </a:xfrm>
          <a:prstGeom prst="rect">
            <a:avLst/>
          </a:prstGeom>
          <a:noFill/>
        </p:spPr>
        <p:txBody>
          <a:bodyPr wrap="none" rtlCol="0">
            <a:spAutoFit/>
          </a:bodyPr>
          <a:lstStyle/>
          <a:p>
            <a:r>
              <a:rPr lang="en-US" dirty="0" smtClean="0">
                <a:solidFill>
                  <a:schemeClr val="bg1"/>
                </a:solidFill>
              </a:rPr>
              <a:t>Israel was called to fast one day a year … on the Day Of Atonement</a:t>
            </a:r>
            <a:endParaRPr lang="en-US" dirty="0">
              <a:solidFill>
                <a:schemeClr val="bg1"/>
              </a:solidFill>
            </a:endParaRPr>
          </a:p>
        </p:txBody>
      </p:sp>
      <p:sp>
        <p:nvSpPr>
          <p:cNvPr id="9" name="TextBox 8"/>
          <p:cNvSpPr txBox="1"/>
          <p:nvPr/>
        </p:nvSpPr>
        <p:spPr>
          <a:xfrm>
            <a:off x="990600" y="2172833"/>
            <a:ext cx="7162800" cy="2031325"/>
          </a:xfrm>
          <a:prstGeom prst="rect">
            <a:avLst/>
          </a:prstGeom>
          <a:noFill/>
        </p:spPr>
        <p:txBody>
          <a:bodyPr wrap="square" rtlCol="0">
            <a:spAutoFit/>
          </a:bodyPr>
          <a:lstStyle/>
          <a:p>
            <a:r>
              <a:rPr lang="en-US" dirty="0" smtClean="0">
                <a:solidFill>
                  <a:schemeClr val="bg1"/>
                </a:solidFill>
              </a:rPr>
              <a:t>After Babylon, the number was increased:</a:t>
            </a:r>
          </a:p>
          <a:p>
            <a:endParaRPr lang="en-US" dirty="0">
              <a:solidFill>
                <a:schemeClr val="bg1"/>
              </a:solidFill>
            </a:endParaRPr>
          </a:p>
          <a:p>
            <a:endParaRPr lang="en-US" dirty="0" smtClean="0">
              <a:solidFill>
                <a:schemeClr val="bg1"/>
              </a:solidFill>
            </a:endParaRPr>
          </a:p>
          <a:p>
            <a:r>
              <a:rPr lang="en-US" dirty="0" smtClean="0">
                <a:solidFill>
                  <a:schemeClr val="bg1"/>
                </a:solidFill>
              </a:rPr>
              <a:t>Fourth Month		Nebuchadnezzar enters Jerusalem 586 BC</a:t>
            </a:r>
          </a:p>
          <a:p>
            <a:r>
              <a:rPr lang="en-US" dirty="0" smtClean="0">
                <a:solidFill>
                  <a:schemeClr val="bg1"/>
                </a:solidFill>
              </a:rPr>
              <a:t>Fifth Month		The temple is burned in 586 BC</a:t>
            </a:r>
          </a:p>
          <a:p>
            <a:r>
              <a:rPr lang="en-US" dirty="0" smtClean="0">
                <a:solidFill>
                  <a:schemeClr val="bg1"/>
                </a:solidFill>
              </a:rPr>
              <a:t>Seventh Month		</a:t>
            </a:r>
            <a:r>
              <a:rPr lang="en-US" dirty="0" err="1" smtClean="0">
                <a:solidFill>
                  <a:schemeClr val="bg1"/>
                </a:solidFill>
              </a:rPr>
              <a:t>Gedaliah’s</a:t>
            </a:r>
            <a:r>
              <a:rPr lang="en-US" dirty="0" smtClean="0">
                <a:solidFill>
                  <a:schemeClr val="bg1"/>
                </a:solidFill>
              </a:rPr>
              <a:t> assassination</a:t>
            </a:r>
          </a:p>
          <a:p>
            <a:r>
              <a:rPr lang="en-US" dirty="0" smtClean="0">
                <a:solidFill>
                  <a:schemeClr val="bg1"/>
                </a:solidFill>
              </a:rPr>
              <a:t>Tenth Month		Siege of Jerusalem in 588</a:t>
            </a:r>
            <a:endParaRPr lang="en-US" dirty="0">
              <a:solidFill>
                <a:schemeClr val="bg1"/>
              </a:solidFill>
            </a:endParaRPr>
          </a:p>
        </p:txBody>
      </p:sp>
      <p:sp>
        <p:nvSpPr>
          <p:cNvPr id="10" name="TextBox 9"/>
          <p:cNvSpPr txBox="1"/>
          <p:nvPr/>
        </p:nvSpPr>
        <p:spPr>
          <a:xfrm>
            <a:off x="2438400" y="4648200"/>
            <a:ext cx="6240298" cy="369332"/>
          </a:xfrm>
          <a:prstGeom prst="rect">
            <a:avLst/>
          </a:prstGeom>
          <a:noFill/>
        </p:spPr>
        <p:txBody>
          <a:bodyPr wrap="none" rtlCol="0">
            <a:spAutoFit/>
          </a:bodyPr>
          <a:lstStyle/>
          <a:p>
            <a:r>
              <a:rPr lang="en-US" dirty="0" smtClean="0">
                <a:solidFill>
                  <a:schemeClr val="bg1"/>
                </a:solidFill>
              </a:rPr>
              <a:t>God promises that one day, these will all be turned into gladness</a:t>
            </a:r>
            <a:endParaRPr lang="en-US" dirty="0">
              <a:solidFill>
                <a:schemeClr val="bg1"/>
              </a:solidFill>
            </a:endParaRPr>
          </a:p>
        </p:txBody>
      </p:sp>
    </p:spTree>
    <p:extLst>
      <p:ext uri="{BB962C8B-B14F-4D97-AF65-F5344CB8AC3E}">
        <p14:creationId xmlns:p14="http://schemas.microsoft.com/office/powerpoint/2010/main" val="2509317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58</a:t>
            </a:r>
          </a:p>
        </p:txBody>
      </p:sp>
      <p:sp>
        <p:nvSpPr>
          <p:cNvPr id="2" name="AutoShape 4"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178766" y="642610"/>
            <a:ext cx="5681940" cy="369332"/>
          </a:xfrm>
          <a:prstGeom prst="rect">
            <a:avLst/>
          </a:prstGeom>
          <a:noFill/>
        </p:spPr>
        <p:txBody>
          <a:bodyPr wrap="none" rtlCol="0">
            <a:spAutoFit/>
          </a:bodyPr>
          <a:lstStyle/>
          <a:p>
            <a:r>
              <a:rPr lang="en-US" dirty="0" smtClean="0">
                <a:solidFill>
                  <a:schemeClr val="bg1"/>
                </a:solidFill>
              </a:rPr>
              <a:t>When does </a:t>
            </a:r>
            <a:r>
              <a:rPr lang="en-US" dirty="0">
                <a:solidFill>
                  <a:schemeClr val="bg1"/>
                </a:solidFill>
              </a:rPr>
              <a:t>our faith make us a curse to people around us?</a:t>
            </a:r>
          </a:p>
        </p:txBody>
      </p:sp>
      <p:pic>
        <p:nvPicPr>
          <p:cNvPr id="3" name="Picture 2"/>
          <p:cNvPicPr>
            <a:picLocks noChangeAspect="1"/>
          </p:cNvPicPr>
          <p:nvPr/>
        </p:nvPicPr>
        <p:blipFill>
          <a:blip r:embed="rId3"/>
          <a:stretch>
            <a:fillRect/>
          </a:stretch>
        </p:blipFill>
        <p:spPr>
          <a:xfrm>
            <a:off x="1524000" y="1331457"/>
            <a:ext cx="6934200" cy="5200650"/>
          </a:xfrm>
          <a:prstGeom prst="rect">
            <a:avLst/>
          </a:prstGeom>
          <a:noFill/>
          <a:effectLst>
            <a:outerShdw blurRad="88900" dist="101600" dir="2700000" algn="tl" rotWithShape="0">
              <a:prstClr val="black">
                <a:alpha val="83000"/>
              </a:prstClr>
            </a:outerShdw>
          </a:effectLst>
        </p:spPr>
      </p:pic>
    </p:spTree>
    <p:extLst>
      <p:ext uri="{BB962C8B-B14F-4D97-AF65-F5344CB8AC3E}">
        <p14:creationId xmlns:p14="http://schemas.microsoft.com/office/powerpoint/2010/main" val="2431936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58</a:t>
            </a:r>
          </a:p>
        </p:txBody>
      </p:sp>
      <p:sp>
        <p:nvSpPr>
          <p:cNvPr id="2" name="AutoShape 4"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155575" y="925698"/>
            <a:ext cx="8940204" cy="3693319"/>
          </a:xfrm>
          <a:prstGeom prst="rect">
            <a:avLst/>
          </a:prstGeom>
          <a:noFill/>
        </p:spPr>
        <p:txBody>
          <a:bodyPr wrap="none" rtlCol="0">
            <a:spAutoFit/>
          </a:bodyPr>
          <a:lstStyle/>
          <a:p>
            <a:r>
              <a:rPr lang="en-US" dirty="0">
                <a:solidFill>
                  <a:schemeClr val="bg1"/>
                </a:solidFill>
              </a:rPr>
              <a:t>Scripture does not command Christians to fast</a:t>
            </a:r>
          </a:p>
          <a:p>
            <a:r>
              <a:rPr lang="en-US" dirty="0">
                <a:solidFill>
                  <a:schemeClr val="bg1"/>
                </a:solidFill>
              </a:rPr>
              <a:t>The Bible presents fasting as something that is good, profitable, and beneficial</a:t>
            </a:r>
          </a:p>
          <a:p>
            <a:r>
              <a:rPr lang="en-US" dirty="0">
                <a:solidFill>
                  <a:schemeClr val="bg1"/>
                </a:solidFill>
              </a:rPr>
              <a:t>Acts records believers fasting before they made important decisions (Acts 13:2; 14:23)</a:t>
            </a:r>
          </a:p>
          <a:p>
            <a:r>
              <a:rPr lang="en-US" dirty="0">
                <a:solidFill>
                  <a:schemeClr val="bg1"/>
                </a:solidFill>
              </a:rPr>
              <a:t>Fasting and prayer are often linked together (Luke 2:37; 5:33)</a:t>
            </a:r>
          </a:p>
          <a:p>
            <a:r>
              <a:rPr lang="en-US" dirty="0">
                <a:solidFill>
                  <a:schemeClr val="bg1"/>
                </a:solidFill>
              </a:rPr>
              <a:t>The purpose of </a:t>
            </a:r>
            <a:r>
              <a:rPr lang="en-US" dirty="0" smtClean="0">
                <a:solidFill>
                  <a:schemeClr val="bg1"/>
                </a:solidFill>
              </a:rPr>
              <a:t>fasting </a:t>
            </a:r>
            <a:r>
              <a:rPr lang="en-US" dirty="0">
                <a:solidFill>
                  <a:schemeClr val="bg1"/>
                </a:solidFill>
              </a:rPr>
              <a:t>should be to take your eyes off the things of this world to </a:t>
            </a:r>
            <a:endParaRPr lang="en-US" dirty="0" smtClean="0">
              <a:solidFill>
                <a:schemeClr val="bg1"/>
              </a:solidFill>
            </a:endParaRPr>
          </a:p>
          <a:p>
            <a:r>
              <a:rPr lang="en-US" dirty="0" smtClean="0">
                <a:solidFill>
                  <a:schemeClr val="bg1"/>
                </a:solidFill>
              </a:rPr>
              <a:t>   focus </a:t>
            </a:r>
            <a:r>
              <a:rPr lang="en-US" dirty="0">
                <a:solidFill>
                  <a:schemeClr val="bg1"/>
                </a:solidFill>
              </a:rPr>
              <a:t>completely on God</a:t>
            </a:r>
          </a:p>
          <a:p>
            <a:r>
              <a:rPr lang="en-US" dirty="0">
                <a:solidFill>
                  <a:schemeClr val="bg1"/>
                </a:solidFill>
              </a:rPr>
              <a:t>Although fasting in Scripture is almost always a fasting from food, there are other ways to fast</a:t>
            </a:r>
          </a:p>
          <a:p>
            <a:r>
              <a:rPr lang="en-US" dirty="0">
                <a:solidFill>
                  <a:schemeClr val="bg1"/>
                </a:solidFill>
              </a:rPr>
              <a:t>Fasting is not intended to punish the flesh, but to redirect attention to God</a:t>
            </a:r>
          </a:p>
          <a:p>
            <a:r>
              <a:rPr lang="en-US" dirty="0">
                <a:solidFill>
                  <a:schemeClr val="bg1"/>
                </a:solidFill>
              </a:rPr>
              <a:t>Fasting should not be considered a “dieting method”</a:t>
            </a:r>
          </a:p>
          <a:p>
            <a:r>
              <a:rPr lang="en-US" dirty="0">
                <a:solidFill>
                  <a:schemeClr val="bg1"/>
                </a:solidFill>
              </a:rPr>
              <a:t>Fasting is not a way to get God to do what we want</a:t>
            </a:r>
          </a:p>
          <a:p>
            <a:r>
              <a:rPr lang="en-US" dirty="0">
                <a:solidFill>
                  <a:schemeClr val="bg1"/>
                </a:solidFill>
              </a:rPr>
              <a:t>Fasting is not a way to appear more spiritual than others</a:t>
            </a:r>
          </a:p>
          <a:p>
            <a:r>
              <a:rPr lang="en-US" dirty="0">
                <a:solidFill>
                  <a:schemeClr val="bg1"/>
                </a:solidFill>
              </a:rPr>
              <a:t>Fasting is to be done in a spirit of humility and a joyful attitude</a:t>
            </a:r>
          </a:p>
          <a:p>
            <a:r>
              <a:rPr lang="en-US" dirty="0">
                <a:solidFill>
                  <a:schemeClr val="bg1"/>
                </a:solidFill>
              </a:rPr>
              <a:t>Fasting may allow resources to be directed towards the poor</a:t>
            </a:r>
          </a:p>
        </p:txBody>
      </p:sp>
      <p:pic>
        <p:nvPicPr>
          <p:cNvPr id="2050" name="Picture 2" descr="http://cdn.muscleandstrength.com/sites/default/files/images/articles/articles/intermittent-fasting-1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598302"/>
            <a:ext cx="3048000" cy="2138681"/>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442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40</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914401"/>
            <a:ext cx="8915400" cy="5943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81000" y="6191358"/>
            <a:ext cx="1546770" cy="369332"/>
          </a:xfrm>
          <a:prstGeom prst="rect">
            <a:avLst/>
          </a:prstGeom>
          <a:noFill/>
        </p:spPr>
        <p:txBody>
          <a:bodyPr wrap="none" rtlCol="0">
            <a:spAutoFit/>
          </a:bodyPr>
          <a:lstStyle/>
          <a:p>
            <a:r>
              <a:rPr lang="en-US" dirty="0" smtClean="0">
                <a:solidFill>
                  <a:schemeClr val="bg1"/>
                </a:solidFill>
              </a:rPr>
              <a:t>In Awe Of God</a:t>
            </a:r>
            <a:endParaRPr lang="en-US" dirty="0">
              <a:solidFill>
                <a:schemeClr val="bg1"/>
              </a:solidFill>
            </a:endParaRPr>
          </a:p>
        </p:txBody>
      </p:sp>
    </p:spTree>
    <p:extLst>
      <p:ext uri="{BB962C8B-B14F-4D97-AF65-F5344CB8AC3E}">
        <p14:creationId xmlns:p14="http://schemas.microsoft.com/office/powerpoint/2010/main" val="428277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58</a:t>
            </a:r>
          </a:p>
        </p:txBody>
      </p:sp>
      <p:sp>
        <p:nvSpPr>
          <p:cNvPr id="2" name="AutoShape 4"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1295400" y="1183094"/>
            <a:ext cx="7684027" cy="5355312"/>
          </a:xfrm>
          <a:prstGeom prst="rect">
            <a:avLst/>
          </a:prstGeom>
          <a:noFill/>
        </p:spPr>
        <p:txBody>
          <a:bodyPr wrap="none" rtlCol="0">
            <a:spAutoFit/>
          </a:bodyPr>
          <a:lstStyle/>
          <a:p>
            <a:r>
              <a:rPr lang="en-US" dirty="0" smtClean="0">
                <a:solidFill>
                  <a:schemeClr val="bg1"/>
                </a:solidFill>
              </a:rPr>
              <a:t>Then </a:t>
            </a:r>
            <a:r>
              <a:rPr lang="en-US" dirty="0">
                <a:solidFill>
                  <a:schemeClr val="bg1"/>
                </a:solidFill>
              </a:rPr>
              <a:t>your light will break forth like the dawn</a:t>
            </a:r>
            <a:r>
              <a:rPr lang="en-US" dirty="0" smtClean="0">
                <a:solidFill>
                  <a:schemeClr val="bg1"/>
                </a:solidFill>
              </a:rPr>
              <a:t>,		Light </a:t>
            </a:r>
          </a:p>
          <a:p>
            <a:r>
              <a:rPr lang="en-US" dirty="0" smtClean="0">
                <a:solidFill>
                  <a:schemeClr val="bg1"/>
                </a:solidFill>
              </a:rPr>
              <a:t>and </a:t>
            </a:r>
            <a:r>
              <a:rPr lang="en-US" dirty="0">
                <a:solidFill>
                  <a:schemeClr val="bg1"/>
                </a:solidFill>
              </a:rPr>
              <a:t>your healing will quickly appear; </a:t>
            </a:r>
            <a:r>
              <a:rPr lang="en-US" dirty="0" smtClean="0">
                <a:solidFill>
                  <a:schemeClr val="bg1"/>
                </a:solidFill>
              </a:rPr>
              <a:t>			     Your Healing</a:t>
            </a:r>
          </a:p>
          <a:p>
            <a:r>
              <a:rPr lang="en-US" dirty="0" smtClean="0">
                <a:solidFill>
                  <a:schemeClr val="bg1"/>
                </a:solidFill>
              </a:rPr>
              <a:t>then </a:t>
            </a:r>
            <a:r>
              <a:rPr lang="en-US" dirty="0">
                <a:solidFill>
                  <a:schemeClr val="bg1"/>
                </a:solidFill>
              </a:rPr>
              <a:t>your righteousness will go before you, </a:t>
            </a:r>
            <a:r>
              <a:rPr lang="en-US" dirty="0" smtClean="0">
                <a:solidFill>
                  <a:schemeClr val="bg1"/>
                </a:solidFill>
              </a:rPr>
              <a:t>		          God’s presence</a:t>
            </a:r>
          </a:p>
          <a:p>
            <a:r>
              <a:rPr lang="en-US" dirty="0" smtClean="0">
                <a:solidFill>
                  <a:schemeClr val="bg1"/>
                </a:solidFill>
              </a:rPr>
              <a:t>and </a:t>
            </a:r>
            <a:r>
              <a:rPr lang="en-US" dirty="0">
                <a:solidFill>
                  <a:schemeClr val="bg1"/>
                </a:solidFill>
              </a:rPr>
              <a:t>the glory of the LORD will be your rear guard</a:t>
            </a:r>
            <a:r>
              <a:rPr lang="en-US" dirty="0" smtClean="0">
                <a:solidFill>
                  <a:schemeClr val="bg1"/>
                </a:solidFill>
              </a:rPr>
              <a:t>.</a:t>
            </a:r>
          </a:p>
          <a:p>
            <a:r>
              <a:rPr lang="en-US" dirty="0">
                <a:solidFill>
                  <a:schemeClr val="bg1"/>
                </a:solidFill>
              </a:rPr>
              <a:t>	</a:t>
            </a:r>
            <a:r>
              <a:rPr lang="en-US" sz="1400" i="1" dirty="0" smtClean="0">
                <a:solidFill>
                  <a:schemeClr val="bg1"/>
                </a:solidFill>
              </a:rPr>
              <a:t>(think here of the cloud/fire in the wanderings)</a:t>
            </a:r>
          </a:p>
          <a:p>
            <a:endParaRPr lang="en-US" dirty="0">
              <a:solidFill>
                <a:schemeClr val="bg1"/>
              </a:solidFill>
            </a:endParaRPr>
          </a:p>
          <a:p>
            <a:r>
              <a:rPr lang="en-US" dirty="0" smtClean="0">
                <a:solidFill>
                  <a:srgbClr val="FFFF00"/>
                </a:solidFill>
              </a:rPr>
              <a:t>Then </a:t>
            </a:r>
            <a:r>
              <a:rPr lang="en-US" dirty="0">
                <a:solidFill>
                  <a:srgbClr val="FFFF00"/>
                </a:solidFill>
              </a:rPr>
              <a:t>you will call, and the LORD will answer; </a:t>
            </a:r>
            <a:endParaRPr lang="en-US" dirty="0" smtClean="0">
              <a:solidFill>
                <a:srgbClr val="FFFF00"/>
              </a:solidFill>
            </a:endParaRPr>
          </a:p>
          <a:p>
            <a:r>
              <a:rPr lang="en-US" dirty="0" smtClean="0">
                <a:solidFill>
                  <a:srgbClr val="FFFF00"/>
                </a:solidFill>
              </a:rPr>
              <a:t>you </a:t>
            </a:r>
            <a:r>
              <a:rPr lang="en-US" dirty="0">
                <a:solidFill>
                  <a:srgbClr val="FFFF00"/>
                </a:solidFill>
              </a:rPr>
              <a:t>will cry for help, and he will say: </a:t>
            </a:r>
            <a:endParaRPr lang="en-US" dirty="0" smtClean="0">
              <a:solidFill>
                <a:srgbClr val="FFFF00"/>
              </a:solidFill>
            </a:endParaRPr>
          </a:p>
          <a:p>
            <a:endParaRPr lang="en-US" dirty="0">
              <a:solidFill>
                <a:schemeClr val="bg1"/>
              </a:solidFill>
            </a:endParaRPr>
          </a:p>
          <a:p>
            <a:r>
              <a:rPr lang="en-US" dirty="0" smtClean="0">
                <a:solidFill>
                  <a:schemeClr val="bg1"/>
                </a:solidFill>
              </a:rPr>
              <a:t>Here </a:t>
            </a:r>
            <a:r>
              <a:rPr lang="en-US" dirty="0">
                <a:solidFill>
                  <a:schemeClr val="bg1"/>
                </a:solidFill>
              </a:rPr>
              <a:t>am I</a:t>
            </a:r>
            <a:r>
              <a:rPr lang="en-US" dirty="0" smtClean="0">
                <a:solidFill>
                  <a:schemeClr val="bg1"/>
                </a:solidFill>
              </a:rPr>
              <a:t>.		          			          God’s presence </a:t>
            </a:r>
          </a:p>
          <a:p>
            <a:endParaRPr lang="en-US" dirty="0">
              <a:solidFill>
                <a:schemeClr val="bg1"/>
              </a:solidFill>
            </a:endParaRPr>
          </a:p>
          <a:p>
            <a:r>
              <a:rPr lang="en-US" dirty="0" smtClean="0">
                <a:solidFill>
                  <a:schemeClr val="bg1"/>
                </a:solidFill>
              </a:rPr>
              <a:t>"</a:t>
            </a:r>
            <a:r>
              <a:rPr lang="en-US" dirty="0">
                <a:solidFill>
                  <a:schemeClr val="bg1"/>
                </a:solidFill>
              </a:rPr>
              <a:t>If you do away with the yoke of oppression, </a:t>
            </a:r>
            <a:endParaRPr lang="en-US" dirty="0" smtClean="0">
              <a:solidFill>
                <a:schemeClr val="bg1"/>
              </a:solidFill>
            </a:endParaRPr>
          </a:p>
          <a:p>
            <a:r>
              <a:rPr lang="en-US" dirty="0" smtClean="0">
                <a:solidFill>
                  <a:schemeClr val="bg1"/>
                </a:solidFill>
              </a:rPr>
              <a:t>with </a:t>
            </a:r>
            <a:r>
              <a:rPr lang="en-US" dirty="0">
                <a:solidFill>
                  <a:schemeClr val="bg1"/>
                </a:solidFill>
              </a:rPr>
              <a:t>the pointing finger and malicious talk,</a:t>
            </a:r>
          </a:p>
          <a:p>
            <a:endParaRPr lang="en-US" dirty="0">
              <a:solidFill>
                <a:schemeClr val="bg1"/>
              </a:solidFill>
            </a:endParaRPr>
          </a:p>
          <a:p>
            <a:r>
              <a:rPr lang="en-US" dirty="0" smtClean="0">
                <a:solidFill>
                  <a:schemeClr val="bg1"/>
                </a:solidFill>
              </a:rPr>
              <a:t>and </a:t>
            </a:r>
            <a:r>
              <a:rPr lang="en-US" dirty="0">
                <a:solidFill>
                  <a:schemeClr val="bg1"/>
                </a:solidFill>
              </a:rPr>
              <a:t>if you spend yourselves on behalf of the </a:t>
            </a:r>
            <a:r>
              <a:rPr lang="en-US" dirty="0" smtClean="0">
                <a:solidFill>
                  <a:schemeClr val="bg1"/>
                </a:solidFill>
              </a:rPr>
              <a:t>		     Their healing</a:t>
            </a:r>
          </a:p>
          <a:p>
            <a:r>
              <a:rPr lang="en-US" dirty="0" smtClean="0">
                <a:solidFill>
                  <a:schemeClr val="bg1"/>
                </a:solidFill>
              </a:rPr>
              <a:t>hungry </a:t>
            </a:r>
            <a:r>
              <a:rPr lang="en-US" dirty="0">
                <a:solidFill>
                  <a:schemeClr val="bg1"/>
                </a:solidFill>
              </a:rPr>
              <a:t>and satisfy the needs of the oppressed, </a:t>
            </a:r>
            <a:endParaRPr lang="en-US" dirty="0" smtClean="0">
              <a:solidFill>
                <a:schemeClr val="bg1"/>
              </a:solidFill>
            </a:endParaRPr>
          </a:p>
          <a:p>
            <a:r>
              <a:rPr lang="en-US" dirty="0" smtClean="0">
                <a:solidFill>
                  <a:schemeClr val="bg1"/>
                </a:solidFill>
              </a:rPr>
              <a:t>then </a:t>
            </a:r>
            <a:r>
              <a:rPr lang="en-US" dirty="0">
                <a:solidFill>
                  <a:schemeClr val="bg1"/>
                </a:solidFill>
              </a:rPr>
              <a:t>your light will rise in the darkness, </a:t>
            </a:r>
            <a:r>
              <a:rPr lang="en-US" dirty="0" smtClean="0">
                <a:solidFill>
                  <a:schemeClr val="bg1"/>
                </a:solidFill>
              </a:rPr>
              <a:t>		Light</a:t>
            </a:r>
          </a:p>
          <a:p>
            <a:r>
              <a:rPr lang="en-US" dirty="0" smtClean="0">
                <a:solidFill>
                  <a:schemeClr val="bg1"/>
                </a:solidFill>
              </a:rPr>
              <a:t>and </a:t>
            </a:r>
            <a:r>
              <a:rPr lang="en-US" dirty="0">
                <a:solidFill>
                  <a:schemeClr val="bg1"/>
                </a:solidFill>
              </a:rPr>
              <a:t>your night will become like the noonday.</a:t>
            </a:r>
          </a:p>
          <a:p>
            <a:endParaRPr lang="en-US" dirty="0">
              <a:solidFill>
                <a:schemeClr val="bg1"/>
              </a:solidFill>
            </a:endParaRPr>
          </a:p>
        </p:txBody>
      </p:sp>
      <p:sp>
        <p:nvSpPr>
          <p:cNvPr id="7" name="TextBox 6"/>
          <p:cNvSpPr txBox="1"/>
          <p:nvPr/>
        </p:nvSpPr>
        <p:spPr>
          <a:xfrm>
            <a:off x="307975" y="796007"/>
            <a:ext cx="3150286" cy="369332"/>
          </a:xfrm>
          <a:prstGeom prst="rect">
            <a:avLst/>
          </a:prstGeom>
          <a:noFill/>
        </p:spPr>
        <p:txBody>
          <a:bodyPr wrap="none" rtlCol="0">
            <a:spAutoFit/>
          </a:bodyPr>
          <a:lstStyle/>
          <a:p>
            <a:r>
              <a:rPr lang="en-US" dirty="0" smtClean="0">
                <a:solidFill>
                  <a:schemeClr val="bg1"/>
                </a:solidFill>
              </a:rPr>
              <a:t>Chiastic structure of verse 8-10:</a:t>
            </a:r>
            <a:endParaRPr lang="en-US" dirty="0">
              <a:solidFill>
                <a:schemeClr val="bg1"/>
              </a:solidFill>
            </a:endParaRPr>
          </a:p>
        </p:txBody>
      </p:sp>
    </p:spTree>
    <p:extLst>
      <p:ext uri="{BB962C8B-B14F-4D97-AF65-F5344CB8AC3E}">
        <p14:creationId xmlns:p14="http://schemas.microsoft.com/office/powerpoint/2010/main" val="1282856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58</a:t>
            </a:r>
          </a:p>
        </p:txBody>
      </p:sp>
      <p:sp>
        <p:nvSpPr>
          <p:cNvPr id="2" name="AutoShape 4"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307975" y="796007"/>
            <a:ext cx="1273297" cy="369332"/>
          </a:xfrm>
          <a:prstGeom prst="rect">
            <a:avLst/>
          </a:prstGeom>
          <a:noFill/>
        </p:spPr>
        <p:txBody>
          <a:bodyPr wrap="none" rtlCol="0">
            <a:spAutoFit/>
          </a:bodyPr>
          <a:lstStyle/>
          <a:p>
            <a:r>
              <a:rPr lang="en-US" dirty="0" smtClean="0">
                <a:solidFill>
                  <a:schemeClr val="bg1"/>
                </a:solidFill>
              </a:rPr>
              <a:t>The results:</a:t>
            </a:r>
            <a:endParaRPr lang="en-US" dirty="0">
              <a:solidFill>
                <a:schemeClr val="bg1"/>
              </a:solidFill>
            </a:endParaRPr>
          </a:p>
        </p:txBody>
      </p:sp>
      <p:pic>
        <p:nvPicPr>
          <p:cNvPr id="3" name="Picture 2"/>
          <p:cNvPicPr>
            <a:picLocks noChangeAspect="1"/>
          </p:cNvPicPr>
          <p:nvPr/>
        </p:nvPicPr>
        <p:blipFill>
          <a:blip r:embed="rId3"/>
          <a:stretch>
            <a:fillRect/>
          </a:stretch>
        </p:blipFill>
        <p:spPr>
          <a:xfrm>
            <a:off x="116732" y="1676400"/>
            <a:ext cx="7227728" cy="5053013"/>
          </a:xfrm>
          <a:prstGeom prst="rect">
            <a:avLst/>
          </a:prstGeom>
          <a:noFill/>
          <a:effectLst>
            <a:outerShdw blurRad="88900" dist="101600" dir="2700000" algn="tl" rotWithShape="0">
              <a:prstClr val="black">
                <a:alpha val="83000"/>
              </a:prstClr>
            </a:outerShdw>
          </a:effectLst>
        </p:spPr>
      </p:pic>
      <p:pic>
        <p:nvPicPr>
          <p:cNvPr id="3074" name="Picture 2" descr="http://upload.wikimedia.org/wikipedia/commons/d/d6/Hoggar_Desert_%28Algerie%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6160" y="3962400"/>
            <a:ext cx="3276600" cy="2457450"/>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1833490" y="215887"/>
            <a:ext cx="4530569" cy="2008837"/>
          </a:xfrm>
          <a:prstGeom prst="rect">
            <a:avLst/>
          </a:prstGeom>
          <a:noFill/>
          <a:effectLst>
            <a:outerShdw blurRad="88900" dist="101600" dir="2700000" algn="tl" rotWithShape="0">
              <a:prstClr val="black">
                <a:alpha val="83000"/>
              </a:prstClr>
            </a:outerShdw>
          </a:effectLst>
        </p:spPr>
      </p:pic>
    </p:spTree>
    <p:extLst>
      <p:ext uri="{BB962C8B-B14F-4D97-AF65-F5344CB8AC3E}">
        <p14:creationId xmlns:p14="http://schemas.microsoft.com/office/powerpoint/2010/main" val="343778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59</a:t>
            </a:r>
          </a:p>
        </p:txBody>
      </p:sp>
      <p:sp>
        <p:nvSpPr>
          <p:cNvPr id="2" name="AutoShape 4"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5895816" y="3276600"/>
            <a:ext cx="2960811" cy="369332"/>
          </a:xfrm>
          <a:prstGeom prst="rect">
            <a:avLst/>
          </a:prstGeom>
          <a:noFill/>
        </p:spPr>
        <p:txBody>
          <a:bodyPr wrap="none" rtlCol="0">
            <a:spAutoFit/>
          </a:bodyPr>
          <a:lstStyle/>
          <a:p>
            <a:r>
              <a:rPr lang="en-US" dirty="0" smtClean="0">
                <a:solidFill>
                  <a:schemeClr val="bg1"/>
                </a:solidFill>
              </a:rPr>
              <a:t>Eggs Of Vipers … Spider Webs</a:t>
            </a:r>
            <a:endParaRPr lang="en-US" dirty="0">
              <a:solidFill>
                <a:schemeClr val="bg1"/>
              </a:solidFill>
            </a:endParaRPr>
          </a:p>
        </p:txBody>
      </p:sp>
      <p:pic>
        <p:nvPicPr>
          <p:cNvPr id="1026" name="Picture 2" descr="http://creationrevolution.com/wp-content/uploads/2010/12/spider-web-with-d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810000"/>
            <a:ext cx="4399878" cy="2962585"/>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155575" y="754063"/>
            <a:ext cx="5588000" cy="4191000"/>
          </a:xfrm>
          <a:prstGeom prst="rect">
            <a:avLst/>
          </a:prstGeom>
          <a:noFill/>
          <a:effectLst>
            <a:outerShdw blurRad="88900" dist="101600" dir="2700000" algn="tl" rotWithShape="0">
              <a:prstClr val="black">
                <a:alpha val="83000"/>
              </a:prstClr>
            </a:outerShdw>
          </a:effectLst>
        </p:spPr>
      </p:pic>
    </p:spTree>
    <p:extLst>
      <p:ext uri="{BB962C8B-B14F-4D97-AF65-F5344CB8AC3E}">
        <p14:creationId xmlns:p14="http://schemas.microsoft.com/office/powerpoint/2010/main" val="208498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59</a:t>
            </a:r>
          </a:p>
        </p:txBody>
      </p:sp>
      <p:sp>
        <p:nvSpPr>
          <p:cNvPr id="2" name="AutoShape 4"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307975" y="990600"/>
            <a:ext cx="8052974" cy="2031325"/>
          </a:xfrm>
          <a:prstGeom prst="rect">
            <a:avLst/>
          </a:prstGeom>
          <a:noFill/>
        </p:spPr>
        <p:txBody>
          <a:bodyPr wrap="none" rtlCol="0">
            <a:spAutoFit/>
          </a:bodyPr>
          <a:lstStyle/>
          <a:p>
            <a:r>
              <a:rPr lang="en-US" dirty="0">
                <a:solidFill>
                  <a:schemeClr val="bg1"/>
                </a:solidFill>
              </a:rPr>
              <a:t>Dr J Edwin </a:t>
            </a:r>
            <a:r>
              <a:rPr lang="en-US" dirty="0" smtClean="0">
                <a:solidFill>
                  <a:schemeClr val="bg1"/>
                </a:solidFill>
              </a:rPr>
              <a:t>Orr: History </a:t>
            </a:r>
            <a:r>
              <a:rPr lang="en-US" dirty="0">
                <a:solidFill>
                  <a:schemeClr val="bg1"/>
                </a:solidFill>
              </a:rPr>
              <a:t>of </a:t>
            </a:r>
            <a:r>
              <a:rPr lang="en-US" dirty="0" smtClean="0">
                <a:solidFill>
                  <a:schemeClr val="bg1"/>
                </a:solidFill>
              </a:rPr>
              <a:t>revivals</a:t>
            </a:r>
          </a:p>
          <a:p>
            <a:r>
              <a:rPr lang="en-US" dirty="0" smtClean="0">
                <a:solidFill>
                  <a:schemeClr val="bg1"/>
                </a:solidFill>
              </a:rPr>
              <a:t>His </a:t>
            </a:r>
            <a:r>
              <a:rPr lang="en-US" dirty="0">
                <a:solidFill>
                  <a:schemeClr val="bg1"/>
                </a:solidFill>
              </a:rPr>
              <a:t>work has clearly revealed several distinct and successive 'great awakenings' or </a:t>
            </a:r>
            <a:endParaRPr lang="en-US" dirty="0" smtClean="0">
              <a:solidFill>
                <a:schemeClr val="bg1"/>
              </a:solidFill>
            </a:endParaRPr>
          </a:p>
          <a:p>
            <a:r>
              <a:rPr lang="en-US" dirty="0" smtClean="0">
                <a:solidFill>
                  <a:schemeClr val="bg1"/>
                </a:solidFill>
              </a:rPr>
              <a:t>'resurgences</a:t>
            </a:r>
            <a:r>
              <a:rPr lang="en-US" dirty="0">
                <a:solidFill>
                  <a:schemeClr val="bg1"/>
                </a:solidFill>
              </a:rPr>
              <a:t>.' These progressive periods of revival are unquestionably the means </a:t>
            </a:r>
            <a:endParaRPr lang="en-US" dirty="0" smtClean="0">
              <a:solidFill>
                <a:schemeClr val="bg1"/>
              </a:solidFill>
            </a:endParaRPr>
          </a:p>
          <a:p>
            <a:r>
              <a:rPr lang="en-US" dirty="0" smtClean="0">
                <a:solidFill>
                  <a:schemeClr val="bg1"/>
                </a:solidFill>
              </a:rPr>
              <a:t>God </a:t>
            </a:r>
            <a:r>
              <a:rPr lang="en-US" dirty="0">
                <a:solidFill>
                  <a:schemeClr val="bg1"/>
                </a:solidFill>
              </a:rPr>
              <a:t>has used to counteracts spiritual decline in the church and to promote </a:t>
            </a:r>
            <a:endParaRPr lang="en-US" dirty="0" smtClean="0">
              <a:solidFill>
                <a:schemeClr val="bg1"/>
              </a:solidFill>
            </a:endParaRPr>
          </a:p>
          <a:p>
            <a:r>
              <a:rPr lang="en-US" dirty="0" smtClean="0">
                <a:solidFill>
                  <a:schemeClr val="bg1"/>
                </a:solidFill>
              </a:rPr>
              <a:t>spiritual </a:t>
            </a:r>
            <a:r>
              <a:rPr lang="en-US" dirty="0">
                <a:solidFill>
                  <a:schemeClr val="bg1"/>
                </a:solidFill>
              </a:rPr>
              <a:t>advance in the world. There have </a:t>
            </a:r>
            <a:r>
              <a:rPr lang="en-US" dirty="0">
                <a:solidFill>
                  <a:srgbClr val="FF0000"/>
                </a:solidFill>
              </a:rPr>
              <a:t>been six of these major periods or waves </a:t>
            </a:r>
            <a:endParaRPr lang="en-US" dirty="0" smtClean="0">
              <a:solidFill>
                <a:srgbClr val="FF0000"/>
              </a:solidFill>
            </a:endParaRPr>
          </a:p>
          <a:p>
            <a:r>
              <a:rPr lang="en-US" dirty="0" smtClean="0">
                <a:solidFill>
                  <a:schemeClr val="bg1"/>
                </a:solidFill>
              </a:rPr>
              <a:t>from </a:t>
            </a:r>
            <a:r>
              <a:rPr lang="en-US" dirty="0">
                <a:solidFill>
                  <a:schemeClr val="bg1"/>
                </a:solidFill>
              </a:rPr>
              <a:t>the Reformation to the turn of the 20th century, from 1727, 1792, 1830, 1857</a:t>
            </a:r>
            <a:r>
              <a:rPr lang="en-US" dirty="0" smtClean="0">
                <a:solidFill>
                  <a:schemeClr val="bg1"/>
                </a:solidFill>
              </a:rPr>
              <a:t>,</a:t>
            </a:r>
          </a:p>
          <a:p>
            <a:r>
              <a:rPr lang="en-US" dirty="0" smtClean="0">
                <a:solidFill>
                  <a:schemeClr val="bg1"/>
                </a:solidFill>
              </a:rPr>
              <a:t>1882 </a:t>
            </a:r>
            <a:r>
              <a:rPr lang="en-US" dirty="0">
                <a:solidFill>
                  <a:schemeClr val="bg1"/>
                </a:solidFill>
              </a:rPr>
              <a:t>and 1904. </a:t>
            </a:r>
          </a:p>
        </p:txBody>
      </p:sp>
      <p:sp>
        <p:nvSpPr>
          <p:cNvPr id="9" name="TextBox 8"/>
          <p:cNvSpPr txBox="1"/>
          <p:nvPr/>
        </p:nvSpPr>
        <p:spPr>
          <a:xfrm>
            <a:off x="307975" y="3276600"/>
            <a:ext cx="8744830" cy="2308324"/>
          </a:xfrm>
          <a:prstGeom prst="rect">
            <a:avLst/>
          </a:prstGeom>
          <a:noFill/>
        </p:spPr>
        <p:txBody>
          <a:bodyPr wrap="none" rtlCol="0">
            <a:spAutoFit/>
          </a:bodyPr>
          <a:lstStyle/>
          <a:p>
            <a:r>
              <a:rPr lang="en-US" dirty="0">
                <a:solidFill>
                  <a:srgbClr val="FF0000"/>
                </a:solidFill>
              </a:rPr>
              <a:t>1727 (George Whitefield and John </a:t>
            </a:r>
            <a:r>
              <a:rPr lang="en-US" dirty="0" smtClean="0">
                <a:solidFill>
                  <a:srgbClr val="FF0000"/>
                </a:solidFill>
              </a:rPr>
              <a:t>Wesley)</a:t>
            </a:r>
          </a:p>
          <a:p>
            <a:r>
              <a:rPr lang="en-US" dirty="0">
                <a:solidFill>
                  <a:schemeClr val="bg1"/>
                </a:solidFill>
              </a:rPr>
              <a:t>Historically, the beginning of this awakening can be traced to the Moravian community </a:t>
            </a:r>
            <a:endParaRPr lang="en-US" dirty="0" smtClean="0">
              <a:solidFill>
                <a:schemeClr val="bg1"/>
              </a:solidFill>
            </a:endParaRPr>
          </a:p>
          <a:p>
            <a:r>
              <a:rPr lang="en-US" dirty="0" smtClean="0">
                <a:solidFill>
                  <a:schemeClr val="bg1"/>
                </a:solidFill>
              </a:rPr>
              <a:t>called </a:t>
            </a:r>
            <a:r>
              <a:rPr lang="en-US" dirty="0">
                <a:solidFill>
                  <a:schemeClr val="bg1"/>
                </a:solidFill>
              </a:rPr>
              <a:t>"</a:t>
            </a:r>
            <a:r>
              <a:rPr lang="en-US" dirty="0" err="1">
                <a:solidFill>
                  <a:schemeClr val="bg1"/>
                </a:solidFill>
              </a:rPr>
              <a:t>Herrnhut</a:t>
            </a:r>
            <a:r>
              <a:rPr lang="en-US" dirty="0">
                <a:solidFill>
                  <a:schemeClr val="bg1"/>
                </a:solidFill>
              </a:rPr>
              <a:t>" (the Lord's watch), where a visitation from God was experienced after </a:t>
            </a:r>
            <a:endParaRPr lang="en-US" dirty="0" smtClean="0">
              <a:solidFill>
                <a:schemeClr val="bg1"/>
              </a:solidFill>
            </a:endParaRPr>
          </a:p>
          <a:p>
            <a:r>
              <a:rPr lang="en-US" dirty="0" smtClean="0">
                <a:solidFill>
                  <a:schemeClr val="bg1"/>
                </a:solidFill>
              </a:rPr>
              <a:t>a </a:t>
            </a:r>
            <a:r>
              <a:rPr lang="en-US" dirty="0">
                <a:solidFill>
                  <a:schemeClr val="bg1"/>
                </a:solidFill>
              </a:rPr>
              <a:t>period of </a:t>
            </a:r>
            <a:r>
              <a:rPr lang="en-US" dirty="0">
                <a:solidFill>
                  <a:srgbClr val="FF0000"/>
                </a:solidFill>
              </a:rPr>
              <a:t>prayer, repentance and reconciliation in 1727</a:t>
            </a:r>
            <a:r>
              <a:rPr lang="en-US" dirty="0">
                <a:solidFill>
                  <a:schemeClr val="bg1"/>
                </a:solidFill>
              </a:rPr>
              <a:t>. Nikolas Count Ludwig Von </a:t>
            </a:r>
            <a:endParaRPr lang="en-US" dirty="0" smtClean="0">
              <a:solidFill>
                <a:schemeClr val="bg1"/>
              </a:solidFill>
            </a:endParaRPr>
          </a:p>
          <a:p>
            <a:r>
              <a:rPr lang="en-US" dirty="0" smtClean="0">
                <a:solidFill>
                  <a:schemeClr val="bg1"/>
                </a:solidFill>
              </a:rPr>
              <a:t>Zinzendorf</a:t>
            </a:r>
            <a:r>
              <a:rPr lang="en-US" dirty="0">
                <a:solidFill>
                  <a:schemeClr val="bg1"/>
                </a:solidFill>
              </a:rPr>
              <a:t>, a German, was the leader of the movement that began a </a:t>
            </a:r>
            <a:r>
              <a:rPr lang="en-US" dirty="0">
                <a:solidFill>
                  <a:srgbClr val="FF0000"/>
                </a:solidFill>
              </a:rPr>
              <a:t>24 hour-a-day prayer </a:t>
            </a:r>
            <a:endParaRPr lang="en-US" dirty="0" smtClean="0">
              <a:solidFill>
                <a:srgbClr val="FF0000"/>
              </a:solidFill>
            </a:endParaRPr>
          </a:p>
          <a:p>
            <a:r>
              <a:rPr lang="en-US" dirty="0" smtClean="0">
                <a:solidFill>
                  <a:srgbClr val="FF0000"/>
                </a:solidFill>
              </a:rPr>
              <a:t>meeting</a:t>
            </a:r>
            <a:r>
              <a:rPr lang="en-US" dirty="0">
                <a:solidFill>
                  <a:srgbClr val="FF0000"/>
                </a:solidFill>
              </a:rPr>
              <a:t>, which lasted the next 100 years</a:t>
            </a:r>
            <a:r>
              <a:rPr lang="en-US" dirty="0">
                <a:solidFill>
                  <a:schemeClr val="bg1"/>
                </a:solidFill>
              </a:rPr>
              <a:t>. In the next 65 years that small community sent </a:t>
            </a:r>
            <a:endParaRPr lang="en-US" dirty="0" smtClean="0">
              <a:solidFill>
                <a:schemeClr val="bg1"/>
              </a:solidFill>
            </a:endParaRPr>
          </a:p>
          <a:p>
            <a:r>
              <a:rPr lang="en-US" dirty="0" smtClean="0">
                <a:solidFill>
                  <a:schemeClr val="bg1"/>
                </a:solidFill>
              </a:rPr>
              <a:t>out </a:t>
            </a:r>
            <a:r>
              <a:rPr lang="en-US" dirty="0">
                <a:solidFill>
                  <a:schemeClr val="bg1"/>
                </a:solidFill>
              </a:rPr>
              <a:t>300 radical missionaries. Their revived German Pietism was destined to influence </a:t>
            </a:r>
            <a:endParaRPr lang="en-US" dirty="0" smtClean="0">
              <a:solidFill>
                <a:schemeClr val="bg1"/>
              </a:solidFill>
            </a:endParaRPr>
          </a:p>
          <a:p>
            <a:r>
              <a:rPr lang="en-US" dirty="0" smtClean="0">
                <a:solidFill>
                  <a:schemeClr val="bg1"/>
                </a:solidFill>
              </a:rPr>
              <a:t>two </a:t>
            </a:r>
            <a:r>
              <a:rPr lang="en-US" dirty="0">
                <a:solidFill>
                  <a:schemeClr val="bg1"/>
                </a:solidFill>
              </a:rPr>
              <a:t>other harvest fields, which were on God's agenda for that time - England and America. </a:t>
            </a:r>
          </a:p>
        </p:txBody>
      </p:sp>
    </p:spTree>
    <p:extLst>
      <p:ext uri="{BB962C8B-B14F-4D97-AF65-F5344CB8AC3E}">
        <p14:creationId xmlns:p14="http://schemas.microsoft.com/office/powerpoint/2010/main" val="248841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59</a:t>
            </a:r>
          </a:p>
        </p:txBody>
      </p:sp>
      <p:sp>
        <p:nvSpPr>
          <p:cNvPr id="2" name="AutoShape 4"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307975" y="990600"/>
            <a:ext cx="8714180" cy="2031325"/>
          </a:xfrm>
          <a:prstGeom prst="rect">
            <a:avLst/>
          </a:prstGeom>
          <a:noFill/>
        </p:spPr>
        <p:txBody>
          <a:bodyPr wrap="none" rtlCol="0">
            <a:spAutoFit/>
          </a:bodyPr>
          <a:lstStyle/>
          <a:p>
            <a:r>
              <a:rPr lang="en-US" dirty="0" smtClean="0">
                <a:solidFill>
                  <a:srgbClr val="FF0000"/>
                </a:solidFill>
              </a:rPr>
              <a:t>1792</a:t>
            </a:r>
          </a:p>
          <a:p>
            <a:r>
              <a:rPr lang="en-US" dirty="0">
                <a:solidFill>
                  <a:schemeClr val="bg1"/>
                </a:solidFill>
              </a:rPr>
              <a:t>This awakening began as a prayer-movement in 1784, when John Erskine of Edinburgh </a:t>
            </a:r>
            <a:endParaRPr lang="en-US" dirty="0" smtClean="0">
              <a:solidFill>
                <a:schemeClr val="bg1"/>
              </a:solidFill>
            </a:endParaRPr>
          </a:p>
          <a:p>
            <a:r>
              <a:rPr lang="en-US" dirty="0" smtClean="0">
                <a:solidFill>
                  <a:schemeClr val="bg1"/>
                </a:solidFill>
              </a:rPr>
              <a:t>re-published </a:t>
            </a:r>
            <a:r>
              <a:rPr lang="en-US" dirty="0">
                <a:solidFill>
                  <a:schemeClr val="bg1"/>
                </a:solidFill>
              </a:rPr>
              <a:t>Jonathan Edward's earnest plea for revival prayer. It was entitled, 'An Humble </a:t>
            </a:r>
            <a:endParaRPr lang="en-US" dirty="0" smtClean="0">
              <a:solidFill>
                <a:schemeClr val="bg1"/>
              </a:solidFill>
            </a:endParaRPr>
          </a:p>
          <a:p>
            <a:r>
              <a:rPr lang="en-US" dirty="0" smtClean="0">
                <a:solidFill>
                  <a:schemeClr val="bg1"/>
                </a:solidFill>
              </a:rPr>
              <a:t>Attempt </a:t>
            </a:r>
            <a:r>
              <a:rPr lang="en-US" dirty="0">
                <a:solidFill>
                  <a:schemeClr val="bg1"/>
                </a:solidFill>
              </a:rPr>
              <a:t>to Promote Explicit Agreement and Visible Union of God's People in Extraordinary </a:t>
            </a:r>
            <a:endParaRPr lang="en-US" dirty="0" smtClean="0">
              <a:solidFill>
                <a:schemeClr val="bg1"/>
              </a:solidFill>
            </a:endParaRPr>
          </a:p>
          <a:p>
            <a:r>
              <a:rPr lang="en-US" dirty="0" smtClean="0">
                <a:solidFill>
                  <a:schemeClr val="bg1"/>
                </a:solidFill>
              </a:rPr>
              <a:t>Prayer </a:t>
            </a:r>
            <a:r>
              <a:rPr lang="en-US" dirty="0">
                <a:solidFill>
                  <a:schemeClr val="bg1"/>
                </a:solidFill>
              </a:rPr>
              <a:t>for the Revival of Religion and the Advancement of Christ's Kingdom". </a:t>
            </a:r>
            <a:endParaRPr lang="en-US" dirty="0" smtClean="0">
              <a:solidFill>
                <a:schemeClr val="bg1"/>
              </a:solidFill>
            </a:endParaRPr>
          </a:p>
          <a:p>
            <a:r>
              <a:rPr lang="en-US" dirty="0" smtClean="0">
                <a:solidFill>
                  <a:schemeClr val="bg1"/>
                </a:solidFill>
              </a:rPr>
              <a:t>Denomination </a:t>
            </a:r>
            <a:r>
              <a:rPr lang="en-US" dirty="0">
                <a:solidFill>
                  <a:schemeClr val="bg1"/>
                </a:solidFill>
              </a:rPr>
              <a:t>after denomination devoted a </a:t>
            </a:r>
            <a:r>
              <a:rPr lang="en-US" dirty="0">
                <a:solidFill>
                  <a:srgbClr val="FF0000"/>
                </a:solidFill>
              </a:rPr>
              <a:t>monthly Monday evening to prayer, </a:t>
            </a:r>
            <a:endParaRPr lang="en-US" dirty="0" smtClean="0">
              <a:solidFill>
                <a:srgbClr val="FF0000"/>
              </a:solidFill>
            </a:endParaRPr>
          </a:p>
          <a:p>
            <a:r>
              <a:rPr lang="en-US" dirty="0" smtClean="0">
                <a:solidFill>
                  <a:srgbClr val="FF0000"/>
                </a:solidFill>
              </a:rPr>
              <a:t>first </a:t>
            </a:r>
            <a:r>
              <a:rPr lang="en-US" dirty="0">
                <a:solidFill>
                  <a:srgbClr val="FF0000"/>
                </a:solidFill>
              </a:rPr>
              <a:t>in Britain, then in the </a:t>
            </a:r>
            <a:r>
              <a:rPr lang="en-US" dirty="0" smtClean="0">
                <a:solidFill>
                  <a:srgbClr val="FF0000"/>
                </a:solidFill>
              </a:rPr>
              <a:t>US.</a:t>
            </a:r>
            <a:endParaRPr lang="en-US" dirty="0">
              <a:solidFill>
                <a:srgbClr val="FF0000"/>
              </a:solidFill>
            </a:endParaRPr>
          </a:p>
        </p:txBody>
      </p:sp>
      <p:sp>
        <p:nvSpPr>
          <p:cNvPr id="9" name="TextBox 8"/>
          <p:cNvSpPr txBox="1"/>
          <p:nvPr/>
        </p:nvSpPr>
        <p:spPr>
          <a:xfrm>
            <a:off x="307975" y="3276600"/>
            <a:ext cx="8745086" cy="1477328"/>
          </a:xfrm>
          <a:prstGeom prst="rect">
            <a:avLst/>
          </a:prstGeom>
          <a:noFill/>
        </p:spPr>
        <p:txBody>
          <a:bodyPr wrap="none" rtlCol="0">
            <a:spAutoFit/>
          </a:bodyPr>
          <a:lstStyle/>
          <a:p>
            <a:r>
              <a:rPr lang="en-US" dirty="0">
                <a:solidFill>
                  <a:srgbClr val="FF0000"/>
                </a:solidFill>
              </a:rPr>
              <a:t>1830 (Charles </a:t>
            </a:r>
            <a:r>
              <a:rPr lang="en-US" dirty="0" smtClean="0">
                <a:solidFill>
                  <a:srgbClr val="FF0000"/>
                </a:solidFill>
              </a:rPr>
              <a:t>Finney)</a:t>
            </a:r>
          </a:p>
          <a:p>
            <a:r>
              <a:rPr lang="en-US" dirty="0">
                <a:solidFill>
                  <a:schemeClr val="bg1"/>
                </a:solidFill>
              </a:rPr>
              <a:t>Finney's well documented ministry began in 1830 and netted 100,000 souls within one </a:t>
            </a:r>
            <a:endParaRPr lang="en-US" dirty="0" smtClean="0">
              <a:solidFill>
                <a:schemeClr val="bg1"/>
              </a:solidFill>
            </a:endParaRPr>
          </a:p>
          <a:p>
            <a:r>
              <a:rPr lang="en-US" dirty="0" smtClean="0">
                <a:solidFill>
                  <a:schemeClr val="bg1"/>
                </a:solidFill>
              </a:rPr>
              <a:t>year</a:t>
            </a:r>
            <a:r>
              <a:rPr lang="en-US" dirty="0">
                <a:solidFill>
                  <a:schemeClr val="bg1"/>
                </a:solidFill>
              </a:rPr>
              <a:t>! The Methodist Episcopal church steadily increased in the 1830's, especially through </a:t>
            </a:r>
            <a:endParaRPr lang="en-US" dirty="0" smtClean="0">
              <a:solidFill>
                <a:schemeClr val="bg1"/>
              </a:solidFill>
            </a:endParaRPr>
          </a:p>
          <a:p>
            <a:r>
              <a:rPr lang="en-US" dirty="0" smtClean="0">
                <a:solidFill>
                  <a:schemeClr val="bg1"/>
                </a:solidFill>
              </a:rPr>
              <a:t>camp-meetings</a:t>
            </a:r>
            <a:r>
              <a:rPr lang="en-US" dirty="0">
                <a:solidFill>
                  <a:schemeClr val="bg1"/>
                </a:solidFill>
              </a:rPr>
              <a:t>. But their numbers doubled in 1840-1842. Other denominations flourished </a:t>
            </a:r>
            <a:endParaRPr lang="en-US" dirty="0" smtClean="0">
              <a:solidFill>
                <a:schemeClr val="bg1"/>
              </a:solidFill>
            </a:endParaRPr>
          </a:p>
          <a:p>
            <a:r>
              <a:rPr lang="en-US" dirty="0" smtClean="0">
                <a:solidFill>
                  <a:schemeClr val="bg1"/>
                </a:solidFill>
              </a:rPr>
              <a:t>too</a:t>
            </a:r>
            <a:r>
              <a:rPr lang="en-US" dirty="0">
                <a:solidFill>
                  <a:schemeClr val="bg1"/>
                </a:solidFill>
              </a:rPr>
              <a:t>. </a:t>
            </a:r>
          </a:p>
        </p:txBody>
      </p:sp>
    </p:spTree>
    <p:extLst>
      <p:ext uri="{BB962C8B-B14F-4D97-AF65-F5344CB8AC3E}">
        <p14:creationId xmlns:p14="http://schemas.microsoft.com/office/powerpoint/2010/main" val="147007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59</a:t>
            </a:r>
          </a:p>
        </p:txBody>
      </p:sp>
      <p:sp>
        <p:nvSpPr>
          <p:cNvPr id="2" name="AutoShape 4"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307975" y="990600"/>
            <a:ext cx="8522077" cy="3693319"/>
          </a:xfrm>
          <a:prstGeom prst="rect">
            <a:avLst/>
          </a:prstGeom>
          <a:noFill/>
        </p:spPr>
        <p:txBody>
          <a:bodyPr wrap="none" rtlCol="0">
            <a:spAutoFit/>
          </a:bodyPr>
          <a:lstStyle/>
          <a:p>
            <a:r>
              <a:rPr lang="en-US" dirty="0">
                <a:solidFill>
                  <a:srgbClr val="FF0000"/>
                </a:solidFill>
              </a:rPr>
              <a:t>1857 </a:t>
            </a:r>
            <a:r>
              <a:rPr lang="en-US" dirty="0" smtClean="0">
                <a:solidFill>
                  <a:srgbClr val="FF0000"/>
                </a:solidFill>
              </a:rPr>
              <a:t>(Dwight Moody </a:t>
            </a:r>
            <a:r>
              <a:rPr lang="en-US" dirty="0">
                <a:solidFill>
                  <a:srgbClr val="FF0000"/>
                </a:solidFill>
              </a:rPr>
              <a:t>and </a:t>
            </a:r>
            <a:r>
              <a:rPr lang="en-US" dirty="0" smtClean="0">
                <a:solidFill>
                  <a:srgbClr val="FF0000"/>
                </a:solidFill>
              </a:rPr>
              <a:t>David Sankey, William &amp; </a:t>
            </a:r>
            <a:r>
              <a:rPr lang="en-US" dirty="0">
                <a:solidFill>
                  <a:srgbClr val="FF0000"/>
                </a:solidFill>
              </a:rPr>
              <a:t>Catherine </a:t>
            </a:r>
            <a:r>
              <a:rPr lang="en-US" dirty="0" smtClean="0">
                <a:solidFill>
                  <a:srgbClr val="FF0000"/>
                </a:solidFill>
              </a:rPr>
              <a:t>Booth</a:t>
            </a:r>
          </a:p>
          <a:p>
            <a:r>
              <a:rPr lang="en-US" dirty="0">
                <a:solidFill>
                  <a:srgbClr val="FF0000"/>
                </a:solidFill>
              </a:rPr>
              <a:t>	</a:t>
            </a:r>
            <a:r>
              <a:rPr lang="en-US" dirty="0" smtClean="0">
                <a:solidFill>
                  <a:srgbClr val="FF0000"/>
                </a:solidFill>
              </a:rPr>
              <a:t>Hudson Taylor</a:t>
            </a:r>
            <a:r>
              <a:rPr lang="en-US" dirty="0">
                <a:solidFill>
                  <a:srgbClr val="FF0000"/>
                </a:solidFill>
              </a:rPr>
              <a:t>, Charles Haddon Spurgeon)</a:t>
            </a:r>
            <a:endParaRPr lang="en-US" dirty="0" smtClean="0">
              <a:solidFill>
                <a:srgbClr val="FF0000"/>
              </a:solidFill>
            </a:endParaRPr>
          </a:p>
          <a:p>
            <a:r>
              <a:rPr lang="en-US" dirty="0">
                <a:solidFill>
                  <a:schemeClr val="bg1"/>
                </a:solidFill>
              </a:rPr>
              <a:t>This Great Awakening (often called the 3rd) was the greatest to date in its extent, </a:t>
            </a:r>
            <a:endParaRPr lang="en-US" dirty="0" smtClean="0">
              <a:solidFill>
                <a:schemeClr val="bg1"/>
              </a:solidFill>
            </a:endParaRPr>
          </a:p>
          <a:p>
            <a:r>
              <a:rPr lang="en-US" dirty="0" smtClean="0">
                <a:solidFill>
                  <a:schemeClr val="bg1"/>
                </a:solidFill>
              </a:rPr>
              <a:t>effects </a:t>
            </a:r>
            <a:r>
              <a:rPr lang="en-US" dirty="0">
                <a:solidFill>
                  <a:schemeClr val="bg1"/>
                </a:solidFill>
              </a:rPr>
              <a:t>and lasting impact. It began slowly in Canada, when 21 were saved, and grew </a:t>
            </a:r>
            <a:endParaRPr lang="en-US" dirty="0" smtClean="0">
              <a:solidFill>
                <a:schemeClr val="bg1"/>
              </a:solidFill>
            </a:endParaRPr>
          </a:p>
          <a:p>
            <a:r>
              <a:rPr lang="en-US" dirty="0" smtClean="0">
                <a:solidFill>
                  <a:schemeClr val="bg1"/>
                </a:solidFill>
              </a:rPr>
              <a:t>steadily </a:t>
            </a:r>
            <a:r>
              <a:rPr lang="en-US" dirty="0">
                <a:solidFill>
                  <a:schemeClr val="bg1"/>
                </a:solidFill>
              </a:rPr>
              <a:t>until between 25 and forty were converted each day. Slowly reports of small </a:t>
            </a:r>
            <a:endParaRPr lang="en-US" dirty="0" smtClean="0">
              <a:solidFill>
                <a:schemeClr val="bg1"/>
              </a:solidFill>
            </a:endParaRPr>
          </a:p>
          <a:p>
            <a:r>
              <a:rPr lang="en-US" dirty="0" smtClean="0">
                <a:solidFill>
                  <a:schemeClr val="bg1"/>
                </a:solidFill>
              </a:rPr>
              <a:t>awakenings </a:t>
            </a:r>
            <a:r>
              <a:rPr lang="en-US" dirty="0">
                <a:solidFill>
                  <a:schemeClr val="bg1"/>
                </a:solidFill>
              </a:rPr>
              <a:t>began to emerge from various states in America. Then, in September </a:t>
            </a:r>
            <a:r>
              <a:rPr lang="en-US" dirty="0" smtClean="0">
                <a:solidFill>
                  <a:schemeClr val="bg1"/>
                </a:solidFill>
              </a:rPr>
              <a:t>1857</a:t>
            </a:r>
          </a:p>
          <a:p>
            <a:r>
              <a:rPr lang="en-US" dirty="0" smtClean="0">
                <a:solidFill>
                  <a:schemeClr val="bg1"/>
                </a:solidFill>
              </a:rPr>
              <a:t> </a:t>
            </a:r>
            <a:r>
              <a:rPr lang="en-US" dirty="0">
                <a:solidFill>
                  <a:schemeClr val="bg1"/>
                </a:solidFill>
              </a:rPr>
              <a:t>Jeremiah </a:t>
            </a:r>
            <a:r>
              <a:rPr lang="en-US" dirty="0" err="1">
                <a:solidFill>
                  <a:schemeClr val="bg1"/>
                </a:solidFill>
              </a:rPr>
              <a:t>Lanphier</a:t>
            </a:r>
            <a:r>
              <a:rPr lang="en-US" dirty="0">
                <a:solidFill>
                  <a:schemeClr val="bg1"/>
                </a:solidFill>
              </a:rPr>
              <a:t>, a businessman and convert of Finney's (a decade before</a:t>
            </a:r>
            <a:r>
              <a:rPr lang="en-US" dirty="0">
                <a:solidFill>
                  <a:srgbClr val="FF0000"/>
                </a:solidFill>
              </a:rPr>
              <a:t>), began a </a:t>
            </a:r>
            <a:endParaRPr lang="en-US" dirty="0" smtClean="0">
              <a:solidFill>
                <a:srgbClr val="FF0000"/>
              </a:solidFill>
            </a:endParaRPr>
          </a:p>
          <a:p>
            <a:r>
              <a:rPr lang="en-US" dirty="0" smtClean="0">
                <a:solidFill>
                  <a:srgbClr val="FF0000"/>
                </a:solidFill>
              </a:rPr>
              <a:t>noon </a:t>
            </a:r>
            <a:r>
              <a:rPr lang="en-US" dirty="0">
                <a:solidFill>
                  <a:srgbClr val="FF0000"/>
                </a:solidFill>
              </a:rPr>
              <a:t>day prayer meeting on Wednesdays in a New York church</a:t>
            </a:r>
            <a:r>
              <a:rPr lang="en-US" dirty="0">
                <a:solidFill>
                  <a:schemeClr val="bg1"/>
                </a:solidFill>
              </a:rPr>
              <a:t>. The small but growing </a:t>
            </a:r>
            <a:endParaRPr lang="en-US" dirty="0" smtClean="0">
              <a:solidFill>
                <a:schemeClr val="bg1"/>
              </a:solidFill>
            </a:endParaRPr>
          </a:p>
          <a:p>
            <a:r>
              <a:rPr lang="en-US" dirty="0" smtClean="0">
                <a:solidFill>
                  <a:schemeClr val="bg1"/>
                </a:solidFill>
              </a:rPr>
              <a:t>numbers </a:t>
            </a:r>
            <a:r>
              <a:rPr lang="en-US" dirty="0">
                <a:solidFill>
                  <a:schemeClr val="bg1"/>
                </a:solidFill>
              </a:rPr>
              <a:t>decided to meet daily in early October. Within six months over 10,000 business </a:t>
            </a:r>
            <a:endParaRPr lang="en-US" dirty="0" smtClean="0">
              <a:solidFill>
                <a:schemeClr val="bg1"/>
              </a:solidFill>
            </a:endParaRPr>
          </a:p>
          <a:p>
            <a:r>
              <a:rPr lang="en-US" dirty="0" smtClean="0">
                <a:solidFill>
                  <a:schemeClr val="bg1"/>
                </a:solidFill>
              </a:rPr>
              <a:t>men </a:t>
            </a:r>
            <a:r>
              <a:rPr lang="en-US" dirty="0">
                <a:solidFill>
                  <a:schemeClr val="bg1"/>
                </a:solidFill>
              </a:rPr>
              <a:t>were meeting in similar meetings across America; confessing sins, being converted </a:t>
            </a:r>
            <a:endParaRPr lang="en-US" dirty="0" smtClean="0">
              <a:solidFill>
                <a:schemeClr val="bg1"/>
              </a:solidFill>
            </a:endParaRPr>
          </a:p>
          <a:p>
            <a:r>
              <a:rPr lang="en-US" dirty="0" smtClean="0">
                <a:solidFill>
                  <a:schemeClr val="bg1"/>
                </a:solidFill>
              </a:rPr>
              <a:t>and </a:t>
            </a:r>
            <a:r>
              <a:rPr lang="en-US" dirty="0">
                <a:solidFill>
                  <a:schemeClr val="bg1"/>
                </a:solidFill>
              </a:rPr>
              <a:t>praying for revival. It was a lay-led movement that harvested a million souls in two </a:t>
            </a:r>
            <a:endParaRPr lang="en-US" dirty="0" smtClean="0">
              <a:solidFill>
                <a:schemeClr val="bg1"/>
              </a:solidFill>
            </a:endParaRPr>
          </a:p>
          <a:p>
            <a:r>
              <a:rPr lang="en-US" dirty="0" smtClean="0">
                <a:solidFill>
                  <a:schemeClr val="bg1"/>
                </a:solidFill>
              </a:rPr>
              <a:t>years</a:t>
            </a:r>
            <a:r>
              <a:rPr lang="en-US" dirty="0">
                <a:solidFill>
                  <a:schemeClr val="bg1"/>
                </a:solidFill>
              </a:rPr>
              <a:t>. In 1858, from February to June, around 50,000 people a week were added to the </a:t>
            </a:r>
            <a:endParaRPr lang="en-US" dirty="0" smtClean="0">
              <a:solidFill>
                <a:schemeClr val="bg1"/>
              </a:solidFill>
            </a:endParaRPr>
          </a:p>
          <a:p>
            <a:r>
              <a:rPr lang="en-US" dirty="0" smtClean="0">
                <a:solidFill>
                  <a:schemeClr val="bg1"/>
                </a:solidFill>
              </a:rPr>
              <a:t>church </a:t>
            </a:r>
            <a:r>
              <a:rPr lang="en-US" dirty="0">
                <a:solidFill>
                  <a:schemeClr val="bg1"/>
                </a:solidFill>
              </a:rPr>
              <a:t>- in a nation whose population was only 30,000,000. </a:t>
            </a:r>
          </a:p>
        </p:txBody>
      </p:sp>
    </p:spTree>
    <p:extLst>
      <p:ext uri="{BB962C8B-B14F-4D97-AF65-F5344CB8AC3E}">
        <p14:creationId xmlns:p14="http://schemas.microsoft.com/office/powerpoint/2010/main" val="593817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59</a:t>
            </a:r>
          </a:p>
        </p:txBody>
      </p:sp>
      <p:sp>
        <p:nvSpPr>
          <p:cNvPr id="2" name="AutoShape 4"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307975" y="990600"/>
            <a:ext cx="8783879" cy="4524315"/>
          </a:xfrm>
          <a:prstGeom prst="rect">
            <a:avLst/>
          </a:prstGeom>
          <a:noFill/>
        </p:spPr>
        <p:txBody>
          <a:bodyPr wrap="none" rtlCol="0">
            <a:spAutoFit/>
          </a:bodyPr>
          <a:lstStyle/>
          <a:p>
            <a:r>
              <a:rPr lang="en-US" dirty="0" smtClean="0">
                <a:solidFill>
                  <a:srgbClr val="FF0000"/>
                </a:solidFill>
              </a:rPr>
              <a:t>Early 20</a:t>
            </a:r>
            <a:r>
              <a:rPr lang="en-US" baseline="30000" dirty="0" smtClean="0">
                <a:solidFill>
                  <a:srgbClr val="FF0000"/>
                </a:solidFill>
              </a:rPr>
              <a:t>th</a:t>
            </a:r>
            <a:r>
              <a:rPr lang="en-US" dirty="0" smtClean="0">
                <a:solidFill>
                  <a:srgbClr val="FF0000"/>
                </a:solidFill>
              </a:rPr>
              <a:t> Century</a:t>
            </a:r>
          </a:p>
          <a:p>
            <a:r>
              <a:rPr lang="en-US" dirty="0">
                <a:solidFill>
                  <a:schemeClr val="bg1"/>
                </a:solidFill>
              </a:rPr>
              <a:t>On the day of prayer and fasting (according to Torrey) Evan Roberts received an anointing </a:t>
            </a:r>
            <a:endParaRPr lang="en-US" dirty="0" smtClean="0">
              <a:solidFill>
                <a:schemeClr val="bg1"/>
              </a:solidFill>
            </a:endParaRPr>
          </a:p>
          <a:p>
            <a:r>
              <a:rPr lang="en-US" dirty="0" smtClean="0">
                <a:solidFill>
                  <a:schemeClr val="bg1"/>
                </a:solidFill>
              </a:rPr>
              <a:t>of </a:t>
            </a:r>
            <a:r>
              <a:rPr lang="en-US" dirty="0">
                <a:solidFill>
                  <a:schemeClr val="bg1"/>
                </a:solidFill>
              </a:rPr>
              <a:t>the Holy Spirit with great power, in a meeting conducted by Seth Joshua. Here the Welsh </a:t>
            </a:r>
            <a:endParaRPr lang="en-US" dirty="0" smtClean="0">
              <a:solidFill>
                <a:schemeClr val="bg1"/>
              </a:solidFill>
            </a:endParaRPr>
          </a:p>
          <a:p>
            <a:r>
              <a:rPr lang="en-US" dirty="0" smtClean="0">
                <a:solidFill>
                  <a:schemeClr val="bg1"/>
                </a:solidFill>
              </a:rPr>
              <a:t>Revival </a:t>
            </a:r>
            <a:r>
              <a:rPr lang="en-US" dirty="0">
                <a:solidFill>
                  <a:schemeClr val="bg1"/>
                </a:solidFill>
              </a:rPr>
              <a:t>began. It was Sept 22nd </a:t>
            </a:r>
            <a:r>
              <a:rPr lang="en-US" dirty="0" smtClean="0">
                <a:solidFill>
                  <a:schemeClr val="bg1"/>
                </a:solidFill>
              </a:rPr>
              <a:t>1904. However</a:t>
            </a:r>
            <a:r>
              <a:rPr lang="en-US" dirty="0">
                <a:solidFill>
                  <a:schemeClr val="bg1"/>
                </a:solidFill>
              </a:rPr>
              <a:t>, the roots of the revival went back further. </a:t>
            </a:r>
            <a:endParaRPr lang="en-US" dirty="0" smtClean="0">
              <a:solidFill>
                <a:schemeClr val="bg1"/>
              </a:solidFill>
            </a:endParaRPr>
          </a:p>
          <a:p>
            <a:r>
              <a:rPr lang="en-US" dirty="0" smtClean="0">
                <a:solidFill>
                  <a:schemeClr val="bg1"/>
                </a:solidFill>
              </a:rPr>
              <a:t>Young </a:t>
            </a:r>
            <a:r>
              <a:rPr lang="en-US" dirty="0">
                <a:solidFill>
                  <a:schemeClr val="bg1"/>
                </a:solidFill>
              </a:rPr>
              <a:t>Evan Roberts had been </a:t>
            </a:r>
            <a:r>
              <a:rPr lang="en-US" dirty="0">
                <a:solidFill>
                  <a:srgbClr val="FF0000"/>
                </a:solidFill>
              </a:rPr>
              <a:t>praying for revival and an outpouring of the Holy Spirit for </a:t>
            </a:r>
            <a:endParaRPr lang="en-US" dirty="0" smtClean="0">
              <a:solidFill>
                <a:srgbClr val="FF0000"/>
              </a:solidFill>
            </a:endParaRPr>
          </a:p>
          <a:p>
            <a:r>
              <a:rPr lang="en-US" dirty="0" smtClean="0">
                <a:solidFill>
                  <a:srgbClr val="FF0000"/>
                </a:solidFill>
              </a:rPr>
              <a:t>11 </a:t>
            </a:r>
            <a:r>
              <a:rPr lang="en-US" dirty="0">
                <a:solidFill>
                  <a:srgbClr val="FF0000"/>
                </a:solidFill>
              </a:rPr>
              <a:t>years</a:t>
            </a:r>
            <a:r>
              <a:rPr lang="en-US" dirty="0">
                <a:solidFill>
                  <a:schemeClr val="bg1"/>
                </a:solidFill>
              </a:rPr>
              <a:t>. Through a vision he received, Roberts believed that God was going to win </a:t>
            </a:r>
            <a:endParaRPr lang="en-US" dirty="0" smtClean="0">
              <a:solidFill>
                <a:schemeClr val="bg1"/>
              </a:solidFill>
            </a:endParaRPr>
          </a:p>
          <a:p>
            <a:r>
              <a:rPr lang="en-US" dirty="0" smtClean="0">
                <a:solidFill>
                  <a:schemeClr val="bg1"/>
                </a:solidFill>
              </a:rPr>
              <a:t>100,000 </a:t>
            </a:r>
            <a:r>
              <a:rPr lang="en-US" dirty="0">
                <a:solidFill>
                  <a:schemeClr val="bg1"/>
                </a:solidFill>
              </a:rPr>
              <a:t>souls. In response to a further vision, he returned home in </a:t>
            </a:r>
            <a:r>
              <a:rPr lang="en-US" dirty="0" err="1">
                <a:solidFill>
                  <a:schemeClr val="bg1"/>
                </a:solidFill>
              </a:rPr>
              <a:t>Loughor</a:t>
            </a:r>
            <a:r>
              <a:rPr lang="en-US" dirty="0">
                <a:solidFill>
                  <a:schemeClr val="bg1"/>
                </a:solidFill>
              </a:rPr>
              <a:t> from </a:t>
            </a:r>
            <a:endParaRPr lang="en-US" dirty="0" smtClean="0">
              <a:solidFill>
                <a:schemeClr val="bg1"/>
              </a:solidFill>
            </a:endParaRPr>
          </a:p>
          <a:p>
            <a:r>
              <a:rPr lang="en-US" dirty="0" smtClean="0">
                <a:solidFill>
                  <a:schemeClr val="bg1"/>
                </a:solidFill>
              </a:rPr>
              <a:t>Newcastle </a:t>
            </a:r>
            <a:r>
              <a:rPr lang="en-US" dirty="0" err="1">
                <a:solidFill>
                  <a:schemeClr val="bg1"/>
                </a:solidFill>
              </a:rPr>
              <a:t>Emlyn</a:t>
            </a:r>
            <a:r>
              <a:rPr lang="en-US" dirty="0">
                <a:solidFill>
                  <a:schemeClr val="bg1"/>
                </a:solidFill>
              </a:rPr>
              <a:t> where he had been enrolled in a Bible College.</a:t>
            </a:r>
          </a:p>
          <a:p>
            <a:endParaRPr lang="en-US" dirty="0">
              <a:solidFill>
                <a:schemeClr val="bg1"/>
              </a:solidFill>
            </a:endParaRPr>
          </a:p>
          <a:p>
            <a:r>
              <a:rPr lang="en-US" dirty="0">
                <a:solidFill>
                  <a:schemeClr val="bg1"/>
                </a:solidFill>
              </a:rPr>
              <a:t>During his first few meetings the heavens opened. God's presence seemed to fill the air. </a:t>
            </a:r>
            <a:endParaRPr lang="en-US" dirty="0" smtClean="0">
              <a:solidFill>
                <a:schemeClr val="bg1"/>
              </a:solidFill>
            </a:endParaRPr>
          </a:p>
          <a:p>
            <a:r>
              <a:rPr lang="en-US" dirty="0" smtClean="0">
                <a:solidFill>
                  <a:schemeClr val="bg1"/>
                </a:solidFill>
              </a:rPr>
              <a:t>Many </a:t>
            </a:r>
            <a:r>
              <a:rPr lang="en-US" dirty="0">
                <a:solidFill>
                  <a:schemeClr val="bg1"/>
                </a:solidFill>
              </a:rPr>
              <a:t>were </a:t>
            </a:r>
            <a:r>
              <a:rPr lang="en-US" dirty="0">
                <a:solidFill>
                  <a:srgbClr val="FF0000"/>
                </a:solidFill>
              </a:rPr>
              <a:t>prostrated with conviction</a:t>
            </a:r>
            <a:r>
              <a:rPr lang="en-US" dirty="0">
                <a:solidFill>
                  <a:schemeClr val="bg1"/>
                </a:solidFill>
              </a:rPr>
              <a:t>, others cried for mercy and many were so filled </a:t>
            </a:r>
            <a:endParaRPr lang="en-US" dirty="0" smtClean="0">
              <a:solidFill>
                <a:schemeClr val="bg1"/>
              </a:solidFill>
            </a:endParaRPr>
          </a:p>
          <a:p>
            <a:r>
              <a:rPr lang="en-US" dirty="0" smtClean="0">
                <a:solidFill>
                  <a:schemeClr val="bg1"/>
                </a:solidFill>
              </a:rPr>
              <a:t>with </a:t>
            </a:r>
            <a:r>
              <a:rPr lang="en-US" dirty="0">
                <a:solidFill>
                  <a:schemeClr val="bg1"/>
                </a:solidFill>
              </a:rPr>
              <a:t>the Spirit they pleaded with the Lord to stay His hand.</a:t>
            </a:r>
          </a:p>
          <a:p>
            <a:endParaRPr lang="en-US" dirty="0">
              <a:solidFill>
                <a:schemeClr val="bg1"/>
              </a:solidFill>
            </a:endParaRPr>
          </a:p>
          <a:p>
            <a:r>
              <a:rPr lang="en-US" dirty="0">
                <a:solidFill>
                  <a:schemeClr val="bg1"/>
                </a:solidFill>
              </a:rPr>
              <a:t>Soon the revival spread to other places in South Wales. Teams of young people </a:t>
            </a:r>
            <a:endParaRPr lang="en-US" dirty="0" smtClean="0">
              <a:solidFill>
                <a:schemeClr val="bg1"/>
              </a:solidFill>
            </a:endParaRPr>
          </a:p>
          <a:p>
            <a:r>
              <a:rPr lang="en-US" dirty="0" smtClean="0">
                <a:solidFill>
                  <a:schemeClr val="bg1"/>
                </a:solidFill>
              </a:rPr>
              <a:t>assisted </a:t>
            </a:r>
            <a:r>
              <a:rPr lang="en-US" dirty="0">
                <a:solidFill>
                  <a:schemeClr val="bg1"/>
                </a:solidFill>
              </a:rPr>
              <a:t>preachers like Roberts, Sydney Evans, Seth Joshua, Joseph Jenkins and R. B. Jones. </a:t>
            </a:r>
            <a:endParaRPr lang="en-US" dirty="0" smtClean="0">
              <a:solidFill>
                <a:schemeClr val="bg1"/>
              </a:solidFill>
            </a:endParaRPr>
          </a:p>
          <a:p>
            <a:r>
              <a:rPr lang="en-US" dirty="0" smtClean="0">
                <a:solidFill>
                  <a:schemeClr val="bg1"/>
                </a:solidFill>
              </a:rPr>
              <a:t>The </a:t>
            </a:r>
            <a:r>
              <a:rPr lang="en-US" dirty="0">
                <a:solidFill>
                  <a:schemeClr val="bg1"/>
                </a:solidFill>
              </a:rPr>
              <a:t>revival then took hold in North Wales. Within six months </a:t>
            </a:r>
            <a:r>
              <a:rPr lang="en-US" dirty="0">
                <a:solidFill>
                  <a:srgbClr val="FF0000"/>
                </a:solidFill>
              </a:rPr>
              <a:t>100,000 had come to Christ</a:t>
            </a:r>
            <a:r>
              <a:rPr lang="en-US" dirty="0">
                <a:solidFill>
                  <a:schemeClr val="bg1"/>
                </a:solidFill>
              </a:rPr>
              <a:t>! </a:t>
            </a:r>
          </a:p>
        </p:txBody>
      </p:sp>
    </p:spTree>
    <p:extLst>
      <p:ext uri="{BB962C8B-B14F-4D97-AF65-F5344CB8AC3E}">
        <p14:creationId xmlns:p14="http://schemas.microsoft.com/office/powerpoint/2010/main" val="2048936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59</a:t>
            </a:r>
          </a:p>
        </p:txBody>
      </p:sp>
      <p:sp>
        <p:nvSpPr>
          <p:cNvPr id="2" name="AutoShape 4"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jpeg;base64,/9j/4AAQSkZJRgABAQAAAQABAAD/2wCEAAkGBw8NDQ0NDQ0NDg8NDg8PDg0NDA8PFBAPFBEWFhQXFhQZHCggGBomHBYVIT0iJSkrLi4uGR8zODMtPCgtMysBCgoKDg0OGxAQGywmICYsMCwsLCwsLCw0LCwsLCwsLywsLCwsLCwsLCwsLCwsLCwsLCwsLCwsLCwsLCwsLCwsLP/AABEIAKcBLgMBEQACEQEDEQH/xAAcAAEAAgMBAQEAAAAAAAAAAAAAAQYEBQcDAgj/xABEEAABAwIDBAYFCQYFBQAAAAABAAIDBBEFEiEGMUFhBxMiUXGBFCORobEyNUJSYnKSwdEzU7KzwvAkc4KD4RUlQ3Tx/8QAGwEBAAMBAQEBAAAAAAAAAAAAAAMEBQIGAQf/xAA0EQEAAgECBAMFBwQDAQAAAAAAAQIDBBEFEiExE0FRMjNhcYEGIiORobHRQlLB8BQ0YhX/2gAMAwEAAhEDEQA/AO4oCAgICAgICAgICAgICAgICAgICAgICAgICAgICAgICAgICAgICAgICAgICAgICAgICAgICAgICAgICAgICAgICAgICAgICAgICAgICAgICAgICAgICAgICAgICAgICAgICAgICAgICAgICAgICAgICAgICAgICAgICAgICAgICAgICAgICAgICAgICAgICAgICAgICAgICAgICAgICAgICAgi6CUBAQEBAQEBAQEBAQEBBCCUBAQEBAQEBAQEBAQEBAQEBB41VTHCx0kr2RsYLue9waAOZK+1rNp2iN5fJmIjeXPsd6UomOMWHwGodfKJZA5rSfssHad7lrYeFTtzZZ2hUvq432pG7Ehj2mxAZs4o43bs5bBp90Bz/bZdTfQYukRzOeXUX677PR2wmMu1djGvd11T8f8AhfI4hp47Yv2ff+Nk/uYFXs3tFSAuiqpZwNfUVj3H8Elr+V1LTV6PJ0tTb6OLYc9e07tbTdIOK0rzHO4SFhs6KqgyuHjaxCsTw/TZY3r+ko41OWs7St2B9KNNMWsrInUrjp1gPWR35m12+y3NZ+fhOSvWk7/us01dZ6W6L7DM2RrXxua9rhdr2ODgR3gjesuYmJ2laid+z0Xx9EBAQEBAQEBAQEBAQEBAQEBAQEBAQEBBCCUBAQEGBjWKw0NPJUzuysYPNzuDWjiSpMWK2W8Uq4veKRvLiWM43W47VshYDZ78tPStPZb9px4kDUuO5ekx4cWjx809/OWZa981tv0dU2P2Mp8MY1xDZqojt1Dm7jxEYPyW+88VharWXz29I9Ghiw1xx8VoVRMIIQaXabZimxOPJOy0gB6uoYAHxnkeI5HRWNPqcmC29Z+iLJirkjaXEavZ2ojr3YawNnnD8reqNwRa+Y/VABF77l6Wurp4PjW6QzJw25+Tu7RsVs2MLpeqMrpZHnPKczsgdbcxvAe88V5vVaic9+bZp4sUY67LCqyUQEBAQEBAQEBAQEBAQEGBiWMU1IAZ5msJ3N1Lj4NGq4vkrT2pRZM1MftS142xoDYCdxJIAAglJJO4AZdVHGoxz2lFGsxTO0T+jexvzAOsRcA2cCD5g7lOtPpBCCUEIJQEEIJQEBBCDh3STtEa6sdDG7/D0jixgB0fINHv9ug5DmvTcO03hY+ae8svU5ee23lC2dEGBCOnfiEje3UF0cNx8mFps4j7zgfJoWdxTUc+Tw47R+6zpMe1eb1dFWUtpQEBBBCDW4VgNNRvlkgiDZJzeWVznPe83vq5xJ3ncpL5r3iItPSHFaVr2hs1G7EBAQEBAQQglAQEBAQEEIJQV7azDqcUdXN1EPW9W49b1TM2bvzWvdQ5qxyTKtqq18K07KLsTEH4lTXF8vWP8xG63vsqOljfIy9DG+WHWgtRupQQglAQQglBCCUBAQaba/EjR4dV1ANnNiLY/vu7LfeQrGlx+JlrVHlty0mX53cdCd5sT5r1/ZjP0ngdGKakpoGiwhgjZ5hoB9914vLabXm0+ctukbViGcuHQgICAgICAgICAgICAgICAgICAgICDSbZm2G1X3Gj2vCh1Hu5VtX7myjdH4viMfKKU+4D81T0nvGbw/3v0dUWk2xAQEBAQEBAQEBBR+l6XLhYb+8qYmnwAc78gtLhUb5/pKrq/duLg2sTuG/wXo7+zPyZsd36eYbgEbiAvFS3IfSAgICAgICAgxqiujj+U4b7aEb+6/fyUGXU48ftS6ikyxjjMY+jJ+A/FVZ4pgjzSRgvLIpcQil+Q8E9xOv/ACrOHVYsvsWcWx2r3hkqw4Sg+XuAFyQB3k2XyZ2Hg6uiG94HiD+ihnU4q97Q65Lej7iqY36Ne0nuvY+xdUzY7+zME1mO8PVSuUoIQfL5Gt+U5o8SAvsRM9nzeHx6TH+8Z+Nq+8lvQ5o9T0mP94z8bU5behzQ0+25/wC21Pgz+Nqraj3cq2s9zKl9HnziP8iX+lVNJ7bP4f736OorSbTUY5tNR0FhUTAPd8mFgL5Hd1mhRXzVp0lb0+izZ43pHT1npH5q9U9JMMRBkw/EY2E2bJLB1YPhmIuobauK96yv4+DWyezkrM+kS32AbU0eI3FPL6wC5hkGR4HfY7xzF1Liz0yezKlquH59N7yOnr5N2plIQEBAQEBBSelyEuwouA/ZVELj4G7P6lo8KttqNvWJVdXH4bijhcEd+i9MzH6M2Vr/AErD6OfjJBHm++BlePxArx2op4eW1fi2sduakS2qhdiAgICAghBqcWxHKeqYRmPyj3f37z4FZPENd4X3Kd1nBh5+stbC1zySwcLOkf8Ar+QWB9/LPNv891ya1p3RPER/5RfkCuL4+WO/b4OqWiZ7NZLMWPBuGn699LDv7/BfMFpraJrPVPakWid1kwHGG1DchNnt3i9//v8AfcV6rRayM8cs92TqME4p+DY1lU2Fhc7yCs5s1cVOayGtZtO0NBNVukN3E9zWDQ+74DzuvM6jX5M0ztP0X6aeK93yYH20jY3xygqral+sz+spKzRr6g5DqMpvvbYD9D5qKtrVneJWIpFobnB8ZuRFKe1pvOova3lqN+oJG++no9Hr5namTuzs+n5fvV7NzW1cdPFJNM4MjiaXPceAC2qUm9orXupWtERvLndBi9btDUyxU80lDQQW6x8VhM+98ozcCbE6bh3rUyYcejpE2jmvPr2hUre2eek7Qz8V6MKSaN3VT1TZrdmWaYzAu+0Dw8LKLFxPLSesRt6bOr6Wlo6d3JqqiNJUugqoSXQSZZYmvy5hv7LrbiCCDbiF6Ct4y44tjnv2Z815LbWdh2L2Wwnqoq+kiMvWDMx1Q7rDE4aOAG4OBBHfovOavUZ+aceSe3o0sOPHtzVbTbrTDZ/GP+Y1ZWp93LjW+5lTejv5xH+RL8WqppPbUOH+9+i27d7Rf9NpMzLGeYmOAHWxtq4juA95CtanN4dOnd6zheh/5WbafZjrP8fVpujHBAYTilT62pqnvLJJO0WRhxbcX4kgm/dYKPSY/u89u8rPGdVPif8AHp0rXyj1XergjljfHM1j43NIe2QAtLeN7q3aImNpY1LWraJr3cDxCP0TE5GYc90hhnJpnRXkceIAtq618vOyxLVmuX8Pye+x3rl0kTqOm8dd+n++rvOGVD5YIZJI3RPkjY58ThYseRqD4FbVZmY3l4LLWK3mKzvET3ZS6cCAgICAg1m0mG+mUNVTcZYnBnJ41YfaAptPk8PJW/pLjJTmrMPzm5pBIcCC0kOB3gjQgr2MTv1hiupdDuNgslw57rFpM0APFp/aNHgdf9RWDxbBtMZY+Ur+jydOV01Yy8ICDS49iVXEMlFQSVUhGj3SRRxM8S5wLvADzU2GmO0/iW2hHe1o9mFKdT7VSOLs7IsxvkElMGt5DQlaUZOHxG20z+atNdRPmrOI7W4xSzy081a4SQuyPDWwuF+Ry6q/i0emyUi8V6T81e2bLWdplvNhsXxPEqiTrcQkbBSsbLMGxxZngk5WA5dL5Tc/rpS4jjwafH92vWU+mtkyW6y3L6hz5HXBu+UtzcLg2/U+a/MMszkyTa3q9XjrFKbQ2grGtytscg0s0gFc48tZtFbR0RWxTtMx3fdbURNf1BD+01gzhwNrXI0sr2e+KN6TE9oRYqX9tXMTlAc5gdmA3HyWfFNp6L9N5jd8YbWPhnim4BzQ6wt2Sf79pVvS5OTNWY9UefHFscwse0db68Rk9lgv58Pff2BWeL5Ztk8OO0Kmix/d5nxRTBjM51c4XF/ot4LMreMfz9U16zado7MySSNrGyvlu1z9OweANxb+9y0IrirSLWtvG/orRF5tNYhpMSOQC7mva/cRx8lnXxRW3Sd17HO/eGmExGrRq1x1vvHd53XcdEtq7xs9uknGXSYVQsDj/iZHdafrCHTXxcQfJfon2e/FjxJ8o/V5TiUck8nxZXQq5vota36QqGk/dMYA+BVnjEfi1+SPR+zPzdGWQuOUdM+HBstJVtFjK18Mh7y3tM9xd7Fu8HyTMWx/Vn6yvWLNj0LVDjTVkRJyxzse3kXs7X8I9qg4vWIyVmPRJo5+7Kzbd/Ns/jF/MasHU+7l91vuZU/o7+cf9iX4tVXSe2ocP979GH0xTE11NHwZTZh4vkdf+ALjXz96IfpP2drEYbz6z/hYtk8Rq/8ApFGyho2zObG5nWzTxxxhzXuB0BLj7AreG1pxRywyddixRrL+NaYjfyjef4e52Sq645sXr3vZv9Do7xRDkXb3L74Fr9ckuP8A6GPB001Ij/1PWf4hZMJwWlom5KWnjhHEtb2nfecdT5qetK17Qz82oyZp3yWmWfZdIUoCAgICAgIOM9KezZpak10TfUVTvWWGkc5335O3+N+S9FwzVc9PDt3jt8mbqsXLPNHaVMoK2SmmjqIXZJInB7HcxwI4gi4t3FaWTHXJWa27SrVtNZ3h3zZPaWHE6cSxkNlaAJ4CdY3/AJtPArymq01sF9p7eUtbFljJG8N6qyUQEEIPz5tx87Yh/wCw74Bet0P/AF6fJj5/eStfQ00k4oBvMVOB4+uWZxvtX6/4WdF3n6Mx9mzvPazCd5A0tkJJHnYr80yzXmmHrqdaR8kPqSTYbwVXpTq7nbZkPknmfdos0772Hv3qaMc+aPetYfEuHa3vcNF3EcTquMloidodVv0ZLKGway/auxoH2uHvC+YK2tlrHxcZMm1Z+T02ouKt1nBl49SeNnHT2EFanEax46DRz+Gwn1nZaPsN/hCyLV3suVh9SV5MLGZM5aToQTvJUsRbbZxyRzTLznp5JGte4Fu4NaffovtqxSu8vtbRvtD7pKAi+7R3HwF1Xtbd1NnltfgT5sFhkiaXOo5ZJC0C5MRu19vCwPgCv0D7N5oxVrFv6oeb4nXntMx5Kx0a7QsoK0tmcGwVTRG95OjHg3jceWpHnfgvRcS005ce9e8dWZpssUt17S7kDfXvXmWq5l0x1rZPQqKPtzdYZDGwZnC7crBYcTc6cls8Jry82W3SFHVzvtWO6z9HuzzsOoQyUATzv66YA3yEgBrL8gB5kqjrdR4+Xmjt2hYwY+Su093vt582z+MX8xqzNT7uUWt9zKn9Hfzj/sS/Fqq6T21Dh/vfonpkw92akqwOzZ8Dz3G+dn9aa+naz9C+zmaPv4p+cftKOiPHWtMuHSOAzuM1PfibesYOemb8SaHNHsT9D7QaOZ2z1+U/4l1BaTy6UBAQEBAQEBAQY9fRR1EUkEzBJHI0tex24j8jzXVLzSYtXu+TWJjaXFdsNhajD3Olha+opd4kaLviHdIBw+0NO+y9HpOI0yxtfpb92Zl080617K3heJTUkrZ6aV0cjdzm7iO4jcRyKvZcVMteW8boK2ms7w6ps50nU8wbHXt9Gk3GVoLonc+9nncc1g6jhV6zvj6x+q/j1dZ6W6LzR18NQ0OgmilafpRyNf8ABZlqWrO1o2WotE9pZK5dMatroadueeaOJo+lI9rB711XHa87VjdzNojvL8/bW1Uc+I1s0Tw+OSYuY8bi2w1XrdJSaYK1t6MjLMTeZhdehLV+Ikbi2mAPC4Mt9VlcYmJ5Y39f8LWijusOP4f1NQX29XN8l24Nk+qe7++5fn/E9Hal/Er2nv8AB6TSZ4mnLPeGE7CC4h1u0RdzAfeFnVi89lmc0Q2EFIcuXq3G7WtsGbw3dru4qXw8945dkE5KxO7JipM2UkgNObKWWeGuA3vO7TXlpv3Kxi0O3WyK2eXphFOZ5myE5oqe4Y+1utl4uA7h8Vp6HTRzc/lHb+UOfJ05fOf0ee19D8ioAu1vZkNr5QdL/D2c1HxbTWmIy18u7vQ5YieWVfkoDILsB7NtTazge5YNZmGlzxDLoIBHbPa4cD2iG6WItYqWuS0d4lDkmJ7SzmQ3GbUgDWV98rR33O/y9yU0+TJO9uyOc0R0gnpnAiBrWGSQgQkakMN873d3Hxur2PRb2ivr+yOcvTmWmmgEcbI27mNDRfjZekpWKxER5M207zMypuO9GdHVPdLA99I9xJc2NrXRknjkPyfIgLSwcSy442nrHxVb6Wlp3jop21Hp2BmCjhxSoe18RflDQwMbmygNuSRuO6y0tLGLV73vSFbLzYdqxaW+6IsPhlbUV8p66r64x5pHZ3RtytN9dbuudeVlU4re1bRjjpXZNpIiY5vN0pZC4rHSFVsjoHRvcA6Z7AxpOpyuDj7h8FX1M/c2U9dP4WyjbJYvFR1jZpXdgxvYS3Ui9rG3kqeC3JbeWdpL+Fk3tEuizGkxmjmhBc+GQZc/VvbZw1DmlwsSCAdFfnly1mHoNJq5x3jLj8nGsfwCqwqYdaHBrXgw1Udw1xB0Id9F3I6+KyMmC+Kd/wBXvdLr8Gspt0386z/vVbsB6UXMY2OvhdIQLdfDlBdzcw2F/A+Ss4tdtG14ZOq+z0WnmwW2+E/y31L0gx1bxDQUVVUynSxDWMZze+5yhWa6nn6ViWZl4TbBHNmvWI/OZ+ULdSiTI3riwyb3dWCGg9wvrbmrMb7dWVbbfp2ey+uRBKAgICAgIIQVjG9g8OrS57oTBI65MtMerJPeW2yk8yLq3h12bF0ienxQ3wUv1mFTq+iR1/UV7bcBNAb+1rvyV+vGJ/qr+SvOi9JYbOimuabtq6Vp+s0zNPuC7ni+Oe9HMaO0dpbKn6OK/dJjD2jujM7vi8KK3Esfljj9P4dxpbedmbB0V0xcHVNZV1B+8xl/OxPvUVuKZdtqxEfKHcaSvnMysOHbFYZTWLKKFzhufMDMfa+9vJVL6vNf2rSlrhpXtDfRxtaAGtDQNwaAAPJV+6V8zwtkaWPaHNO8Fc2rFo2ns+xMxO8NRLhMjARA9jmkW6uYEadwc3VZ1uH8s/hz09JWK54n2nxFBUtLLUsLera5rT6SSLG17i1zuCRpsseUfmTek+cvaLCXPAbO9ojBv1EALWnxJ1IUtNH/AHz09IcTl/t/Nto2BoDWgAAWAAsAFdiIiNoQokYHAtcAQ4EEHUEFJiJ7kTs0smEOh/YAPYDcQudYt+679Vk5eGxFubH+UrddRvG1vzY4ke3ODBWhziCLRB4bY7gQVxXBav8ATLqbRPnDIa2aR7nxwOjztDS6ocLAcmBTVw5LT0jb5/wjm1YjrO/ybCgw9sN3El8j/lyu3nkO4clew4a446d/VDe82Zb3BoJJAAFySbADmVNEeUOFXxLpAw2ndkE5nfewZTMMlz3A7j7VcpoM1o5pjaPj0QW1FInbupm200mMiGSmwrEmyRXAkkpy1r4zqQR46jzWhoprpZmLZKzEq2ffL1rWd1NwvE6rDakvhc+GaM5ZI3tIvbe2Rh4LUyYsWoptPWP97K1bWx26O37H7UxYpBnYOrmjsJ4CblpO4g8WnXVeZ1eltp7bT28paeHNGSPi3xaDvAPiFVTGQfVHsCPmyQEfXzJG1wLXNDmnQtcAQRzBR9iZid4at2y+HOdmOH0RO+/osX6KPwqekJ41eeI255/OWxpqaOFuSKNkbRubGxrB7Au4iI7IbWm07zL1X1ylBCCUBAQEBAQEBAQEBAQEBAQQgICAgICAgICDim3200+IVjqKB5FOyYQMY0kCaXNlzOPEZtAPNej0WlpgxeLaOu27Mz5bXvyx2dO2W2VpsNia2NjXTZR1tS5oL3u42P0W8gsTUam+a29p+i9jxVpG0N6q6VWNs9j4cTjLwGx1TG+qnAtmtua/6zfeOHO5pNZfBb/z5wgzYa5I+Ll/R7USUuM08ZBaXvkp5mf6XXB8HNHsW3xCK5NNNvlMKOnma5Yh3deYaoglBCCUBAQEEIJQEBAQEBAQEBAQEBAQEBAQEBAQQglAQEEFB+b62KSirntePW0tTms76RZJmafA6HzXsKTXNh6dphi2iaX+Uv0DgeLw18DKiBwc1wF237THcWuHAheUzYbYrzWzXpeLxvDPUTt41lVHBG+WV4ZHG0ue9xsAAuq0m8xWvd8m0RG8uW9HeGOrsVqcWLC2Bk074iR8qWRztB35WuN+ZC2dfmjHhrgieu0b/RR09Oa85HWViL4gICAgICAgIIQSgICAgICAgICAgICAgICCEEoIQSgICAghBWdrdi6bFLPcTDUNGVtRGAbjgHt+mPYeat6XW5MHSOseiHLgrk+ajR7A4xQyGShqIj9uGd0RcPtMcLeVytOeI6bLG2Sv+VWNNlpP3Zbmnj2q0aX0zftSmnP8IPwVabcP9JSRGo9YZsWxVVWOa7GcRfUNaQfRKf1cV+brAnyAPNRTra06YKbfGesu4wTb253+C6UlNHDGyKJjY44wGsYwBoaBwAVCbTad5WIiIjaHsvj6ICAgICAgICAgICAgICAgICAgICAgICAghAQEBAQEBAQEBAQEBBKAgICCEEoIQSgIIQSgICAgICAgICAgICAgICAgICAgICAgICAgICAgICCEEoCAgIIQSghBKAgICAgICAgICAgICAgIIQEBAQEBAQEBAQEBAQEEoCAgICAgICA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307975" y="990600"/>
            <a:ext cx="8678594" cy="2585323"/>
          </a:xfrm>
          <a:prstGeom prst="rect">
            <a:avLst/>
          </a:prstGeom>
          <a:noFill/>
        </p:spPr>
        <p:txBody>
          <a:bodyPr wrap="none" rtlCol="0">
            <a:spAutoFit/>
          </a:bodyPr>
          <a:lstStyle/>
          <a:p>
            <a:r>
              <a:rPr lang="en-US" dirty="0" smtClean="0">
                <a:solidFill>
                  <a:srgbClr val="FF0000"/>
                </a:solidFill>
              </a:rPr>
              <a:t>Early 20</a:t>
            </a:r>
            <a:r>
              <a:rPr lang="en-US" baseline="30000" dirty="0" smtClean="0">
                <a:solidFill>
                  <a:srgbClr val="FF0000"/>
                </a:solidFill>
              </a:rPr>
              <a:t>th</a:t>
            </a:r>
            <a:r>
              <a:rPr lang="en-US" dirty="0" smtClean="0">
                <a:solidFill>
                  <a:srgbClr val="FF0000"/>
                </a:solidFill>
              </a:rPr>
              <a:t> Century</a:t>
            </a:r>
          </a:p>
          <a:p>
            <a:r>
              <a:rPr lang="en-US" dirty="0">
                <a:solidFill>
                  <a:schemeClr val="bg1"/>
                </a:solidFill>
              </a:rPr>
              <a:t>In 1906 the modern Pentecostal Movement was born in Azusa Street, in Los Angeles, after </a:t>
            </a:r>
            <a:endParaRPr lang="en-US" dirty="0" smtClean="0">
              <a:solidFill>
                <a:schemeClr val="bg1"/>
              </a:solidFill>
            </a:endParaRPr>
          </a:p>
          <a:p>
            <a:r>
              <a:rPr lang="en-US" dirty="0" smtClean="0">
                <a:solidFill>
                  <a:schemeClr val="bg1"/>
                </a:solidFill>
              </a:rPr>
              <a:t>a </a:t>
            </a:r>
            <a:r>
              <a:rPr lang="en-US" dirty="0">
                <a:solidFill>
                  <a:schemeClr val="bg1"/>
                </a:solidFill>
              </a:rPr>
              <a:t>succession of local revivals through 1905. News of the Welsh Revival encouraged more </a:t>
            </a:r>
            <a:endParaRPr lang="en-US" dirty="0" smtClean="0">
              <a:solidFill>
                <a:schemeClr val="bg1"/>
              </a:solidFill>
            </a:endParaRPr>
          </a:p>
          <a:p>
            <a:r>
              <a:rPr lang="en-US" dirty="0" smtClean="0">
                <a:solidFill>
                  <a:schemeClr val="bg1"/>
                </a:solidFill>
              </a:rPr>
              <a:t>prayer </a:t>
            </a:r>
            <a:r>
              <a:rPr lang="en-US" dirty="0">
                <a:solidFill>
                  <a:schemeClr val="bg1"/>
                </a:solidFill>
              </a:rPr>
              <a:t>and suddenly the Holy Spirit descended. Daily meetings were held for the </a:t>
            </a:r>
            <a:r>
              <a:rPr lang="en-US" dirty="0" smtClean="0">
                <a:solidFill>
                  <a:schemeClr val="bg1"/>
                </a:solidFill>
              </a:rPr>
              <a:t>next</a:t>
            </a:r>
          </a:p>
          <a:p>
            <a:r>
              <a:rPr lang="en-US" dirty="0" smtClean="0">
                <a:solidFill>
                  <a:schemeClr val="bg1"/>
                </a:solidFill>
              </a:rPr>
              <a:t> </a:t>
            </a:r>
            <a:r>
              <a:rPr lang="en-US" dirty="0">
                <a:solidFill>
                  <a:schemeClr val="bg1"/>
                </a:solidFill>
              </a:rPr>
              <a:t>three years. Visitors flocked there to catch the power of the Spirit and they were not </a:t>
            </a:r>
            <a:endParaRPr lang="en-US" dirty="0" smtClean="0">
              <a:solidFill>
                <a:schemeClr val="bg1"/>
              </a:solidFill>
            </a:endParaRPr>
          </a:p>
          <a:p>
            <a:r>
              <a:rPr lang="en-US" dirty="0" smtClean="0">
                <a:solidFill>
                  <a:schemeClr val="bg1"/>
                </a:solidFill>
              </a:rPr>
              <a:t>disappointed</a:t>
            </a:r>
            <a:r>
              <a:rPr lang="en-US" dirty="0">
                <a:solidFill>
                  <a:schemeClr val="bg1"/>
                </a:solidFill>
              </a:rPr>
              <a:t>. No one could have imagined that this was the beginning of the greatest and </a:t>
            </a:r>
            <a:endParaRPr lang="en-US" dirty="0" smtClean="0">
              <a:solidFill>
                <a:schemeClr val="bg1"/>
              </a:solidFill>
            </a:endParaRPr>
          </a:p>
          <a:p>
            <a:r>
              <a:rPr lang="en-US" dirty="0" smtClean="0">
                <a:solidFill>
                  <a:schemeClr val="bg1"/>
                </a:solidFill>
              </a:rPr>
              <a:t>most </a:t>
            </a:r>
            <a:r>
              <a:rPr lang="en-US" dirty="0">
                <a:solidFill>
                  <a:schemeClr val="bg1"/>
                </a:solidFill>
              </a:rPr>
              <a:t>effective missionary movement that the world had ever seen. It marked the birth of </a:t>
            </a:r>
            <a:endParaRPr lang="en-US" dirty="0" smtClean="0">
              <a:solidFill>
                <a:schemeClr val="bg1"/>
              </a:solidFill>
            </a:endParaRPr>
          </a:p>
          <a:p>
            <a:r>
              <a:rPr lang="en-US" dirty="0" smtClean="0">
                <a:solidFill>
                  <a:schemeClr val="bg1"/>
                </a:solidFill>
              </a:rPr>
              <a:t>what </a:t>
            </a:r>
            <a:r>
              <a:rPr lang="en-US" dirty="0">
                <a:solidFill>
                  <a:schemeClr val="bg1"/>
                </a:solidFill>
              </a:rPr>
              <a:t>was once called 'the third force in Christendom.' Some would argue that, 100 years </a:t>
            </a:r>
            <a:endParaRPr lang="en-US" dirty="0" smtClean="0">
              <a:solidFill>
                <a:schemeClr val="bg1"/>
              </a:solidFill>
            </a:endParaRPr>
          </a:p>
          <a:p>
            <a:r>
              <a:rPr lang="en-US" dirty="0" smtClean="0">
                <a:solidFill>
                  <a:schemeClr val="bg1"/>
                </a:solidFill>
              </a:rPr>
              <a:t>later</a:t>
            </a:r>
            <a:r>
              <a:rPr lang="en-US" dirty="0">
                <a:solidFill>
                  <a:schemeClr val="bg1"/>
                </a:solidFill>
              </a:rPr>
              <a:t>, it has grown into the largest and most powerful force. </a:t>
            </a:r>
          </a:p>
        </p:txBody>
      </p:sp>
      <p:pic>
        <p:nvPicPr>
          <p:cNvPr id="2050" name="Picture 2" descr="http://www.religionfacts.com/christianity/denominations/pentecostalism/azusa_st_revival_build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569698"/>
            <a:ext cx="4343400" cy="3180705"/>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648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609600"/>
            <a:ext cx="4607352" cy="646331"/>
          </a:xfrm>
          <a:prstGeom prst="rect">
            <a:avLst/>
          </a:prstGeom>
          <a:noFill/>
        </p:spPr>
        <p:txBody>
          <a:bodyPr wrap="none" rtlCol="0">
            <a:spAutoFit/>
            <a:scene3d>
              <a:camera prst="orthographicFront"/>
              <a:lightRig rig="soft" dir="t">
                <a:rot lat="0" lon="0" rev="10800000"/>
              </a:lightRig>
            </a:scene3d>
            <a:sp3d>
              <a:bevelT w="27940" h="12700"/>
              <a:contourClr>
                <a:srgbClr val="DDDDDD"/>
              </a:contourClr>
            </a:sp3d>
          </a:bodyPr>
          <a:lstStyle/>
          <a:p>
            <a:r>
              <a:rPr lang="en-US" sz="3600" b="1" spc="150" dirty="0" smtClean="0">
                <a:ln w="11430"/>
                <a:solidFill>
                  <a:srgbClr val="F8F8F8"/>
                </a:solidFill>
                <a:effectLst>
                  <a:outerShdw blurRad="50800" dist="38100" dir="2700000" algn="tl" rotWithShape="0">
                    <a:prstClr val="black">
                      <a:alpha val="40000"/>
                    </a:prstClr>
                  </a:outerShdw>
                </a:effectLst>
                <a:latin typeface="Adobe Gothic Std B" pitchFamily="34" charset="-128"/>
                <a:ea typeface="Adobe Gothic Std B" pitchFamily="34" charset="-128"/>
              </a:rPr>
              <a:t>Revelation: Chiasm</a:t>
            </a:r>
            <a:endParaRPr lang="en-US" sz="3600" b="1" spc="150" dirty="0">
              <a:ln w="11430"/>
              <a:solidFill>
                <a:srgbClr val="F8F8F8"/>
              </a:solidFill>
              <a:effectLst>
                <a:outerShdw blurRad="50800" dist="38100" dir="2700000" algn="tl" rotWithShape="0">
                  <a:prstClr val="black">
                    <a:alpha val="40000"/>
                  </a:prstClr>
                </a:outerShdw>
              </a:effectLst>
              <a:latin typeface="Adobe Gothic Std B" pitchFamily="34" charset="-128"/>
              <a:ea typeface="Adobe Gothic Std B" pitchFamily="34" charset="-128"/>
            </a:endParaRPr>
          </a:p>
        </p:txBody>
      </p:sp>
      <p:sp>
        <p:nvSpPr>
          <p:cNvPr id="2" name="TextBox 1"/>
          <p:cNvSpPr txBox="1"/>
          <p:nvPr/>
        </p:nvSpPr>
        <p:spPr>
          <a:xfrm>
            <a:off x="783694" y="1469036"/>
            <a:ext cx="2125518" cy="369332"/>
          </a:xfrm>
          <a:prstGeom prst="rect">
            <a:avLst/>
          </a:prstGeom>
          <a:noFill/>
        </p:spPr>
        <p:txBody>
          <a:bodyPr wrap="none" rtlCol="0">
            <a:spAutoFit/>
          </a:bodyPr>
          <a:lstStyle/>
          <a:p>
            <a:r>
              <a:rPr lang="en-US" dirty="0" smtClean="0"/>
              <a:t>Prologue	(Rev 1:1-8)</a:t>
            </a:r>
            <a:endParaRPr lang="en-US" dirty="0"/>
          </a:p>
        </p:txBody>
      </p:sp>
      <p:sp>
        <p:nvSpPr>
          <p:cNvPr id="7" name="TextBox 6"/>
          <p:cNvSpPr txBox="1"/>
          <p:nvPr/>
        </p:nvSpPr>
        <p:spPr>
          <a:xfrm>
            <a:off x="783694" y="6204466"/>
            <a:ext cx="2297039" cy="369332"/>
          </a:xfrm>
          <a:prstGeom prst="rect">
            <a:avLst/>
          </a:prstGeom>
          <a:noFill/>
        </p:spPr>
        <p:txBody>
          <a:bodyPr wrap="none" rtlCol="0">
            <a:spAutoFit/>
          </a:bodyPr>
          <a:lstStyle/>
          <a:p>
            <a:r>
              <a:rPr lang="en-US" dirty="0" smtClean="0"/>
              <a:t>Epilogue (Rev 22:8-17)</a:t>
            </a:r>
            <a:endParaRPr lang="en-US" dirty="0"/>
          </a:p>
        </p:txBody>
      </p:sp>
      <p:sp>
        <p:nvSpPr>
          <p:cNvPr id="9" name="TextBox 8"/>
          <p:cNvSpPr txBox="1"/>
          <p:nvPr/>
        </p:nvSpPr>
        <p:spPr>
          <a:xfrm>
            <a:off x="1490888" y="1995195"/>
            <a:ext cx="2757101" cy="369332"/>
          </a:xfrm>
          <a:prstGeom prst="rect">
            <a:avLst/>
          </a:prstGeom>
          <a:noFill/>
        </p:spPr>
        <p:txBody>
          <a:bodyPr wrap="none" rtlCol="0">
            <a:spAutoFit/>
          </a:bodyPr>
          <a:lstStyle/>
          <a:p>
            <a:r>
              <a:rPr lang="en-US" dirty="0" smtClean="0"/>
              <a:t>Seven Churches (1:10-3:22)</a:t>
            </a:r>
            <a:endParaRPr lang="en-US" dirty="0"/>
          </a:p>
        </p:txBody>
      </p:sp>
      <p:sp>
        <p:nvSpPr>
          <p:cNvPr id="10" name="TextBox 9"/>
          <p:cNvSpPr txBox="1"/>
          <p:nvPr/>
        </p:nvSpPr>
        <p:spPr>
          <a:xfrm>
            <a:off x="1490888" y="5678308"/>
            <a:ext cx="2852512" cy="369332"/>
          </a:xfrm>
          <a:prstGeom prst="rect">
            <a:avLst/>
          </a:prstGeom>
          <a:noFill/>
        </p:spPr>
        <p:txBody>
          <a:bodyPr wrap="none" rtlCol="0">
            <a:spAutoFit/>
          </a:bodyPr>
          <a:lstStyle/>
          <a:p>
            <a:r>
              <a:rPr lang="en-US" dirty="0" smtClean="0"/>
              <a:t>New Jerusalem (21:9 – 22:9)</a:t>
            </a:r>
            <a:endParaRPr lang="en-US" dirty="0"/>
          </a:p>
        </p:txBody>
      </p:sp>
      <p:sp>
        <p:nvSpPr>
          <p:cNvPr id="11" name="TextBox 10"/>
          <p:cNvSpPr txBox="1"/>
          <p:nvPr/>
        </p:nvSpPr>
        <p:spPr>
          <a:xfrm>
            <a:off x="2258776" y="2514600"/>
            <a:ext cx="2279598" cy="369332"/>
          </a:xfrm>
          <a:prstGeom prst="rect">
            <a:avLst/>
          </a:prstGeom>
          <a:noFill/>
        </p:spPr>
        <p:txBody>
          <a:bodyPr wrap="none" rtlCol="0">
            <a:spAutoFit/>
          </a:bodyPr>
          <a:lstStyle/>
          <a:p>
            <a:r>
              <a:rPr lang="en-US" dirty="0" smtClean="0"/>
              <a:t>Seven Seals (4:1 – 8:1)</a:t>
            </a:r>
            <a:endParaRPr lang="en-US" dirty="0"/>
          </a:p>
        </p:txBody>
      </p:sp>
      <p:sp>
        <p:nvSpPr>
          <p:cNvPr id="12" name="TextBox 11"/>
          <p:cNvSpPr txBox="1"/>
          <p:nvPr/>
        </p:nvSpPr>
        <p:spPr>
          <a:xfrm>
            <a:off x="2258776" y="5145395"/>
            <a:ext cx="2618024" cy="369332"/>
          </a:xfrm>
          <a:prstGeom prst="rect">
            <a:avLst/>
          </a:prstGeom>
          <a:noFill/>
        </p:spPr>
        <p:txBody>
          <a:bodyPr wrap="none" rtlCol="0">
            <a:spAutoFit/>
          </a:bodyPr>
          <a:lstStyle/>
          <a:p>
            <a:r>
              <a:rPr lang="en-US" dirty="0" smtClean="0"/>
              <a:t>Millennium (19:11 – 21:8)</a:t>
            </a:r>
            <a:endParaRPr lang="en-US" dirty="0"/>
          </a:p>
        </p:txBody>
      </p:sp>
      <p:sp>
        <p:nvSpPr>
          <p:cNvPr id="13" name="TextBox 12"/>
          <p:cNvSpPr txBox="1"/>
          <p:nvPr/>
        </p:nvSpPr>
        <p:spPr>
          <a:xfrm>
            <a:off x="3011194" y="3047513"/>
            <a:ext cx="2926122" cy="369332"/>
          </a:xfrm>
          <a:prstGeom prst="rect">
            <a:avLst/>
          </a:prstGeom>
          <a:noFill/>
        </p:spPr>
        <p:txBody>
          <a:bodyPr wrap="none" rtlCol="0">
            <a:spAutoFit/>
          </a:bodyPr>
          <a:lstStyle/>
          <a:p>
            <a:r>
              <a:rPr lang="en-US" dirty="0" smtClean="0"/>
              <a:t>Seven Trumpets (8:2 – 11:18)</a:t>
            </a:r>
            <a:endParaRPr lang="en-US" dirty="0"/>
          </a:p>
        </p:txBody>
      </p:sp>
      <p:sp>
        <p:nvSpPr>
          <p:cNvPr id="14" name="TextBox 13"/>
          <p:cNvSpPr txBox="1"/>
          <p:nvPr/>
        </p:nvSpPr>
        <p:spPr>
          <a:xfrm>
            <a:off x="3773194" y="4099831"/>
            <a:ext cx="2794996" cy="369332"/>
          </a:xfrm>
          <a:prstGeom prst="rect">
            <a:avLst/>
          </a:prstGeom>
          <a:noFill/>
        </p:spPr>
        <p:txBody>
          <a:bodyPr wrap="none" rtlCol="0">
            <a:spAutoFit/>
          </a:bodyPr>
          <a:lstStyle/>
          <a:p>
            <a:r>
              <a:rPr lang="en-US" dirty="0" smtClean="0"/>
              <a:t>Fall Of Babylon (17:1-19:10)</a:t>
            </a:r>
            <a:endParaRPr lang="en-US" dirty="0"/>
          </a:p>
        </p:txBody>
      </p:sp>
      <p:sp>
        <p:nvSpPr>
          <p:cNvPr id="15" name="TextBox 14"/>
          <p:cNvSpPr txBox="1"/>
          <p:nvPr/>
        </p:nvSpPr>
        <p:spPr>
          <a:xfrm>
            <a:off x="3773194" y="3573672"/>
            <a:ext cx="2740622" cy="369332"/>
          </a:xfrm>
          <a:prstGeom prst="rect">
            <a:avLst/>
          </a:prstGeom>
          <a:noFill/>
        </p:spPr>
        <p:txBody>
          <a:bodyPr wrap="none" rtlCol="0">
            <a:spAutoFit/>
          </a:bodyPr>
          <a:lstStyle/>
          <a:p>
            <a:r>
              <a:rPr lang="en-US" dirty="0" smtClean="0"/>
              <a:t>Satan attacks (11:19-14:20)</a:t>
            </a:r>
            <a:endParaRPr lang="en-US" dirty="0"/>
          </a:p>
        </p:txBody>
      </p:sp>
      <p:sp>
        <p:nvSpPr>
          <p:cNvPr id="16" name="TextBox 15"/>
          <p:cNvSpPr txBox="1"/>
          <p:nvPr/>
        </p:nvSpPr>
        <p:spPr>
          <a:xfrm>
            <a:off x="3011194" y="4625990"/>
            <a:ext cx="2932406" cy="369332"/>
          </a:xfrm>
          <a:prstGeom prst="rect">
            <a:avLst/>
          </a:prstGeom>
          <a:noFill/>
        </p:spPr>
        <p:txBody>
          <a:bodyPr wrap="none" rtlCol="0">
            <a:spAutoFit/>
          </a:bodyPr>
          <a:lstStyle/>
          <a:p>
            <a:r>
              <a:rPr lang="en-US" dirty="0" smtClean="0"/>
              <a:t>Bowl Judgments 15:1 – 16:21</a:t>
            </a:r>
            <a:endParaRPr lang="en-US" dirty="0"/>
          </a:p>
        </p:txBody>
      </p:sp>
      <p:sp>
        <p:nvSpPr>
          <p:cNvPr id="6" name="Left Brace 5"/>
          <p:cNvSpPr/>
          <p:nvPr/>
        </p:nvSpPr>
        <p:spPr>
          <a:xfrm>
            <a:off x="533400" y="1653702"/>
            <a:ext cx="250294" cy="4735430"/>
          </a:xfrm>
          <a:prstGeom prst="leftBrace">
            <a:avLst/>
          </a:prstGeom>
          <a:ln w="127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8" name="Left Brace 17"/>
          <p:cNvSpPr/>
          <p:nvPr/>
        </p:nvSpPr>
        <p:spPr>
          <a:xfrm>
            <a:off x="1240594" y="2179861"/>
            <a:ext cx="250294" cy="3683114"/>
          </a:xfrm>
          <a:prstGeom prst="leftBrace">
            <a:avLst/>
          </a:prstGeom>
          <a:ln w="127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9" name="Left Brace 18"/>
          <p:cNvSpPr/>
          <p:nvPr/>
        </p:nvSpPr>
        <p:spPr>
          <a:xfrm>
            <a:off x="2042426" y="2699266"/>
            <a:ext cx="216350" cy="2630795"/>
          </a:xfrm>
          <a:prstGeom prst="leftBrace">
            <a:avLst/>
          </a:prstGeom>
          <a:ln w="127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20" name="Left Brace 19"/>
          <p:cNvSpPr/>
          <p:nvPr/>
        </p:nvSpPr>
        <p:spPr>
          <a:xfrm>
            <a:off x="2826520" y="3232179"/>
            <a:ext cx="184674" cy="1578477"/>
          </a:xfrm>
          <a:prstGeom prst="leftBrace">
            <a:avLst/>
          </a:prstGeom>
          <a:ln w="127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21" name="Left Brace 20"/>
          <p:cNvSpPr/>
          <p:nvPr/>
        </p:nvSpPr>
        <p:spPr>
          <a:xfrm>
            <a:off x="3581400" y="3758338"/>
            <a:ext cx="184674" cy="540427"/>
          </a:xfrm>
          <a:prstGeom prst="leftBrace">
            <a:avLst/>
          </a:prstGeom>
          <a:ln w="127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34694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609600"/>
            <a:ext cx="4607352" cy="646331"/>
          </a:xfrm>
          <a:prstGeom prst="rect">
            <a:avLst/>
          </a:prstGeom>
          <a:noFill/>
        </p:spPr>
        <p:txBody>
          <a:bodyPr wrap="none" rtlCol="0">
            <a:spAutoFit/>
            <a:scene3d>
              <a:camera prst="orthographicFront"/>
              <a:lightRig rig="soft" dir="t">
                <a:rot lat="0" lon="0" rev="10800000"/>
              </a:lightRig>
            </a:scene3d>
            <a:sp3d>
              <a:bevelT w="27940" h="12700"/>
              <a:contourClr>
                <a:srgbClr val="DDDDDD"/>
              </a:contourClr>
            </a:sp3d>
          </a:bodyPr>
          <a:lstStyle/>
          <a:p>
            <a:r>
              <a:rPr lang="en-US" sz="3600" b="1" spc="150" dirty="0" smtClean="0">
                <a:ln w="11430"/>
                <a:solidFill>
                  <a:srgbClr val="F8F8F8"/>
                </a:solidFill>
                <a:effectLst>
                  <a:outerShdw blurRad="50800" dist="38100" dir="2700000" algn="tl" rotWithShape="0">
                    <a:prstClr val="black">
                      <a:alpha val="40000"/>
                    </a:prstClr>
                  </a:outerShdw>
                </a:effectLst>
                <a:latin typeface="Adobe Gothic Std B" pitchFamily="34" charset="-128"/>
                <a:ea typeface="Adobe Gothic Std B" pitchFamily="34" charset="-128"/>
              </a:rPr>
              <a:t>Revelation: Chiasm</a:t>
            </a:r>
            <a:endParaRPr lang="en-US" sz="3600" b="1" spc="150" dirty="0">
              <a:ln w="11430"/>
              <a:solidFill>
                <a:srgbClr val="F8F8F8"/>
              </a:solidFill>
              <a:effectLst>
                <a:outerShdw blurRad="50800" dist="38100" dir="2700000" algn="tl" rotWithShape="0">
                  <a:prstClr val="black">
                    <a:alpha val="40000"/>
                  </a:prstClr>
                </a:outerShdw>
              </a:effectLst>
              <a:latin typeface="Adobe Gothic Std B" pitchFamily="34" charset="-128"/>
              <a:ea typeface="Adobe Gothic Std B" pitchFamily="34" charset="-128"/>
            </a:endParaRPr>
          </a:p>
        </p:txBody>
      </p:sp>
      <p:sp>
        <p:nvSpPr>
          <p:cNvPr id="2" name="TextBox 1"/>
          <p:cNvSpPr txBox="1"/>
          <p:nvPr/>
        </p:nvSpPr>
        <p:spPr>
          <a:xfrm>
            <a:off x="419216" y="2346199"/>
            <a:ext cx="2757101" cy="369332"/>
          </a:xfrm>
          <a:prstGeom prst="rect">
            <a:avLst/>
          </a:prstGeom>
          <a:noFill/>
        </p:spPr>
        <p:txBody>
          <a:bodyPr wrap="none" rtlCol="0">
            <a:spAutoFit/>
          </a:bodyPr>
          <a:lstStyle/>
          <a:p>
            <a:r>
              <a:rPr lang="en-US" dirty="0" smtClean="0"/>
              <a:t>Seven Churches (1:10-3:22)</a:t>
            </a:r>
            <a:endParaRPr lang="en-US" dirty="0"/>
          </a:p>
        </p:txBody>
      </p:sp>
      <p:sp>
        <p:nvSpPr>
          <p:cNvPr id="3" name="TextBox 2"/>
          <p:cNvSpPr txBox="1"/>
          <p:nvPr/>
        </p:nvSpPr>
        <p:spPr>
          <a:xfrm>
            <a:off x="3739895" y="1653702"/>
            <a:ext cx="4702569" cy="1754326"/>
          </a:xfrm>
          <a:prstGeom prst="rect">
            <a:avLst/>
          </a:prstGeom>
          <a:noFill/>
        </p:spPr>
        <p:txBody>
          <a:bodyPr wrap="none" rtlCol="0">
            <a:spAutoFit/>
          </a:bodyPr>
          <a:lstStyle/>
          <a:p>
            <a:r>
              <a:rPr lang="en-US" dirty="0" smtClean="0"/>
              <a:t>Christ walks among the 7 lamps (2:1)</a:t>
            </a:r>
          </a:p>
          <a:p>
            <a:r>
              <a:rPr lang="en-US" dirty="0" smtClean="0"/>
              <a:t>Tree Of Life (2:1)</a:t>
            </a:r>
          </a:p>
          <a:p>
            <a:r>
              <a:rPr lang="en-US" dirty="0" smtClean="0"/>
              <a:t>Open Door (3:8)</a:t>
            </a:r>
          </a:p>
          <a:p>
            <a:r>
              <a:rPr lang="en-US" dirty="0" smtClean="0"/>
              <a:t>Christ sits on the Father’s throne (3:21)</a:t>
            </a:r>
          </a:p>
          <a:p>
            <a:r>
              <a:rPr lang="en-US" dirty="0" smtClean="0"/>
              <a:t>New Jerusalem comes down from heaven (3:12)</a:t>
            </a:r>
          </a:p>
          <a:p>
            <a:r>
              <a:rPr lang="en-US" dirty="0" smtClean="0"/>
              <a:t>I am coming soon (3:11)</a:t>
            </a:r>
            <a:endParaRPr lang="en-US" dirty="0"/>
          </a:p>
        </p:txBody>
      </p:sp>
      <p:sp>
        <p:nvSpPr>
          <p:cNvPr id="7" name="TextBox 6"/>
          <p:cNvSpPr txBox="1"/>
          <p:nvPr/>
        </p:nvSpPr>
        <p:spPr>
          <a:xfrm>
            <a:off x="419216" y="4805587"/>
            <a:ext cx="2852512" cy="369332"/>
          </a:xfrm>
          <a:prstGeom prst="rect">
            <a:avLst/>
          </a:prstGeom>
          <a:noFill/>
        </p:spPr>
        <p:txBody>
          <a:bodyPr wrap="none" rtlCol="0">
            <a:spAutoFit/>
          </a:bodyPr>
          <a:lstStyle/>
          <a:p>
            <a:r>
              <a:rPr lang="en-US" dirty="0" smtClean="0"/>
              <a:t>New Jerusalem (21:9 – 22:9)</a:t>
            </a:r>
            <a:endParaRPr lang="en-US" dirty="0"/>
          </a:p>
        </p:txBody>
      </p:sp>
      <p:sp>
        <p:nvSpPr>
          <p:cNvPr id="8" name="TextBox 7"/>
          <p:cNvSpPr txBox="1"/>
          <p:nvPr/>
        </p:nvSpPr>
        <p:spPr>
          <a:xfrm>
            <a:off x="3739895" y="4113090"/>
            <a:ext cx="4819589" cy="1754326"/>
          </a:xfrm>
          <a:prstGeom prst="rect">
            <a:avLst/>
          </a:prstGeom>
          <a:noFill/>
        </p:spPr>
        <p:txBody>
          <a:bodyPr wrap="none" rtlCol="0">
            <a:spAutoFit/>
          </a:bodyPr>
          <a:lstStyle/>
          <a:p>
            <a:r>
              <a:rPr lang="en-US" dirty="0" smtClean="0"/>
              <a:t>Christ is the eternal lamp (21:23)</a:t>
            </a:r>
          </a:p>
          <a:p>
            <a:r>
              <a:rPr lang="en-US" dirty="0" smtClean="0"/>
              <a:t>Tree Of Life (22:2)</a:t>
            </a:r>
          </a:p>
          <a:p>
            <a:r>
              <a:rPr lang="en-US" dirty="0" smtClean="0"/>
              <a:t>Gates never close (21:25)</a:t>
            </a:r>
          </a:p>
          <a:p>
            <a:r>
              <a:rPr lang="en-US" dirty="0" smtClean="0"/>
              <a:t>Throne of God and the Lamb (22:1,3)</a:t>
            </a:r>
          </a:p>
          <a:p>
            <a:r>
              <a:rPr lang="en-US" dirty="0" smtClean="0"/>
              <a:t>New Jerusalem comes down from heaven (21:10)</a:t>
            </a:r>
          </a:p>
          <a:p>
            <a:r>
              <a:rPr lang="en-US" dirty="0" smtClean="0"/>
              <a:t>I am coming soon (22:7)</a:t>
            </a:r>
            <a:endParaRPr lang="en-US" dirty="0"/>
          </a:p>
        </p:txBody>
      </p:sp>
      <p:sp>
        <p:nvSpPr>
          <p:cNvPr id="5" name="Left Brace 4"/>
          <p:cNvSpPr/>
          <p:nvPr/>
        </p:nvSpPr>
        <p:spPr>
          <a:xfrm>
            <a:off x="3300371" y="1665894"/>
            <a:ext cx="439524" cy="174213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12700">
                <a:solidFill>
                  <a:schemeClr val="accent2">
                    <a:lumMod val="75000"/>
                  </a:schemeClr>
                </a:solidFill>
              </a:ln>
            </a:endParaRPr>
          </a:p>
        </p:txBody>
      </p:sp>
      <p:sp>
        <p:nvSpPr>
          <p:cNvPr id="9" name="Left Brace 8"/>
          <p:cNvSpPr/>
          <p:nvPr/>
        </p:nvSpPr>
        <p:spPr>
          <a:xfrm>
            <a:off x="3300371" y="4114798"/>
            <a:ext cx="439524" cy="175261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12700">
                <a:solidFill>
                  <a:schemeClr val="accent2">
                    <a:lumMod val="75000"/>
                  </a:schemeClr>
                </a:solidFill>
              </a:ln>
            </a:endParaRPr>
          </a:p>
        </p:txBody>
      </p:sp>
    </p:spTree>
    <p:extLst>
      <p:ext uri="{BB962C8B-B14F-4D97-AF65-F5344CB8AC3E}">
        <p14:creationId xmlns:p14="http://schemas.microsoft.com/office/powerpoint/2010/main" val="2484695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40</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4453836"/>
            <a:ext cx="3263346" cy="2175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74033" y="838200"/>
            <a:ext cx="8188967" cy="3970318"/>
          </a:xfrm>
          <a:prstGeom prst="rect">
            <a:avLst/>
          </a:prstGeom>
          <a:noFill/>
        </p:spPr>
        <p:txBody>
          <a:bodyPr wrap="square" rtlCol="0">
            <a:spAutoFit/>
          </a:bodyPr>
          <a:lstStyle/>
          <a:p>
            <a:r>
              <a:rPr lang="en-US" sz="2800" dirty="0" smtClean="0">
                <a:solidFill>
                  <a:schemeClr val="bg1"/>
                </a:solidFill>
              </a:rPr>
              <a:t>Without </a:t>
            </a:r>
            <a:r>
              <a:rPr lang="en-US" sz="2800" dirty="0">
                <a:solidFill>
                  <a:schemeClr val="bg1"/>
                </a:solidFill>
              </a:rPr>
              <a:t>Divine Creation:</a:t>
            </a:r>
          </a:p>
          <a:p>
            <a:r>
              <a:rPr lang="en-US" sz="2800" dirty="0">
                <a:solidFill>
                  <a:schemeClr val="bg1"/>
                </a:solidFill>
              </a:rPr>
              <a:t>	a) If matter precedes spirit, then our nature is </a:t>
            </a:r>
            <a:r>
              <a:rPr lang="en-US" sz="2800" dirty="0" smtClean="0">
                <a:solidFill>
                  <a:schemeClr val="bg1"/>
                </a:solidFill>
              </a:rPr>
              <a:t>	accidental </a:t>
            </a:r>
            <a:r>
              <a:rPr lang="en-US" sz="2800" dirty="0">
                <a:solidFill>
                  <a:schemeClr val="bg1"/>
                </a:solidFill>
              </a:rPr>
              <a:t>and without significance</a:t>
            </a:r>
          </a:p>
          <a:p>
            <a:r>
              <a:rPr lang="en-US" sz="2800" dirty="0">
                <a:solidFill>
                  <a:schemeClr val="bg1"/>
                </a:solidFill>
              </a:rPr>
              <a:t>	b) If all things happened by chance, then life is </a:t>
            </a:r>
            <a:r>
              <a:rPr lang="en-US" sz="2800" dirty="0" smtClean="0">
                <a:solidFill>
                  <a:schemeClr val="bg1"/>
                </a:solidFill>
              </a:rPr>
              <a:t>	without </a:t>
            </a:r>
            <a:r>
              <a:rPr lang="en-US" sz="2800" dirty="0">
                <a:solidFill>
                  <a:schemeClr val="bg1"/>
                </a:solidFill>
              </a:rPr>
              <a:t>meaning and purpose.</a:t>
            </a:r>
          </a:p>
          <a:p>
            <a:r>
              <a:rPr lang="en-US" sz="2800" dirty="0">
                <a:solidFill>
                  <a:schemeClr val="bg1"/>
                </a:solidFill>
              </a:rPr>
              <a:t>	c) There is no thing as good and evil, and no </a:t>
            </a:r>
            <a:r>
              <a:rPr lang="en-US" sz="2800" dirty="0" smtClean="0">
                <a:solidFill>
                  <a:schemeClr val="bg1"/>
                </a:solidFill>
              </a:rPr>
              <a:t>	overriding </a:t>
            </a:r>
            <a:r>
              <a:rPr lang="en-US" sz="2800" dirty="0">
                <a:solidFill>
                  <a:schemeClr val="bg1"/>
                </a:solidFill>
              </a:rPr>
              <a:t>ethic.</a:t>
            </a:r>
          </a:p>
          <a:p>
            <a:r>
              <a:rPr lang="en-US" sz="2800" dirty="0">
                <a:solidFill>
                  <a:schemeClr val="bg1"/>
                </a:solidFill>
              </a:rPr>
              <a:t>	d) Our lives are nothing more than deterministic </a:t>
            </a:r>
            <a:r>
              <a:rPr lang="en-US" sz="2800" dirty="0" smtClean="0">
                <a:solidFill>
                  <a:schemeClr val="bg1"/>
                </a:solidFill>
              </a:rPr>
              <a:t>	evolution</a:t>
            </a:r>
            <a:endParaRPr lang="en-US" sz="2800" dirty="0">
              <a:solidFill>
                <a:schemeClr val="bg1"/>
              </a:solidFill>
            </a:endParaRPr>
          </a:p>
        </p:txBody>
      </p:sp>
    </p:spTree>
    <p:extLst>
      <p:ext uri="{BB962C8B-B14F-4D97-AF65-F5344CB8AC3E}">
        <p14:creationId xmlns:p14="http://schemas.microsoft.com/office/powerpoint/2010/main" val="3987932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94422110"/>
              </p:ext>
            </p:extLst>
          </p:nvPr>
        </p:nvGraphicFramePr>
        <p:xfrm>
          <a:off x="304800" y="1051561"/>
          <a:ext cx="8610600" cy="5425439"/>
        </p:xfrm>
        <a:graphic>
          <a:graphicData uri="http://schemas.openxmlformats.org/drawingml/2006/table">
            <a:tbl>
              <a:tblPr firstRow="1" firstCol="1" bandRow="1"/>
              <a:tblGrid>
                <a:gridCol w="2819400"/>
                <a:gridCol w="2286000"/>
                <a:gridCol w="3505200"/>
              </a:tblGrid>
              <a:tr h="154050">
                <a:tc>
                  <a:txBody>
                    <a:bodyPr/>
                    <a:lstStyle/>
                    <a:p>
                      <a:pPr marL="0" marR="0">
                        <a:spcBef>
                          <a:spcPts val="0"/>
                        </a:spcBef>
                        <a:spcAft>
                          <a:spcPts val="0"/>
                        </a:spcAft>
                      </a:pPr>
                      <a:r>
                        <a:rPr lang="en-US" sz="1200" b="1" dirty="0">
                          <a:effectLst/>
                          <a:latin typeface="Times New Roman"/>
                          <a:ea typeface="Times New Roman"/>
                          <a:cs typeface="Times New Roman"/>
                        </a:rPr>
                        <a:t>The Messiah must...</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200" b="1">
                          <a:effectLst/>
                          <a:latin typeface="Times New Roman"/>
                          <a:ea typeface="Times New Roman"/>
                          <a:cs typeface="Times New Roman"/>
                        </a:rPr>
                        <a:t>Prophecy</a:t>
                      </a:r>
                      <a:endParaRPr lang="en-US" sz="120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200" b="1">
                          <a:effectLst/>
                          <a:latin typeface="Times New Roman"/>
                          <a:ea typeface="Times New Roman"/>
                          <a:cs typeface="Times New Roman"/>
                        </a:rPr>
                        <a:t>Fulfillment by Jesus</a:t>
                      </a:r>
                      <a:endParaRPr lang="en-US" sz="120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199390">
                <a:tc>
                  <a:txBody>
                    <a:bodyPr/>
                    <a:lstStyle/>
                    <a:p>
                      <a:pPr marL="0" marR="0">
                        <a:spcBef>
                          <a:spcPts val="0"/>
                        </a:spcBef>
                        <a:spcAft>
                          <a:spcPts val="0"/>
                        </a:spcAft>
                      </a:pPr>
                      <a:r>
                        <a:rPr lang="en-US" sz="1200" dirty="0">
                          <a:effectLst/>
                          <a:latin typeface="Times New Roman"/>
                          <a:ea typeface="Times New Roman"/>
                          <a:cs typeface="Times New Roman"/>
                        </a:rPr>
                        <a:t>Bear the reproaches and sin of others</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Isaiah 53:12</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Romans 15:3</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154050">
                <a:tc>
                  <a:txBody>
                    <a:bodyPr/>
                    <a:lstStyle/>
                    <a:p>
                      <a:pPr marL="0" marR="0">
                        <a:spcBef>
                          <a:spcPts val="0"/>
                        </a:spcBef>
                        <a:spcAft>
                          <a:spcPts val="0"/>
                        </a:spcAft>
                      </a:pPr>
                      <a:r>
                        <a:rPr lang="en-US" sz="1200" dirty="0">
                          <a:effectLst/>
                          <a:latin typeface="Times New Roman"/>
                          <a:ea typeface="Times New Roman"/>
                          <a:cs typeface="Times New Roman"/>
                        </a:rPr>
                        <a:t>Be a priest</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Psalms 110:4</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Hebrews 5:5‑6, 6:20, 7:15‑17</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154050">
                <a:tc>
                  <a:txBody>
                    <a:bodyPr/>
                    <a:lstStyle/>
                    <a:p>
                      <a:pPr marL="0" marR="0">
                        <a:spcBef>
                          <a:spcPts val="0"/>
                        </a:spcBef>
                        <a:spcAft>
                          <a:spcPts val="0"/>
                        </a:spcAft>
                      </a:pPr>
                      <a:r>
                        <a:rPr lang="en-US" sz="1200" dirty="0">
                          <a:effectLst/>
                          <a:latin typeface="Times New Roman"/>
                          <a:ea typeface="Times New Roman"/>
                          <a:cs typeface="Times New Roman"/>
                        </a:rPr>
                        <a:t>Enter Jerusalem on a donkey</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Zechariah 9:9</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4114800" marR="0" indent="-4114800">
                        <a:spcBef>
                          <a:spcPts val="0"/>
                        </a:spcBef>
                        <a:spcAft>
                          <a:spcPts val="0"/>
                        </a:spcAft>
                        <a:tabLst>
                          <a:tab pos="-914400" algn="l"/>
                        </a:tabLst>
                      </a:pPr>
                      <a:r>
                        <a:rPr lang="en-US" sz="1200">
                          <a:effectLst/>
                          <a:latin typeface="Times New Roman"/>
                          <a:ea typeface="Times New Roman"/>
                          <a:cs typeface="Times New Roman"/>
                        </a:rPr>
                        <a:t>Matthew 21:1‑11; Mark 11:1‑11; John 12:12‑16</a:t>
                      </a:r>
                      <a:endParaRPr lang="en-US" sz="120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154050">
                <a:tc>
                  <a:txBody>
                    <a:bodyPr/>
                    <a:lstStyle/>
                    <a:p>
                      <a:pPr marL="0" marR="0">
                        <a:spcBef>
                          <a:spcPts val="0"/>
                        </a:spcBef>
                        <a:spcAft>
                          <a:spcPts val="0"/>
                        </a:spcAft>
                      </a:pPr>
                      <a:r>
                        <a:rPr lang="en-US" sz="1200" dirty="0">
                          <a:effectLst/>
                          <a:latin typeface="Times New Roman"/>
                          <a:ea typeface="Times New Roman"/>
                          <a:cs typeface="Times New Roman"/>
                        </a:rPr>
                        <a:t>Enter the Temple with authority</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Malachi 3:1</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21:12; John 2:13‑22</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154050">
                <a:tc>
                  <a:txBody>
                    <a:bodyPr/>
                    <a:lstStyle/>
                    <a:p>
                      <a:pPr marL="0" marR="0">
                        <a:spcBef>
                          <a:spcPts val="0"/>
                        </a:spcBef>
                        <a:spcAft>
                          <a:spcPts val="0"/>
                        </a:spcAft>
                      </a:pPr>
                      <a:r>
                        <a:rPr lang="en-US" sz="1200" dirty="0">
                          <a:effectLst/>
                          <a:latin typeface="Times New Roman"/>
                          <a:ea typeface="Times New Roman"/>
                          <a:cs typeface="Times New Roman"/>
                        </a:rPr>
                        <a:t>Born of a virgin</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Isaiah 7:14</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1:23</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154050">
                <a:tc>
                  <a:txBody>
                    <a:bodyPr/>
                    <a:lstStyle/>
                    <a:p>
                      <a:pPr marL="0" marR="0">
                        <a:spcBef>
                          <a:spcPts val="0"/>
                        </a:spcBef>
                        <a:spcAft>
                          <a:spcPts val="0"/>
                        </a:spcAft>
                      </a:pPr>
                      <a:r>
                        <a:rPr lang="en-US" sz="1200" dirty="0">
                          <a:effectLst/>
                          <a:latin typeface="Times New Roman"/>
                          <a:ea typeface="Times New Roman"/>
                          <a:cs typeface="Times New Roman"/>
                        </a:rPr>
                        <a:t>Proceeded by a messenger</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Isaiah 40:3 5, Malachi 3:1</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3:1‑3, Luke 3:2‑6</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154050">
                <a:tc>
                  <a:txBody>
                    <a:bodyPr/>
                    <a:lstStyle/>
                    <a:p>
                      <a:pPr marL="0" marR="0">
                        <a:spcBef>
                          <a:spcPts val="0"/>
                        </a:spcBef>
                        <a:spcAft>
                          <a:spcPts val="0"/>
                        </a:spcAft>
                      </a:pPr>
                      <a:r>
                        <a:rPr lang="en-US" sz="1200" dirty="0">
                          <a:effectLst/>
                          <a:latin typeface="Times New Roman"/>
                          <a:ea typeface="Times New Roman"/>
                          <a:cs typeface="Times New Roman"/>
                        </a:rPr>
                        <a:t>Be born in Bethlehem</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a:effectLst/>
                          <a:latin typeface="Times New Roman"/>
                          <a:ea typeface="Times New Roman"/>
                          <a:cs typeface="Times New Roman"/>
                        </a:rPr>
                        <a:t>Micah 5:2</a:t>
                      </a:r>
                      <a:endParaRPr lang="en-US" sz="120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2:1; Luke 2:4‑7</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154050">
                <a:tc>
                  <a:txBody>
                    <a:bodyPr/>
                    <a:lstStyle/>
                    <a:p>
                      <a:pPr marL="0" marR="0">
                        <a:spcBef>
                          <a:spcPts val="0"/>
                        </a:spcBef>
                        <a:spcAft>
                          <a:spcPts val="0"/>
                        </a:spcAft>
                      </a:pPr>
                      <a:r>
                        <a:rPr lang="en-US" sz="1200" dirty="0">
                          <a:effectLst/>
                          <a:latin typeface="Times New Roman"/>
                          <a:ea typeface="Times New Roman"/>
                          <a:cs typeface="Times New Roman"/>
                        </a:rPr>
                        <a:t>Be adored by great persons</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Psalms 72:10‑11	</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2:1‑11</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154050">
                <a:tc>
                  <a:txBody>
                    <a:bodyPr/>
                    <a:lstStyle/>
                    <a:p>
                      <a:pPr marL="0" marR="0">
                        <a:spcBef>
                          <a:spcPts val="0"/>
                        </a:spcBef>
                        <a:spcAft>
                          <a:spcPts val="0"/>
                        </a:spcAft>
                      </a:pPr>
                      <a:r>
                        <a:rPr lang="en-US" sz="1200" dirty="0">
                          <a:effectLst/>
                          <a:latin typeface="Times New Roman"/>
                          <a:ea typeface="Times New Roman"/>
                          <a:cs typeface="Times New Roman"/>
                        </a:rPr>
                        <a:t>Be anointed with the Spirit of God</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Isaiah 11:2, 61:1</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4114800" marR="0" indent="-4114800">
                        <a:spcBef>
                          <a:spcPts val="0"/>
                        </a:spcBef>
                        <a:spcAft>
                          <a:spcPts val="0"/>
                        </a:spcAft>
                        <a:tabLst>
                          <a:tab pos="-914400" algn="l"/>
                        </a:tabLst>
                      </a:pPr>
                      <a:r>
                        <a:rPr lang="en-US" sz="1200" dirty="0">
                          <a:effectLst/>
                          <a:latin typeface="Times New Roman"/>
                          <a:ea typeface="Times New Roman"/>
                          <a:cs typeface="Times New Roman"/>
                        </a:rPr>
                        <a:t>Matthew 3:16; John 3:34; Acts 10:38</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154050">
                <a:tc>
                  <a:txBody>
                    <a:bodyPr/>
                    <a:lstStyle/>
                    <a:p>
                      <a:pPr marL="0" marR="0">
                        <a:spcBef>
                          <a:spcPts val="0"/>
                        </a:spcBef>
                        <a:spcAft>
                          <a:spcPts val="0"/>
                        </a:spcAft>
                      </a:pPr>
                      <a:r>
                        <a:rPr lang="en-US" sz="1200" dirty="0">
                          <a:effectLst/>
                          <a:latin typeface="Times New Roman"/>
                          <a:ea typeface="Times New Roman"/>
                          <a:cs typeface="Times New Roman"/>
                        </a:rPr>
                        <a:t>Be hated without cause       </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a:effectLst/>
                          <a:latin typeface="Times New Roman"/>
                          <a:ea typeface="Times New Roman"/>
                          <a:cs typeface="Times New Roman"/>
                        </a:rPr>
                        <a:t>Isaiah 49:7; Psalms 69:4</a:t>
                      </a:r>
                      <a:endParaRPr lang="en-US" sz="120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John 15:24‑25</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182880">
                <a:tc>
                  <a:txBody>
                    <a:bodyPr/>
                    <a:lstStyle/>
                    <a:p>
                      <a:pPr marL="0" marR="0">
                        <a:spcBef>
                          <a:spcPts val="0"/>
                        </a:spcBef>
                        <a:spcAft>
                          <a:spcPts val="0"/>
                        </a:spcAft>
                      </a:pPr>
                      <a:r>
                        <a:rPr lang="en-US" sz="1200" dirty="0">
                          <a:effectLst/>
                          <a:latin typeface="Times New Roman"/>
                          <a:ea typeface="Times New Roman"/>
                          <a:cs typeface="Times New Roman"/>
                        </a:rPr>
                        <a:t>Be undesired, rejected by His own people</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Isaiah 53:2, 63:3; Psalms 69:8</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Mark 6:3; Luke 9:58; John 1:11</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154050">
                <a:tc>
                  <a:txBody>
                    <a:bodyPr/>
                    <a:lstStyle/>
                    <a:p>
                      <a:pPr marL="0" marR="0">
                        <a:spcBef>
                          <a:spcPts val="0"/>
                        </a:spcBef>
                        <a:spcAft>
                          <a:spcPts val="0"/>
                        </a:spcAft>
                      </a:pPr>
                      <a:r>
                        <a:rPr lang="en-US" sz="1200" dirty="0">
                          <a:effectLst/>
                          <a:latin typeface="Times New Roman"/>
                          <a:ea typeface="Times New Roman"/>
                          <a:cs typeface="Times New Roman"/>
                        </a:rPr>
                        <a:t>Be plotted against by Jews, Gentiles  </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Psalms 2:1‑2</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4114800" marR="0" indent="-4114800">
                        <a:spcBef>
                          <a:spcPts val="0"/>
                        </a:spcBef>
                        <a:spcAft>
                          <a:spcPts val="0"/>
                        </a:spcAft>
                        <a:tabLst>
                          <a:tab pos="-914400" algn="l"/>
                        </a:tabLst>
                      </a:pPr>
                      <a:r>
                        <a:rPr lang="en-US" sz="1200" dirty="0">
                          <a:effectLst/>
                          <a:latin typeface="Times New Roman"/>
                          <a:ea typeface="Times New Roman"/>
                          <a:cs typeface="Times New Roman"/>
                        </a:rPr>
                        <a:t>Acts 4:27</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154050">
                <a:tc>
                  <a:txBody>
                    <a:bodyPr/>
                    <a:lstStyle/>
                    <a:p>
                      <a:pPr marL="0" marR="0">
                        <a:spcBef>
                          <a:spcPts val="0"/>
                        </a:spcBef>
                        <a:spcAft>
                          <a:spcPts val="0"/>
                        </a:spcAft>
                      </a:pPr>
                      <a:r>
                        <a:rPr lang="en-US" sz="1200" dirty="0">
                          <a:effectLst/>
                          <a:latin typeface="Times New Roman"/>
                          <a:ea typeface="Times New Roman"/>
                          <a:cs typeface="Times New Roman"/>
                        </a:rPr>
                        <a:t>Be betrayed by a friend</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Psalms 41:9, 55:12‑24</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26:21‑25, 47‑50; John 13:18‑21; Acts 1:16‑18</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154050">
                <a:tc>
                  <a:txBody>
                    <a:bodyPr/>
                    <a:lstStyle/>
                    <a:p>
                      <a:pPr marL="0" marR="0">
                        <a:spcBef>
                          <a:spcPts val="0"/>
                        </a:spcBef>
                        <a:spcAft>
                          <a:spcPts val="0"/>
                        </a:spcAft>
                      </a:pPr>
                      <a:r>
                        <a:rPr lang="en-US" sz="1200" dirty="0">
                          <a:effectLst/>
                          <a:latin typeface="Times New Roman"/>
                          <a:ea typeface="Times New Roman"/>
                          <a:cs typeface="Times New Roman"/>
                        </a:rPr>
                        <a:t>Be betrayed for 30 pieces of silver</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Zechariah 11:12</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26:16</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213360">
                <a:tc>
                  <a:txBody>
                    <a:bodyPr/>
                    <a:lstStyle/>
                    <a:p>
                      <a:pPr marL="0" marR="0">
                        <a:spcBef>
                          <a:spcPts val="0"/>
                        </a:spcBef>
                        <a:spcAft>
                          <a:spcPts val="0"/>
                        </a:spcAft>
                      </a:pPr>
                      <a:r>
                        <a:rPr lang="en-US" sz="1200" dirty="0">
                          <a:effectLst/>
                          <a:latin typeface="Times New Roman"/>
                          <a:ea typeface="Times New Roman"/>
                          <a:cs typeface="Times New Roman"/>
                        </a:rPr>
                        <a:t>Have his price given for a potter’s field</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Zechariah 11:13</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27:7</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154050">
                <a:tc>
                  <a:txBody>
                    <a:bodyPr/>
                    <a:lstStyle/>
                    <a:p>
                      <a:pPr marL="0" marR="0">
                        <a:spcBef>
                          <a:spcPts val="0"/>
                        </a:spcBef>
                        <a:spcAft>
                          <a:spcPts val="0"/>
                        </a:spcAft>
                      </a:pPr>
                      <a:r>
                        <a:rPr lang="en-US" sz="1200">
                          <a:effectLst/>
                          <a:latin typeface="Times New Roman"/>
                          <a:ea typeface="Times New Roman"/>
                          <a:cs typeface="Times New Roman"/>
                        </a:rPr>
                        <a:t>Be forsaken by His disciples</a:t>
                      </a:r>
                      <a:endParaRPr lang="en-US" sz="120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Zechariah 13:7</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26:31, 56</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154050">
                <a:tc>
                  <a:txBody>
                    <a:bodyPr/>
                    <a:lstStyle/>
                    <a:p>
                      <a:pPr marL="0" marR="0">
                        <a:spcBef>
                          <a:spcPts val="0"/>
                        </a:spcBef>
                        <a:spcAft>
                          <a:spcPts val="0"/>
                        </a:spcAft>
                      </a:pPr>
                      <a:r>
                        <a:rPr lang="en-US" sz="1200" dirty="0">
                          <a:effectLst/>
                          <a:latin typeface="Times New Roman"/>
                          <a:ea typeface="Times New Roman"/>
                          <a:cs typeface="Times New Roman"/>
                        </a:rPr>
                        <a:t>Be struck on the cheek</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Micah 5:1</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27:30</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154050">
                <a:tc>
                  <a:txBody>
                    <a:bodyPr/>
                    <a:lstStyle/>
                    <a:p>
                      <a:pPr marL="0" marR="0">
                        <a:spcBef>
                          <a:spcPts val="0"/>
                        </a:spcBef>
                        <a:spcAft>
                          <a:spcPts val="0"/>
                        </a:spcAft>
                      </a:pPr>
                      <a:r>
                        <a:rPr lang="en-US" sz="1200" dirty="0">
                          <a:effectLst/>
                          <a:latin typeface="Times New Roman"/>
                          <a:ea typeface="Times New Roman"/>
                          <a:cs typeface="Times New Roman"/>
                        </a:rPr>
                        <a:t>Be spat on     </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Isaiah 50:6</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26:67, 27:30</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154050">
                <a:tc>
                  <a:txBody>
                    <a:bodyPr/>
                    <a:lstStyle/>
                    <a:p>
                      <a:pPr marL="0" marR="0">
                        <a:spcBef>
                          <a:spcPts val="0"/>
                        </a:spcBef>
                        <a:spcAft>
                          <a:spcPts val="0"/>
                        </a:spcAft>
                      </a:pPr>
                      <a:r>
                        <a:rPr lang="en-US" sz="1200" dirty="0">
                          <a:effectLst/>
                          <a:latin typeface="Times New Roman"/>
                          <a:ea typeface="Times New Roman"/>
                          <a:cs typeface="Times New Roman"/>
                        </a:rPr>
                        <a:t>Be mocked</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Psalms 22:7‑8</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27:31, 39‑44</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154050">
                <a:tc>
                  <a:txBody>
                    <a:bodyPr/>
                    <a:lstStyle/>
                    <a:p>
                      <a:pPr marL="0" marR="0">
                        <a:spcBef>
                          <a:spcPts val="0"/>
                        </a:spcBef>
                        <a:spcAft>
                          <a:spcPts val="0"/>
                        </a:spcAft>
                      </a:pPr>
                      <a:r>
                        <a:rPr lang="en-US" sz="1200" dirty="0">
                          <a:effectLst/>
                          <a:latin typeface="Times New Roman"/>
                          <a:ea typeface="Times New Roman"/>
                          <a:cs typeface="Times New Roman"/>
                        </a:rPr>
                        <a:t>Be beaten    </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Isaiah 50:6</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26:67, 27:26, 30</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154050">
                <a:tc>
                  <a:txBody>
                    <a:bodyPr/>
                    <a:lstStyle/>
                    <a:p>
                      <a:pPr marL="0" marR="0">
                        <a:spcBef>
                          <a:spcPts val="0"/>
                        </a:spcBef>
                        <a:spcAft>
                          <a:spcPts val="0"/>
                        </a:spcAft>
                      </a:pPr>
                      <a:r>
                        <a:rPr lang="en-US" sz="1200" dirty="0">
                          <a:effectLst/>
                          <a:latin typeface="Times New Roman"/>
                          <a:ea typeface="Times New Roman"/>
                          <a:cs typeface="Times New Roman"/>
                        </a:rPr>
                        <a:t>Be thirsty during His execution</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Psalms 22:15</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John 19:28</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206755">
                <a:tc>
                  <a:txBody>
                    <a:bodyPr/>
                    <a:lstStyle/>
                    <a:p>
                      <a:pPr marL="0" marR="0">
                        <a:spcBef>
                          <a:spcPts val="0"/>
                        </a:spcBef>
                        <a:spcAft>
                          <a:spcPts val="0"/>
                        </a:spcAft>
                      </a:pPr>
                      <a:r>
                        <a:rPr lang="en-US" sz="1200" dirty="0">
                          <a:effectLst/>
                          <a:latin typeface="Times New Roman"/>
                          <a:ea typeface="Times New Roman"/>
                          <a:cs typeface="Times New Roman"/>
                        </a:rPr>
                        <a:t>Be given vinegar to quench that thirst</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Psalms 69:21</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27:34</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154050">
                <a:tc>
                  <a:txBody>
                    <a:bodyPr/>
                    <a:lstStyle/>
                    <a:p>
                      <a:pPr marL="0" marR="0">
                        <a:spcBef>
                          <a:spcPts val="0"/>
                        </a:spcBef>
                        <a:spcAft>
                          <a:spcPts val="0"/>
                        </a:spcAft>
                      </a:pPr>
                      <a:r>
                        <a:rPr lang="en-US" sz="1200" dirty="0">
                          <a:effectLst/>
                          <a:latin typeface="Times New Roman"/>
                          <a:ea typeface="Times New Roman"/>
                          <a:cs typeface="Times New Roman"/>
                        </a:rPr>
                        <a:t>Be considered a transgressor            </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Isaiah 53:12</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27:38</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154050">
                <a:tc>
                  <a:txBody>
                    <a:bodyPr/>
                    <a:lstStyle/>
                    <a:p>
                      <a:pPr marL="0" marR="0">
                        <a:spcBef>
                          <a:spcPts val="0"/>
                        </a:spcBef>
                        <a:spcAft>
                          <a:spcPts val="0"/>
                        </a:spcAft>
                      </a:pPr>
                      <a:r>
                        <a:rPr lang="en-US" sz="1200" dirty="0">
                          <a:effectLst/>
                          <a:latin typeface="Times New Roman"/>
                          <a:ea typeface="Times New Roman"/>
                          <a:cs typeface="Times New Roman"/>
                        </a:rPr>
                        <a:t>Be buried with the rich when dead</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Isaiah 53:9</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27:57‑60</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210058">
                <a:tc>
                  <a:txBody>
                    <a:bodyPr/>
                    <a:lstStyle/>
                    <a:p>
                      <a:pPr marL="0" marR="0">
                        <a:spcBef>
                          <a:spcPts val="0"/>
                        </a:spcBef>
                        <a:spcAft>
                          <a:spcPts val="0"/>
                        </a:spcAft>
                      </a:pPr>
                      <a:r>
                        <a:rPr lang="en-US" sz="1200" dirty="0">
                          <a:effectLst/>
                          <a:latin typeface="Times New Roman"/>
                          <a:ea typeface="Times New Roman"/>
                          <a:cs typeface="Times New Roman"/>
                        </a:rPr>
                        <a:t>Be sought after by Gentiles as well as Jews    </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Isaiah 11:10, 42:1</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Acts 10:45</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206756">
                <a:tc>
                  <a:txBody>
                    <a:bodyPr/>
                    <a:lstStyle/>
                    <a:p>
                      <a:pPr marL="0" marR="0">
                        <a:spcBef>
                          <a:spcPts val="0"/>
                        </a:spcBef>
                        <a:spcAft>
                          <a:spcPts val="0"/>
                        </a:spcAft>
                      </a:pPr>
                      <a:r>
                        <a:rPr lang="en-US" sz="1200">
                          <a:effectLst/>
                          <a:latin typeface="Times New Roman"/>
                          <a:ea typeface="Times New Roman"/>
                          <a:cs typeface="Times New Roman"/>
                        </a:rPr>
                        <a:t>Be accepted by the Gentiles</a:t>
                      </a:r>
                      <a:endParaRPr lang="en-US" sz="120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Isaiah 11:10, 42:1‑4, 49:1‑12</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12:21; Acts 10:45; Romans 15:9‑12</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182880">
                <a:tc>
                  <a:txBody>
                    <a:bodyPr/>
                    <a:lstStyle/>
                    <a:p>
                      <a:pPr marL="0" marR="0">
                        <a:spcBef>
                          <a:spcPts val="0"/>
                        </a:spcBef>
                        <a:spcAft>
                          <a:spcPts val="0"/>
                        </a:spcAft>
                      </a:pPr>
                      <a:r>
                        <a:rPr lang="en-US" sz="1200" dirty="0">
                          <a:effectLst/>
                          <a:latin typeface="Times New Roman"/>
                          <a:ea typeface="Times New Roman"/>
                          <a:cs typeface="Times New Roman"/>
                        </a:rPr>
                        <a:t>Resurrection</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Psalm 16:10, </a:t>
                      </a:r>
                      <a:r>
                        <a:rPr lang="en-US" sz="1200" dirty="0" smtClean="0">
                          <a:effectLst/>
                          <a:latin typeface="Times New Roman"/>
                          <a:ea typeface="Times New Roman"/>
                          <a:cs typeface="Times New Roman"/>
                        </a:rPr>
                        <a:t>2, 7, Isaiah 53:9‑10</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28:1‑20, Acts 13:33-37</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174244">
                <a:tc>
                  <a:txBody>
                    <a:bodyPr/>
                    <a:lstStyle/>
                    <a:p>
                      <a:pPr marL="0" marR="0">
                        <a:spcBef>
                          <a:spcPts val="0"/>
                        </a:spcBef>
                        <a:spcAft>
                          <a:spcPts val="0"/>
                        </a:spcAft>
                      </a:pPr>
                      <a:r>
                        <a:rPr lang="en-US" sz="1200" dirty="0">
                          <a:effectLst/>
                          <a:latin typeface="Times New Roman"/>
                          <a:ea typeface="Times New Roman"/>
                          <a:cs typeface="Times New Roman"/>
                        </a:rPr>
                        <a:t>To the right hand of the Father</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Psalms 16:11, 68:18 and 110:1</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Luke 24:51, Acts 1:9‑11 and 7:55 and Hebrews 1:3</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bl>
          </a:graphicData>
        </a:graphic>
      </p:graphicFrame>
      <p:sp>
        <p:nvSpPr>
          <p:cNvPr id="3" name="Rectangle 1"/>
          <p:cNvSpPr>
            <a:spLocks noChangeArrowheads="1"/>
          </p:cNvSpPr>
          <p:nvPr/>
        </p:nvSpPr>
        <p:spPr bwMode="auto">
          <a:xfrm>
            <a:off x="1976438" y="1600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914400" algn="l"/>
              </a:tabLst>
              <a:defRPr>
                <a:solidFill>
                  <a:schemeClr val="tx1"/>
                </a:solidFill>
                <a:latin typeface="Arial" pitchFamily="34" charset="0"/>
                <a:cs typeface="Arial" pitchFamily="34" charset="0"/>
              </a:defRPr>
            </a:lvl1pPr>
            <a:lvl2pPr fontAlgn="base">
              <a:spcBef>
                <a:spcPct val="0"/>
              </a:spcBef>
              <a:spcAft>
                <a:spcPct val="0"/>
              </a:spcAft>
              <a:tabLst>
                <a:tab pos="-914400" algn="l"/>
              </a:tabLst>
              <a:defRPr>
                <a:solidFill>
                  <a:schemeClr val="tx1"/>
                </a:solidFill>
                <a:latin typeface="Arial" pitchFamily="34" charset="0"/>
                <a:cs typeface="Arial" pitchFamily="34" charset="0"/>
              </a:defRPr>
            </a:lvl2pPr>
            <a:lvl3pPr fontAlgn="base">
              <a:spcBef>
                <a:spcPct val="0"/>
              </a:spcBef>
              <a:spcAft>
                <a:spcPct val="0"/>
              </a:spcAft>
              <a:tabLst>
                <a:tab pos="-914400" algn="l"/>
              </a:tabLst>
              <a:defRPr>
                <a:solidFill>
                  <a:schemeClr val="tx1"/>
                </a:solidFill>
                <a:latin typeface="Arial" pitchFamily="34" charset="0"/>
                <a:cs typeface="Arial" pitchFamily="34" charset="0"/>
              </a:defRPr>
            </a:lvl3pPr>
            <a:lvl4pPr fontAlgn="base">
              <a:spcBef>
                <a:spcPct val="0"/>
              </a:spcBef>
              <a:spcAft>
                <a:spcPct val="0"/>
              </a:spcAft>
              <a:tabLst>
                <a:tab pos="-914400" algn="l"/>
              </a:tabLst>
              <a:defRPr>
                <a:solidFill>
                  <a:schemeClr val="tx1"/>
                </a:solidFill>
                <a:latin typeface="Arial" pitchFamily="34" charset="0"/>
                <a:cs typeface="Arial" pitchFamily="34" charset="0"/>
              </a:defRPr>
            </a:lvl4pPr>
            <a:lvl5pPr fontAlgn="base">
              <a:spcBef>
                <a:spcPct val="0"/>
              </a:spcBef>
              <a:spcAft>
                <a:spcPct val="0"/>
              </a:spcAft>
              <a:tabLst>
                <a:tab pos="-914400" algn="l"/>
              </a:tabLst>
              <a:defRPr>
                <a:solidFill>
                  <a:schemeClr val="tx1"/>
                </a:solidFill>
                <a:latin typeface="Arial" pitchFamily="34" charset="0"/>
                <a:cs typeface="Arial" pitchFamily="34" charset="0"/>
              </a:defRPr>
            </a:lvl5pPr>
            <a:lvl6pPr fontAlgn="base">
              <a:spcBef>
                <a:spcPct val="0"/>
              </a:spcBef>
              <a:spcAft>
                <a:spcPct val="0"/>
              </a:spcAft>
              <a:tabLst>
                <a:tab pos="-914400" algn="l"/>
              </a:tabLst>
              <a:defRPr>
                <a:solidFill>
                  <a:schemeClr val="tx1"/>
                </a:solidFill>
                <a:latin typeface="Arial" pitchFamily="34" charset="0"/>
                <a:cs typeface="Arial" pitchFamily="34" charset="0"/>
              </a:defRPr>
            </a:lvl6pPr>
            <a:lvl7pPr fontAlgn="base">
              <a:spcBef>
                <a:spcPct val="0"/>
              </a:spcBef>
              <a:spcAft>
                <a:spcPct val="0"/>
              </a:spcAft>
              <a:tabLst>
                <a:tab pos="-914400" algn="l"/>
              </a:tabLst>
              <a:defRPr>
                <a:solidFill>
                  <a:schemeClr val="tx1"/>
                </a:solidFill>
                <a:latin typeface="Arial" pitchFamily="34" charset="0"/>
                <a:cs typeface="Arial" pitchFamily="34" charset="0"/>
              </a:defRPr>
            </a:lvl7pPr>
            <a:lvl8pPr fontAlgn="base">
              <a:spcBef>
                <a:spcPct val="0"/>
              </a:spcBef>
              <a:spcAft>
                <a:spcPct val="0"/>
              </a:spcAft>
              <a:tabLst>
                <a:tab pos="-914400" algn="l"/>
              </a:tabLst>
              <a:defRPr>
                <a:solidFill>
                  <a:schemeClr val="tx1"/>
                </a:solidFill>
                <a:latin typeface="Arial" pitchFamily="34" charset="0"/>
                <a:cs typeface="Arial" pitchFamily="34" charset="0"/>
              </a:defRPr>
            </a:lvl8pPr>
            <a:lvl9pPr fontAlgn="base">
              <a:spcBef>
                <a:spcPct val="0"/>
              </a:spcBef>
              <a:spcAft>
                <a:spcPct val="0"/>
              </a:spcAft>
              <a:tabLst>
                <a:tab pos="-914400"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914400" algn="l"/>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TextBox 6"/>
          <p:cNvSpPr txBox="1"/>
          <p:nvPr/>
        </p:nvSpPr>
        <p:spPr>
          <a:xfrm>
            <a:off x="304800" y="376535"/>
            <a:ext cx="4724370" cy="461665"/>
          </a:xfrm>
          <a:prstGeom prst="rect">
            <a:avLst/>
          </a:prstGeom>
          <a:noFill/>
        </p:spPr>
        <p:txBody>
          <a:bodyPr wrap="none" rtlCol="0">
            <a:spAutoFit/>
            <a:scene3d>
              <a:camera prst="orthographicFront"/>
              <a:lightRig rig="soft" dir="t">
                <a:rot lat="0" lon="0" rev="10800000"/>
              </a:lightRig>
            </a:scene3d>
            <a:sp3d>
              <a:bevelT w="27940" h="12700"/>
              <a:contourClr>
                <a:srgbClr val="DDDDDD"/>
              </a:contourClr>
            </a:sp3d>
          </a:bodyPr>
          <a:lstStyle/>
          <a:p>
            <a:r>
              <a:rPr lang="en-US" sz="2400" b="1" spc="150" dirty="0" smtClean="0">
                <a:ln w="11430"/>
                <a:solidFill>
                  <a:srgbClr val="F8F8F8"/>
                </a:solidFill>
                <a:effectLst>
                  <a:outerShdw blurRad="50800" dist="38100" dir="2700000" algn="tl" rotWithShape="0">
                    <a:prstClr val="black">
                      <a:alpha val="40000"/>
                    </a:prstClr>
                  </a:outerShdw>
                </a:effectLst>
                <a:latin typeface="Adobe Gothic Std B" pitchFamily="34" charset="-128"/>
                <a:ea typeface="Adobe Gothic Std B" pitchFamily="34" charset="-128"/>
              </a:rPr>
              <a:t>Literal Prophetic Fulfillment</a:t>
            </a:r>
            <a:endParaRPr lang="en-US" sz="2400" b="1" spc="150" dirty="0">
              <a:ln w="11430"/>
              <a:solidFill>
                <a:srgbClr val="F8F8F8"/>
              </a:solidFill>
              <a:effectLst>
                <a:outerShdw blurRad="50800" dist="38100" dir="2700000" algn="tl" rotWithShape="0">
                  <a:prstClr val="black">
                    <a:alpha val="40000"/>
                  </a:prstClr>
                </a:outerShdw>
              </a:effectLst>
              <a:latin typeface="Adobe Gothic Std B" pitchFamily="34" charset="-128"/>
              <a:ea typeface="Adobe Gothic Std B" pitchFamily="34" charset="-128"/>
            </a:endParaRPr>
          </a:p>
        </p:txBody>
      </p:sp>
    </p:spTree>
    <p:extLst>
      <p:ext uri="{BB962C8B-B14F-4D97-AF65-F5344CB8AC3E}">
        <p14:creationId xmlns:p14="http://schemas.microsoft.com/office/powerpoint/2010/main" val="1021625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1976438" y="1600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914400" algn="l"/>
              </a:tabLst>
              <a:defRPr>
                <a:solidFill>
                  <a:schemeClr val="tx1"/>
                </a:solidFill>
                <a:latin typeface="Arial" pitchFamily="34" charset="0"/>
                <a:cs typeface="Arial" pitchFamily="34" charset="0"/>
              </a:defRPr>
            </a:lvl1pPr>
            <a:lvl2pPr fontAlgn="base">
              <a:spcBef>
                <a:spcPct val="0"/>
              </a:spcBef>
              <a:spcAft>
                <a:spcPct val="0"/>
              </a:spcAft>
              <a:tabLst>
                <a:tab pos="-914400" algn="l"/>
              </a:tabLst>
              <a:defRPr>
                <a:solidFill>
                  <a:schemeClr val="tx1"/>
                </a:solidFill>
                <a:latin typeface="Arial" pitchFamily="34" charset="0"/>
                <a:cs typeface="Arial" pitchFamily="34" charset="0"/>
              </a:defRPr>
            </a:lvl2pPr>
            <a:lvl3pPr fontAlgn="base">
              <a:spcBef>
                <a:spcPct val="0"/>
              </a:spcBef>
              <a:spcAft>
                <a:spcPct val="0"/>
              </a:spcAft>
              <a:tabLst>
                <a:tab pos="-914400" algn="l"/>
              </a:tabLst>
              <a:defRPr>
                <a:solidFill>
                  <a:schemeClr val="tx1"/>
                </a:solidFill>
                <a:latin typeface="Arial" pitchFamily="34" charset="0"/>
                <a:cs typeface="Arial" pitchFamily="34" charset="0"/>
              </a:defRPr>
            </a:lvl3pPr>
            <a:lvl4pPr fontAlgn="base">
              <a:spcBef>
                <a:spcPct val="0"/>
              </a:spcBef>
              <a:spcAft>
                <a:spcPct val="0"/>
              </a:spcAft>
              <a:tabLst>
                <a:tab pos="-914400" algn="l"/>
              </a:tabLst>
              <a:defRPr>
                <a:solidFill>
                  <a:schemeClr val="tx1"/>
                </a:solidFill>
                <a:latin typeface="Arial" pitchFamily="34" charset="0"/>
                <a:cs typeface="Arial" pitchFamily="34" charset="0"/>
              </a:defRPr>
            </a:lvl4pPr>
            <a:lvl5pPr fontAlgn="base">
              <a:spcBef>
                <a:spcPct val="0"/>
              </a:spcBef>
              <a:spcAft>
                <a:spcPct val="0"/>
              </a:spcAft>
              <a:tabLst>
                <a:tab pos="-914400" algn="l"/>
              </a:tabLst>
              <a:defRPr>
                <a:solidFill>
                  <a:schemeClr val="tx1"/>
                </a:solidFill>
                <a:latin typeface="Arial" pitchFamily="34" charset="0"/>
                <a:cs typeface="Arial" pitchFamily="34" charset="0"/>
              </a:defRPr>
            </a:lvl5pPr>
            <a:lvl6pPr fontAlgn="base">
              <a:spcBef>
                <a:spcPct val="0"/>
              </a:spcBef>
              <a:spcAft>
                <a:spcPct val="0"/>
              </a:spcAft>
              <a:tabLst>
                <a:tab pos="-914400" algn="l"/>
              </a:tabLst>
              <a:defRPr>
                <a:solidFill>
                  <a:schemeClr val="tx1"/>
                </a:solidFill>
                <a:latin typeface="Arial" pitchFamily="34" charset="0"/>
                <a:cs typeface="Arial" pitchFamily="34" charset="0"/>
              </a:defRPr>
            </a:lvl6pPr>
            <a:lvl7pPr fontAlgn="base">
              <a:spcBef>
                <a:spcPct val="0"/>
              </a:spcBef>
              <a:spcAft>
                <a:spcPct val="0"/>
              </a:spcAft>
              <a:tabLst>
                <a:tab pos="-914400" algn="l"/>
              </a:tabLst>
              <a:defRPr>
                <a:solidFill>
                  <a:schemeClr val="tx1"/>
                </a:solidFill>
                <a:latin typeface="Arial" pitchFamily="34" charset="0"/>
                <a:cs typeface="Arial" pitchFamily="34" charset="0"/>
              </a:defRPr>
            </a:lvl7pPr>
            <a:lvl8pPr fontAlgn="base">
              <a:spcBef>
                <a:spcPct val="0"/>
              </a:spcBef>
              <a:spcAft>
                <a:spcPct val="0"/>
              </a:spcAft>
              <a:tabLst>
                <a:tab pos="-914400" algn="l"/>
              </a:tabLst>
              <a:defRPr>
                <a:solidFill>
                  <a:schemeClr val="tx1"/>
                </a:solidFill>
                <a:latin typeface="Arial" pitchFamily="34" charset="0"/>
                <a:cs typeface="Arial" pitchFamily="34" charset="0"/>
              </a:defRPr>
            </a:lvl8pPr>
            <a:lvl9pPr fontAlgn="base">
              <a:spcBef>
                <a:spcPct val="0"/>
              </a:spcBef>
              <a:spcAft>
                <a:spcPct val="0"/>
              </a:spcAft>
              <a:tabLst>
                <a:tab pos="-914400"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914400" algn="l"/>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TextBox 6"/>
          <p:cNvSpPr txBox="1"/>
          <p:nvPr/>
        </p:nvSpPr>
        <p:spPr>
          <a:xfrm>
            <a:off x="6542072" y="5016520"/>
            <a:ext cx="1938351" cy="400110"/>
          </a:xfrm>
          <a:prstGeom prst="rect">
            <a:avLst/>
          </a:prstGeom>
          <a:noFill/>
        </p:spPr>
        <p:txBody>
          <a:bodyPr wrap="none" rtlCol="0">
            <a:spAutoFit/>
            <a:scene3d>
              <a:camera prst="orthographicFront"/>
              <a:lightRig rig="soft" dir="t">
                <a:rot lat="0" lon="0" rev="10800000"/>
              </a:lightRig>
            </a:scene3d>
            <a:sp3d>
              <a:bevelT w="27940" h="12700"/>
              <a:contourClr>
                <a:srgbClr val="DDDDDD"/>
              </a:contourClr>
            </a:sp3d>
          </a:bodyPr>
          <a:lstStyle/>
          <a:p>
            <a:r>
              <a:rPr lang="en-US" sz="2000" b="1" i="1" spc="150" dirty="0" smtClean="0">
                <a:ln w="11430"/>
                <a:solidFill>
                  <a:srgbClr val="F8F8F8"/>
                </a:solidFill>
                <a:effectLst>
                  <a:outerShdw blurRad="50800" dist="38100" dir="2700000" algn="tl" rotWithShape="0">
                    <a:prstClr val="black">
                      <a:alpha val="40000"/>
                    </a:prstClr>
                  </a:outerShdw>
                </a:effectLst>
                <a:latin typeface="Adobe Gothic Std B" pitchFamily="34" charset="-128"/>
                <a:ea typeface="Adobe Gothic Std B" pitchFamily="34" charset="-128"/>
              </a:rPr>
              <a:t>Luke 4:16-30</a:t>
            </a:r>
            <a:endParaRPr lang="en-US" sz="2000" b="1" i="1" spc="150" dirty="0">
              <a:ln w="11430"/>
              <a:solidFill>
                <a:srgbClr val="F8F8F8"/>
              </a:solidFill>
              <a:effectLst>
                <a:outerShdw blurRad="50800" dist="38100" dir="2700000" algn="tl" rotWithShape="0">
                  <a:prstClr val="black">
                    <a:alpha val="40000"/>
                  </a:prstClr>
                </a:outerShdw>
              </a:effectLst>
              <a:latin typeface="Adobe Gothic Std B" pitchFamily="34" charset="-128"/>
              <a:ea typeface="Adobe Gothic Std B" pitchFamily="34" charset="-128"/>
            </a:endParaRPr>
          </a:p>
        </p:txBody>
      </p:sp>
      <p:sp>
        <p:nvSpPr>
          <p:cNvPr id="4" name="TextBox 3"/>
          <p:cNvSpPr txBox="1"/>
          <p:nvPr/>
        </p:nvSpPr>
        <p:spPr>
          <a:xfrm>
            <a:off x="152400" y="1143000"/>
            <a:ext cx="8701806" cy="3416320"/>
          </a:xfrm>
          <a:prstGeom prst="rect">
            <a:avLst/>
          </a:prstGeom>
          <a:noFill/>
        </p:spPr>
        <p:txBody>
          <a:bodyPr wrap="none" rtlCol="0">
            <a:spAutoFit/>
          </a:bodyPr>
          <a:lstStyle/>
          <a:p>
            <a:r>
              <a:rPr lang="en-US" dirty="0" smtClean="0">
                <a:solidFill>
                  <a:schemeClr val="bg1"/>
                </a:solidFill>
              </a:rPr>
              <a:t>He </a:t>
            </a:r>
            <a:r>
              <a:rPr lang="en-US" dirty="0">
                <a:solidFill>
                  <a:schemeClr val="bg1"/>
                </a:solidFill>
              </a:rPr>
              <a:t>went to Nazareth, where he had been brought up, and on the Sabbath day he went </a:t>
            </a:r>
            <a:endParaRPr lang="en-US" dirty="0" smtClean="0">
              <a:solidFill>
                <a:schemeClr val="bg1"/>
              </a:solidFill>
            </a:endParaRPr>
          </a:p>
          <a:p>
            <a:r>
              <a:rPr lang="en-US" dirty="0" smtClean="0">
                <a:solidFill>
                  <a:schemeClr val="bg1"/>
                </a:solidFill>
              </a:rPr>
              <a:t>into </a:t>
            </a:r>
            <a:r>
              <a:rPr lang="en-US" dirty="0">
                <a:solidFill>
                  <a:schemeClr val="bg1"/>
                </a:solidFill>
              </a:rPr>
              <a:t>the synagogue, as was his custom. And he stood up to </a:t>
            </a:r>
            <a:r>
              <a:rPr lang="en-US" dirty="0" smtClean="0">
                <a:solidFill>
                  <a:schemeClr val="bg1"/>
                </a:solidFill>
              </a:rPr>
              <a:t>read. The </a:t>
            </a:r>
            <a:r>
              <a:rPr lang="en-US" dirty="0">
                <a:solidFill>
                  <a:schemeClr val="bg1"/>
                </a:solidFill>
              </a:rPr>
              <a:t>scroll of the prophet </a:t>
            </a:r>
            <a:endParaRPr lang="en-US" dirty="0" smtClean="0">
              <a:solidFill>
                <a:schemeClr val="bg1"/>
              </a:solidFill>
            </a:endParaRPr>
          </a:p>
          <a:p>
            <a:r>
              <a:rPr lang="en-US" dirty="0" smtClean="0">
                <a:solidFill>
                  <a:schemeClr val="bg1"/>
                </a:solidFill>
              </a:rPr>
              <a:t>Isaiah </a:t>
            </a:r>
            <a:r>
              <a:rPr lang="en-US" dirty="0">
                <a:solidFill>
                  <a:schemeClr val="bg1"/>
                </a:solidFill>
              </a:rPr>
              <a:t>was handed to him. Unrolling it, he found the place where it is written:</a:t>
            </a:r>
          </a:p>
          <a:p>
            <a:endParaRPr lang="en-US" dirty="0">
              <a:solidFill>
                <a:schemeClr val="bg1"/>
              </a:solidFill>
            </a:endParaRPr>
          </a:p>
          <a:p>
            <a:r>
              <a:rPr lang="en-US" dirty="0" smtClean="0">
                <a:solidFill>
                  <a:schemeClr val="bg1"/>
                </a:solidFill>
              </a:rPr>
              <a:t>"The </a:t>
            </a:r>
            <a:r>
              <a:rPr lang="en-US" dirty="0">
                <a:solidFill>
                  <a:schemeClr val="bg1"/>
                </a:solidFill>
              </a:rPr>
              <a:t>Spirit of the Lord is on me, because he has anointed me to preach good news to the </a:t>
            </a:r>
            <a:endParaRPr lang="en-US" dirty="0" smtClean="0">
              <a:solidFill>
                <a:schemeClr val="bg1"/>
              </a:solidFill>
            </a:endParaRPr>
          </a:p>
          <a:p>
            <a:r>
              <a:rPr lang="en-US" dirty="0" smtClean="0">
                <a:solidFill>
                  <a:schemeClr val="bg1"/>
                </a:solidFill>
              </a:rPr>
              <a:t>poor</a:t>
            </a:r>
            <a:r>
              <a:rPr lang="en-US" dirty="0">
                <a:solidFill>
                  <a:schemeClr val="bg1"/>
                </a:solidFill>
              </a:rPr>
              <a:t>. He has sent me to proclaim freedom for the prisoners and recovery of sight for the </a:t>
            </a:r>
            <a:endParaRPr lang="en-US" dirty="0" smtClean="0">
              <a:solidFill>
                <a:schemeClr val="bg1"/>
              </a:solidFill>
            </a:endParaRPr>
          </a:p>
          <a:p>
            <a:r>
              <a:rPr lang="en-US" dirty="0" smtClean="0">
                <a:solidFill>
                  <a:schemeClr val="bg1"/>
                </a:solidFill>
              </a:rPr>
              <a:t>blind</a:t>
            </a:r>
            <a:r>
              <a:rPr lang="en-US" dirty="0">
                <a:solidFill>
                  <a:schemeClr val="bg1"/>
                </a:solidFill>
              </a:rPr>
              <a:t>, to release the </a:t>
            </a:r>
            <a:r>
              <a:rPr lang="en-US" dirty="0" smtClean="0">
                <a:solidFill>
                  <a:schemeClr val="bg1"/>
                </a:solidFill>
              </a:rPr>
              <a:t>oppressed, to </a:t>
            </a:r>
            <a:r>
              <a:rPr lang="en-US" dirty="0">
                <a:solidFill>
                  <a:schemeClr val="bg1"/>
                </a:solidFill>
              </a:rPr>
              <a:t>proclaim the year of the Lord’s favour</a:t>
            </a:r>
            <a:r>
              <a:rPr lang="en-US" dirty="0" smtClean="0">
                <a:solidFill>
                  <a:schemeClr val="bg1"/>
                </a:solidFill>
              </a:rPr>
              <a:t>.“</a:t>
            </a:r>
          </a:p>
          <a:p>
            <a:endParaRPr lang="en-US" dirty="0" smtClean="0">
              <a:solidFill>
                <a:schemeClr val="bg1"/>
              </a:solidFill>
            </a:endParaRPr>
          </a:p>
          <a:p>
            <a:r>
              <a:rPr lang="en-US" dirty="0" smtClean="0">
                <a:solidFill>
                  <a:schemeClr val="bg1"/>
                </a:solidFill>
              </a:rPr>
              <a:t>Then </a:t>
            </a:r>
            <a:r>
              <a:rPr lang="en-US" dirty="0">
                <a:solidFill>
                  <a:schemeClr val="bg1"/>
                </a:solidFill>
              </a:rPr>
              <a:t>he rolled up the scroll, gave it back to the attendant and sat down. The eyes of </a:t>
            </a:r>
            <a:endParaRPr lang="en-US" dirty="0" smtClean="0">
              <a:solidFill>
                <a:schemeClr val="bg1"/>
              </a:solidFill>
            </a:endParaRPr>
          </a:p>
          <a:p>
            <a:r>
              <a:rPr lang="en-US" dirty="0" smtClean="0">
                <a:solidFill>
                  <a:schemeClr val="bg1"/>
                </a:solidFill>
              </a:rPr>
              <a:t>everyone </a:t>
            </a:r>
            <a:r>
              <a:rPr lang="en-US" dirty="0">
                <a:solidFill>
                  <a:schemeClr val="bg1"/>
                </a:solidFill>
              </a:rPr>
              <a:t>in the synagogue were fastened on </a:t>
            </a:r>
            <a:r>
              <a:rPr lang="en-US" dirty="0" smtClean="0">
                <a:solidFill>
                  <a:schemeClr val="bg1"/>
                </a:solidFill>
              </a:rPr>
              <a:t>him, and </a:t>
            </a:r>
            <a:r>
              <a:rPr lang="en-US" dirty="0">
                <a:solidFill>
                  <a:schemeClr val="bg1"/>
                </a:solidFill>
              </a:rPr>
              <a:t>he began by saying to them, "Today </a:t>
            </a:r>
            <a:endParaRPr lang="en-US" dirty="0" smtClean="0">
              <a:solidFill>
                <a:schemeClr val="bg1"/>
              </a:solidFill>
            </a:endParaRPr>
          </a:p>
          <a:p>
            <a:r>
              <a:rPr lang="en-US" dirty="0" smtClean="0">
                <a:solidFill>
                  <a:schemeClr val="bg1"/>
                </a:solidFill>
              </a:rPr>
              <a:t>this </a:t>
            </a:r>
            <a:r>
              <a:rPr lang="en-US" dirty="0">
                <a:solidFill>
                  <a:schemeClr val="bg1"/>
                </a:solidFill>
              </a:rPr>
              <a:t>scripture is fulfilled in your hearing</a:t>
            </a:r>
            <a:r>
              <a:rPr lang="en-US" dirty="0" smtClean="0">
                <a:solidFill>
                  <a:schemeClr val="bg1"/>
                </a:solidFill>
              </a:rPr>
              <a:t>.“ All </a:t>
            </a:r>
            <a:r>
              <a:rPr lang="en-US" dirty="0">
                <a:solidFill>
                  <a:schemeClr val="bg1"/>
                </a:solidFill>
              </a:rPr>
              <a:t>spoke well of him and were amazed at the </a:t>
            </a:r>
            <a:endParaRPr lang="en-US" dirty="0" smtClean="0">
              <a:solidFill>
                <a:schemeClr val="bg1"/>
              </a:solidFill>
            </a:endParaRPr>
          </a:p>
          <a:p>
            <a:r>
              <a:rPr lang="en-US" dirty="0" smtClean="0">
                <a:solidFill>
                  <a:schemeClr val="bg1"/>
                </a:solidFill>
              </a:rPr>
              <a:t>gracious </a:t>
            </a:r>
            <a:r>
              <a:rPr lang="en-US" dirty="0">
                <a:solidFill>
                  <a:schemeClr val="bg1"/>
                </a:solidFill>
              </a:rPr>
              <a:t>words that came from his lips. "Isn’t this Joseph’s son?" they asked</a:t>
            </a:r>
            <a:r>
              <a:rPr lang="en-US" dirty="0" smtClean="0">
                <a:solidFill>
                  <a:schemeClr val="bg1"/>
                </a:solidFill>
              </a:rPr>
              <a:t>.</a:t>
            </a:r>
            <a:endParaRPr lang="en-US" dirty="0">
              <a:solidFill>
                <a:schemeClr val="bg1"/>
              </a:solidFill>
            </a:endParaRPr>
          </a:p>
        </p:txBody>
      </p:sp>
      <p:sp>
        <p:nvSpPr>
          <p:cNvPr id="6" name="TextBox 5"/>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a:t>
            </a: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61</a:t>
            </a:r>
            <a:endPar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82170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1976438" y="1600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914400" algn="l"/>
              </a:tabLst>
              <a:defRPr>
                <a:solidFill>
                  <a:schemeClr val="tx1"/>
                </a:solidFill>
                <a:latin typeface="Arial" pitchFamily="34" charset="0"/>
                <a:cs typeface="Arial" pitchFamily="34" charset="0"/>
              </a:defRPr>
            </a:lvl1pPr>
            <a:lvl2pPr fontAlgn="base">
              <a:spcBef>
                <a:spcPct val="0"/>
              </a:spcBef>
              <a:spcAft>
                <a:spcPct val="0"/>
              </a:spcAft>
              <a:tabLst>
                <a:tab pos="-914400" algn="l"/>
              </a:tabLst>
              <a:defRPr>
                <a:solidFill>
                  <a:schemeClr val="tx1"/>
                </a:solidFill>
                <a:latin typeface="Arial" pitchFamily="34" charset="0"/>
                <a:cs typeface="Arial" pitchFamily="34" charset="0"/>
              </a:defRPr>
            </a:lvl2pPr>
            <a:lvl3pPr fontAlgn="base">
              <a:spcBef>
                <a:spcPct val="0"/>
              </a:spcBef>
              <a:spcAft>
                <a:spcPct val="0"/>
              </a:spcAft>
              <a:tabLst>
                <a:tab pos="-914400" algn="l"/>
              </a:tabLst>
              <a:defRPr>
                <a:solidFill>
                  <a:schemeClr val="tx1"/>
                </a:solidFill>
                <a:latin typeface="Arial" pitchFamily="34" charset="0"/>
                <a:cs typeface="Arial" pitchFamily="34" charset="0"/>
              </a:defRPr>
            </a:lvl3pPr>
            <a:lvl4pPr fontAlgn="base">
              <a:spcBef>
                <a:spcPct val="0"/>
              </a:spcBef>
              <a:spcAft>
                <a:spcPct val="0"/>
              </a:spcAft>
              <a:tabLst>
                <a:tab pos="-914400" algn="l"/>
              </a:tabLst>
              <a:defRPr>
                <a:solidFill>
                  <a:schemeClr val="tx1"/>
                </a:solidFill>
                <a:latin typeface="Arial" pitchFamily="34" charset="0"/>
                <a:cs typeface="Arial" pitchFamily="34" charset="0"/>
              </a:defRPr>
            </a:lvl4pPr>
            <a:lvl5pPr fontAlgn="base">
              <a:spcBef>
                <a:spcPct val="0"/>
              </a:spcBef>
              <a:spcAft>
                <a:spcPct val="0"/>
              </a:spcAft>
              <a:tabLst>
                <a:tab pos="-914400" algn="l"/>
              </a:tabLst>
              <a:defRPr>
                <a:solidFill>
                  <a:schemeClr val="tx1"/>
                </a:solidFill>
                <a:latin typeface="Arial" pitchFamily="34" charset="0"/>
                <a:cs typeface="Arial" pitchFamily="34" charset="0"/>
              </a:defRPr>
            </a:lvl5pPr>
            <a:lvl6pPr fontAlgn="base">
              <a:spcBef>
                <a:spcPct val="0"/>
              </a:spcBef>
              <a:spcAft>
                <a:spcPct val="0"/>
              </a:spcAft>
              <a:tabLst>
                <a:tab pos="-914400" algn="l"/>
              </a:tabLst>
              <a:defRPr>
                <a:solidFill>
                  <a:schemeClr val="tx1"/>
                </a:solidFill>
                <a:latin typeface="Arial" pitchFamily="34" charset="0"/>
                <a:cs typeface="Arial" pitchFamily="34" charset="0"/>
              </a:defRPr>
            </a:lvl6pPr>
            <a:lvl7pPr fontAlgn="base">
              <a:spcBef>
                <a:spcPct val="0"/>
              </a:spcBef>
              <a:spcAft>
                <a:spcPct val="0"/>
              </a:spcAft>
              <a:tabLst>
                <a:tab pos="-914400" algn="l"/>
              </a:tabLst>
              <a:defRPr>
                <a:solidFill>
                  <a:schemeClr val="tx1"/>
                </a:solidFill>
                <a:latin typeface="Arial" pitchFamily="34" charset="0"/>
                <a:cs typeface="Arial" pitchFamily="34" charset="0"/>
              </a:defRPr>
            </a:lvl7pPr>
            <a:lvl8pPr fontAlgn="base">
              <a:spcBef>
                <a:spcPct val="0"/>
              </a:spcBef>
              <a:spcAft>
                <a:spcPct val="0"/>
              </a:spcAft>
              <a:tabLst>
                <a:tab pos="-914400" algn="l"/>
              </a:tabLst>
              <a:defRPr>
                <a:solidFill>
                  <a:schemeClr val="tx1"/>
                </a:solidFill>
                <a:latin typeface="Arial" pitchFamily="34" charset="0"/>
                <a:cs typeface="Arial" pitchFamily="34" charset="0"/>
              </a:defRPr>
            </a:lvl8pPr>
            <a:lvl9pPr fontAlgn="base">
              <a:spcBef>
                <a:spcPct val="0"/>
              </a:spcBef>
              <a:spcAft>
                <a:spcPct val="0"/>
              </a:spcAft>
              <a:tabLst>
                <a:tab pos="-914400"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914400" algn="l"/>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TextBox 3"/>
          <p:cNvSpPr txBox="1"/>
          <p:nvPr/>
        </p:nvSpPr>
        <p:spPr>
          <a:xfrm>
            <a:off x="152400" y="990600"/>
            <a:ext cx="8890382" cy="3416320"/>
          </a:xfrm>
          <a:prstGeom prst="rect">
            <a:avLst/>
          </a:prstGeom>
          <a:noFill/>
        </p:spPr>
        <p:txBody>
          <a:bodyPr wrap="none" rtlCol="0">
            <a:spAutoFit/>
          </a:bodyPr>
          <a:lstStyle/>
          <a:p>
            <a:r>
              <a:rPr lang="en-US" dirty="0" smtClean="0">
                <a:solidFill>
                  <a:schemeClr val="bg1"/>
                </a:solidFill>
              </a:rPr>
              <a:t>Jesus </a:t>
            </a:r>
            <a:r>
              <a:rPr lang="en-US" dirty="0">
                <a:solidFill>
                  <a:schemeClr val="bg1"/>
                </a:solidFill>
              </a:rPr>
              <a:t>said to them, "Surely you will quote this proverb to me: ‘Physician, heal yourself! </a:t>
            </a:r>
            <a:endParaRPr lang="en-US" dirty="0" smtClean="0">
              <a:solidFill>
                <a:schemeClr val="bg1"/>
              </a:solidFill>
            </a:endParaRPr>
          </a:p>
          <a:p>
            <a:r>
              <a:rPr lang="en-US" dirty="0" smtClean="0">
                <a:solidFill>
                  <a:schemeClr val="bg1"/>
                </a:solidFill>
              </a:rPr>
              <a:t>Do </a:t>
            </a:r>
            <a:r>
              <a:rPr lang="en-US" dirty="0">
                <a:solidFill>
                  <a:schemeClr val="bg1"/>
                </a:solidFill>
              </a:rPr>
              <a:t>here in your home town what we have heard that you did in Capernaum</a:t>
            </a:r>
            <a:r>
              <a:rPr lang="en-US" dirty="0" smtClean="0">
                <a:solidFill>
                  <a:schemeClr val="bg1"/>
                </a:solidFill>
              </a:rPr>
              <a:t>.’“ "I </a:t>
            </a:r>
            <a:r>
              <a:rPr lang="en-US" dirty="0">
                <a:solidFill>
                  <a:schemeClr val="bg1"/>
                </a:solidFill>
              </a:rPr>
              <a:t>tell you </a:t>
            </a:r>
            <a:endParaRPr lang="en-US" dirty="0" smtClean="0">
              <a:solidFill>
                <a:schemeClr val="bg1"/>
              </a:solidFill>
            </a:endParaRPr>
          </a:p>
          <a:p>
            <a:r>
              <a:rPr lang="en-US" dirty="0" smtClean="0">
                <a:solidFill>
                  <a:schemeClr val="bg1"/>
                </a:solidFill>
              </a:rPr>
              <a:t>the </a:t>
            </a:r>
            <a:r>
              <a:rPr lang="en-US" dirty="0">
                <a:solidFill>
                  <a:schemeClr val="bg1"/>
                </a:solidFill>
              </a:rPr>
              <a:t>truth," he continued, "no prophet is accepted in his home </a:t>
            </a:r>
            <a:r>
              <a:rPr lang="en-US" dirty="0" smtClean="0">
                <a:solidFill>
                  <a:schemeClr val="bg1"/>
                </a:solidFill>
              </a:rPr>
              <a:t>town. I </a:t>
            </a:r>
            <a:r>
              <a:rPr lang="en-US" dirty="0">
                <a:solidFill>
                  <a:schemeClr val="bg1"/>
                </a:solidFill>
              </a:rPr>
              <a:t>assure you that there </a:t>
            </a:r>
            <a:endParaRPr lang="en-US" dirty="0" smtClean="0">
              <a:solidFill>
                <a:schemeClr val="bg1"/>
              </a:solidFill>
            </a:endParaRPr>
          </a:p>
          <a:p>
            <a:r>
              <a:rPr lang="en-US" dirty="0" smtClean="0">
                <a:solidFill>
                  <a:schemeClr val="bg1"/>
                </a:solidFill>
              </a:rPr>
              <a:t>were </a:t>
            </a:r>
            <a:r>
              <a:rPr lang="en-US" dirty="0">
                <a:solidFill>
                  <a:schemeClr val="bg1"/>
                </a:solidFill>
              </a:rPr>
              <a:t>many widows in Israel in Elijah’s time, when the sky was shut for three and a half </a:t>
            </a:r>
            <a:endParaRPr lang="en-US" dirty="0" smtClean="0">
              <a:solidFill>
                <a:schemeClr val="bg1"/>
              </a:solidFill>
            </a:endParaRPr>
          </a:p>
          <a:p>
            <a:r>
              <a:rPr lang="en-US" dirty="0" smtClean="0">
                <a:solidFill>
                  <a:schemeClr val="bg1"/>
                </a:solidFill>
              </a:rPr>
              <a:t>years </a:t>
            </a:r>
            <a:r>
              <a:rPr lang="en-US" dirty="0">
                <a:solidFill>
                  <a:schemeClr val="bg1"/>
                </a:solidFill>
              </a:rPr>
              <a:t>and there was a severe famine throughout the </a:t>
            </a:r>
            <a:r>
              <a:rPr lang="en-US" dirty="0" smtClean="0">
                <a:solidFill>
                  <a:schemeClr val="bg1"/>
                </a:solidFill>
              </a:rPr>
              <a:t>land. Yet </a:t>
            </a:r>
            <a:r>
              <a:rPr lang="en-US" dirty="0">
                <a:solidFill>
                  <a:schemeClr val="bg1"/>
                </a:solidFill>
              </a:rPr>
              <a:t>Elijah was not sent to any </a:t>
            </a:r>
            <a:endParaRPr lang="en-US" dirty="0" smtClean="0">
              <a:solidFill>
                <a:schemeClr val="bg1"/>
              </a:solidFill>
            </a:endParaRPr>
          </a:p>
          <a:p>
            <a:r>
              <a:rPr lang="en-US" dirty="0" smtClean="0">
                <a:solidFill>
                  <a:schemeClr val="bg1"/>
                </a:solidFill>
              </a:rPr>
              <a:t>of </a:t>
            </a:r>
            <a:r>
              <a:rPr lang="en-US" dirty="0">
                <a:solidFill>
                  <a:schemeClr val="bg1"/>
                </a:solidFill>
              </a:rPr>
              <a:t>them, but to a widow in </a:t>
            </a:r>
            <a:r>
              <a:rPr lang="en-US" dirty="0" err="1">
                <a:solidFill>
                  <a:schemeClr val="bg1"/>
                </a:solidFill>
              </a:rPr>
              <a:t>Zarephath</a:t>
            </a:r>
            <a:r>
              <a:rPr lang="en-US" dirty="0">
                <a:solidFill>
                  <a:schemeClr val="bg1"/>
                </a:solidFill>
              </a:rPr>
              <a:t> in the region of </a:t>
            </a:r>
            <a:r>
              <a:rPr lang="en-US" dirty="0" smtClean="0">
                <a:solidFill>
                  <a:schemeClr val="bg1"/>
                </a:solidFill>
              </a:rPr>
              <a:t>Sidon. And </a:t>
            </a:r>
            <a:r>
              <a:rPr lang="en-US" dirty="0">
                <a:solidFill>
                  <a:schemeClr val="bg1"/>
                </a:solidFill>
              </a:rPr>
              <a:t>there were many in </a:t>
            </a:r>
            <a:endParaRPr lang="en-US" dirty="0" smtClean="0">
              <a:solidFill>
                <a:schemeClr val="bg1"/>
              </a:solidFill>
            </a:endParaRPr>
          </a:p>
          <a:p>
            <a:r>
              <a:rPr lang="en-US" dirty="0" smtClean="0">
                <a:solidFill>
                  <a:schemeClr val="bg1"/>
                </a:solidFill>
              </a:rPr>
              <a:t>Israel </a:t>
            </a:r>
            <a:r>
              <a:rPr lang="en-US" dirty="0">
                <a:solidFill>
                  <a:schemeClr val="bg1"/>
                </a:solidFill>
              </a:rPr>
              <a:t>with leprosy in the time of Elisha the prophet, yet not one of them was cleansed</a:t>
            </a:r>
            <a:r>
              <a:rPr lang="en-US" dirty="0" smtClean="0">
                <a:solidFill>
                  <a:schemeClr val="bg1"/>
                </a:solidFill>
              </a:rPr>
              <a:t>—</a:t>
            </a:r>
          </a:p>
          <a:p>
            <a:r>
              <a:rPr lang="en-US" dirty="0" smtClean="0">
                <a:solidFill>
                  <a:schemeClr val="bg1"/>
                </a:solidFill>
              </a:rPr>
              <a:t>only </a:t>
            </a:r>
            <a:r>
              <a:rPr lang="en-US" dirty="0" err="1">
                <a:solidFill>
                  <a:schemeClr val="bg1"/>
                </a:solidFill>
              </a:rPr>
              <a:t>Naaman</a:t>
            </a:r>
            <a:r>
              <a:rPr lang="en-US" dirty="0">
                <a:solidFill>
                  <a:schemeClr val="bg1"/>
                </a:solidFill>
              </a:rPr>
              <a:t> the Syrian</a:t>
            </a:r>
            <a:r>
              <a:rPr lang="en-US" dirty="0" smtClean="0">
                <a:solidFill>
                  <a:schemeClr val="bg1"/>
                </a:solidFill>
              </a:rPr>
              <a:t>.“ All </a:t>
            </a:r>
            <a:r>
              <a:rPr lang="en-US" dirty="0">
                <a:solidFill>
                  <a:schemeClr val="bg1"/>
                </a:solidFill>
              </a:rPr>
              <a:t>the people in the synagogue were furious when they heard this.</a:t>
            </a:r>
          </a:p>
          <a:p>
            <a:endParaRPr lang="en-US" dirty="0">
              <a:solidFill>
                <a:schemeClr val="bg1"/>
              </a:solidFill>
            </a:endParaRPr>
          </a:p>
          <a:p>
            <a:r>
              <a:rPr lang="en-US" dirty="0" smtClean="0">
                <a:solidFill>
                  <a:schemeClr val="bg1"/>
                </a:solidFill>
              </a:rPr>
              <a:t>They </a:t>
            </a:r>
            <a:r>
              <a:rPr lang="en-US" dirty="0">
                <a:solidFill>
                  <a:schemeClr val="bg1"/>
                </a:solidFill>
              </a:rPr>
              <a:t>got up, drove him out of the town, and took him to the brow of the hill on which </a:t>
            </a:r>
            <a:endParaRPr lang="en-US" dirty="0" smtClean="0">
              <a:solidFill>
                <a:schemeClr val="bg1"/>
              </a:solidFill>
            </a:endParaRPr>
          </a:p>
          <a:p>
            <a:r>
              <a:rPr lang="en-US" dirty="0" smtClean="0">
                <a:solidFill>
                  <a:schemeClr val="bg1"/>
                </a:solidFill>
              </a:rPr>
              <a:t>the </a:t>
            </a:r>
            <a:r>
              <a:rPr lang="en-US" dirty="0">
                <a:solidFill>
                  <a:schemeClr val="bg1"/>
                </a:solidFill>
              </a:rPr>
              <a:t>town was built, in order to throw him down the </a:t>
            </a:r>
            <a:r>
              <a:rPr lang="en-US" dirty="0" smtClean="0">
                <a:solidFill>
                  <a:schemeClr val="bg1"/>
                </a:solidFill>
              </a:rPr>
              <a:t>cliff. But </a:t>
            </a:r>
            <a:r>
              <a:rPr lang="en-US" dirty="0">
                <a:solidFill>
                  <a:schemeClr val="bg1"/>
                </a:solidFill>
              </a:rPr>
              <a:t>he walked right through </a:t>
            </a:r>
            <a:endParaRPr lang="en-US" dirty="0" smtClean="0">
              <a:solidFill>
                <a:schemeClr val="bg1"/>
              </a:solidFill>
            </a:endParaRPr>
          </a:p>
          <a:p>
            <a:r>
              <a:rPr lang="en-US" dirty="0" smtClean="0">
                <a:solidFill>
                  <a:schemeClr val="bg1"/>
                </a:solidFill>
              </a:rPr>
              <a:t>the </a:t>
            </a:r>
            <a:r>
              <a:rPr lang="en-US" dirty="0">
                <a:solidFill>
                  <a:schemeClr val="bg1"/>
                </a:solidFill>
              </a:rPr>
              <a:t>crowd and went on his way.</a:t>
            </a:r>
          </a:p>
        </p:txBody>
      </p:sp>
      <p:sp>
        <p:nvSpPr>
          <p:cNvPr id="5" name="TextBox 4"/>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a:t>
            </a: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61</a:t>
            </a:r>
            <a:endPar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05671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95800" y="5867400"/>
            <a:ext cx="3315844" cy="369332"/>
          </a:xfrm>
          <a:prstGeom prst="rect">
            <a:avLst/>
          </a:prstGeom>
          <a:noFill/>
        </p:spPr>
        <p:txBody>
          <a:bodyPr wrap="none" rtlCol="0">
            <a:spAutoFit/>
          </a:bodyPr>
          <a:lstStyle/>
          <a:p>
            <a:r>
              <a:rPr lang="en-US" dirty="0" smtClean="0">
                <a:solidFill>
                  <a:schemeClr val="bg1"/>
                </a:solidFill>
              </a:rPr>
              <a:t>Mount Tabor And Nazareth today</a:t>
            </a:r>
            <a:endParaRPr lang="en-US" dirty="0">
              <a:solidFill>
                <a:schemeClr val="bg1"/>
              </a:solidFill>
            </a:endParaRPr>
          </a:p>
        </p:txBody>
      </p:sp>
      <p:pic>
        <p:nvPicPr>
          <p:cNvPr id="2" name="Picture 1"/>
          <p:cNvPicPr>
            <a:picLocks noChangeAspect="1"/>
          </p:cNvPicPr>
          <p:nvPr/>
        </p:nvPicPr>
        <p:blipFill>
          <a:blip r:embed="rId2"/>
          <a:stretch>
            <a:fillRect/>
          </a:stretch>
        </p:blipFill>
        <p:spPr>
          <a:xfrm>
            <a:off x="1524000" y="1600200"/>
            <a:ext cx="6200775" cy="4133850"/>
          </a:xfrm>
          <a:prstGeom prst="rect">
            <a:avLst/>
          </a:prstGeom>
          <a:noFill/>
          <a:effectLst>
            <a:outerShdw blurRad="88900" dist="101600" dir="2700000" algn="tl" rotWithShape="0">
              <a:prstClr val="black">
                <a:alpha val="83000"/>
              </a:prstClr>
            </a:outerShdw>
          </a:effectLst>
        </p:spPr>
      </p:pic>
      <p:sp>
        <p:nvSpPr>
          <p:cNvPr id="5" name="TextBox 4"/>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a:t>
            </a: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61</a:t>
            </a:r>
            <a:endPar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809135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40</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TextBox 2"/>
          <p:cNvSpPr txBox="1"/>
          <p:nvPr/>
        </p:nvSpPr>
        <p:spPr>
          <a:xfrm>
            <a:off x="4667250" y="1149412"/>
            <a:ext cx="4245073" cy="1754326"/>
          </a:xfrm>
          <a:prstGeom prst="rect">
            <a:avLst/>
          </a:prstGeom>
          <a:noFill/>
        </p:spPr>
        <p:txBody>
          <a:bodyPr wrap="none" rtlCol="0">
            <a:spAutoFit/>
          </a:bodyPr>
          <a:lstStyle/>
          <a:p>
            <a:r>
              <a:rPr lang="en-US" sz="3600" dirty="0" smtClean="0">
                <a:solidFill>
                  <a:schemeClr val="bg1"/>
                </a:solidFill>
              </a:rPr>
              <a:t>Transcendence</a:t>
            </a:r>
          </a:p>
          <a:p>
            <a:r>
              <a:rPr lang="en-US" sz="3600" dirty="0" smtClean="0">
                <a:solidFill>
                  <a:schemeClr val="bg1"/>
                </a:solidFill>
              </a:rPr>
              <a:t>	</a:t>
            </a:r>
            <a:r>
              <a:rPr lang="en-US" sz="1400" dirty="0" smtClean="0">
                <a:solidFill>
                  <a:schemeClr val="bg1"/>
                </a:solidFill>
              </a:rPr>
              <a:t>and</a:t>
            </a:r>
          </a:p>
          <a:p>
            <a:r>
              <a:rPr lang="en-US" sz="3600" dirty="0">
                <a:solidFill>
                  <a:schemeClr val="bg1"/>
                </a:solidFill>
              </a:rPr>
              <a:t>	</a:t>
            </a:r>
            <a:r>
              <a:rPr lang="en-US" sz="3600" dirty="0" smtClean="0">
                <a:solidFill>
                  <a:schemeClr val="bg1"/>
                </a:solidFill>
              </a:rPr>
              <a:t>	Immanence</a:t>
            </a:r>
            <a:endParaRPr lang="en-US" sz="3600" dirty="0">
              <a:solidFill>
                <a:schemeClr val="bg1"/>
              </a:solidFill>
            </a:endParaRPr>
          </a:p>
        </p:txBody>
      </p:sp>
      <p:pic>
        <p:nvPicPr>
          <p:cNvPr id="2052" name="Picture 4" descr="http://www.hdwallpapersinn.com/wp-content/uploads/2013/11/bethlehem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895600"/>
            <a:ext cx="7610475" cy="3781425"/>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pic>
        <p:nvPicPr>
          <p:cNvPr id="2050" name="Picture 2" descr="http://1.bp.blogspot.com/-cJzhno9FloE/Tc_1HqrGRII/AAAAAAAABBM/Dqku9EIGTJI/s1600/man+floating+in+spac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066800"/>
            <a:ext cx="4286250" cy="3219451"/>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65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41</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026" name="Picture 2" descr="File:SculptureofCyrusTheGrea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304" y="838200"/>
            <a:ext cx="4381500" cy="5715000"/>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62600" y="5930060"/>
            <a:ext cx="3173497" cy="646331"/>
          </a:xfrm>
          <a:prstGeom prst="rect">
            <a:avLst/>
          </a:prstGeom>
          <a:noFill/>
        </p:spPr>
        <p:txBody>
          <a:bodyPr wrap="none" rtlCol="0">
            <a:spAutoFit/>
          </a:bodyPr>
          <a:lstStyle/>
          <a:p>
            <a:r>
              <a:rPr lang="en-US" sz="3600" dirty="0" smtClean="0">
                <a:solidFill>
                  <a:schemeClr val="bg1"/>
                </a:solidFill>
              </a:rPr>
              <a:t>Cyrus The Great</a:t>
            </a:r>
            <a:endParaRPr lang="en-US" sz="3600" dirty="0">
              <a:solidFill>
                <a:schemeClr val="bg1"/>
              </a:solidFill>
            </a:endParaRPr>
          </a:p>
        </p:txBody>
      </p:sp>
    </p:spTree>
    <p:extLst>
      <p:ext uri="{BB962C8B-B14F-4D97-AF65-F5344CB8AC3E}">
        <p14:creationId xmlns:p14="http://schemas.microsoft.com/office/powerpoint/2010/main" val="3509133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41</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TextBox 2"/>
          <p:cNvSpPr txBox="1"/>
          <p:nvPr/>
        </p:nvSpPr>
        <p:spPr>
          <a:xfrm>
            <a:off x="642730" y="668706"/>
            <a:ext cx="5948295" cy="646331"/>
          </a:xfrm>
          <a:prstGeom prst="rect">
            <a:avLst/>
          </a:prstGeom>
          <a:noFill/>
        </p:spPr>
        <p:txBody>
          <a:bodyPr wrap="none" rtlCol="0">
            <a:spAutoFit/>
          </a:bodyPr>
          <a:lstStyle/>
          <a:p>
            <a:r>
              <a:rPr lang="en-US" sz="3600" dirty="0">
                <a:solidFill>
                  <a:schemeClr val="bg1"/>
                </a:solidFill>
              </a:rPr>
              <a:t>Persian Or </a:t>
            </a:r>
            <a:r>
              <a:rPr lang="en-US" sz="3600" dirty="0" err="1">
                <a:solidFill>
                  <a:schemeClr val="bg1"/>
                </a:solidFill>
              </a:rPr>
              <a:t>A</a:t>
            </a:r>
            <a:r>
              <a:rPr lang="en-US" sz="3600" dirty="0" err="1" smtClean="0">
                <a:solidFill>
                  <a:schemeClr val="bg1"/>
                </a:solidFill>
              </a:rPr>
              <a:t>chaemenid</a:t>
            </a:r>
            <a:r>
              <a:rPr lang="en-US" sz="3600" dirty="0" smtClean="0">
                <a:solidFill>
                  <a:schemeClr val="bg1"/>
                </a:solidFill>
              </a:rPr>
              <a:t> Empire</a:t>
            </a:r>
            <a:endParaRPr lang="en-US" sz="3600" dirty="0">
              <a:solidFill>
                <a:schemeClr val="bg1"/>
              </a:solidFill>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447800"/>
            <a:ext cx="8982073" cy="4071873"/>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793851" y="5824619"/>
            <a:ext cx="3766609" cy="646331"/>
          </a:xfrm>
          <a:prstGeom prst="rect">
            <a:avLst/>
          </a:prstGeom>
          <a:noFill/>
        </p:spPr>
        <p:txBody>
          <a:bodyPr wrap="none" rtlCol="0">
            <a:spAutoFit/>
          </a:bodyPr>
          <a:lstStyle/>
          <a:p>
            <a:r>
              <a:rPr lang="en-US" dirty="0" smtClean="0">
                <a:solidFill>
                  <a:schemeClr val="bg1"/>
                </a:solidFill>
              </a:rPr>
              <a:t>In 540, Cyrus defeats Babylon</a:t>
            </a:r>
          </a:p>
          <a:p>
            <a:r>
              <a:rPr lang="en-US" dirty="0" smtClean="0">
                <a:solidFill>
                  <a:schemeClr val="bg1"/>
                </a:solidFill>
              </a:rPr>
              <a:t>Alexander the Great invades in 334 BC</a:t>
            </a:r>
            <a:endParaRPr lang="en-US" dirty="0">
              <a:solidFill>
                <a:schemeClr val="bg1"/>
              </a:solidFill>
            </a:endParaRPr>
          </a:p>
        </p:txBody>
      </p:sp>
    </p:spTree>
    <p:extLst>
      <p:ext uri="{BB962C8B-B14F-4D97-AF65-F5344CB8AC3E}">
        <p14:creationId xmlns:p14="http://schemas.microsoft.com/office/powerpoint/2010/main" val="403594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41</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TextBox 2"/>
          <p:cNvSpPr txBox="1"/>
          <p:nvPr/>
        </p:nvSpPr>
        <p:spPr>
          <a:xfrm>
            <a:off x="4800600" y="5606894"/>
            <a:ext cx="4159793" cy="646331"/>
          </a:xfrm>
          <a:prstGeom prst="rect">
            <a:avLst/>
          </a:prstGeom>
          <a:noFill/>
        </p:spPr>
        <p:txBody>
          <a:bodyPr wrap="none" rtlCol="0">
            <a:spAutoFit/>
          </a:bodyPr>
          <a:lstStyle/>
          <a:p>
            <a:r>
              <a:rPr lang="en-US" sz="3600" dirty="0" smtClean="0">
                <a:solidFill>
                  <a:schemeClr val="bg1"/>
                </a:solidFill>
              </a:rPr>
              <a:t>The Threshing Sledge</a:t>
            </a:r>
            <a:endParaRPr lang="en-US" sz="3600" dirty="0">
              <a:solidFill>
                <a:schemeClr val="bg1"/>
              </a:solidFill>
            </a:endParaRPr>
          </a:p>
        </p:txBody>
      </p:sp>
      <p:pic>
        <p:nvPicPr>
          <p:cNvPr id="2050" name="Picture 2" descr="File:Trill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07575"/>
            <a:ext cx="4286250" cy="5715000"/>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400800" y="3117037"/>
            <a:ext cx="2139945" cy="1477328"/>
          </a:xfrm>
          <a:prstGeom prst="rect">
            <a:avLst/>
          </a:prstGeom>
          <a:noFill/>
        </p:spPr>
        <p:txBody>
          <a:bodyPr wrap="none" rtlCol="0">
            <a:spAutoFit/>
          </a:bodyPr>
          <a:lstStyle/>
          <a:p>
            <a:r>
              <a:rPr lang="en-US" dirty="0" smtClean="0">
                <a:solidFill>
                  <a:schemeClr val="bg1"/>
                </a:solidFill>
              </a:rPr>
              <a:t>Curved front with</a:t>
            </a:r>
          </a:p>
          <a:p>
            <a:r>
              <a:rPr lang="en-US" dirty="0" smtClean="0">
                <a:solidFill>
                  <a:schemeClr val="bg1"/>
                </a:solidFill>
              </a:rPr>
              <a:t>notched “teeth”</a:t>
            </a:r>
          </a:p>
          <a:p>
            <a:endParaRPr lang="en-US" dirty="0">
              <a:solidFill>
                <a:schemeClr val="bg1"/>
              </a:solidFill>
            </a:endParaRPr>
          </a:p>
          <a:p>
            <a:r>
              <a:rPr lang="en-US" dirty="0" smtClean="0">
                <a:solidFill>
                  <a:schemeClr val="bg1"/>
                </a:solidFill>
              </a:rPr>
              <a:t>Used to separate the</a:t>
            </a:r>
          </a:p>
          <a:p>
            <a:r>
              <a:rPr lang="en-US" dirty="0" smtClean="0">
                <a:solidFill>
                  <a:schemeClr val="bg1"/>
                </a:solidFill>
              </a:rPr>
              <a:t>kernels of grain.</a:t>
            </a:r>
            <a:endParaRPr lang="en-US" dirty="0">
              <a:solidFill>
                <a:schemeClr val="bg1"/>
              </a:solidFill>
            </a:endParaRPr>
          </a:p>
        </p:txBody>
      </p:sp>
      <p:cxnSp>
        <p:nvCxnSpPr>
          <p:cNvPr id="6" name="Straight Arrow Connector 5"/>
          <p:cNvCxnSpPr/>
          <p:nvPr/>
        </p:nvCxnSpPr>
        <p:spPr>
          <a:xfrm flipH="1" flipV="1">
            <a:off x="2914650" y="1840002"/>
            <a:ext cx="3352800" cy="1600200"/>
          </a:xfrm>
          <a:prstGeom prst="straightConnector1">
            <a:avLst/>
          </a:prstGeom>
          <a:ln w="28575">
            <a:solidFill>
              <a:srgbClr val="FF0000"/>
            </a:solidFill>
            <a:tailEnd type="arrow"/>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96175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41</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TextBox 2"/>
          <p:cNvSpPr txBox="1"/>
          <p:nvPr/>
        </p:nvSpPr>
        <p:spPr>
          <a:xfrm>
            <a:off x="5257800" y="6175226"/>
            <a:ext cx="3720890" cy="646331"/>
          </a:xfrm>
          <a:prstGeom prst="rect">
            <a:avLst/>
          </a:prstGeom>
          <a:noFill/>
        </p:spPr>
        <p:txBody>
          <a:bodyPr wrap="none" rtlCol="0">
            <a:spAutoFit/>
          </a:bodyPr>
          <a:lstStyle/>
          <a:p>
            <a:r>
              <a:rPr lang="en-US" sz="3600" dirty="0" smtClean="0">
                <a:solidFill>
                  <a:schemeClr val="bg1"/>
                </a:solidFill>
              </a:rPr>
              <a:t>The Desert Blooms</a:t>
            </a:r>
          </a:p>
        </p:txBody>
      </p:sp>
      <p:pic>
        <p:nvPicPr>
          <p:cNvPr id="3074" name="Picture 2" descr="israel_mountain_flow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19200"/>
            <a:ext cx="7054496" cy="4373790"/>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66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42</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5" name="Picture 2" descr="http://www.internetmonk.com/wp-content/uploads/broken-re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45" y="1066800"/>
            <a:ext cx="4762500" cy="3171826"/>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pic>
        <p:nvPicPr>
          <p:cNvPr id="2054" name="Picture 6" descr="https://encrypted-tbn0.gstatic.com/images?q=tbn:ANd9GcS4vLRZY41bKFNGZSSyKWnYIv-b1bTqPpGwZwxCV5KuSXRp-OAZ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816816"/>
            <a:ext cx="4976812" cy="2797776"/>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206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34</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TextBox 4"/>
          <p:cNvSpPr txBox="1"/>
          <p:nvPr/>
        </p:nvSpPr>
        <p:spPr>
          <a:xfrm>
            <a:off x="1981200" y="196334"/>
            <a:ext cx="2209800" cy="369332"/>
          </a:xfrm>
          <a:prstGeom prst="rect">
            <a:avLst/>
          </a:prstGeom>
          <a:noFill/>
          <a:effectLst>
            <a:outerShdw blurRad="25400" dist="25400" dir="5400000" algn="ctr" rotWithShape="0">
              <a:srgbClr val="000000">
                <a:alpha val="91000"/>
              </a:srgbClr>
            </a:outerShdw>
          </a:effectLst>
        </p:spPr>
        <p:txBody>
          <a:bodyPr wrap="square" rtlCol="0">
            <a:spAutoFit/>
          </a:bodyPr>
          <a:lstStyle/>
          <a:p>
            <a:r>
              <a:rPr lang="en-US" dirty="0" smtClean="0">
                <a:solidFill>
                  <a:schemeClr val="bg1"/>
                </a:solidFill>
                <a:effectLst>
                  <a:outerShdw blurRad="50800" dist="38100" dir="2700000" algn="tl" rotWithShape="0">
                    <a:prstClr val="black">
                      <a:alpha val="40000"/>
                    </a:prstClr>
                  </a:outerShdw>
                </a:effectLst>
              </a:rPr>
              <a:t>Armageddon</a:t>
            </a:r>
          </a:p>
        </p:txBody>
      </p:sp>
      <p:pic>
        <p:nvPicPr>
          <p:cNvPr id="2050" name="Picture 2" descr="http://static3.businessinsider.com/image/50f885a96bb3f7a75e000007-900-/armageddon5.1.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84" y="1082723"/>
            <a:ext cx="8662916" cy="5775278"/>
          </a:xfrm>
          <a:prstGeom prst="rect">
            <a:avLst/>
          </a:prstGeom>
          <a:noFill/>
          <a:effectLst>
            <a:outerShdw blurRad="88900" dist="88900" dir="2700000" algn="tl" rotWithShape="0">
              <a:prstClr val="black">
                <a:alpha val="78000"/>
              </a:prst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248400" y="1447800"/>
            <a:ext cx="2209800" cy="523220"/>
          </a:xfrm>
          <a:prstGeom prst="rect">
            <a:avLst/>
          </a:prstGeom>
          <a:noFill/>
          <a:effectLst/>
        </p:spPr>
        <p:txBody>
          <a:bodyPr wrap="square" rtlCol="0">
            <a:spAutoFit/>
          </a:bodyPr>
          <a:lstStyle/>
          <a:p>
            <a:r>
              <a:rPr lang="en-US" sz="2800" dirty="0" smtClean="0"/>
              <a:t>Megiddo</a:t>
            </a:r>
          </a:p>
        </p:txBody>
      </p:sp>
    </p:spTree>
    <p:extLst>
      <p:ext uri="{BB962C8B-B14F-4D97-AF65-F5344CB8AC3E}">
        <p14:creationId xmlns:p14="http://schemas.microsoft.com/office/powerpoint/2010/main" val="1488147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43</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TextBox 2"/>
          <p:cNvSpPr txBox="1"/>
          <p:nvPr/>
        </p:nvSpPr>
        <p:spPr>
          <a:xfrm>
            <a:off x="5334000" y="1298713"/>
            <a:ext cx="3300134" cy="646331"/>
          </a:xfrm>
          <a:prstGeom prst="rect">
            <a:avLst/>
          </a:prstGeom>
          <a:noFill/>
        </p:spPr>
        <p:txBody>
          <a:bodyPr wrap="none" rtlCol="0">
            <a:spAutoFit/>
          </a:bodyPr>
          <a:lstStyle/>
          <a:p>
            <a:r>
              <a:rPr lang="en-US" sz="3600" dirty="0" smtClean="0">
                <a:solidFill>
                  <a:schemeClr val="bg1"/>
                </a:solidFill>
              </a:rPr>
              <a:t>Captivity Of Fear</a:t>
            </a:r>
            <a:endParaRPr lang="en-US" sz="3600" dirty="0">
              <a:solidFill>
                <a:schemeClr val="bg1"/>
              </a:solidFill>
            </a:endParaRPr>
          </a:p>
        </p:txBody>
      </p:sp>
      <p:sp>
        <p:nvSpPr>
          <p:cNvPr id="5" name="AutoShape 2"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155575" y="-9604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http://www.brego.net/imglib/galleryimage/galleryimage_image_3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8485" y="2269021"/>
            <a:ext cx="6667500" cy="4467226"/>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pic>
        <p:nvPicPr>
          <p:cNvPr id="1030" name="Picture 6" descr="http://static4.wikia.nocookie.net/__cb20110608144152/lotr/images/2/2c/GRIMA_%7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838200"/>
            <a:ext cx="4619625" cy="2000251"/>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47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43</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TextBox 2"/>
          <p:cNvSpPr txBox="1"/>
          <p:nvPr/>
        </p:nvSpPr>
        <p:spPr>
          <a:xfrm>
            <a:off x="4572000" y="1628359"/>
            <a:ext cx="1746440" cy="338554"/>
          </a:xfrm>
          <a:prstGeom prst="rect">
            <a:avLst/>
          </a:prstGeom>
          <a:noFill/>
        </p:spPr>
        <p:txBody>
          <a:bodyPr wrap="none" rtlCol="0">
            <a:spAutoFit/>
          </a:bodyPr>
          <a:lstStyle/>
          <a:p>
            <a:r>
              <a:rPr lang="en-US" sz="1600" dirty="0" smtClean="0">
                <a:solidFill>
                  <a:schemeClr val="bg1"/>
                </a:solidFill>
              </a:rPr>
              <a:t>Israel comes home</a:t>
            </a:r>
            <a:endParaRPr lang="en-US" sz="1600" dirty="0">
              <a:solidFill>
                <a:schemeClr val="bg1"/>
              </a:solidFill>
            </a:endParaRPr>
          </a:p>
        </p:txBody>
      </p:sp>
      <p:sp>
        <p:nvSpPr>
          <p:cNvPr id="5" name="AutoShape 2"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155575" y="-9604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Jewish refugees in 19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32" y="762000"/>
            <a:ext cx="4343400" cy="2409826"/>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pic>
        <p:nvPicPr>
          <p:cNvPr id="1028" name="Picture 4" descr="http://upload.wikimedia.org/wikipedia/commons/7/75/PikiWiki_Israel_20841_The_Palmac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2021056"/>
            <a:ext cx="5527675" cy="3918109"/>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7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44</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AutoShape 2"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155575" y="-9604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descr="http://www.fantom-xp.com/wallpapers/63/Mushroom_Rock,_Timna_National_Park,_Isra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174" y="915983"/>
            <a:ext cx="6851029" cy="5136171"/>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90600" y="1055896"/>
            <a:ext cx="2091663" cy="338554"/>
          </a:xfrm>
          <a:prstGeom prst="rect">
            <a:avLst/>
          </a:prstGeom>
          <a:noFill/>
        </p:spPr>
        <p:txBody>
          <a:bodyPr wrap="none" rtlCol="0">
            <a:spAutoFit/>
          </a:bodyPr>
          <a:lstStyle/>
          <a:p>
            <a:r>
              <a:rPr lang="en-US" sz="1600" dirty="0" smtClean="0">
                <a:solidFill>
                  <a:schemeClr val="bg1"/>
                </a:solidFill>
              </a:rPr>
              <a:t>Mushroom Rock, Israel</a:t>
            </a:r>
          </a:p>
        </p:txBody>
      </p:sp>
    </p:spTree>
    <p:extLst>
      <p:ext uri="{BB962C8B-B14F-4D97-AF65-F5344CB8AC3E}">
        <p14:creationId xmlns:p14="http://schemas.microsoft.com/office/powerpoint/2010/main" val="3146793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44</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AutoShape 2"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155575" y="-9604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768970" y="727764"/>
            <a:ext cx="1401794" cy="338554"/>
          </a:xfrm>
          <a:prstGeom prst="rect">
            <a:avLst/>
          </a:prstGeom>
          <a:noFill/>
        </p:spPr>
        <p:txBody>
          <a:bodyPr wrap="none" rtlCol="0">
            <a:spAutoFit/>
          </a:bodyPr>
          <a:lstStyle/>
          <a:p>
            <a:r>
              <a:rPr lang="en-US" sz="1600" dirty="0" smtClean="0">
                <a:solidFill>
                  <a:schemeClr val="bg1"/>
                </a:solidFill>
              </a:rPr>
              <a:t>Ephesus Today</a:t>
            </a:r>
          </a:p>
        </p:txBody>
      </p:sp>
      <p:pic>
        <p:nvPicPr>
          <p:cNvPr id="1026" name="Picture 2" descr="http://upload.wikimedia.org/wikipedia/commons/d/dd/Ephesus_Theat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970" y="1066318"/>
            <a:ext cx="7460630" cy="5595474"/>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271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44</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AutoShape 2"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155575" y="-9604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2462074" y="853659"/>
            <a:ext cx="3011274" cy="338554"/>
          </a:xfrm>
          <a:prstGeom prst="rect">
            <a:avLst/>
          </a:prstGeom>
          <a:noFill/>
        </p:spPr>
        <p:txBody>
          <a:bodyPr wrap="none" rtlCol="0">
            <a:spAutoFit/>
          </a:bodyPr>
          <a:lstStyle/>
          <a:p>
            <a:r>
              <a:rPr lang="en-US" sz="1600" dirty="0" smtClean="0">
                <a:solidFill>
                  <a:schemeClr val="bg1"/>
                </a:solidFill>
              </a:rPr>
              <a:t>Artemis (Greek) or Diana (Roman)</a:t>
            </a:r>
          </a:p>
        </p:txBody>
      </p:sp>
      <p:pic>
        <p:nvPicPr>
          <p:cNvPr id="2050" name="Picture 2" descr="http://www.livius.org/a/turkey/ephesus/t_artemis/artemis_ephesus_mus_tripoli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5387" y="1205465"/>
            <a:ext cx="4340087" cy="5435644"/>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264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44</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AutoShape 2"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155575" y="-9604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307975" y="1192213"/>
            <a:ext cx="8553111" cy="2862322"/>
          </a:xfrm>
          <a:prstGeom prst="rect">
            <a:avLst/>
          </a:prstGeom>
          <a:noFill/>
        </p:spPr>
        <p:txBody>
          <a:bodyPr wrap="none" rtlCol="0">
            <a:spAutoFit/>
          </a:bodyPr>
          <a:lstStyle/>
          <a:p>
            <a:r>
              <a:rPr lang="en-US" sz="2000" dirty="0">
                <a:solidFill>
                  <a:schemeClr val="bg1"/>
                </a:solidFill>
              </a:rPr>
              <a:t>The earliest Christians generally did not use the cross as a symbols of  </a:t>
            </a:r>
            <a:r>
              <a:rPr lang="en-US" sz="2000" dirty="0" smtClean="0">
                <a:solidFill>
                  <a:schemeClr val="bg1"/>
                </a:solidFill>
              </a:rPr>
              <a:t>the faith. </a:t>
            </a:r>
            <a:r>
              <a:rPr lang="en-US" sz="2000" dirty="0">
                <a:solidFill>
                  <a:schemeClr val="bg1"/>
                </a:solidFill>
              </a:rPr>
              <a:t> </a:t>
            </a:r>
            <a:endParaRPr lang="en-US" sz="2000" dirty="0" smtClean="0">
              <a:solidFill>
                <a:schemeClr val="bg1"/>
              </a:solidFill>
            </a:endParaRPr>
          </a:p>
          <a:p>
            <a:r>
              <a:rPr lang="en-US" sz="2000" dirty="0" smtClean="0">
                <a:solidFill>
                  <a:schemeClr val="bg1"/>
                </a:solidFill>
              </a:rPr>
              <a:t>One </a:t>
            </a:r>
            <a:r>
              <a:rPr lang="en-US" sz="2000" dirty="0">
                <a:solidFill>
                  <a:schemeClr val="bg1"/>
                </a:solidFill>
              </a:rPr>
              <a:t>of the earliest Christian symbols was, in fact, the fish, in Greek </a:t>
            </a:r>
          </a:p>
          <a:p>
            <a:r>
              <a:rPr lang="en-US" sz="2000" dirty="0" smtClean="0">
                <a:solidFill>
                  <a:schemeClr val="bg1"/>
                </a:solidFill>
              </a:rPr>
              <a:t>“</a:t>
            </a:r>
            <a:r>
              <a:rPr lang="en-US" sz="2000" dirty="0" err="1">
                <a:solidFill>
                  <a:schemeClr val="bg1"/>
                </a:solidFill>
              </a:rPr>
              <a:t>ichthus</a:t>
            </a:r>
            <a:r>
              <a:rPr lang="en-US" sz="2000" dirty="0">
                <a:solidFill>
                  <a:schemeClr val="bg1"/>
                </a:solidFill>
              </a:rPr>
              <a:t>” (ΙΧΘΥΣ</a:t>
            </a:r>
            <a:r>
              <a:rPr lang="en-US" sz="2000" dirty="0">
                <a:solidFill>
                  <a:schemeClr val="bg1"/>
                </a:solidFill>
                <a:hlinkClick r:id="rId3"/>
              </a:rPr>
              <a:t>)</a:t>
            </a:r>
            <a:r>
              <a:rPr lang="en-US" sz="2000" dirty="0">
                <a:solidFill>
                  <a:schemeClr val="bg1"/>
                </a:solidFill>
              </a:rPr>
              <a:t>, which formed an acronym for “Jesus Christ, God’s Son, Savior</a:t>
            </a:r>
            <a:r>
              <a:rPr lang="en-US" sz="2000" dirty="0" smtClean="0">
                <a:solidFill>
                  <a:schemeClr val="bg1"/>
                </a:solidFill>
              </a:rPr>
              <a:t>”</a:t>
            </a:r>
          </a:p>
          <a:p>
            <a:endParaRPr lang="en-US" sz="2000" dirty="0">
              <a:solidFill>
                <a:schemeClr val="bg1"/>
              </a:solidFill>
            </a:endParaRPr>
          </a:p>
          <a:p>
            <a:r>
              <a:rPr lang="en-US" sz="2000" b="1" dirty="0" err="1">
                <a:solidFill>
                  <a:schemeClr val="bg1"/>
                </a:solidFill>
              </a:rPr>
              <a:t>Ί</a:t>
            </a:r>
            <a:r>
              <a:rPr lang="en-US" sz="2000" dirty="0" err="1">
                <a:solidFill>
                  <a:schemeClr val="bg1"/>
                </a:solidFill>
              </a:rPr>
              <a:t>ησοῦς</a:t>
            </a:r>
            <a:r>
              <a:rPr lang="en-US" sz="2000" dirty="0">
                <a:solidFill>
                  <a:schemeClr val="bg1"/>
                </a:solidFill>
              </a:rPr>
              <a:t> = </a:t>
            </a:r>
            <a:r>
              <a:rPr lang="en-US" sz="2000" dirty="0" err="1">
                <a:solidFill>
                  <a:schemeClr val="bg1"/>
                </a:solidFill>
              </a:rPr>
              <a:t>Iēsous</a:t>
            </a:r>
            <a:r>
              <a:rPr lang="en-US" sz="2000" dirty="0">
                <a:solidFill>
                  <a:schemeClr val="bg1"/>
                </a:solidFill>
              </a:rPr>
              <a:t> = Jesus</a:t>
            </a:r>
          </a:p>
          <a:p>
            <a:r>
              <a:rPr lang="en-US" sz="2000" b="1" dirty="0" err="1">
                <a:solidFill>
                  <a:schemeClr val="bg1"/>
                </a:solidFill>
              </a:rPr>
              <a:t>Χ</a:t>
            </a:r>
            <a:r>
              <a:rPr lang="en-US" sz="2000" dirty="0" err="1">
                <a:solidFill>
                  <a:schemeClr val="bg1"/>
                </a:solidFill>
              </a:rPr>
              <a:t>ριστός</a:t>
            </a:r>
            <a:r>
              <a:rPr lang="en-US" sz="2000" dirty="0">
                <a:solidFill>
                  <a:schemeClr val="bg1"/>
                </a:solidFill>
              </a:rPr>
              <a:t> = Christos = Christ</a:t>
            </a:r>
          </a:p>
          <a:p>
            <a:r>
              <a:rPr lang="en-US" sz="2000" b="1" dirty="0" err="1">
                <a:solidFill>
                  <a:schemeClr val="bg1"/>
                </a:solidFill>
              </a:rPr>
              <a:t>Θ</a:t>
            </a:r>
            <a:r>
              <a:rPr lang="en-US" sz="2000" dirty="0" err="1">
                <a:solidFill>
                  <a:schemeClr val="bg1"/>
                </a:solidFill>
              </a:rPr>
              <a:t>εοῦ</a:t>
            </a:r>
            <a:r>
              <a:rPr lang="en-US" sz="2000" dirty="0">
                <a:solidFill>
                  <a:schemeClr val="bg1"/>
                </a:solidFill>
              </a:rPr>
              <a:t> = </a:t>
            </a:r>
            <a:r>
              <a:rPr lang="en-US" sz="2000" dirty="0" err="1">
                <a:solidFill>
                  <a:schemeClr val="bg1"/>
                </a:solidFill>
              </a:rPr>
              <a:t>Theou</a:t>
            </a:r>
            <a:r>
              <a:rPr lang="en-US" sz="2000" dirty="0">
                <a:solidFill>
                  <a:schemeClr val="bg1"/>
                </a:solidFill>
              </a:rPr>
              <a:t> = “of God”</a:t>
            </a:r>
          </a:p>
          <a:p>
            <a:r>
              <a:rPr lang="en-US" sz="2000" b="1" dirty="0" err="1">
                <a:solidFill>
                  <a:schemeClr val="bg1"/>
                </a:solidFill>
              </a:rPr>
              <a:t>Υ</a:t>
            </a:r>
            <a:r>
              <a:rPr lang="en-US" sz="2000" dirty="0" err="1">
                <a:solidFill>
                  <a:schemeClr val="bg1"/>
                </a:solidFill>
              </a:rPr>
              <a:t>ἱός</a:t>
            </a:r>
            <a:r>
              <a:rPr lang="en-US" sz="2000" dirty="0">
                <a:solidFill>
                  <a:schemeClr val="bg1"/>
                </a:solidFill>
              </a:rPr>
              <a:t> = (H)</a:t>
            </a:r>
            <a:r>
              <a:rPr lang="en-US" sz="2000" dirty="0" err="1">
                <a:solidFill>
                  <a:schemeClr val="bg1"/>
                </a:solidFill>
              </a:rPr>
              <a:t>uios</a:t>
            </a:r>
            <a:r>
              <a:rPr lang="en-US" sz="2000" dirty="0">
                <a:solidFill>
                  <a:schemeClr val="bg1"/>
                </a:solidFill>
              </a:rPr>
              <a:t> = Son</a:t>
            </a:r>
          </a:p>
          <a:p>
            <a:r>
              <a:rPr lang="en-US" sz="2000" b="1" dirty="0" err="1">
                <a:solidFill>
                  <a:schemeClr val="bg1"/>
                </a:solidFill>
              </a:rPr>
              <a:t>Σ</a:t>
            </a:r>
            <a:r>
              <a:rPr lang="en-US" sz="2000" dirty="0" err="1">
                <a:solidFill>
                  <a:schemeClr val="bg1"/>
                </a:solidFill>
              </a:rPr>
              <a:t>ωτήρ</a:t>
            </a:r>
            <a:r>
              <a:rPr lang="en-US" sz="2000" dirty="0">
                <a:solidFill>
                  <a:schemeClr val="bg1"/>
                </a:solidFill>
              </a:rPr>
              <a:t> = </a:t>
            </a:r>
            <a:r>
              <a:rPr lang="en-US" sz="2000" dirty="0" err="1">
                <a:solidFill>
                  <a:schemeClr val="bg1"/>
                </a:solidFill>
              </a:rPr>
              <a:t>Sōtēr</a:t>
            </a:r>
            <a:r>
              <a:rPr lang="en-US" sz="2000" dirty="0">
                <a:solidFill>
                  <a:schemeClr val="bg1"/>
                </a:solidFill>
              </a:rPr>
              <a:t> = Savior</a:t>
            </a:r>
          </a:p>
        </p:txBody>
      </p:sp>
      <p:pic>
        <p:nvPicPr>
          <p:cNvPr id="3074" name="Picture 2" descr="http://imaginalworldsdotorg.files.wordpress.com/2013/11/ichthus-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2438400"/>
            <a:ext cx="5355886" cy="4019556"/>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948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44</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AutoShape 2"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155575" y="-9604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descr="https://encrypted-tbn0.gstatic.com/images?q=tbn:ANd9GcQRVMHx-03Bh-lkGBuYE1b5zTPlLogWzlY5jjmc79ReR-AZj08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24000"/>
            <a:ext cx="8153400" cy="4914901"/>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453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44</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387626" y="745314"/>
            <a:ext cx="1813638" cy="338554"/>
          </a:xfrm>
          <a:prstGeom prst="rect">
            <a:avLst/>
          </a:prstGeom>
          <a:noFill/>
        </p:spPr>
        <p:txBody>
          <a:bodyPr wrap="none" rtlCol="0">
            <a:spAutoFit/>
          </a:bodyPr>
          <a:lstStyle/>
          <a:p>
            <a:r>
              <a:rPr lang="en-US" sz="1600" dirty="0" smtClean="0">
                <a:solidFill>
                  <a:schemeClr val="bg1"/>
                </a:solidFill>
              </a:rPr>
              <a:t>Anatomy Of An Idol</a:t>
            </a:r>
          </a:p>
        </p:txBody>
      </p:sp>
      <p:pic>
        <p:nvPicPr>
          <p:cNvPr id="3074" name="Picture 2" descr="http://ivarfjeld.files.wordpress.com/2010/12/jesu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083868"/>
            <a:ext cx="8308407" cy="5088332"/>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599526" y="6214646"/>
            <a:ext cx="7194810" cy="338554"/>
          </a:xfrm>
          <a:prstGeom prst="rect">
            <a:avLst/>
          </a:prstGeom>
          <a:noFill/>
        </p:spPr>
        <p:txBody>
          <a:bodyPr wrap="square" rtlCol="0">
            <a:spAutoFit/>
          </a:bodyPr>
          <a:lstStyle/>
          <a:p>
            <a:pPr algn="r"/>
            <a:r>
              <a:rPr lang="en-US" sz="1600" dirty="0" smtClean="0">
                <a:solidFill>
                  <a:schemeClr val="bg1"/>
                </a:solidFill>
              </a:rPr>
              <a:t>Equating an idol to a lie! Lies are powerful and they lead us to INSANE notions!</a:t>
            </a:r>
          </a:p>
        </p:txBody>
      </p:sp>
    </p:spTree>
    <p:extLst>
      <p:ext uri="{BB962C8B-B14F-4D97-AF65-F5344CB8AC3E}">
        <p14:creationId xmlns:p14="http://schemas.microsoft.com/office/powerpoint/2010/main" val="2878428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45</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3200400" y="1022936"/>
            <a:ext cx="1623842" cy="338554"/>
          </a:xfrm>
          <a:prstGeom prst="rect">
            <a:avLst/>
          </a:prstGeom>
          <a:noFill/>
        </p:spPr>
        <p:txBody>
          <a:bodyPr wrap="none" rtlCol="0">
            <a:spAutoFit/>
          </a:bodyPr>
          <a:lstStyle/>
          <a:p>
            <a:r>
              <a:rPr lang="en-US" sz="1600" dirty="0" smtClean="0">
                <a:solidFill>
                  <a:schemeClr val="bg1"/>
                </a:solidFill>
              </a:rPr>
              <a:t>Gates Of Babylon</a:t>
            </a:r>
          </a:p>
        </p:txBody>
      </p:sp>
      <p:pic>
        <p:nvPicPr>
          <p:cNvPr id="1028" name="Picture 4" descr="http://enenuru.net/visuals/balag/hires/Babylon%20aeri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752600"/>
            <a:ext cx="7896225" cy="4962526"/>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pic>
        <p:nvPicPr>
          <p:cNvPr id="1030" name="Picture 6" descr="http://christiantrumpetsounding.com/Church%20Union/Babylon/Babylon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549" y="762000"/>
            <a:ext cx="2766304" cy="3135892"/>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014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45</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1143000" y="762000"/>
            <a:ext cx="1623842" cy="338554"/>
          </a:xfrm>
          <a:prstGeom prst="rect">
            <a:avLst/>
          </a:prstGeom>
          <a:noFill/>
        </p:spPr>
        <p:txBody>
          <a:bodyPr wrap="none" rtlCol="0">
            <a:spAutoFit/>
          </a:bodyPr>
          <a:lstStyle/>
          <a:p>
            <a:r>
              <a:rPr lang="en-US" sz="1600" dirty="0" smtClean="0">
                <a:solidFill>
                  <a:schemeClr val="bg1"/>
                </a:solidFill>
              </a:rPr>
              <a:t>Gates Of Babylon</a:t>
            </a:r>
          </a:p>
        </p:txBody>
      </p:sp>
      <p:pic>
        <p:nvPicPr>
          <p:cNvPr id="3074" name="Picture 2" descr="http://upload.wikimedia.org/wikipedia/commons/e/e3/Ishtar_Gate_at_Berlin_Muse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28656"/>
            <a:ext cx="7115175" cy="5334001"/>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1332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35</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TextBox 4"/>
          <p:cNvSpPr txBox="1"/>
          <p:nvPr/>
        </p:nvSpPr>
        <p:spPr>
          <a:xfrm>
            <a:off x="1905000" y="273278"/>
            <a:ext cx="2209800" cy="369332"/>
          </a:xfrm>
          <a:prstGeom prst="rect">
            <a:avLst/>
          </a:prstGeom>
          <a:noFill/>
          <a:effectLst>
            <a:outerShdw blurRad="25400" dist="25400" dir="5400000" algn="ctr" rotWithShape="0">
              <a:srgbClr val="000000">
                <a:alpha val="91000"/>
              </a:srgbClr>
            </a:outerShdw>
          </a:effectLst>
        </p:spPr>
        <p:txBody>
          <a:bodyPr wrap="square" rtlCol="0">
            <a:spAutoFit/>
          </a:bodyPr>
          <a:lstStyle/>
          <a:p>
            <a:r>
              <a:rPr lang="en-US" dirty="0" smtClean="0">
                <a:solidFill>
                  <a:schemeClr val="bg1"/>
                </a:solidFill>
                <a:effectLst>
                  <a:outerShdw blurRad="50800" dist="38100" dir="2700000" algn="tl" rotWithShape="0">
                    <a:prstClr val="black">
                      <a:alpha val="40000"/>
                    </a:prstClr>
                  </a:outerShdw>
                </a:effectLst>
              </a:rPr>
              <a:t>The New Kingdom</a:t>
            </a:r>
          </a:p>
        </p:txBody>
      </p:sp>
      <p:pic>
        <p:nvPicPr>
          <p:cNvPr id="1026" name="Picture 2" descr="http://wpmedia.blogs.theprovince.com/2011/03/0841.mountai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447800"/>
            <a:ext cx="6825896" cy="5119422"/>
          </a:xfrm>
          <a:prstGeom prst="rect">
            <a:avLst/>
          </a:prstGeom>
          <a:noFill/>
          <a:effectLst>
            <a:outerShdw blurRad="101600" dist="88900" dir="2700000" algn="tl" rotWithShape="0">
              <a:prstClr val="black">
                <a:alpha val="79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172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45</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284098" y="838200"/>
            <a:ext cx="1011302" cy="338554"/>
          </a:xfrm>
          <a:prstGeom prst="rect">
            <a:avLst/>
          </a:prstGeom>
          <a:noFill/>
        </p:spPr>
        <p:txBody>
          <a:bodyPr wrap="none" rtlCol="0">
            <a:spAutoFit/>
          </a:bodyPr>
          <a:lstStyle/>
          <a:p>
            <a:r>
              <a:rPr lang="en-US" sz="1600" dirty="0" smtClean="0">
                <a:solidFill>
                  <a:schemeClr val="bg1"/>
                </a:solidFill>
              </a:rPr>
              <a:t>Potsherds</a:t>
            </a:r>
          </a:p>
        </p:txBody>
      </p:sp>
      <p:pic>
        <p:nvPicPr>
          <p:cNvPr id="1026" name="Picture 2" descr="http://farm1.staticflickr.com/52/152590944_8c62f9d782_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929882"/>
            <a:ext cx="7281726" cy="5815407"/>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5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46</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1219200" y="694626"/>
            <a:ext cx="1788567" cy="338554"/>
          </a:xfrm>
          <a:prstGeom prst="rect">
            <a:avLst/>
          </a:prstGeom>
          <a:noFill/>
        </p:spPr>
        <p:txBody>
          <a:bodyPr wrap="none" rtlCol="0">
            <a:spAutoFit/>
          </a:bodyPr>
          <a:lstStyle/>
          <a:p>
            <a:r>
              <a:rPr lang="en-US" sz="1600" dirty="0" smtClean="0">
                <a:solidFill>
                  <a:schemeClr val="bg1"/>
                </a:solidFill>
              </a:rPr>
              <a:t>Babylonian “God’s”</a:t>
            </a:r>
          </a:p>
        </p:txBody>
      </p:sp>
      <p:pic>
        <p:nvPicPr>
          <p:cNvPr id="5122" name="Picture 2" descr="File:Nabu-Lawrie-Highsmith.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100430"/>
            <a:ext cx="2162175" cy="5695950"/>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pic>
        <p:nvPicPr>
          <p:cNvPr id="5124" name="Picture 4" descr="File:Marduk and p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996737"/>
            <a:ext cx="3238500" cy="5705476"/>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355433" y="6153881"/>
            <a:ext cx="1300741" cy="584775"/>
          </a:xfrm>
          <a:prstGeom prst="rect">
            <a:avLst/>
          </a:prstGeom>
          <a:noFill/>
        </p:spPr>
        <p:txBody>
          <a:bodyPr wrap="none" rtlCol="0">
            <a:spAutoFit/>
          </a:bodyPr>
          <a:lstStyle/>
          <a:p>
            <a:r>
              <a:rPr lang="en-US" sz="1600" dirty="0" err="1" smtClean="0">
                <a:solidFill>
                  <a:schemeClr val="bg1"/>
                </a:solidFill>
              </a:rPr>
              <a:t>Marduk</a:t>
            </a:r>
            <a:r>
              <a:rPr lang="en-US" sz="1600" dirty="0" smtClean="0">
                <a:solidFill>
                  <a:schemeClr val="bg1"/>
                </a:solidFill>
              </a:rPr>
              <a:t> &amp; his</a:t>
            </a:r>
          </a:p>
          <a:p>
            <a:r>
              <a:rPr lang="en-US" sz="1600" dirty="0" smtClean="0">
                <a:solidFill>
                  <a:schemeClr val="bg1"/>
                </a:solidFill>
              </a:rPr>
              <a:t>dragon</a:t>
            </a:r>
          </a:p>
        </p:txBody>
      </p:sp>
    </p:spTree>
    <p:extLst>
      <p:ext uri="{BB962C8B-B14F-4D97-AF65-F5344CB8AC3E}">
        <p14:creationId xmlns:p14="http://schemas.microsoft.com/office/powerpoint/2010/main" val="1794566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46</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685800" y="1524000"/>
            <a:ext cx="7543800" cy="1200329"/>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erlin Sans FB Demi" panose="020E0802020502020306" pitchFamily="34" charset="0"/>
              </a:rPr>
              <a:t>The root of all fear is the belief that we will lose something we treasure. </a:t>
            </a:r>
          </a:p>
        </p:txBody>
      </p:sp>
      <p:pic>
        <p:nvPicPr>
          <p:cNvPr id="6146" name="Picture 2" descr="http://arborinvestmentplanner.com/wordpress-content/uploads/2013/06/ProbableMaximumLo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18" y="3644348"/>
            <a:ext cx="3810000" cy="2857500"/>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pic>
        <p:nvPicPr>
          <p:cNvPr id="6148" name="Picture 4" descr="http://www.bariatricguide.org/wp-content/uploads/2012/11/fast-weight-los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3291" y="3200400"/>
            <a:ext cx="2857500" cy="2857500"/>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274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47</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228600" y="1066800"/>
            <a:ext cx="1817101" cy="338554"/>
          </a:xfrm>
          <a:prstGeom prst="rect">
            <a:avLst/>
          </a:prstGeom>
          <a:noFill/>
        </p:spPr>
        <p:txBody>
          <a:bodyPr wrap="none" rtlCol="0">
            <a:spAutoFit/>
          </a:bodyPr>
          <a:lstStyle/>
          <a:p>
            <a:r>
              <a:rPr lang="en-US" sz="1600" dirty="0" smtClean="0">
                <a:solidFill>
                  <a:schemeClr val="bg1"/>
                </a:solidFill>
              </a:rPr>
              <a:t>Babylon The Queen</a:t>
            </a:r>
          </a:p>
        </p:txBody>
      </p:sp>
      <p:pic>
        <p:nvPicPr>
          <p:cNvPr id="2050" name="Picture 2" descr="http://i2.cdnds.net/11/41/618_movies_snow_julia_chai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0"/>
            <a:ext cx="5886450" cy="3552825"/>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pic>
        <p:nvPicPr>
          <p:cNvPr id="2052" name="Picture 4" descr="http://emhotep.net/wp-content/uploads/2013/02/012-207-kp-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9245" y="2743200"/>
            <a:ext cx="4002355" cy="3954464"/>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145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47</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http://trendwallpaper.com/wp-content/uploads/2013/08/Baby3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990600"/>
            <a:ext cx="8810625" cy="5505451"/>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257800" y="6496051"/>
            <a:ext cx="3764813" cy="338554"/>
          </a:xfrm>
          <a:prstGeom prst="rect">
            <a:avLst/>
          </a:prstGeom>
          <a:noFill/>
        </p:spPr>
        <p:txBody>
          <a:bodyPr wrap="none" rtlCol="0">
            <a:spAutoFit/>
          </a:bodyPr>
          <a:lstStyle/>
          <a:p>
            <a:r>
              <a:rPr lang="en-US" sz="1600" dirty="0" smtClean="0">
                <a:solidFill>
                  <a:schemeClr val="bg1"/>
                </a:solidFill>
              </a:rPr>
              <a:t>Do You Think It Will Stay This Way Forever?</a:t>
            </a:r>
          </a:p>
        </p:txBody>
      </p:sp>
    </p:spTree>
    <p:extLst>
      <p:ext uri="{BB962C8B-B14F-4D97-AF65-F5344CB8AC3E}">
        <p14:creationId xmlns:p14="http://schemas.microsoft.com/office/powerpoint/2010/main" val="1268259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48</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7425257" y="6443246"/>
            <a:ext cx="1172757" cy="338554"/>
          </a:xfrm>
          <a:prstGeom prst="rect">
            <a:avLst/>
          </a:prstGeom>
          <a:noFill/>
        </p:spPr>
        <p:txBody>
          <a:bodyPr wrap="none" rtlCol="0">
            <a:spAutoFit/>
          </a:bodyPr>
          <a:lstStyle/>
          <a:p>
            <a:r>
              <a:rPr lang="en-US" sz="1600" dirty="0" smtClean="0">
                <a:solidFill>
                  <a:schemeClr val="bg1"/>
                </a:solidFill>
              </a:rPr>
              <a:t>Purify Sliver</a:t>
            </a:r>
          </a:p>
        </p:txBody>
      </p:sp>
      <p:pic>
        <p:nvPicPr>
          <p:cNvPr id="2050" name="Picture 2" descr="http://www.faithcrc.net/wp-content/uploads/2012/10/9-Refining-Sil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304925"/>
            <a:ext cx="6792436" cy="5095875"/>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295400" y="895290"/>
            <a:ext cx="6282297" cy="400110"/>
          </a:xfrm>
          <a:prstGeom prst="rect">
            <a:avLst/>
          </a:prstGeom>
          <a:noFill/>
        </p:spPr>
        <p:txBody>
          <a:bodyPr wrap="none" rtlCol="0">
            <a:spAutoFit/>
          </a:bodyPr>
          <a:lstStyle/>
          <a:p>
            <a:r>
              <a:rPr lang="en-US" sz="2000" dirty="0" smtClean="0">
                <a:solidFill>
                  <a:schemeClr val="bg1"/>
                </a:solidFill>
              </a:rPr>
              <a:t>Why might the purification process of the Lord not “take”?</a:t>
            </a:r>
          </a:p>
        </p:txBody>
      </p:sp>
    </p:spTree>
    <p:extLst>
      <p:ext uri="{BB962C8B-B14F-4D97-AF65-F5344CB8AC3E}">
        <p14:creationId xmlns:p14="http://schemas.microsoft.com/office/powerpoint/2010/main" val="1539894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48</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5164768" y="5149631"/>
            <a:ext cx="3747693" cy="338554"/>
          </a:xfrm>
          <a:prstGeom prst="rect">
            <a:avLst/>
          </a:prstGeom>
          <a:noFill/>
        </p:spPr>
        <p:txBody>
          <a:bodyPr wrap="none" rtlCol="0">
            <a:spAutoFit/>
          </a:bodyPr>
          <a:lstStyle/>
          <a:p>
            <a:r>
              <a:rPr lang="en-US" sz="1600" dirty="0" smtClean="0">
                <a:solidFill>
                  <a:schemeClr val="bg1"/>
                </a:solidFill>
              </a:rPr>
              <a:t>Peace like a river … waves of righteousness</a:t>
            </a:r>
          </a:p>
        </p:txBody>
      </p:sp>
      <p:pic>
        <p:nvPicPr>
          <p:cNvPr id="2" name="Picture 2" descr="http://img.phombo.com/img1/photocombo/5615/England_Nature_1920x1440_HD_Wallpapers_Pack_1-14.jpg_Durdle_Door_Lulworth_Cove_Dorset_Englan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990600"/>
            <a:ext cx="4797661" cy="3596641"/>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pic>
        <p:nvPicPr>
          <p:cNvPr id="1028" name="Picture 4" descr="http://photosbyhawks.net/images/Idaho_Riv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910" y="3563718"/>
            <a:ext cx="4762500" cy="3171826"/>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496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49</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p:cNvSpPr txBox="1"/>
          <p:nvPr/>
        </p:nvSpPr>
        <p:spPr>
          <a:xfrm>
            <a:off x="228600" y="1548586"/>
            <a:ext cx="8903015" cy="2185214"/>
          </a:xfrm>
          <a:prstGeom prst="rect">
            <a:avLst/>
          </a:prstGeom>
          <a:noFill/>
        </p:spPr>
        <p:txBody>
          <a:bodyPr wrap="none" rtlCol="0">
            <a:spAutoFit/>
          </a:bodyPr>
          <a:lstStyle>
            <a:defPPr>
              <a:defRPr lang="en-US"/>
            </a:defPPr>
            <a:lvl1pPr>
              <a:defRPr sz="1600">
                <a:solidFill>
                  <a:schemeClr val="bg1"/>
                </a:solidFill>
              </a:defRPr>
            </a:lvl1pPr>
          </a:lstStyle>
          <a:p>
            <a:r>
              <a:rPr lang="en-US" sz="2400" dirty="0" smtClean="0"/>
              <a:t>a</a:t>
            </a:r>
            <a:r>
              <a:rPr lang="en-US" sz="2400" dirty="0"/>
              <a:t>) What is due to me comes from the Lord … not my </a:t>
            </a:r>
            <a:r>
              <a:rPr lang="en-US" sz="2400" dirty="0" smtClean="0"/>
              <a:t>circumstances.</a:t>
            </a:r>
            <a:endParaRPr lang="en-US" sz="2400" dirty="0"/>
          </a:p>
          <a:p>
            <a:r>
              <a:rPr lang="en-US" sz="2400" dirty="0" smtClean="0"/>
              <a:t>b</a:t>
            </a:r>
            <a:r>
              <a:rPr lang="en-US" sz="2400" dirty="0"/>
              <a:t>) God often has larger plans in mind – though the Jews would reject, </a:t>
            </a:r>
            <a:endParaRPr lang="en-US" sz="2400" dirty="0" smtClean="0"/>
          </a:p>
          <a:p>
            <a:r>
              <a:rPr lang="en-US" sz="2400" dirty="0" smtClean="0"/>
              <a:t>     the </a:t>
            </a:r>
            <a:r>
              <a:rPr lang="en-US" sz="2400" dirty="0"/>
              <a:t>Gentile would </a:t>
            </a:r>
            <a:r>
              <a:rPr lang="en-US" sz="2400" dirty="0" smtClean="0"/>
              <a:t>not.</a:t>
            </a:r>
            <a:endParaRPr lang="en-US" sz="2400" dirty="0"/>
          </a:p>
          <a:p>
            <a:r>
              <a:rPr lang="en-US" sz="2400" dirty="0" smtClean="0"/>
              <a:t>c</a:t>
            </a:r>
            <a:r>
              <a:rPr lang="en-US" sz="2400" dirty="0"/>
              <a:t>) His time table is different than </a:t>
            </a:r>
            <a:r>
              <a:rPr lang="en-US" sz="2400" dirty="0" smtClean="0"/>
              <a:t>mine. He </a:t>
            </a:r>
            <a:r>
              <a:rPr lang="en-US" sz="2400" dirty="0"/>
              <a:t>WILL redeem the </a:t>
            </a:r>
            <a:endParaRPr lang="en-US" sz="2400" dirty="0" smtClean="0"/>
          </a:p>
          <a:p>
            <a:r>
              <a:rPr lang="en-US" sz="2400" dirty="0" smtClean="0"/>
              <a:t>     Jews </a:t>
            </a:r>
            <a:r>
              <a:rPr lang="en-US" sz="2400" dirty="0"/>
              <a:t>as well. </a:t>
            </a:r>
          </a:p>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45" y="3364230"/>
            <a:ext cx="4380587" cy="3505200"/>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09600" y="533400"/>
            <a:ext cx="5821850" cy="954107"/>
          </a:xfrm>
          <a:prstGeom prst="rect">
            <a:avLst/>
          </a:prstGeom>
          <a:noFill/>
        </p:spPr>
        <p:txBody>
          <a:bodyPr wrap="none" rtlCol="0">
            <a:spAutoFit/>
          </a:bodyPr>
          <a:lstStyle/>
          <a:p>
            <a:pPr algn="r"/>
            <a:r>
              <a:rPr lang="en-US" sz="3600" dirty="0">
                <a:solidFill>
                  <a:schemeClr val="bg1"/>
                </a:solidFill>
              </a:rPr>
              <a:t>Dealing </a:t>
            </a:r>
            <a:r>
              <a:rPr lang="en-US" sz="3600" dirty="0" smtClean="0">
                <a:solidFill>
                  <a:schemeClr val="bg1"/>
                </a:solidFill>
              </a:rPr>
              <a:t>With Disappointment </a:t>
            </a:r>
          </a:p>
          <a:p>
            <a:pPr algn="r"/>
            <a:r>
              <a:rPr lang="en-US" sz="2000" dirty="0" smtClean="0">
                <a:solidFill>
                  <a:schemeClr val="bg1"/>
                </a:solidFill>
              </a:rPr>
              <a:t>(</a:t>
            </a:r>
            <a:r>
              <a:rPr lang="en-US" sz="2000" dirty="0">
                <a:solidFill>
                  <a:schemeClr val="bg1"/>
                </a:solidFill>
              </a:rPr>
              <a:t>verse 4-6)</a:t>
            </a: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3505200"/>
            <a:ext cx="2628900" cy="2857500"/>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445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49</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http://www.parishworld.net/pwadmin/userfiles/image/mother%20and%20baby.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90600"/>
            <a:ext cx="8762276" cy="5806953"/>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0" y="2267337"/>
            <a:ext cx="3441391" cy="461665"/>
          </a:xfrm>
          <a:prstGeom prst="rect">
            <a:avLst/>
          </a:prstGeom>
          <a:noFill/>
          <a:effectLst>
            <a:outerShdw blurRad="38100" dist="38100" dir="2700000" algn="tl" rotWithShape="0">
              <a:prstClr val="black">
                <a:alpha val="97000"/>
              </a:prstClr>
            </a:outerShdw>
          </a:effectLst>
        </p:spPr>
        <p:txBody>
          <a:bodyPr wrap="none" rtlCol="0">
            <a:spAutoFit/>
          </a:bodyPr>
          <a:lstStyle>
            <a:defPPr>
              <a:defRPr lang="en-US"/>
            </a:defPPr>
            <a:lvl1pPr>
              <a:defRPr sz="1600">
                <a:solidFill>
                  <a:schemeClr val="bg1"/>
                </a:solidFill>
              </a:defRPr>
            </a:lvl1pPr>
          </a:lstStyle>
          <a:p>
            <a:r>
              <a:rPr lang="en-US" sz="2400" dirty="0" smtClean="0"/>
              <a:t>Could I ever forget you …?</a:t>
            </a:r>
            <a:endParaRPr lang="en-US" sz="2400" dirty="0"/>
          </a:p>
        </p:txBody>
      </p:sp>
    </p:spTree>
    <p:extLst>
      <p:ext uri="{BB962C8B-B14F-4D97-AF65-F5344CB8AC3E}">
        <p14:creationId xmlns:p14="http://schemas.microsoft.com/office/powerpoint/2010/main" val="3129083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49</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p:cNvSpPr txBox="1"/>
          <p:nvPr/>
        </p:nvSpPr>
        <p:spPr>
          <a:xfrm>
            <a:off x="6248400" y="5029200"/>
            <a:ext cx="2448234" cy="461665"/>
          </a:xfrm>
          <a:prstGeom prst="rect">
            <a:avLst/>
          </a:prstGeom>
          <a:noFill/>
          <a:effectLst>
            <a:outerShdw blurRad="38100" dist="38100" dir="2700000" algn="tl" rotWithShape="0">
              <a:prstClr val="black">
                <a:alpha val="97000"/>
              </a:prstClr>
            </a:outerShdw>
          </a:effectLst>
        </p:spPr>
        <p:txBody>
          <a:bodyPr wrap="none" rtlCol="0">
            <a:spAutoFit/>
          </a:bodyPr>
          <a:lstStyle>
            <a:defPPr>
              <a:defRPr lang="en-US"/>
            </a:defPPr>
            <a:lvl1pPr>
              <a:defRPr sz="1600">
                <a:solidFill>
                  <a:schemeClr val="bg1"/>
                </a:solidFill>
              </a:defRPr>
            </a:lvl1pPr>
          </a:lstStyle>
          <a:p>
            <a:r>
              <a:rPr lang="en-US" sz="2400" dirty="0" smtClean="0"/>
              <a:t>Children Return …</a:t>
            </a:r>
            <a:endParaRPr lang="en-US" sz="2400" dirty="0"/>
          </a:p>
        </p:txBody>
      </p:sp>
      <p:pic>
        <p:nvPicPr>
          <p:cNvPr id="2050" name="Picture 2" descr="http://img1.wikia.nocookie.net/__cb20120320165620/indianajones/images/d/d4/Mayapo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32" y="876971"/>
            <a:ext cx="5522953" cy="2349677"/>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pic>
        <p:nvPicPr>
          <p:cNvPr id="2052" name="Picture 4" descr="http://img2.wikia.nocookie.net/__cb20120320165719/indianajones/images/7/7a/MayaporeRestor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91000"/>
            <a:ext cx="5639686" cy="2413001"/>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pic>
        <p:nvPicPr>
          <p:cNvPr id="2054" name="Picture 6" descr="https://encrypted-tbn3.gstatic.com/images?q=tbn:ANd9GcSjY308H11xwVfseF_3nvJbhbqPNKiwLuIkU5kJ7cQb1i41D78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2667000"/>
            <a:ext cx="4988669" cy="2123073"/>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073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35</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TextBox 4"/>
          <p:cNvSpPr txBox="1"/>
          <p:nvPr/>
        </p:nvSpPr>
        <p:spPr>
          <a:xfrm>
            <a:off x="1905000" y="273278"/>
            <a:ext cx="2209800" cy="369332"/>
          </a:xfrm>
          <a:prstGeom prst="rect">
            <a:avLst/>
          </a:prstGeom>
          <a:noFill/>
          <a:effectLst>
            <a:outerShdw blurRad="25400" dist="25400" dir="5400000" algn="ctr" rotWithShape="0">
              <a:srgbClr val="000000">
                <a:alpha val="91000"/>
              </a:srgbClr>
            </a:outerShdw>
          </a:effectLst>
        </p:spPr>
        <p:txBody>
          <a:bodyPr wrap="square" rtlCol="0">
            <a:spAutoFit/>
          </a:bodyPr>
          <a:lstStyle/>
          <a:p>
            <a:r>
              <a:rPr lang="en-US" dirty="0" smtClean="0">
                <a:solidFill>
                  <a:schemeClr val="bg1"/>
                </a:solidFill>
                <a:effectLst>
                  <a:outerShdw blurRad="50800" dist="38100" dir="2700000" algn="tl" rotWithShape="0">
                    <a:prstClr val="black">
                      <a:alpha val="40000"/>
                    </a:prstClr>
                  </a:outerShdw>
                </a:effectLst>
              </a:rPr>
              <a:t>The Way Of Holiness</a:t>
            </a:r>
          </a:p>
        </p:txBody>
      </p:sp>
      <p:pic>
        <p:nvPicPr>
          <p:cNvPr id="2050" name="Picture 2" descr="http://tickhillhistorysociety.org.uk/images/Highwa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725" y="838200"/>
            <a:ext cx="5400675" cy="5819776"/>
          </a:xfrm>
          <a:prstGeom prst="rect">
            <a:avLst/>
          </a:prstGeom>
          <a:noFill/>
          <a:effectLst>
            <a:outerShdw blurRad="101600" dist="88900" dir="2700000" algn="tl" rotWithShape="0">
              <a:prstClr val="black">
                <a:alpha val="79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341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49</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1593396" y="1371600"/>
            <a:ext cx="2750304" cy="523220"/>
          </a:xfrm>
          <a:prstGeom prst="rect">
            <a:avLst/>
          </a:prstGeom>
          <a:noFill/>
        </p:spPr>
        <p:txBody>
          <a:bodyPr wrap="none" rtlCol="0">
            <a:spAutoFit/>
          </a:bodyPr>
          <a:lstStyle/>
          <a:p>
            <a:pPr algn="r"/>
            <a:r>
              <a:rPr lang="en-US" sz="2800" dirty="0" smtClean="0">
                <a:solidFill>
                  <a:schemeClr val="bg1"/>
                </a:solidFill>
              </a:rPr>
              <a:t>Chiastic Structure</a:t>
            </a:r>
            <a:endParaRPr lang="en-US" sz="2800" dirty="0">
              <a:solidFill>
                <a:schemeClr val="bg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080771558"/>
              </p:ext>
            </p:extLst>
          </p:nvPr>
        </p:nvGraphicFramePr>
        <p:xfrm>
          <a:off x="1608636" y="2133600"/>
          <a:ext cx="6096000" cy="2595880"/>
        </p:xfrm>
        <a:graphic>
          <a:graphicData uri="http://schemas.openxmlformats.org/drawingml/2006/table">
            <a:tbl>
              <a:tblPr firstRow="1" bandRow="1">
                <a:tableStyleId>{5C22544A-7EE6-4342-B048-85BDC9FD1C3A}</a:tableStyleId>
              </a:tblPr>
              <a:tblGrid>
                <a:gridCol w="1210764"/>
                <a:gridCol w="4885236"/>
              </a:tblGrid>
              <a:tr h="370840">
                <a:tc>
                  <a:txBody>
                    <a:bodyPr/>
                    <a:lstStyle/>
                    <a:p>
                      <a:r>
                        <a:rPr lang="en-US" dirty="0" smtClean="0"/>
                        <a:t>Verses</a:t>
                      </a:r>
                      <a:endParaRPr lang="en-US" dirty="0"/>
                    </a:p>
                  </a:txBody>
                  <a:tcPr/>
                </a:tc>
                <a:tc>
                  <a:txBody>
                    <a:bodyPr/>
                    <a:lstStyle/>
                    <a:p>
                      <a:r>
                        <a:rPr lang="en-US" dirty="0" smtClean="0"/>
                        <a:t>Theme</a:t>
                      </a:r>
                      <a:endParaRPr lang="en-US" dirty="0"/>
                    </a:p>
                  </a:txBody>
                  <a:tcPr/>
                </a:tc>
              </a:tr>
              <a:tr h="370840">
                <a:tc>
                  <a:txBody>
                    <a:bodyPr/>
                    <a:lstStyle/>
                    <a:p>
                      <a:r>
                        <a:rPr lang="en-US" dirty="0" smtClean="0"/>
                        <a:t>12-13</a:t>
                      </a:r>
                      <a:endParaRPr lang="en-US" dirty="0"/>
                    </a:p>
                  </a:txBody>
                  <a:tcPr/>
                </a:tc>
                <a:tc>
                  <a:txBody>
                    <a:bodyPr/>
                    <a:lstStyle/>
                    <a:p>
                      <a:r>
                        <a:rPr lang="en-US" dirty="0" smtClean="0"/>
                        <a:t>The people</a:t>
                      </a:r>
                      <a:r>
                        <a:rPr lang="en-US" baseline="0" dirty="0" smtClean="0"/>
                        <a:t> return and celebrate</a:t>
                      </a:r>
                      <a:endParaRPr lang="en-US" dirty="0"/>
                    </a:p>
                  </a:txBody>
                  <a:tcPr/>
                </a:tc>
              </a:tr>
              <a:tr h="370840">
                <a:tc>
                  <a:txBody>
                    <a:bodyPr/>
                    <a:lstStyle/>
                    <a:p>
                      <a:r>
                        <a:rPr lang="en-US" dirty="0" smtClean="0"/>
                        <a:t>14a</a:t>
                      </a:r>
                      <a:endParaRPr lang="en-US" dirty="0"/>
                    </a:p>
                  </a:txBody>
                  <a:tcPr/>
                </a:tc>
                <a:tc>
                  <a:txBody>
                    <a:bodyPr/>
                    <a:lstStyle/>
                    <a:p>
                      <a:r>
                        <a:rPr lang="en-US" dirty="0" smtClean="0"/>
                        <a:t>God</a:t>
                      </a:r>
                      <a:r>
                        <a:rPr lang="en-US" baseline="0" dirty="0" smtClean="0"/>
                        <a:t> has turned his back (outward abandonment)</a:t>
                      </a:r>
                      <a:endParaRPr lang="en-US" dirty="0"/>
                    </a:p>
                  </a:txBody>
                  <a:tcPr/>
                </a:tc>
              </a:tr>
              <a:tr h="370840">
                <a:tc>
                  <a:txBody>
                    <a:bodyPr/>
                    <a:lstStyle/>
                    <a:p>
                      <a:r>
                        <a:rPr lang="en-US" dirty="0" smtClean="0"/>
                        <a:t>14b</a:t>
                      </a:r>
                      <a:endParaRPr lang="en-US" dirty="0"/>
                    </a:p>
                  </a:txBody>
                  <a:tcPr/>
                </a:tc>
                <a:tc>
                  <a:txBody>
                    <a:bodyPr/>
                    <a:lstStyle/>
                    <a:p>
                      <a:r>
                        <a:rPr lang="en-US" dirty="0" smtClean="0"/>
                        <a:t>God</a:t>
                      </a:r>
                      <a:r>
                        <a:rPr lang="en-US" baseline="0" dirty="0" smtClean="0"/>
                        <a:t> has forgotten us (inner abandonment)</a:t>
                      </a:r>
                      <a:endParaRPr lang="en-US" dirty="0"/>
                    </a:p>
                  </a:txBody>
                  <a:tcPr/>
                </a:tc>
              </a:tr>
              <a:tr h="370840">
                <a:tc>
                  <a:txBody>
                    <a:bodyPr/>
                    <a:lstStyle/>
                    <a:p>
                      <a:r>
                        <a:rPr lang="en-US" dirty="0" smtClean="0"/>
                        <a:t>15</a:t>
                      </a:r>
                      <a:endParaRPr lang="en-US" dirty="0"/>
                    </a:p>
                  </a:txBody>
                  <a:tcPr/>
                </a:tc>
                <a:tc>
                  <a:txBody>
                    <a:bodyPr/>
                    <a:lstStyle/>
                    <a:p>
                      <a:r>
                        <a:rPr lang="en-US" dirty="0" smtClean="0"/>
                        <a:t>God</a:t>
                      </a:r>
                      <a:r>
                        <a:rPr lang="en-US" baseline="0" dirty="0" smtClean="0"/>
                        <a:t> DOES remember us</a:t>
                      </a:r>
                      <a:endParaRPr lang="en-US" dirty="0"/>
                    </a:p>
                  </a:txBody>
                  <a:tcPr/>
                </a:tc>
              </a:tr>
              <a:tr h="370840">
                <a:tc>
                  <a:txBody>
                    <a:bodyPr/>
                    <a:lstStyle/>
                    <a:p>
                      <a:r>
                        <a:rPr lang="en-US" dirty="0" smtClean="0"/>
                        <a:t>16</a:t>
                      </a:r>
                      <a:endParaRPr lang="en-US" dirty="0"/>
                    </a:p>
                  </a:txBody>
                  <a:tcPr/>
                </a:tc>
                <a:tc>
                  <a:txBody>
                    <a:bodyPr/>
                    <a:lstStyle/>
                    <a:p>
                      <a:r>
                        <a:rPr lang="en-US" dirty="0" smtClean="0"/>
                        <a:t>God</a:t>
                      </a:r>
                      <a:r>
                        <a:rPr lang="en-US" baseline="0" dirty="0" smtClean="0"/>
                        <a:t> knows my ways</a:t>
                      </a:r>
                      <a:endParaRPr lang="en-US" dirty="0"/>
                    </a:p>
                  </a:txBody>
                  <a:tcPr/>
                </a:tc>
              </a:tr>
              <a:tr h="370840">
                <a:tc>
                  <a:txBody>
                    <a:bodyPr/>
                    <a:lstStyle/>
                    <a:p>
                      <a:r>
                        <a:rPr lang="en-US" dirty="0" smtClean="0"/>
                        <a:t>17-18</a:t>
                      </a:r>
                      <a:endParaRPr lang="en-US" dirty="0"/>
                    </a:p>
                  </a:txBody>
                  <a:tcPr/>
                </a:tc>
                <a:tc>
                  <a:txBody>
                    <a:bodyPr/>
                    <a:lstStyle/>
                    <a:p>
                      <a:r>
                        <a:rPr lang="en-US" dirty="0" smtClean="0"/>
                        <a:t>The</a:t>
                      </a:r>
                      <a:r>
                        <a:rPr lang="en-US" baseline="0" dirty="0" smtClean="0"/>
                        <a:t> children return and celebrate</a:t>
                      </a:r>
                      <a:endParaRPr lang="en-US" dirty="0"/>
                    </a:p>
                  </a:txBody>
                  <a:tcPr/>
                </a:tc>
              </a:tr>
            </a:tbl>
          </a:graphicData>
        </a:graphic>
      </p:graphicFrame>
    </p:spTree>
    <p:extLst>
      <p:ext uri="{BB962C8B-B14F-4D97-AF65-F5344CB8AC3E}">
        <p14:creationId xmlns:p14="http://schemas.microsoft.com/office/powerpoint/2010/main" val="1564641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49</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518160" y="642610"/>
            <a:ext cx="1306320" cy="338554"/>
          </a:xfrm>
          <a:prstGeom prst="rect">
            <a:avLst/>
          </a:prstGeom>
          <a:noFill/>
        </p:spPr>
        <p:txBody>
          <a:bodyPr wrap="none" rtlCol="0">
            <a:spAutoFit/>
          </a:bodyPr>
          <a:lstStyle/>
          <a:p>
            <a:r>
              <a:rPr lang="en-US" sz="1600" dirty="0" smtClean="0">
                <a:solidFill>
                  <a:schemeClr val="bg1"/>
                </a:solidFill>
              </a:rPr>
              <a:t>Aswan, </a:t>
            </a:r>
            <a:r>
              <a:rPr lang="en-US" sz="1600" dirty="0" err="1" smtClean="0">
                <a:solidFill>
                  <a:schemeClr val="bg1"/>
                </a:solidFill>
              </a:rPr>
              <a:t>Epypt</a:t>
            </a:r>
            <a:endParaRPr lang="en-US" sz="1600" dirty="0" smtClean="0">
              <a:solidFill>
                <a:schemeClr val="bg1"/>
              </a:solidFill>
            </a:endParaRPr>
          </a:p>
        </p:txBody>
      </p:sp>
      <p:pic>
        <p:nvPicPr>
          <p:cNvPr id="1026" name="Picture 2" descr="http://empire-eg.com/wp-content/uploads/2013/08/aswan-13798_wallpap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192213"/>
            <a:ext cx="7186677" cy="4038600"/>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pic>
        <p:nvPicPr>
          <p:cNvPr id="3" name="Picture 4" descr="http://www.world-guides.com/images/egypt/egypt_map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4343400"/>
            <a:ext cx="2865120" cy="2387600"/>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325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50</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3185160" y="760899"/>
            <a:ext cx="546625" cy="338554"/>
          </a:xfrm>
          <a:prstGeom prst="rect">
            <a:avLst/>
          </a:prstGeom>
          <a:noFill/>
        </p:spPr>
        <p:txBody>
          <a:bodyPr wrap="none" rtlCol="0">
            <a:spAutoFit/>
          </a:bodyPr>
          <a:lstStyle/>
          <a:p>
            <a:r>
              <a:rPr lang="en-US" sz="1600" dirty="0" smtClean="0">
                <a:solidFill>
                  <a:schemeClr val="bg1"/>
                </a:solidFill>
              </a:rPr>
              <a:t>Flint</a:t>
            </a:r>
          </a:p>
        </p:txBody>
      </p:sp>
      <p:pic>
        <p:nvPicPr>
          <p:cNvPr id="4098" name="Picture 2" descr="http://www.jelldragon.com/images2/flint_sto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192213"/>
            <a:ext cx="5334000" cy="5334001"/>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973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50</a:t>
            </a:r>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6324600" y="2590800"/>
            <a:ext cx="2092496" cy="338554"/>
          </a:xfrm>
          <a:prstGeom prst="rect">
            <a:avLst/>
          </a:prstGeom>
          <a:noFill/>
        </p:spPr>
        <p:txBody>
          <a:bodyPr wrap="none" rtlCol="0">
            <a:spAutoFit/>
          </a:bodyPr>
          <a:lstStyle/>
          <a:p>
            <a:r>
              <a:rPr lang="en-US" sz="1600" dirty="0" smtClean="0">
                <a:solidFill>
                  <a:schemeClr val="bg1"/>
                </a:solidFill>
              </a:rPr>
              <a:t>Which Light To Follow?</a:t>
            </a:r>
          </a:p>
        </p:txBody>
      </p:sp>
      <p:pic>
        <p:nvPicPr>
          <p:cNvPr id="3074" name="Picture 2" descr="http://cccooperagency.files.wordpress.com/2012/03/girl-walking-in-the-hazy-light-1-o9i6ifb6jd-1024x7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403" y="685800"/>
            <a:ext cx="5800198" cy="4348208"/>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pic>
        <p:nvPicPr>
          <p:cNvPr id="3076" name="Picture 4" descr="http://awesomegeekstuff.com/wp-content/uploads/2013/04/led-flashlight-slipper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1629" y="3810000"/>
            <a:ext cx="4356730" cy="2752725"/>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924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51</a:t>
            </a:r>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279984" y="850880"/>
            <a:ext cx="1506118" cy="338554"/>
          </a:xfrm>
          <a:prstGeom prst="rect">
            <a:avLst/>
          </a:prstGeom>
          <a:noFill/>
        </p:spPr>
        <p:txBody>
          <a:bodyPr wrap="none" rtlCol="0">
            <a:spAutoFit/>
          </a:bodyPr>
          <a:lstStyle/>
          <a:p>
            <a:r>
              <a:rPr lang="en-US" sz="1600" dirty="0" smtClean="0">
                <a:solidFill>
                  <a:schemeClr val="bg1"/>
                </a:solidFill>
              </a:rPr>
              <a:t>Garden Of Eden</a:t>
            </a:r>
          </a:p>
        </p:txBody>
      </p:sp>
      <p:pic>
        <p:nvPicPr>
          <p:cNvPr id="1026" name="Picture 2" descr="http://paradoxbrown.com/wp-content/uploads/2012/03/Ad%C3%A3o-e-Eva-no-%C3%89d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794" y="1192213"/>
            <a:ext cx="7115175" cy="5334001"/>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629400" y="4648200"/>
            <a:ext cx="2149306" cy="1754326"/>
          </a:xfrm>
          <a:prstGeom prst="rect">
            <a:avLst/>
          </a:prstGeom>
          <a:noFill/>
        </p:spPr>
        <p:txBody>
          <a:bodyPr wrap="none" rtlCol="0">
            <a:spAutoFit/>
          </a:bodyPr>
          <a:lstStyle/>
          <a:p>
            <a:r>
              <a:rPr lang="en-US" dirty="0" smtClean="0">
                <a:solidFill>
                  <a:schemeClr val="bg1"/>
                </a:solidFill>
              </a:rPr>
              <a:t>Right Relationships</a:t>
            </a:r>
          </a:p>
          <a:p>
            <a:endParaRPr lang="en-US" dirty="0">
              <a:solidFill>
                <a:schemeClr val="bg1"/>
              </a:solidFill>
            </a:endParaRPr>
          </a:p>
          <a:p>
            <a:pPr marL="342900" indent="-342900">
              <a:buAutoNum type="alphaLcParenR"/>
            </a:pPr>
            <a:r>
              <a:rPr lang="en-US" dirty="0" smtClean="0">
                <a:solidFill>
                  <a:schemeClr val="bg1"/>
                </a:solidFill>
              </a:rPr>
              <a:t>Human to God</a:t>
            </a:r>
          </a:p>
          <a:p>
            <a:pPr marL="342900" indent="-342900">
              <a:buAutoNum type="alphaLcParenR"/>
            </a:pPr>
            <a:r>
              <a:rPr lang="en-US" dirty="0" smtClean="0">
                <a:solidFill>
                  <a:schemeClr val="bg1"/>
                </a:solidFill>
              </a:rPr>
              <a:t>Male to female</a:t>
            </a:r>
          </a:p>
          <a:p>
            <a:pPr marL="342900" indent="-342900">
              <a:buAutoNum type="alphaLcParenR"/>
            </a:pPr>
            <a:r>
              <a:rPr lang="en-US" dirty="0" smtClean="0">
                <a:solidFill>
                  <a:schemeClr val="bg1"/>
                </a:solidFill>
              </a:rPr>
              <a:t>Human to animal</a:t>
            </a:r>
          </a:p>
          <a:p>
            <a:pPr marL="342900" indent="-342900">
              <a:buAutoNum type="alphaLcParenR"/>
            </a:pPr>
            <a:r>
              <a:rPr lang="en-US" dirty="0" smtClean="0">
                <a:solidFill>
                  <a:schemeClr val="bg1"/>
                </a:solidFill>
              </a:rPr>
              <a:t>Human to nature</a:t>
            </a:r>
          </a:p>
        </p:txBody>
      </p:sp>
    </p:spTree>
    <p:extLst>
      <p:ext uri="{BB962C8B-B14F-4D97-AF65-F5344CB8AC3E}">
        <p14:creationId xmlns:p14="http://schemas.microsoft.com/office/powerpoint/2010/main" val="4096845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51</a:t>
            </a:r>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762000" y="1020157"/>
            <a:ext cx="1315168" cy="338554"/>
          </a:xfrm>
          <a:prstGeom prst="rect">
            <a:avLst/>
          </a:prstGeom>
          <a:noFill/>
        </p:spPr>
        <p:txBody>
          <a:bodyPr wrap="none" rtlCol="0">
            <a:spAutoFit/>
          </a:bodyPr>
          <a:lstStyle/>
          <a:p>
            <a:r>
              <a:rPr lang="en-US" sz="1600" dirty="0" smtClean="0">
                <a:solidFill>
                  <a:schemeClr val="bg1"/>
                </a:solidFill>
              </a:rPr>
              <a:t>Focus on God</a:t>
            </a:r>
          </a:p>
        </p:txBody>
      </p:sp>
      <p:sp>
        <p:nvSpPr>
          <p:cNvPr id="9" name="TextBox 8"/>
          <p:cNvSpPr txBox="1"/>
          <p:nvPr/>
        </p:nvSpPr>
        <p:spPr>
          <a:xfrm>
            <a:off x="1749315" y="6019800"/>
            <a:ext cx="7171002" cy="584775"/>
          </a:xfrm>
          <a:prstGeom prst="rect">
            <a:avLst/>
          </a:prstGeom>
          <a:noFill/>
        </p:spPr>
        <p:txBody>
          <a:bodyPr wrap="none" rtlCol="0">
            <a:spAutoFit/>
          </a:bodyPr>
          <a:lstStyle/>
          <a:p>
            <a:r>
              <a:rPr lang="en-US" sz="3200" dirty="0" smtClean="0">
                <a:solidFill>
                  <a:schemeClr val="bg1"/>
                </a:solidFill>
              </a:rPr>
              <a:t>How might we  daily focus on God better?</a:t>
            </a:r>
          </a:p>
        </p:txBody>
      </p:sp>
      <p:pic>
        <p:nvPicPr>
          <p:cNvPr id="2" name="Picture 2" descr="http://www.dailywordofgodgroup.com/images/focus-on-go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6692" y="1635369"/>
            <a:ext cx="4953000" cy="3944528"/>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008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51</a:t>
            </a:r>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307975" y="990600"/>
            <a:ext cx="7665753" cy="1077218"/>
          </a:xfrm>
          <a:prstGeom prst="rect">
            <a:avLst/>
          </a:prstGeom>
          <a:noFill/>
        </p:spPr>
        <p:txBody>
          <a:bodyPr wrap="none" rtlCol="0">
            <a:spAutoFit/>
          </a:bodyPr>
          <a:lstStyle/>
          <a:p>
            <a:r>
              <a:rPr lang="en-US" sz="3200" dirty="0" smtClean="0">
                <a:solidFill>
                  <a:schemeClr val="bg1"/>
                </a:solidFill>
              </a:rPr>
              <a:t>The </a:t>
            </a:r>
            <a:r>
              <a:rPr lang="en-US" sz="3200" dirty="0">
                <a:solidFill>
                  <a:schemeClr val="bg1"/>
                </a:solidFill>
              </a:rPr>
              <a:t>root of fear is the belief that I </a:t>
            </a:r>
            <a:r>
              <a:rPr lang="en-US" sz="3200" dirty="0" smtClean="0">
                <a:solidFill>
                  <a:schemeClr val="bg1"/>
                </a:solidFill>
              </a:rPr>
              <a:t>will </a:t>
            </a:r>
            <a:r>
              <a:rPr lang="en-US" sz="3200" dirty="0">
                <a:solidFill>
                  <a:schemeClr val="bg1"/>
                </a:solidFill>
              </a:rPr>
              <a:t>“lose” </a:t>
            </a:r>
            <a:endParaRPr lang="en-US" sz="3200" dirty="0" smtClean="0">
              <a:solidFill>
                <a:schemeClr val="bg1"/>
              </a:solidFill>
            </a:endParaRPr>
          </a:p>
          <a:p>
            <a:r>
              <a:rPr lang="en-US" sz="3200" dirty="0" smtClean="0">
                <a:solidFill>
                  <a:schemeClr val="bg1"/>
                </a:solidFill>
              </a:rPr>
              <a:t>something</a:t>
            </a:r>
            <a:r>
              <a:rPr lang="en-US" sz="3200" dirty="0">
                <a:solidFill>
                  <a:schemeClr val="bg1"/>
                </a:solidFill>
              </a:rPr>
              <a:t>. Yet hear, God reminds us that</a:t>
            </a:r>
            <a:r>
              <a:rPr lang="en-US" sz="3200" dirty="0" smtClean="0">
                <a:solidFill>
                  <a:schemeClr val="bg1"/>
                </a:solidFill>
              </a:rPr>
              <a:t>:</a:t>
            </a:r>
            <a:endParaRPr lang="en-US" sz="3200" dirty="0">
              <a:solidFill>
                <a:schemeClr val="bg1"/>
              </a:solidFill>
            </a:endParaRPr>
          </a:p>
        </p:txBody>
      </p:sp>
      <p:pic>
        <p:nvPicPr>
          <p:cNvPr id="1026" name="Picture 2" descr="http://www.imgquotes.com/wp-content/uploads/Fear-Quotes-17.jpg"/>
          <p:cNvPicPr>
            <a:picLocks noChangeAspect="1" noChangeArrowheads="1"/>
          </p:cNvPicPr>
          <p:nvPr/>
        </p:nvPicPr>
        <p:blipFill rotWithShape="1">
          <a:blip r:embed="rId3">
            <a:extLst>
              <a:ext uri="{28A0092B-C50C-407E-A947-70E740481C1C}">
                <a14:useLocalDpi xmlns:a14="http://schemas.microsoft.com/office/drawing/2010/main" val="0"/>
              </a:ext>
            </a:extLst>
          </a:blip>
          <a:srcRect b="6410"/>
          <a:stretch/>
        </p:blipFill>
        <p:spPr bwMode="auto">
          <a:xfrm>
            <a:off x="0" y="2884675"/>
            <a:ext cx="4539331" cy="4049525"/>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931858" y="2067818"/>
            <a:ext cx="7991483" cy="1200329"/>
          </a:xfrm>
          <a:prstGeom prst="rect">
            <a:avLst/>
          </a:prstGeom>
          <a:noFill/>
        </p:spPr>
        <p:txBody>
          <a:bodyPr wrap="none" rtlCol="0">
            <a:spAutoFit/>
          </a:bodyPr>
          <a:lstStyle/>
          <a:p>
            <a:r>
              <a:rPr lang="en-US" sz="2400" dirty="0" smtClean="0">
                <a:solidFill>
                  <a:schemeClr val="bg1"/>
                </a:solidFill>
              </a:rPr>
              <a:t>a</a:t>
            </a:r>
            <a:r>
              <a:rPr lang="en-US" sz="2400" dirty="0">
                <a:solidFill>
                  <a:schemeClr val="bg1"/>
                </a:solidFill>
              </a:rPr>
              <a:t>) Most of my fear revolves around other people</a:t>
            </a:r>
          </a:p>
          <a:p>
            <a:r>
              <a:rPr lang="en-US" sz="2400" dirty="0" smtClean="0">
                <a:solidFill>
                  <a:schemeClr val="bg1"/>
                </a:solidFill>
              </a:rPr>
              <a:t>b</a:t>
            </a:r>
            <a:r>
              <a:rPr lang="en-US" sz="2400" dirty="0">
                <a:solidFill>
                  <a:schemeClr val="bg1"/>
                </a:solidFill>
              </a:rPr>
              <a:t>) Other people are every bit under the control of God as I am </a:t>
            </a:r>
          </a:p>
          <a:p>
            <a:r>
              <a:rPr lang="en-US" sz="2400" dirty="0" smtClean="0">
                <a:solidFill>
                  <a:schemeClr val="bg1"/>
                </a:solidFill>
              </a:rPr>
              <a:t>c</a:t>
            </a:r>
            <a:r>
              <a:rPr lang="en-US" sz="2400" dirty="0">
                <a:solidFill>
                  <a:schemeClr val="bg1"/>
                </a:solidFill>
              </a:rPr>
              <a:t>) God’s power can and does manifest in all circumstances</a:t>
            </a:r>
          </a:p>
        </p:txBody>
      </p:sp>
    </p:spTree>
    <p:extLst>
      <p:ext uri="{BB962C8B-B14F-4D97-AF65-F5344CB8AC3E}">
        <p14:creationId xmlns:p14="http://schemas.microsoft.com/office/powerpoint/2010/main" val="335231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51</a:t>
            </a:r>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2" descr="http://thefirstpremise.files.wordpress.com/2014/04/communion-cross-with-jes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 y="1752600"/>
            <a:ext cx="8895421" cy="5006340"/>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25730" y="1240214"/>
            <a:ext cx="2184572" cy="338554"/>
          </a:xfrm>
          <a:prstGeom prst="rect">
            <a:avLst/>
          </a:prstGeom>
          <a:noFill/>
        </p:spPr>
        <p:txBody>
          <a:bodyPr wrap="none" rtlCol="0">
            <a:spAutoFit/>
          </a:bodyPr>
          <a:lstStyle/>
          <a:p>
            <a:r>
              <a:rPr lang="en-US" sz="1600" dirty="0" smtClean="0">
                <a:solidFill>
                  <a:schemeClr val="bg1"/>
                </a:solidFill>
              </a:rPr>
              <a:t>The Cup Of God’s Wrath</a:t>
            </a:r>
          </a:p>
        </p:txBody>
      </p:sp>
    </p:spTree>
    <p:extLst>
      <p:ext uri="{BB962C8B-B14F-4D97-AF65-F5344CB8AC3E}">
        <p14:creationId xmlns:p14="http://schemas.microsoft.com/office/powerpoint/2010/main" val="345727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52</a:t>
            </a:r>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descr="http://1.bp.blogspot.com/-vA3mdg-eSNM/UD5vw-ne4YI/AAAAAAAAR3E/zF43FcO8lWw/s1600/Lies+we+tell+ourselv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14400"/>
            <a:ext cx="8798667" cy="5869170"/>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26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52</a:t>
            </a:r>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descr="http://www.worldhistoryplus.com/worldhistorypictures/15/8%5BJEWS%5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09749"/>
            <a:ext cx="6919881" cy="5048251"/>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6732" y="886419"/>
            <a:ext cx="8281113" cy="923330"/>
          </a:xfrm>
          <a:prstGeom prst="rect">
            <a:avLst/>
          </a:prstGeom>
          <a:noFill/>
        </p:spPr>
        <p:txBody>
          <a:bodyPr wrap="none" rtlCol="0">
            <a:spAutoFit/>
          </a:bodyPr>
          <a:lstStyle/>
          <a:p>
            <a:r>
              <a:rPr lang="en-US" dirty="0">
                <a:solidFill>
                  <a:schemeClr val="bg1"/>
                </a:solidFill>
              </a:rPr>
              <a:t>After the unification of Spain in 1492, the Dominican friar Torquemada insisted on the </a:t>
            </a:r>
            <a:endParaRPr lang="en-US" dirty="0" smtClean="0">
              <a:solidFill>
                <a:schemeClr val="bg1"/>
              </a:solidFill>
            </a:endParaRPr>
          </a:p>
          <a:p>
            <a:r>
              <a:rPr lang="en-US" dirty="0" smtClean="0">
                <a:solidFill>
                  <a:schemeClr val="bg1"/>
                </a:solidFill>
              </a:rPr>
              <a:t>expulsion </a:t>
            </a:r>
            <a:r>
              <a:rPr lang="en-US" dirty="0">
                <a:solidFill>
                  <a:schemeClr val="bg1"/>
                </a:solidFill>
              </a:rPr>
              <a:t>of the Jews and he finally won his case before the Catholic kings Ferdinand </a:t>
            </a:r>
            <a:endParaRPr lang="en-US" dirty="0" smtClean="0">
              <a:solidFill>
                <a:schemeClr val="bg1"/>
              </a:solidFill>
            </a:endParaRPr>
          </a:p>
          <a:p>
            <a:r>
              <a:rPr lang="en-US" dirty="0" smtClean="0">
                <a:solidFill>
                  <a:schemeClr val="bg1"/>
                </a:solidFill>
              </a:rPr>
              <a:t>and </a:t>
            </a:r>
            <a:r>
              <a:rPr lang="en-US" dirty="0">
                <a:solidFill>
                  <a:schemeClr val="bg1"/>
                </a:solidFill>
              </a:rPr>
              <a:t>Isabella. Torquemada himself came from a family of </a:t>
            </a:r>
            <a:r>
              <a:rPr lang="en-US" dirty="0" err="1">
                <a:solidFill>
                  <a:schemeClr val="bg1"/>
                </a:solidFill>
              </a:rPr>
              <a:t>conversos</a:t>
            </a:r>
            <a:r>
              <a:rPr lang="en-US" dirty="0">
                <a:solidFill>
                  <a:schemeClr val="bg1"/>
                </a:solidFill>
              </a:rPr>
              <a:t>, or converted Jews.</a:t>
            </a:r>
          </a:p>
        </p:txBody>
      </p:sp>
    </p:spTree>
    <p:extLst>
      <p:ext uri="{BB962C8B-B14F-4D97-AF65-F5344CB8AC3E}">
        <p14:creationId xmlns:p14="http://schemas.microsoft.com/office/powerpoint/2010/main" val="2889248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36</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TextBox 4"/>
          <p:cNvSpPr txBox="1"/>
          <p:nvPr/>
        </p:nvSpPr>
        <p:spPr>
          <a:xfrm>
            <a:off x="1905000" y="273278"/>
            <a:ext cx="2209800" cy="369332"/>
          </a:xfrm>
          <a:prstGeom prst="rect">
            <a:avLst/>
          </a:prstGeom>
          <a:noFill/>
          <a:effectLst>
            <a:outerShdw blurRad="25400" dist="25400" dir="5400000" algn="ctr" rotWithShape="0">
              <a:srgbClr val="000000">
                <a:alpha val="91000"/>
              </a:srgbClr>
            </a:outerShdw>
          </a:effectLst>
        </p:spPr>
        <p:txBody>
          <a:bodyPr wrap="square" rtlCol="0">
            <a:spAutoFit/>
          </a:bodyPr>
          <a:lstStyle/>
          <a:p>
            <a:r>
              <a:rPr lang="en-US" dirty="0" smtClean="0">
                <a:solidFill>
                  <a:schemeClr val="bg1"/>
                </a:solidFill>
                <a:effectLst>
                  <a:outerShdw blurRad="50800" dist="38100" dir="2700000" algn="tl" rotWithShape="0">
                    <a:prstClr val="black">
                      <a:alpha val="40000"/>
                    </a:prstClr>
                  </a:outerShdw>
                </a:effectLst>
              </a:rPr>
              <a:t>Lachish</a:t>
            </a:r>
          </a:p>
        </p:txBody>
      </p:sp>
      <p:pic>
        <p:nvPicPr>
          <p:cNvPr id="1026" name="Picture 2" descr="http://bibleatlas.org/region/lachis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09600"/>
            <a:ext cx="6096000" cy="6096001"/>
          </a:xfrm>
          <a:prstGeom prst="rect">
            <a:avLst/>
          </a:prstGeom>
          <a:noFill/>
          <a:effectLst>
            <a:outerShdw blurRad="101600" dist="88900" dir="2700000" algn="tl" rotWithShape="0">
              <a:prstClr val="black">
                <a:alpha val="79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088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52</a:t>
            </a:r>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p:cNvSpPr txBox="1"/>
          <p:nvPr/>
        </p:nvSpPr>
        <p:spPr>
          <a:xfrm>
            <a:off x="116732" y="886419"/>
            <a:ext cx="1958678" cy="369332"/>
          </a:xfrm>
          <a:prstGeom prst="rect">
            <a:avLst/>
          </a:prstGeom>
          <a:noFill/>
        </p:spPr>
        <p:txBody>
          <a:bodyPr wrap="none" rtlCol="0">
            <a:spAutoFit/>
          </a:bodyPr>
          <a:lstStyle/>
          <a:p>
            <a:r>
              <a:rPr lang="en-US" dirty="0" smtClean="0">
                <a:solidFill>
                  <a:schemeClr val="bg1"/>
                </a:solidFill>
              </a:rPr>
              <a:t>Unequally yoked??</a:t>
            </a:r>
            <a:endParaRPr lang="en-US" dirty="0">
              <a:solidFill>
                <a:schemeClr val="bg1"/>
              </a:solidFill>
            </a:endParaRPr>
          </a:p>
        </p:txBody>
      </p:sp>
      <p:pic>
        <p:nvPicPr>
          <p:cNvPr id="1026" name="Picture 2" descr="http://globalcitizenblog.com/wp-content/uploads/globalcitizen/railroad_tracks4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371600"/>
            <a:ext cx="8020050" cy="5334001"/>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591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52</a:t>
            </a:r>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p:cNvSpPr txBox="1"/>
          <p:nvPr/>
        </p:nvSpPr>
        <p:spPr>
          <a:xfrm>
            <a:off x="116732" y="886419"/>
            <a:ext cx="1958678" cy="369332"/>
          </a:xfrm>
          <a:prstGeom prst="rect">
            <a:avLst/>
          </a:prstGeom>
          <a:noFill/>
        </p:spPr>
        <p:txBody>
          <a:bodyPr wrap="none" rtlCol="0">
            <a:spAutoFit/>
          </a:bodyPr>
          <a:lstStyle/>
          <a:p>
            <a:r>
              <a:rPr lang="en-US" dirty="0" smtClean="0">
                <a:solidFill>
                  <a:schemeClr val="bg1"/>
                </a:solidFill>
              </a:rPr>
              <a:t>Unequally yoked??</a:t>
            </a:r>
            <a:endParaRPr lang="en-US" dirty="0">
              <a:solidFill>
                <a:schemeClr val="bg1"/>
              </a:solidFill>
            </a:endParaRPr>
          </a:p>
        </p:txBody>
      </p:sp>
      <p:pic>
        <p:nvPicPr>
          <p:cNvPr id="2050" name="Picture 2" descr="http://www.ingodsimage.com/wp-content/uploads/2011/01/Australian-Train-Tracks-After-2011-Flood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371600"/>
            <a:ext cx="7176406" cy="5376010"/>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315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52</a:t>
            </a:r>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descr="http://upload.wikimedia.org/wikipedia/commons/c/cd/Second_Temp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2025" y="1219199"/>
            <a:ext cx="7115175" cy="5334001"/>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33400" y="850880"/>
            <a:ext cx="1469890" cy="338554"/>
          </a:xfrm>
          <a:prstGeom prst="rect">
            <a:avLst/>
          </a:prstGeom>
          <a:noFill/>
        </p:spPr>
        <p:txBody>
          <a:bodyPr wrap="none" rtlCol="0">
            <a:spAutoFit/>
          </a:bodyPr>
          <a:lstStyle/>
          <a:p>
            <a:r>
              <a:rPr lang="en-US" sz="1600" dirty="0" smtClean="0">
                <a:solidFill>
                  <a:schemeClr val="bg1"/>
                </a:solidFill>
              </a:rPr>
              <a:t>Herod’s Temple</a:t>
            </a:r>
          </a:p>
        </p:txBody>
      </p:sp>
      <p:sp>
        <p:nvSpPr>
          <p:cNvPr id="8" name="TextBox 7"/>
          <p:cNvSpPr txBox="1"/>
          <p:nvPr/>
        </p:nvSpPr>
        <p:spPr>
          <a:xfrm>
            <a:off x="7086600" y="6519446"/>
            <a:ext cx="1712328" cy="338554"/>
          </a:xfrm>
          <a:prstGeom prst="rect">
            <a:avLst/>
          </a:prstGeom>
          <a:noFill/>
        </p:spPr>
        <p:txBody>
          <a:bodyPr wrap="none" rtlCol="0">
            <a:spAutoFit/>
          </a:bodyPr>
          <a:lstStyle/>
          <a:p>
            <a:r>
              <a:rPr lang="en-US" sz="1600" dirty="0" smtClean="0">
                <a:solidFill>
                  <a:schemeClr val="bg1"/>
                </a:solidFill>
              </a:rPr>
              <a:t>The “Legs Of God”</a:t>
            </a:r>
          </a:p>
        </p:txBody>
      </p:sp>
      <p:cxnSp>
        <p:nvCxnSpPr>
          <p:cNvPr id="3" name="Straight Arrow Connector 2"/>
          <p:cNvCxnSpPr/>
          <p:nvPr/>
        </p:nvCxnSpPr>
        <p:spPr>
          <a:xfrm flipH="1" flipV="1">
            <a:off x="5029200" y="3429000"/>
            <a:ext cx="3606800" cy="2938046"/>
          </a:xfrm>
          <a:prstGeom prst="straightConnector1">
            <a:avLst/>
          </a:prstGeom>
          <a:ln w="3175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57200" y="6518822"/>
            <a:ext cx="4186980" cy="338554"/>
          </a:xfrm>
          <a:prstGeom prst="rect">
            <a:avLst/>
          </a:prstGeom>
          <a:noFill/>
        </p:spPr>
        <p:txBody>
          <a:bodyPr wrap="none" rtlCol="0">
            <a:spAutoFit/>
          </a:bodyPr>
          <a:lstStyle/>
          <a:p>
            <a:r>
              <a:rPr lang="en-US" sz="1600" dirty="0" err="1" smtClean="0">
                <a:solidFill>
                  <a:schemeClr val="bg1"/>
                </a:solidFill>
              </a:rPr>
              <a:t>Jachin</a:t>
            </a:r>
            <a:r>
              <a:rPr lang="en-US" sz="1600" dirty="0" smtClean="0">
                <a:solidFill>
                  <a:schemeClr val="bg1"/>
                </a:solidFill>
              </a:rPr>
              <a:t> (God will establish) And Boaz (Redeemer)</a:t>
            </a:r>
          </a:p>
        </p:txBody>
      </p:sp>
    </p:spTree>
    <p:extLst>
      <p:ext uri="{BB962C8B-B14F-4D97-AF65-F5344CB8AC3E}">
        <p14:creationId xmlns:p14="http://schemas.microsoft.com/office/powerpoint/2010/main" val="1387955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52</a:t>
            </a:r>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533400" y="850880"/>
            <a:ext cx="1088760" cy="338554"/>
          </a:xfrm>
          <a:prstGeom prst="rect">
            <a:avLst/>
          </a:prstGeom>
          <a:noFill/>
        </p:spPr>
        <p:txBody>
          <a:bodyPr wrap="none" rtlCol="0">
            <a:spAutoFit/>
          </a:bodyPr>
          <a:lstStyle/>
          <a:p>
            <a:r>
              <a:rPr lang="en-US" sz="1600" dirty="0" smtClean="0">
                <a:solidFill>
                  <a:schemeClr val="bg1"/>
                </a:solidFill>
              </a:rPr>
              <a:t>Tabernacle</a:t>
            </a:r>
          </a:p>
        </p:txBody>
      </p:sp>
      <p:pic>
        <p:nvPicPr>
          <p:cNvPr id="4098" name="Picture 2" descr="http://sothl.com/wp-content/uploads/2014/01/Framework-and-Tabernacle-Layers-Lesson-23-1024x68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92797"/>
            <a:ext cx="8248650" cy="5495926"/>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575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52</a:t>
            </a:r>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533400" y="850880"/>
            <a:ext cx="1692836" cy="338554"/>
          </a:xfrm>
          <a:prstGeom prst="rect">
            <a:avLst/>
          </a:prstGeom>
          <a:noFill/>
        </p:spPr>
        <p:txBody>
          <a:bodyPr wrap="none" rtlCol="0">
            <a:spAutoFit/>
          </a:bodyPr>
          <a:lstStyle/>
          <a:p>
            <a:r>
              <a:rPr lang="en-US" sz="1600" dirty="0" smtClean="0">
                <a:solidFill>
                  <a:schemeClr val="bg1"/>
                </a:solidFill>
              </a:rPr>
              <a:t>Solomon’s Temple</a:t>
            </a:r>
          </a:p>
        </p:txBody>
      </p:sp>
      <p:pic>
        <p:nvPicPr>
          <p:cNvPr id="5122" name="Picture 2" descr="http://www.templeinstitute.org/yom_kippur_images/blood_curta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4578" y="1676400"/>
            <a:ext cx="6400800" cy="4340352"/>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8733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53</a:t>
            </a:r>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685800" y="1192213"/>
            <a:ext cx="2794996" cy="338554"/>
          </a:xfrm>
          <a:prstGeom prst="rect">
            <a:avLst/>
          </a:prstGeom>
          <a:noFill/>
        </p:spPr>
        <p:txBody>
          <a:bodyPr wrap="none" rtlCol="0">
            <a:spAutoFit/>
          </a:bodyPr>
          <a:lstStyle/>
          <a:p>
            <a:r>
              <a:rPr lang="en-US" sz="1600" dirty="0" smtClean="0">
                <a:solidFill>
                  <a:schemeClr val="bg1"/>
                </a:solidFill>
              </a:rPr>
              <a:t>Which one is the “super hero”?</a:t>
            </a:r>
          </a:p>
        </p:txBody>
      </p:sp>
      <p:pic>
        <p:nvPicPr>
          <p:cNvPr id="4100" name="Picture 4" descr="http://roboteyetheater.com/images/2011%20images/captain-america-review-2011/before-after-captain-americ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818" y="1828800"/>
            <a:ext cx="6502936" cy="4248150"/>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391400" y="6292334"/>
            <a:ext cx="1235466" cy="369332"/>
          </a:xfrm>
          <a:prstGeom prst="rect">
            <a:avLst/>
          </a:prstGeom>
          <a:noFill/>
        </p:spPr>
        <p:txBody>
          <a:bodyPr wrap="none" rtlCol="0">
            <a:spAutoFit/>
          </a:bodyPr>
          <a:lstStyle/>
          <a:p>
            <a:r>
              <a:rPr lang="en-US" dirty="0" smtClean="0">
                <a:solidFill>
                  <a:schemeClr val="bg1"/>
                </a:solidFill>
              </a:rPr>
              <a:t>Chris Evans</a:t>
            </a:r>
            <a:endParaRPr lang="en-US" dirty="0">
              <a:solidFill>
                <a:schemeClr val="bg1"/>
              </a:solidFill>
            </a:endParaRPr>
          </a:p>
        </p:txBody>
      </p:sp>
    </p:spTree>
    <p:extLst>
      <p:ext uri="{BB962C8B-B14F-4D97-AF65-F5344CB8AC3E}">
        <p14:creationId xmlns:p14="http://schemas.microsoft.com/office/powerpoint/2010/main" val="51243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53</a:t>
            </a:r>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307975" y="642610"/>
            <a:ext cx="3069366" cy="338554"/>
          </a:xfrm>
          <a:prstGeom prst="rect">
            <a:avLst/>
          </a:prstGeom>
          <a:noFill/>
        </p:spPr>
        <p:txBody>
          <a:bodyPr wrap="none" rtlCol="0">
            <a:spAutoFit/>
          </a:bodyPr>
          <a:lstStyle/>
          <a:p>
            <a:r>
              <a:rPr lang="en-US" sz="1600" dirty="0" smtClean="0">
                <a:solidFill>
                  <a:schemeClr val="bg1"/>
                </a:solidFill>
              </a:rPr>
              <a:t>Rhetoric: Ring Composition (v. 3-4)</a:t>
            </a:r>
          </a:p>
        </p:txBody>
      </p:sp>
      <p:sp>
        <p:nvSpPr>
          <p:cNvPr id="2" name="TextBox 1"/>
          <p:cNvSpPr txBox="1"/>
          <p:nvPr/>
        </p:nvSpPr>
        <p:spPr>
          <a:xfrm>
            <a:off x="307975" y="1371600"/>
            <a:ext cx="8607425" cy="3970318"/>
          </a:xfrm>
          <a:prstGeom prst="rect">
            <a:avLst/>
          </a:prstGeom>
          <a:noFill/>
        </p:spPr>
        <p:txBody>
          <a:bodyPr wrap="square" rtlCol="0">
            <a:spAutoFit/>
          </a:bodyPr>
          <a:lstStyle/>
          <a:p>
            <a:r>
              <a:rPr lang="en-US" dirty="0" smtClean="0">
                <a:solidFill>
                  <a:schemeClr val="bg1"/>
                </a:solidFill>
              </a:rPr>
              <a:t>He </a:t>
            </a:r>
            <a:r>
              <a:rPr lang="en-US" dirty="0">
                <a:solidFill>
                  <a:schemeClr val="bg1"/>
                </a:solidFill>
              </a:rPr>
              <a:t>was despised and rejected by men, </a:t>
            </a:r>
            <a:r>
              <a:rPr lang="en-US" dirty="0" smtClean="0">
                <a:solidFill>
                  <a:schemeClr val="bg1"/>
                </a:solidFill>
              </a:rPr>
              <a:t>			DESPISED by others</a:t>
            </a:r>
          </a:p>
          <a:p>
            <a:pPr marL="342900" indent="-342900">
              <a:buAutoNum type="arabicPlain" startAt="3"/>
            </a:pPr>
            <a:endParaRPr lang="en-US" dirty="0">
              <a:solidFill>
                <a:schemeClr val="bg1"/>
              </a:solidFill>
            </a:endParaRPr>
          </a:p>
          <a:p>
            <a:r>
              <a:rPr lang="en-US" dirty="0" smtClean="0">
                <a:solidFill>
                  <a:schemeClr val="bg1"/>
                </a:solidFill>
              </a:rPr>
              <a:t>	a </a:t>
            </a:r>
            <a:r>
              <a:rPr lang="en-US" dirty="0">
                <a:solidFill>
                  <a:schemeClr val="bg1"/>
                </a:solidFill>
              </a:rPr>
              <a:t>man of sorrows, and familiar with suffering. </a:t>
            </a:r>
            <a:r>
              <a:rPr lang="en-US" dirty="0" smtClean="0">
                <a:solidFill>
                  <a:schemeClr val="bg1"/>
                </a:solidFill>
              </a:rPr>
              <a:t>	ACQUAINTED WITH</a:t>
            </a:r>
          </a:p>
          <a:p>
            <a:r>
              <a:rPr lang="en-US" dirty="0" smtClean="0">
                <a:solidFill>
                  <a:schemeClr val="bg1"/>
                </a:solidFill>
              </a:rPr>
              <a:t>						Sorrow and grief</a:t>
            </a:r>
          </a:p>
          <a:p>
            <a:endParaRPr lang="en-US" dirty="0">
              <a:solidFill>
                <a:schemeClr val="bg1"/>
              </a:solidFill>
            </a:endParaRPr>
          </a:p>
          <a:p>
            <a:r>
              <a:rPr lang="en-US" dirty="0" smtClean="0">
                <a:solidFill>
                  <a:schemeClr val="bg1"/>
                </a:solidFill>
              </a:rPr>
              <a:t>		Like </a:t>
            </a:r>
            <a:r>
              <a:rPr lang="en-US" dirty="0">
                <a:solidFill>
                  <a:schemeClr val="bg1"/>
                </a:solidFill>
              </a:rPr>
              <a:t>one from whom men hide their </a:t>
            </a:r>
            <a:r>
              <a:rPr lang="en-US" dirty="0" smtClean="0">
                <a:solidFill>
                  <a:schemeClr val="bg1"/>
                </a:solidFill>
              </a:rPr>
              <a:t>	PARABLE OF</a:t>
            </a:r>
          </a:p>
          <a:p>
            <a:r>
              <a:rPr lang="en-US" dirty="0">
                <a:solidFill>
                  <a:schemeClr val="bg1"/>
                </a:solidFill>
              </a:rPr>
              <a:t>	</a:t>
            </a:r>
            <a:r>
              <a:rPr lang="en-US" dirty="0" smtClean="0">
                <a:solidFill>
                  <a:schemeClr val="bg1"/>
                </a:solidFill>
              </a:rPr>
              <a:t>	faces </a:t>
            </a:r>
            <a:r>
              <a:rPr lang="en-US" dirty="0">
                <a:solidFill>
                  <a:schemeClr val="bg1"/>
                </a:solidFill>
              </a:rPr>
              <a:t>he </a:t>
            </a:r>
            <a:r>
              <a:rPr lang="en-US" dirty="0" smtClean="0">
                <a:solidFill>
                  <a:schemeClr val="bg1"/>
                </a:solidFill>
              </a:rPr>
              <a:t>was </a:t>
            </a:r>
            <a:r>
              <a:rPr lang="en-US" dirty="0">
                <a:solidFill>
                  <a:schemeClr val="bg1"/>
                </a:solidFill>
              </a:rPr>
              <a:t>despised, and we </a:t>
            </a:r>
            <a:r>
              <a:rPr lang="en-US" dirty="0" smtClean="0">
                <a:solidFill>
                  <a:schemeClr val="bg1"/>
                </a:solidFill>
              </a:rPr>
              <a:t>	A </a:t>
            </a:r>
            <a:r>
              <a:rPr lang="en-US" dirty="0">
                <a:solidFill>
                  <a:schemeClr val="bg1"/>
                </a:solidFill>
              </a:rPr>
              <a:t>person </a:t>
            </a:r>
            <a:r>
              <a:rPr lang="en-US" dirty="0" smtClean="0">
                <a:solidFill>
                  <a:schemeClr val="bg1"/>
                </a:solidFill>
              </a:rPr>
              <a:t>despised</a:t>
            </a:r>
          </a:p>
          <a:p>
            <a:r>
              <a:rPr lang="en-US" dirty="0">
                <a:solidFill>
                  <a:schemeClr val="bg1"/>
                </a:solidFill>
              </a:rPr>
              <a:t>	</a:t>
            </a:r>
            <a:r>
              <a:rPr lang="en-US" dirty="0" smtClean="0">
                <a:solidFill>
                  <a:schemeClr val="bg1"/>
                </a:solidFill>
              </a:rPr>
              <a:t>	esteemed </a:t>
            </a:r>
            <a:r>
              <a:rPr lang="en-US" dirty="0">
                <a:solidFill>
                  <a:schemeClr val="bg1"/>
                </a:solidFill>
              </a:rPr>
              <a:t>him not</a:t>
            </a:r>
            <a:r>
              <a:rPr lang="en-US" dirty="0" smtClean="0">
                <a:solidFill>
                  <a:schemeClr val="bg1"/>
                </a:solidFill>
              </a:rPr>
              <a:t>.		</a:t>
            </a:r>
          </a:p>
          <a:p>
            <a:endParaRPr lang="en-US" dirty="0">
              <a:solidFill>
                <a:schemeClr val="bg1"/>
              </a:solidFill>
            </a:endParaRPr>
          </a:p>
          <a:p>
            <a:r>
              <a:rPr lang="en-US" dirty="0">
                <a:solidFill>
                  <a:schemeClr val="bg1"/>
                </a:solidFill>
              </a:rPr>
              <a:t>	</a:t>
            </a:r>
            <a:r>
              <a:rPr lang="en-US" dirty="0" smtClean="0">
                <a:solidFill>
                  <a:schemeClr val="bg1"/>
                </a:solidFill>
              </a:rPr>
              <a:t>Surely </a:t>
            </a:r>
            <a:r>
              <a:rPr lang="en-US" dirty="0">
                <a:solidFill>
                  <a:schemeClr val="bg1"/>
                </a:solidFill>
              </a:rPr>
              <a:t>he took up our infirmities and </a:t>
            </a:r>
            <a:r>
              <a:rPr lang="en-US" dirty="0" smtClean="0">
                <a:solidFill>
                  <a:schemeClr val="bg1"/>
                </a:solidFill>
              </a:rPr>
              <a:t>		HAS BORNE OUR</a:t>
            </a:r>
          </a:p>
          <a:p>
            <a:r>
              <a:rPr lang="en-US" dirty="0" smtClean="0">
                <a:solidFill>
                  <a:schemeClr val="bg1"/>
                </a:solidFill>
              </a:rPr>
              <a:t>	carried </a:t>
            </a:r>
            <a:r>
              <a:rPr lang="en-US" dirty="0">
                <a:solidFill>
                  <a:schemeClr val="bg1"/>
                </a:solidFill>
              </a:rPr>
              <a:t>our sorrows, </a:t>
            </a:r>
            <a:r>
              <a:rPr lang="en-US" dirty="0" smtClean="0">
                <a:solidFill>
                  <a:schemeClr val="bg1"/>
                </a:solidFill>
              </a:rPr>
              <a:t>			Grief and sorrow	</a:t>
            </a:r>
          </a:p>
          <a:p>
            <a:endParaRPr lang="en-US" dirty="0">
              <a:solidFill>
                <a:schemeClr val="bg1"/>
              </a:solidFill>
            </a:endParaRPr>
          </a:p>
          <a:p>
            <a:r>
              <a:rPr lang="en-US" dirty="0" smtClean="0">
                <a:solidFill>
                  <a:schemeClr val="bg1"/>
                </a:solidFill>
              </a:rPr>
              <a:t>yet </a:t>
            </a:r>
            <a:r>
              <a:rPr lang="en-US" dirty="0">
                <a:solidFill>
                  <a:schemeClr val="bg1"/>
                </a:solidFill>
              </a:rPr>
              <a:t>we considered him stricken by God, smitten </a:t>
            </a:r>
            <a:r>
              <a:rPr lang="en-US" dirty="0" smtClean="0">
                <a:solidFill>
                  <a:schemeClr val="bg1"/>
                </a:solidFill>
              </a:rPr>
              <a:t>		ESTEEMED NOT</a:t>
            </a:r>
          </a:p>
          <a:p>
            <a:r>
              <a:rPr lang="en-US" dirty="0" smtClean="0">
                <a:solidFill>
                  <a:schemeClr val="bg1"/>
                </a:solidFill>
              </a:rPr>
              <a:t>by </a:t>
            </a:r>
            <a:r>
              <a:rPr lang="en-US" dirty="0">
                <a:solidFill>
                  <a:schemeClr val="bg1"/>
                </a:solidFill>
              </a:rPr>
              <a:t>him, and afflicted</a:t>
            </a:r>
            <a:r>
              <a:rPr lang="en-US" dirty="0" smtClean="0">
                <a:solidFill>
                  <a:schemeClr val="bg1"/>
                </a:solidFill>
              </a:rPr>
              <a:t>. 				Smitten by God</a:t>
            </a:r>
            <a:endParaRPr lang="en-US" dirty="0">
              <a:solidFill>
                <a:schemeClr val="bg1"/>
              </a:solidFill>
            </a:endParaRPr>
          </a:p>
        </p:txBody>
      </p:sp>
    </p:spTree>
    <p:extLst>
      <p:ext uri="{BB962C8B-B14F-4D97-AF65-F5344CB8AC3E}">
        <p14:creationId xmlns:p14="http://schemas.microsoft.com/office/powerpoint/2010/main" val="1309720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53</a:t>
            </a:r>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307975" y="642610"/>
            <a:ext cx="3069366" cy="338554"/>
          </a:xfrm>
          <a:prstGeom prst="rect">
            <a:avLst/>
          </a:prstGeom>
          <a:noFill/>
        </p:spPr>
        <p:txBody>
          <a:bodyPr wrap="none" rtlCol="0">
            <a:spAutoFit/>
          </a:bodyPr>
          <a:lstStyle/>
          <a:p>
            <a:r>
              <a:rPr lang="en-US" sz="1600" dirty="0" smtClean="0">
                <a:solidFill>
                  <a:schemeClr val="bg1"/>
                </a:solidFill>
              </a:rPr>
              <a:t>Rhetoric: Ring Composition (v. 5-6)</a:t>
            </a:r>
          </a:p>
        </p:txBody>
      </p:sp>
      <p:sp>
        <p:nvSpPr>
          <p:cNvPr id="2" name="TextBox 1"/>
          <p:cNvSpPr txBox="1"/>
          <p:nvPr/>
        </p:nvSpPr>
        <p:spPr>
          <a:xfrm>
            <a:off x="307975" y="1371600"/>
            <a:ext cx="8607425" cy="2862322"/>
          </a:xfrm>
          <a:prstGeom prst="rect">
            <a:avLst/>
          </a:prstGeom>
          <a:noFill/>
        </p:spPr>
        <p:txBody>
          <a:bodyPr wrap="square" rtlCol="0">
            <a:spAutoFit/>
          </a:bodyPr>
          <a:lstStyle/>
          <a:p>
            <a:r>
              <a:rPr lang="en-US" dirty="0">
                <a:solidFill>
                  <a:schemeClr val="bg1"/>
                </a:solidFill>
              </a:rPr>
              <a:t> But he was pierced for our transgressions, </a:t>
            </a:r>
            <a:r>
              <a:rPr lang="en-US" dirty="0" smtClean="0">
                <a:solidFill>
                  <a:schemeClr val="bg1"/>
                </a:solidFill>
              </a:rPr>
              <a:t>		HE SUFFERED </a:t>
            </a:r>
          </a:p>
          <a:p>
            <a:r>
              <a:rPr lang="en-US" dirty="0" smtClean="0">
                <a:solidFill>
                  <a:schemeClr val="bg1"/>
                </a:solidFill>
              </a:rPr>
              <a:t>he </a:t>
            </a:r>
            <a:r>
              <a:rPr lang="en-US" dirty="0">
                <a:solidFill>
                  <a:schemeClr val="bg1"/>
                </a:solidFill>
              </a:rPr>
              <a:t>was crushed for our iniquities; the </a:t>
            </a:r>
            <a:r>
              <a:rPr lang="en-US" dirty="0" smtClean="0">
                <a:solidFill>
                  <a:schemeClr val="bg1"/>
                </a:solidFill>
              </a:rPr>
              <a:t>punishment	For us</a:t>
            </a:r>
          </a:p>
          <a:p>
            <a:r>
              <a:rPr lang="en-US" dirty="0" smtClean="0">
                <a:solidFill>
                  <a:schemeClr val="bg1"/>
                </a:solidFill>
              </a:rPr>
              <a:t> </a:t>
            </a:r>
            <a:r>
              <a:rPr lang="en-US" dirty="0">
                <a:solidFill>
                  <a:schemeClr val="bg1"/>
                </a:solidFill>
              </a:rPr>
              <a:t>that brought us peace was upon him, and by his </a:t>
            </a:r>
            <a:endParaRPr lang="en-US" dirty="0" smtClean="0">
              <a:solidFill>
                <a:schemeClr val="bg1"/>
              </a:solidFill>
            </a:endParaRPr>
          </a:p>
          <a:p>
            <a:r>
              <a:rPr lang="en-US" dirty="0" smtClean="0">
                <a:solidFill>
                  <a:schemeClr val="bg1"/>
                </a:solidFill>
              </a:rPr>
              <a:t>wounds </a:t>
            </a:r>
            <a:r>
              <a:rPr lang="en-US" dirty="0">
                <a:solidFill>
                  <a:schemeClr val="bg1"/>
                </a:solidFill>
              </a:rPr>
              <a:t>we are healed</a:t>
            </a:r>
            <a:r>
              <a:rPr lang="en-US" dirty="0" smtClean="0">
                <a:solidFill>
                  <a:schemeClr val="bg1"/>
                </a:solidFill>
              </a:rPr>
              <a:t>.</a:t>
            </a:r>
          </a:p>
          <a:p>
            <a:endParaRPr lang="en-US" dirty="0">
              <a:solidFill>
                <a:schemeClr val="bg1"/>
              </a:solidFill>
            </a:endParaRPr>
          </a:p>
          <a:p>
            <a:r>
              <a:rPr lang="en-US" dirty="0" smtClean="0">
                <a:solidFill>
                  <a:schemeClr val="bg1"/>
                </a:solidFill>
              </a:rPr>
              <a:t>	We </a:t>
            </a:r>
            <a:r>
              <a:rPr lang="en-US" dirty="0">
                <a:solidFill>
                  <a:schemeClr val="bg1"/>
                </a:solidFill>
              </a:rPr>
              <a:t>all, like sheep, have gone astray, each </a:t>
            </a:r>
            <a:r>
              <a:rPr lang="en-US" dirty="0" smtClean="0">
                <a:solidFill>
                  <a:schemeClr val="bg1"/>
                </a:solidFill>
              </a:rPr>
              <a:t>	PARABLE </a:t>
            </a:r>
          </a:p>
          <a:p>
            <a:r>
              <a:rPr lang="en-US" dirty="0">
                <a:solidFill>
                  <a:schemeClr val="bg1"/>
                </a:solidFill>
              </a:rPr>
              <a:t>	</a:t>
            </a:r>
            <a:r>
              <a:rPr lang="en-US" dirty="0" smtClean="0">
                <a:solidFill>
                  <a:schemeClr val="bg1"/>
                </a:solidFill>
              </a:rPr>
              <a:t>of </a:t>
            </a:r>
            <a:r>
              <a:rPr lang="en-US" dirty="0">
                <a:solidFill>
                  <a:schemeClr val="bg1"/>
                </a:solidFill>
              </a:rPr>
              <a:t>us has turned to his own way; </a:t>
            </a:r>
            <a:r>
              <a:rPr lang="en-US" dirty="0" smtClean="0">
                <a:solidFill>
                  <a:schemeClr val="bg1"/>
                </a:solidFill>
              </a:rPr>
              <a:t>		Of the lost sheep</a:t>
            </a:r>
          </a:p>
          <a:p>
            <a:endParaRPr lang="en-US" dirty="0">
              <a:solidFill>
                <a:schemeClr val="bg1"/>
              </a:solidFill>
            </a:endParaRPr>
          </a:p>
          <a:p>
            <a:r>
              <a:rPr lang="en-US" dirty="0" smtClean="0">
                <a:solidFill>
                  <a:schemeClr val="bg1"/>
                </a:solidFill>
              </a:rPr>
              <a:t>and </a:t>
            </a:r>
            <a:r>
              <a:rPr lang="en-US" dirty="0">
                <a:solidFill>
                  <a:schemeClr val="bg1"/>
                </a:solidFill>
              </a:rPr>
              <a:t>the LORD has laid on him the iniquity of us all</a:t>
            </a:r>
            <a:r>
              <a:rPr lang="en-US" dirty="0" smtClean="0">
                <a:solidFill>
                  <a:schemeClr val="bg1"/>
                </a:solidFill>
              </a:rPr>
              <a:t>.	HE SUFFERED</a:t>
            </a:r>
          </a:p>
          <a:p>
            <a:r>
              <a:rPr lang="en-US" dirty="0">
                <a:solidFill>
                  <a:schemeClr val="bg1"/>
                </a:solidFill>
              </a:rPr>
              <a:t>	</a:t>
            </a:r>
            <a:r>
              <a:rPr lang="en-US" dirty="0" smtClean="0">
                <a:solidFill>
                  <a:schemeClr val="bg1"/>
                </a:solidFill>
              </a:rPr>
              <a:t>					For us</a:t>
            </a:r>
            <a:endParaRPr lang="en-US" dirty="0">
              <a:solidFill>
                <a:schemeClr val="bg1"/>
              </a:solidFill>
            </a:endParaRPr>
          </a:p>
        </p:txBody>
      </p:sp>
    </p:spTree>
    <p:extLst>
      <p:ext uri="{BB962C8B-B14F-4D97-AF65-F5344CB8AC3E}">
        <p14:creationId xmlns:p14="http://schemas.microsoft.com/office/powerpoint/2010/main" val="1004250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53</a:t>
            </a:r>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307975" y="642610"/>
            <a:ext cx="3069366" cy="338554"/>
          </a:xfrm>
          <a:prstGeom prst="rect">
            <a:avLst/>
          </a:prstGeom>
          <a:noFill/>
        </p:spPr>
        <p:txBody>
          <a:bodyPr wrap="none" rtlCol="0">
            <a:spAutoFit/>
          </a:bodyPr>
          <a:lstStyle/>
          <a:p>
            <a:r>
              <a:rPr lang="en-US" sz="1600" dirty="0" smtClean="0">
                <a:solidFill>
                  <a:schemeClr val="bg1"/>
                </a:solidFill>
              </a:rPr>
              <a:t>Rhetoric: Ring Composition (v. 7-8)</a:t>
            </a:r>
          </a:p>
        </p:txBody>
      </p:sp>
      <p:sp>
        <p:nvSpPr>
          <p:cNvPr id="2" name="TextBox 1"/>
          <p:cNvSpPr txBox="1"/>
          <p:nvPr/>
        </p:nvSpPr>
        <p:spPr>
          <a:xfrm>
            <a:off x="307975" y="1371600"/>
            <a:ext cx="8607425" cy="2862322"/>
          </a:xfrm>
          <a:prstGeom prst="rect">
            <a:avLst/>
          </a:prstGeom>
          <a:noFill/>
        </p:spPr>
        <p:txBody>
          <a:bodyPr wrap="square" rtlCol="0">
            <a:spAutoFit/>
          </a:bodyPr>
          <a:lstStyle/>
          <a:p>
            <a:r>
              <a:rPr lang="en-US" dirty="0" smtClean="0">
                <a:solidFill>
                  <a:schemeClr val="bg1"/>
                </a:solidFill>
              </a:rPr>
              <a:t>He </a:t>
            </a:r>
            <a:r>
              <a:rPr lang="en-US" dirty="0">
                <a:solidFill>
                  <a:schemeClr val="bg1"/>
                </a:solidFill>
              </a:rPr>
              <a:t>was oppressed and afflicted, </a:t>
            </a:r>
            <a:r>
              <a:rPr lang="en-US" dirty="0" smtClean="0">
                <a:solidFill>
                  <a:schemeClr val="bg1"/>
                </a:solidFill>
              </a:rPr>
              <a:t>				HE WAS OPPRESSED</a:t>
            </a:r>
          </a:p>
          <a:p>
            <a:endParaRPr lang="en-US" dirty="0" smtClean="0">
              <a:solidFill>
                <a:schemeClr val="bg1"/>
              </a:solidFill>
            </a:endParaRPr>
          </a:p>
          <a:p>
            <a:r>
              <a:rPr lang="en-US" dirty="0">
                <a:solidFill>
                  <a:schemeClr val="bg1"/>
                </a:solidFill>
              </a:rPr>
              <a:t>	</a:t>
            </a:r>
            <a:r>
              <a:rPr lang="en-US" dirty="0" smtClean="0">
                <a:solidFill>
                  <a:schemeClr val="bg1"/>
                </a:solidFill>
              </a:rPr>
              <a:t>yet </a:t>
            </a:r>
            <a:r>
              <a:rPr lang="en-US" dirty="0">
                <a:solidFill>
                  <a:schemeClr val="bg1"/>
                </a:solidFill>
              </a:rPr>
              <a:t>he did not open his mouth; </a:t>
            </a:r>
            <a:r>
              <a:rPr lang="en-US" dirty="0" smtClean="0">
                <a:solidFill>
                  <a:schemeClr val="bg1"/>
                </a:solidFill>
              </a:rPr>
              <a:t>			He was silent</a:t>
            </a:r>
          </a:p>
          <a:p>
            <a:endParaRPr lang="en-US" dirty="0">
              <a:solidFill>
                <a:schemeClr val="bg1"/>
              </a:solidFill>
            </a:endParaRPr>
          </a:p>
          <a:p>
            <a:r>
              <a:rPr lang="en-US" dirty="0" smtClean="0">
                <a:solidFill>
                  <a:schemeClr val="bg1"/>
                </a:solidFill>
              </a:rPr>
              <a:t>		he </a:t>
            </a:r>
            <a:r>
              <a:rPr lang="en-US" dirty="0">
                <a:solidFill>
                  <a:schemeClr val="bg1"/>
                </a:solidFill>
              </a:rPr>
              <a:t>was led like a lamb to the slaughter, </a:t>
            </a:r>
            <a:r>
              <a:rPr lang="en-US" dirty="0" smtClean="0">
                <a:solidFill>
                  <a:schemeClr val="bg1"/>
                </a:solidFill>
              </a:rPr>
              <a:t>		PARABLE OF THE</a:t>
            </a:r>
            <a:endParaRPr lang="en-US" dirty="0">
              <a:solidFill>
                <a:schemeClr val="bg1"/>
              </a:solidFill>
            </a:endParaRPr>
          </a:p>
          <a:p>
            <a:r>
              <a:rPr lang="en-US" dirty="0" smtClean="0">
                <a:solidFill>
                  <a:schemeClr val="bg1"/>
                </a:solidFill>
              </a:rPr>
              <a:t>		and </a:t>
            </a:r>
            <a:r>
              <a:rPr lang="en-US" dirty="0">
                <a:solidFill>
                  <a:schemeClr val="bg1"/>
                </a:solidFill>
              </a:rPr>
              <a:t>as a sheep before her shearers is silent, </a:t>
            </a:r>
            <a:r>
              <a:rPr lang="en-US" dirty="0" smtClean="0">
                <a:solidFill>
                  <a:schemeClr val="bg1"/>
                </a:solidFill>
              </a:rPr>
              <a:t>	Suffering Lamb</a:t>
            </a:r>
          </a:p>
          <a:p>
            <a:endParaRPr lang="en-US" dirty="0">
              <a:solidFill>
                <a:schemeClr val="bg1"/>
              </a:solidFill>
            </a:endParaRPr>
          </a:p>
          <a:p>
            <a:r>
              <a:rPr lang="en-US" dirty="0" smtClean="0">
                <a:solidFill>
                  <a:schemeClr val="bg1"/>
                </a:solidFill>
              </a:rPr>
              <a:t>	so </a:t>
            </a:r>
            <a:r>
              <a:rPr lang="en-US" dirty="0">
                <a:solidFill>
                  <a:schemeClr val="bg1"/>
                </a:solidFill>
              </a:rPr>
              <a:t>he did not open his mouth</a:t>
            </a:r>
            <a:r>
              <a:rPr lang="en-US" dirty="0" smtClean="0">
                <a:solidFill>
                  <a:schemeClr val="bg1"/>
                </a:solidFill>
              </a:rPr>
              <a:t>.			He was silent</a:t>
            </a:r>
          </a:p>
          <a:p>
            <a:endParaRPr lang="en-US" dirty="0">
              <a:solidFill>
                <a:schemeClr val="bg1"/>
              </a:solidFill>
            </a:endParaRPr>
          </a:p>
          <a:p>
            <a:r>
              <a:rPr lang="en-US" dirty="0" smtClean="0">
                <a:solidFill>
                  <a:schemeClr val="bg1"/>
                </a:solidFill>
              </a:rPr>
              <a:t>By </a:t>
            </a:r>
            <a:r>
              <a:rPr lang="en-US" dirty="0">
                <a:solidFill>
                  <a:schemeClr val="bg1"/>
                </a:solidFill>
              </a:rPr>
              <a:t>oppression and judgment he was taken away. </a:t>
            </a:r>
            <a:r>
              <a:rPr lang="en-US" dirty="0" smtClean="0">
                <a:solidFill>
                  <a:schemeClr val="bg1"/>
                </a:solidFill>
              </a:rPr>
              <a:t>			HE WAS OPPRESSED</a:t>
            </a:r>
            <a:endParaRPr lang="en-US" dirty="0">
              <a:solidFill>
                <a:schemeClr val="bg1"/>
              </a:solidFill>
            </a:endParaRPr>
          </a:p>
        </p:txBody>
      </p:sp>
      <p:sp>
        <p:nvSpPr>
          <p:cNvPr id="8" name="TextBox 7"/>
          <p:cNvSpPr txBox="1"/>
          <p:nvPr/>
        </p:nvSpPr>
        <p:spPr>
          <a:xfrm>
            <a:off x="3581400" y="4876800"/>
            <a:ext cx="5393634" cy="1200329"/>
          </a:xfrm>
          <a:prstGeom prst="rect">
            <a:avLst/>
          </a:prstGeom>
          <a:noFill/>
        </p:spPr>
        <p:txBody>
          <a:bodyPr wrap="square" rtlCol="0">
            <a:spAutoFit/>
          </a:bodyPr>
          <a:lstStyle/>
          <a:p>
            <a:r>
              <a:rPr lang="en-US" dirty="0" smtClean="0">
                <a:solidFill>
                  <a:schemeClr val="bg1"/>
                </a:solidFill>
              </a:rPr>
              <a:t>In all three, Isaiah climaxes with a concrete image. </a:t>
            </a:r>
          </a:p>
          <a:p>
            <a:pPr marL="342900" indent="-342900">
              <a:buAutoNum type="arabicParenR"/>
            </a:pPr>
            <a:r>
              <a:rPr lang="en-US" dirty="0" smtClean="0">
                <a:solidFill>
                  <a:schemeClr val="bg1"/>
                </a:solidFill>
              </a:rPr>
              <a:t>The man no one can look at</a:t>
            </a:r>
          </a:p>
          <a:p>
            <a:pPr marL="342900" indent="-342900">
              <a:buAutoNum type="arabicParenR"/>
            </a:pPr>
            <a:r>
              <a:rPr lang="en-US" dirty="0" smtClean="0">
                <a:solidFill>
                  <a:schemeClr val="bg1"/>
                </a:solidFill>
              </a:rPr>
              <a:t>We are like sheep</a:t>
            </a:r>
          </a:p>
          <a:p>
            <a:pPr marL="342900" indent="-342900">
              <a:buAutoNum type="arabicParenR"/>
            </a:pPr>
            <a:r>
              <a:rPr lang="en-US" dirty="0" smtClean="0">
                <a:solidFill>
                  <a:schemeClr val="bg1"/>
                </a:solidFill>
              </a:rPr>
              <a:t>He is like us</a:t>
            </a:r>
            <a:endParaRPr lang="en-US" dirty="0">
              <a:solidFill>
                <a:schemeClr val="bg1"/>
              </a:solidFill>
            </a:endParaRPr>
          </a:p>
        </p:txBody>
      </p:sp>
    </p:spTree>
    <p:extLst>
      <p:ext uri="{BB962C8B-B14F-4D97-AF65-F5344CB8AC3E}">
        <p14:creationId xmlns:p14="http://schemas.microsoft.com/office/powerpoint/2010/main" val="1171335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53</a:t>
            </a:r>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307975" y="728246"/>
            <a:ext cx="1614929" cy="338554"/>
          </a:xfrm>
          <a:prstGeom prst="rect">
            <a:avLst/>
          </a:prstGeom>
          <a:noFill/>
        </p:spPr>
        <p:txBody>
          <a:bodyPr wrap="none" rtlCol="0">
            <a:spAutoFit/>
          </a:bodyPr>
          <a:lstStyle/>
          <a:p>
            <a:r>
              <a:rPr lang="en-US" sz="1600" dirty="0" smtClean="0">
                <a:solidFill>
                  <a:schemeClr val="bg1"/>
                </a:solidFill>
              </a:rPr>
              <a:t>Verse 10 Analysis</a:t>
            </a:r>
          </a:p>
        </p:txBody>
      </p:sp>
      <p:sp>
        <p:nvSpPr>
          <p:cNvPr id="2" name="TextBox 1"/>
          <p:cNvSpPr txBox="1"/>
          <p:nvPr/>
        </p:nvSpPr>
        <p:spPr>
          <a:xfrm>
            <a:off x="307975" y="1371600"/>
            <a:ext cx="8607425" cy="2308324"/>
          </a:xfrm>
          <a:prstGeom prst="rect">
            <a:avLst/>
          </a:prstGeom>
          <a:noFill/>
        </p:spPr>
        <p:txBody>
          <a:bodyPr wrap="square" rtlCol="0">
            <a:spAutoFit/>
          </a:bodyPr>
          <a:lstStyle/>
          <a:p>
            <a:r>
              <a:rPr lang="en-US" dirty="0">
                <a:solidFill>
                  <a:schemeClr val="bg1"/>
                </a:solidFill>
              </a:rPr>
              <a:t>Guilt has two distinct aspects: legal and emotional. </a:t>
            </a:r>
            <a:endParaRPr lang="en-US" dirty="0" smtClean="0">
              <a:solidFill>
                <a:schemeClr val="bg1"/>
              </a:solidFill>
            </a:endParaRPr>
          </a:p>
          <a:p>
            <a:pPr marL="342900" indent="-342900">
              <a:buAutoNum type="alphaLcParenR"/>
            </a:pPr>
            <a:r>
              <a:rPr lang="en-US" dirty="0" smtClean="0">
                <a:solidFill>
                  <a:schemeClr val="bg1"/>
                </a:solidFill>
              </a:rPr>
              <a:t>Legal </a:t>
            </a:r>
            <a:r>
              <a:rPr lang="en-US" dirty="0">
                <a:solidFill>
                  <a:schemeClr val="bg1"/>
                </a:solidFill>
              </a:rPr>
              <a:t>guilt is the outcome of a legal or a moral violation. If </a:t>
            </a:r>
            <a:r>
              <a:rPr lang="en-US" dirty="0" smtClean="0">
                <a:solidFill>
                  <a:schemeClr val="bg1"/>
                </a:solidFill>
              </a:rPr>
              <a:t>I break </a:t>
            </a:r>
            <a:r>
              <a:rPr lang="en-US" dirty="0">
                <a:solidFill>
                  <a:schemeClr val="bg1"/>
                </a:solidFill>
              </a:rPr>
              <a:t>the law or a moral code, I am “guilty” of breaking it. Put another way, the breaking of law or code imparts guilt to the law breaker. </a:t>
            </a:r>
            <a:endParaRPr lang="en-US" dirty="0" smtClean="0">
              <a:solidFill>
                <a:schemeClr val="bg1"/>
              </a:solidFill>
            </a:endParaRPr>
          </a:p>
          <a:p>
            <a:pPr marL="342900" indent="-342900">
              <a:buAutoNum type="alphaLcParenR"/>
            </a:pPr>
            <a:r>
              <a:rPr lang="en-US" dirty="0" smtClean="0">
                <a:solidFill>
                  <a:schemeClr val="bg1"/>
                </a:solidFill>
              </a:rPr>
              <a:t>Emotional </a:t>
            </a:r>
            <a:r>
              <a:rPr lang="en-US" dirty="0">
                <a:solidFill>
                  <a:schemeClr val="bg1"/>
                </a:solidFill>
              </a:rPr>
              <a:t>guilt is the outcome of the conscience that God has given us. It is the spiritual organ that causes us to feel pain when we do wrong. Hebrews 5:14 says, “But solid food is for the mature, who because of practice have their senses trained to discern good and evil.” </a:t>
            </a:r>
          </a:p>
        </p:txBody>
      </p:sp>
    </p:spTree>
    <p:extLst>
      <p:ext uri="{BB962C8B-B14F-4D97-AF65-F5344CB8AC3E}">
        <p14:creationId xmlns:p14="http://schemas.microsoft.com/office/powerpoint/2010/main" val="337696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37</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028" name="Picture 4" descr="http://cdn.blu-raydefinition.com/wordpress/wp-content/uploads/2012/09/crusades-bridg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238" b="15334"/>
          <a:stretch/>
        </p:blipFill>
        <p:spPr bwMode="auto">
          <a:xfrm>
            <a:off x="1981200" y="3988832"/>
            <a:ext cx="7042504" cy="2869168"/>
          </a:xfrm>
          <a:prstGeom prst="rect">
            <a:avLst/>
          </a:prstGeom>
          <a:noFill/>
          <a:effectLst>
            <a:outerShdw blurRad="88900" dist="101600" dir="2700000" algn="tl" rotWithShape="0">
              <a:prstClr val="black">
                <a:alpha val="79000"/>
              </a:prstClr>
            </a:outerShdw>
          </a:effectLst>
          <a:extLst>
            <a:ext uri="{909E8E84-426E-40DD-AFC4-6F175D3DCCD1}">
              <a14:hiddenFill xmlns:a14="http://schemas.microsoft.com/office/drawing/2010/main">
                <a:solidFill>
                  <a:srgbClr val="FFFFFF"/>
                </a:solidFill>
              </a14:hiddenFill>
            </a:ext>
          </a:extLst>
        </p:spPr>
      </p:pic>
      <p:pic>
        <p:nvPicPr>
          <p:cNvPr id="2" name="Picture 2" descr="http://dvcole.files.wordpress.com/2011/10/leap-fait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96" y="762000"/>
            <a:ext cx="7379804" cy="3149541"/>
          </a:xfrm>
          <a:prstGeom prst="rect">
            <a:avLst/>
          </a:prstGeom>
          <a:noFill/>
          <a:effectLst>
            <a:outerShdw blurRad="88900" dist="101600" dir="2700000" algn="tl" rotWithShape="0">
              <a:prstClr val="black">
                <a:alpha val="79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834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53</a:t>
            </a:r>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307975" y="728246"/>
            <a:ext cx="1614929" cy="338554"/>
          </a:xfrm>
          <a:prstGeom prst="rect">
            <a:avLst/>
          </a:prstGeom>
          <a:noFill/>
        </p:spPr>
        <p:txBody>
          <a:bodyPr wrap="none" rtlCol="0">
            <a:spAutoFit/>
          </a:bodyPr>
          <a:lstStyle/>
          <a:p>
            <a:r>
              <a:rPr lang="en-US" sz="1600" dirty="0" smtClean="0">
                <a:solidFill>
                  <a:schemeClr val="bg1"/>
                </a:solidFill>
              </a:rPr>
              <a:t>Verse 10 Analysis</a:t>
            </a:r>
          </a:p>
        </p:txBody>
      </p:sp>
      <p:sp>
        <p:nvSpPr>
          <p:cNvPr id="2" name="TextBox 1"/>
          <p:cNvSpPr txBox="1"/>
          <p:nvPr/>
        </p:nvSpPr>
        <p:spPr>
          <a:xfrm>
            <a:off x="307975" y="1371600"/>
            <a:ext cx="8607425" cy="2308324"/>
          </a:xfrm>
          <a:prstGeom prst="rect">
            <a:avLst/>
          </a:prstGeom>
          <a:noFill/>
        </p:spPr>
        <p:txBody>
          <a:bodyPr wrap="square" rtlCol="0">
            <a:spAutoFit/>
          </a:bodyPr>
          <a:lstStyle/>
          <a:p>
            <a:r>
              <a:rPr lang="en-US" dirty="0">
                <a:solidFill>
                  <a:schemeClr val="bg1"/>
                </a:solidFill>
              </a:rPr>
              <a:t>Legal and emotional guilt may be paired in any one of four ways:</a:t>
            </a:r>
          </a:p>
          <a:p>
            <a:endParaRPr lang="en-US" dirty="0">
              <a:solidFill>
                <a:schemeClr val="bg1"/>
              </a:solidFill>
            </a:endParaRPr>
          </a:p>
          <a:p>
            <a:r>
              <a:rPr lang="en-US" dirty="0">
                <a:solidFill>
                  <a:schemeClr val="bg1"/>
                </a:solidFill>
              </a:rPr>
              <a:t>1. No legal guilt with no guilt feelings. This, of course, is where we would like to be all the time. I have neither broken a law nor do have any sense of conviction.</a:t>
            </a:r>
          </a:p>
          <a:p>
            <a:endParaRPr lang="en-US" dirty="0">
              <a:solidFill>
                <a:schemeClr val="bg1"/>
              </a:solidFill>
            </a:endParaRPr>
          </a:p>
          <a:p>
            <a:r>
              <a:rPr lang="en-US" dirty="0">
                <a:solidFill>
                  <a:schemeClr val="bg1"/>
                </a:solidFill>
              </a:rPr>
              <a:t>2. No legal guilt with guilt feelings. This can come about by a misunderstanding of the intent of a law, or it can be a sign of an overly sensitive conscience. A girl, raised with the teaching that make-up is of the devil, who tries a little blush, may feel guilty</a:t>
            </a:r>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183220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53</a:t>
            </a:r>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307975" y="728246"/>
            <a:ext cx="1614929" cy="338554"/>
          </a:xfrm>
          <a:prstGeom prst="rect">
            <a:avLst/>
          </a:prstGeom>
          <a:noFill/>
        </p:spPr>
        <p:txBody>
          <a:bodyPr wrap="none" rtlCol="0">
            <a:spAutoFit/>
          </a:bodyPr>
          <a:lstStyle/>
          <a:p>
            <a:r>
              <a:rPr lang="en-US" sz="1600" dirty="0" smtClean="0">
                <a:solidFill>
                  <a:schemeClr val="bg1"/>
                </a:solidFill>
              </a:rPr>
              <a:t>Verse 10 Analysis</a:t>
            </a:r>
          </a:p>
        </p:txBody>
      </p:sp>
      <p:sp>
        <p:nvSpPr>
          <p:cNvPr id="2" name="TextBox 1"/>
          <p:cNvSpPr txBox="1"/>
          <p:nvPr/>
        </p:nvSpPr>
        <p:spPr>
          <a:xfrm>
            <a:off x="307975" y="1371600"/>
            <a:ext cx="8607425" cy="2862322"/>
          </a:xfrm>
          <a:prstGeom prst="rect">
            <a:avLst/>
          </a:prstGeom>
          <a:noFill/>
        </p:spPr>
        <p:txBody>
          <a:bodyPr wrap="square" rtlCol="0">
            <a:spAutoFit/>
          </a:bodyPr>
          <a:lstStyle/>
          <a:p>
            <a:r>
              <a:rPr lang="en-US" dirty="0">
                <a:solidFill>
                  <a:schemeClr val="bg1"/>
                </a:solidFill>
              </a:rPr>
              <a:t>Legal and emotional guilt may be paired in any one of four ways:</a:t>
            </a:r>
          </a:p>
          <a:p>
            <a:endParaRPr lang="en-US" dirty="0">
              <a:solidFill>
                <a:schemeClr val="bg1"/>
              </a:solidFill>
            </a:endParaRPr>
          </a:p>
          <a:p>
            <a:r>
              <a:rPr lang="en-US" dirty="0" smtClean="0">
                <a:solidFill>
                  <a:schemeClr val="bg1"/>
                </a:solidFill>
              </a:rPr>
              <a:t>3</a:t>
            </a:r>
            <a:r>
              <a:rPr lang="en-US" dirty="0">
                <a:solidFill>
                  <a:schemeClr val="bg1"/>
                </a:solidFill>
              </a:rPr>
              <a:t>. Legal guilt with no guilt feelings. On the good side, this comes from convicting an innocent person. On the serious side, this comes from the reprobate who feels bad for being caught in his or her law breaking, but has no sense of wrongdoing. As Proverbs 30:20 says, “This is the way of an adulterous woman: She eats and wipes her mouth, and says, ‘I have done no wrong.’”</a:t>
            </a:r>
          </a:p>
          <a:p>
            <a:endParaRPr lang="en-US" dirty="0">
              <a:solidFill>
                <a:schemeClr val="bg1"/>
              </a:solidFill>
            </a:endParaRPr>
          </a:p>
          <a:p>
            <a:r>
              <a:rPr lang="en-US" dirty="0">
                <a:solidFill>
                  <a:schemeClr val="bg1"/>
                </a:solidFill>
              </a:rPr>
              <a:t>4. Legal guilt with guilt feelings. Not the best place to be but it certainly presents cause for hope. It’s the stuff from which repentance comes.</a:t>
            </a:r>
          </a:p>
        </p:txBody>
      </p:sp>
    </p:spTree>
    <p:extLst>
      <p:ext uri="{BB962C8B-B14F-4D97-AF65-F5344CB8AC3E}">
        <p14:creationId xmlns:p14="http://schemas.microsoft.com/office/powerpoint/2010/main" val="1794366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53</a:t>
            </a:r>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307975" y="728246"/>
            <a:ext cx="1614929" cy="338554"/>
          </a:xfrm>
          <a:prstGeom prst="rect">
            <a:avLst/>
          </a:prstGeom>
          <a:noFill/>
        </p:spPr>
        <p:txBody>
          <a:bodyPr wrap="none" rtlCol="0">
            <a:spAutoFit/>
          </a:bodyPr>
          <a:lstStyle/>
          <a:p>
            <a:r>
              <a:rPr lang="en-US" sz="1600" dirty="0" smtClean="0">
                <a:solidFill>
                  <a:schemeClr val="bg1"/>
                </a:solidFill>
              </a:rPr>
              <a:t>Verse 10 Analysis</a:t>
            </a:r>
          </a:p>
        </p:txBody>
      </p:sp>
      <p:sp>
        <p:nvSpPr>
          <p:cNvPr id="2" name="TextBox 1"/>
          <p:cNvSpPr txBox="1"/>
          <p:nvPr/>
        </p:nvSpPr>
        <p:spPr>
          <a:xfrm>
            <a:off x="307975" y="1371600"/>
            <a:ext cx="8607425" cy="5355312"/>
          </a:xfrm>
          <a:prstGeom prst="rect">
            <a:avLst/>
          </a:prstGeom>
          <a:noFill/>
        </p:spPr>
        <p:txBody>
          <a:bodyPr wrap="square" rtlCol="0">
            <a:spAutoFit/>
          </a:bodyPr>
          <a:lstStyle/>
          <a:p>
            <a:r>
              <a:rPr lang="en-US" dirty="0">
                <a:solidFill>
                  <a:schemeClr val="bg1"/>
                </a:solidFill>
              </a:rPr>
              <a:t>The Guilt Offering and the Sin Offering</a:t>
            </a:r>
          </a:p>
          <a:p>
            <a:endParaRPr lang="en-US" dirty="0">
              <a:solidFill>
                <a:schemeClr val="bg1"/>
              </a:solidFill>
            </a:endParaRPr>
          </a:p>
          <a:p>
            <a:r>
              <a:rPr lang="en-US" dirty="0">
                <a:solidFill>
                  <a:schemeClr val="bg1"/>
                </a:solidFill>
              </a:rPr>
              <a:t>Leviticus chapters 4 through 7 present the Sin and Guilt offerings. The two themes intermingle throughout. </a:t>
            </a:r>
            <a:endParaRPr lang="en-US" dirty="0" smtClean="0">
              <a:solidFill>
                <a:schemeClr val="bg1"/>
              </a:solidFill>
            </a:endParaRPr>
          </a:p>
          <a:p>
            <a:endParaRPr lang="en-US" dirty="0">
              <a:solidFill>
                <a:schemeClr val="bg1"/>
              </a:solidFill>
            </a:endParaRPr>
          </a:p>
          <a:p>
            <a:r>
              <a:rPr lang="en-US" dirty="0">
                <a:solidFill>
                  <a:schemeClr val="bg1"/>
                </a:solidFill>
              </a:rPr>
              <a:t>Leviticus 5:5-6 When anyone is </a:t>
            </a:r>
            <a:r>
              <a:rPr lang="en-US" u="sng" dirty="0">
                <a:solidFill>
                  <a:schemeClr val="bg1"/>
                </a:solidFill>
              </a:rPr>
              <a:t>guilty</a:t>
            </a:r>
            <a:r>
              <a:rPr lang="en-US" dirty="0">
                <a:solidFill>
                  <a:schemeClr val="bg1"/>
                </a:solidFill>
              </a:rPr>
              <a:t> in any of these ways, he must confess in what way he has sinned and, as a penalty for the sin he has committed, he must bring to the Lord a female lamb or goat from the flock as a </a:t>
            </a:r>
            <a:r>
              <a:rPr lang="en-US" u="sng" dirty="0">
                <a:solidFill>
                  <a:schemeClr val="bg1"/>
                </a:solidFill>
              </a:rPr>
              <a:t>sin offering</a:t>
            </a:r>
            <a:r>
              <a:rPr lang="en-US" dirty="0">
                <a:solidFill>
                  <a:schemeClr val="bg1"/>
                </a:solidFill>
              </a:rPr>
              <a:t>; and the priest shall make atonement for him for his sin.</a:t>
            </a:r>
          </a:p>
          <a:p>
            <a:endParaRPr lang="en-US" dirty="0">
              <a:solidFill>
                <a:schemeClr val="bg1"/>
              </a:solidFill>
            </a:endParaRPr>
          </a:p>
          <a:p>
            <a:r>
              <a:rPr lang="en-US" dirty="0">
                <a:solidFill>
                  <a:schemeClr val="bg1"/>
                </a:solidFill>
              </a:rPr>
              <a:t>Leviticus 5:15 When a person commits a violation and </a:t>
            </a:r>
            <a:r>
              <a:rPr lang="en-US" u="sng" dirty="0">
                <a:solidFill>
                  <a:schemeClr val="bg1"/>
                </a:solidFill>
              </a:rPr>
              <a:t>sins</a:t>
            </a:r>
            <a:r>
              <a:rPr lang="en-US" dirty="0">
                <a:solidFill>
                  <a:schemeClr val="bg1"/>
                </a:solidFill>
              </a:rPr>
              <a:t> unintentionally in regard to any of the Lord’s holy things, he is to bring to the Lord as a penalty a ram from the flock, one without defect and of the proper value in silver, according to the sanctuary shekel. It is a </a:t>
            </a:r>
            <a:r>
              <a:rPr lang="en-US" u="sng" dirty="0">
                <a:solidFill>
                  <a:schemeClr val="bg1"/>
                </a:solidFill>
              </a:rPr>
              <a:t>guilt offering</a:t>
            </a:r>
            <a:r>
              <a:rPr lang="en-US" dirty="0">
                <a:solidFill>
                  <a:schemeClr val="bg1"/>
                </a:solidFill>
              </a:rPr>
              <a:t>.</a:t>
            </a:r>
          </a:p>
          <a:p>
            <a:endParaRPr lang="en-US" dirty="0">
              <a:solidFill>
                <a:schemeClr val="bg1"/>
              </a:solidFill>
            </a:endParaRPr>
          </a:p>
          <a:p>
            <a:r>
              <a:rPr lang="en-US" dirty="0" smtClean="0">
                <a:solidFill>
                  <a:schemeClr val="bg1"/>
                </a:solidFill>
              </a:rPr>
              <a:t>				On </a:t>
            </a:r>
            <a:r>
              <a:rPr lang="en-US" dirty="0">
                <a:solidFill>
                  <a:schemeClr val="bg1"/>
                </a:solidFill>
              </a:rPr>
              <a:t>the one hand, if a person is guilty he may need </a:t>
            </a:r>
            <a:r>
              <a:rPr lang="en-US" dirty="0" smtClean="0">
                <a:solidFill>
                  <a:schemeClr val="bg1"/>
                </a:solidFill>
              </a:rPr>
              <a:t>				to </a:t>
            </a:r>
            <a:r>
              <a:rPr lang="en-US" dirty="0">
                <a:solidFill>
                  <a:schemeClr val="bg1"/>
                </a:solidFill>
              </a:rPr>
              <a:t>bring a sin offering. On the other hand, if a </a:t>
            </a:r>
            <a:r>
              <a:rPr lang="en-US" dirty="0" smtClean="0">
                <a:solidFill>
                  <a:schemeClr val="bg1"/>
                </a:solidFill>
              </a:rPr>
              <a:t>					person </a:t>
            </a:r>
            <a:r>
              <a:rPr lang="en-US" dirty="0">
                <a:solidFill>
                  <a:schemeClr val="bg1"/>
                </a:solidFill>
              </a:rPr>
              <a:t>sins, he may need to bring a guilt offering. </a:t>
            </a:r>
            <a:r>
              <a:rPr lang="en-US" dirty="0" smtClean="0">
                <a:solidFill>
                  <a:schemeClr val="bg1"/>
                </a:solidFill>
              </a:rPr>
              <a:t>				The </a:t>
            </a:r>
            <a:r>
              <a:rPr lang="en-US" dirty="0">
                <a:solidFill>
                  <a:schemeClr val="bg1"/>
                </a:solidFill>
              </a:rPr>
              <a:t>two concepts are seemingly inseparable.</a:t>
            </a:r>
          </a:p>
        </p:txBody>
      </p:sp>
    </p:spTree>
    <p:extLst>
      <p:ext uri="{BB962C8B-B14F-4D97-AF65-F5344CB8AC3E}">
        <p14:creationId xmlns:p14="http://schemas.microsoft.com/office/powerpoint/2010/main" val="3228624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53</a:t>
            </a:r>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307975" y="728246"/>
            <a:ext cx="1614929" cy="338554"/>
          </a:xfrm>
          <a:prstGeom prst="rect">
            <a:avLst/>
          </a:prstGeom>
          <a:noFill/>
        </p:spPr>
        <p:txBody>
          <a:bodyPr wrap="none" rtlCol="0">
            <a:spAutoFit/>
          </a:bodyPr>
          <a:lstStyle/>
          <a:p>
            <a:r>
              <a:rPr lang="en-US" sz="1600" dirty="0" smtClean="0">
                <a:solidFill>
                  <a:schemeClr val="bg1"/>
                </a:solidFill>
              </a:rPr>
              <a:t>Verse 10 Analysis</a:t>
            </a:r>
          </a:p>
        </p:txBody>
      </p:sp>
      <p:sp>
        <p:nvSpPr>
          <p:cNvPr id="2" name="TextBox 1"/>
          <p:cNvSpPr txBox="1"/>
          <p:nvPr/>
        </p:nvSpPr>
        <p:spPr>
          <a:xfrm>
            <a:off x="307975" y="1371600"/>
            <a:ext cx="8607425" cy="2585323"/>
          </a:xfrm>
          <a:prstGeom prst="rect">
            <a:avLst/>
          </a:prstGeom>
          <a:noFill/>
        </p:spPr>
        <p:txBody>
          <a:bodyPr wrap="square" rtlCol="0">
            <a:spAutoFit/>
          </a:bodyPr>
          <a:lstStyle/>
          <a:p>
            <a:r>
              <a:rPr lang="en-US" dirty="0">
                <a:solidFill>
                  <a:schemeClr val="bg1"/>
                </a:solidFill>
              </a:rPr>
              <a:t>Here are some concrete ideas for handling guilt: </a:t>
            </a:r>
            <a:endParaRPr lang="en-US" dirty="0" smtClean="0">
              <a:solidFill>
                <a:schemeClr val="bg1"/>
              </a:solidFill>
            </a:endParaRPr>
          </a:p>
          <a:p>
            <a:endParaRPr lang="en-US" dirty="0">
              <a:solidFill>
                <a:schemeClr val="bg1"/>
              </a:solidFill>
            </a:endParaRPr>
          </a:p>
          <a:p>
            <a:r>
              <a:rPr lang="en-US" b="1" u="sng" dirty="0" smtClean="0">
                <a:solidFill>
                  <a:schemeClr val="bg1"/>
                </a:solidFill>
              </a:rPr>
              <a:t>1. Our </a:t>
            </a:r>
            <a:r>
              <a:rPr lang="en-US" b="1" u="sng" dirty="0">
                <a:solidFill>
                  <a:schemeClr val="bg1"/>
                </a:solidFill>
              </a:rPr>
              <a:t>conscience must be correctly trained</a:t>
            </a:r>
            <a:r>
              <a:rPr lang="en-US" b="1" dirty="0">
                <a:solidFill>
                  <a:schemeClr val="bg1"/>
                </a:solidFill>
              </a:rPr>
              <a:t>.</a:t>
            </a:r>
            <a:r>
              <a:rPr lang="en-US" dirty="0">
                <a:solidFill>
                  <a:schemeClr val="bg1"/>
                </a:solidFill>
              </a:rPr>
              <a:t> It must alert us when we have failed to do, as we ought. This requires faithful teaching: </a:t>
            </a:r>
            <a:endParaRPr lang="en-US" dirty="0" smtClean="0">
              <a:solidFill>
                <a:schemeClr val="bg1"/>
              </a:solidFill>
            </a:endParaRPr>
          </a:p>
          <a:p>
            <a:endParaRPr lang="en-US" dirty="0">
              <a:solidFill>
                <a:schemeClr val="bg1"/>
              </a:solidFill>
            </a:endParaRPr>
          </a:p>
          <a:p>
            <a:r>
              <a:rPr lang="en-US" dirty="0">
                <a:solidFill>
                  <a:schemeClr val="bg1"/>
                </a:solidFill>
              </a:rPr>
              <a:t>1 Timothy 1:3, 5 As I urged you when I went into Macedonia, stay there in Ephesus so that you may command certain men not to teach false doctrines any longer … The goal of this command is love, which comes from a pure heart and a </a:t>
            </a:r>
            <a:r>
              <a:rPr lang="en-US" i="1" dirty="0">
                <a:solidFill>
                  <a:schemeClr val="bg1"/>
                </a:solidFill>
              </a:rPr>
              <a:t>good conscience</a:t>
            </a:r>
            <a:r>
              <a:rPr lang="en-US" dirty="0">
                <a:solidFill>
                  <a:schemeClr val="bg1"/>
                </a:solidFill>
              </a:rPr>
              <a:t> and a sincere faith</a:t>
            </a:r>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3189616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53</a:t>
            </a:r>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307975" y="728246"/>
            <a:ext cx="1614929" cy="338554"/>
          </a:xfrm>
          <a:prstGeom prst="rect">
            <a:avLst/>
          </a:prstGeom>
          <a:noFill/>
        </p:spPr>
        <p:txBody>
          <a:bodyPr wrap="none" rtlCol="0">
            <a:spAutoFit/>
          </a:bodyPr>
          <a:lstStyle/>
          <a:p>
            <a:r>
              <a:rPr lang="en-US" sz="1600" dirty="0" smtClean="0">
                <a:solidFill>
                  <a:schemeClr val="bg1"/>
                </a:solidFill>
              </a:rPr>
              <a:t>Verse 10 Analysis</a:t>
            </a:r>
          </a:p>
        </p:txBody>
      </p:sp>
      <p:sp>
        <p:nvSpPr>
          <p:cNvPr id="2" name="TextBox 1"/>
          <p:cNvSpPr txBox="1"/>
          <p:nvPr/>
        </p:nvSpPr>
        <p:spPr>
          <a:xfrm>
            <a:off x="307975" y="1371600"/>
            <a:ext cx="8607425" cy="2585323"/>
          </a:xfrm>
          <a:prstGeom prst="rect">
            <a:avLst/>
          </a:prstGeom>
          <a:noFill/>
        </p:spPr>
        <p:txBody>
          <a:bodyPr wrap="square" rtlCol="0">
            <a:spAutoFit/>
          </a:bodyPr>
          <a:lstStyle/>
          <a:p>
            <a:r>
              <a:rPr lang="en-US" u="sng" dirty="0" smtClean="0">
                <a:solidFill>
                  <a:schemeClr val="bg1"/>
                </a:solidFill>
              </a:rPr>
              <a:t>2</a:t>
            </a:r>
            <a:r>
              <a:rPr lang="en-US" u="sng" dirty="0">
                <a:solidFill>
                  <a:schemeClr val="bg1"/>
                </a:solidFill>
              </a:rPr>
              <a:t>.</a:t>
            </a:r>
            <a:r>
              <a:rPr lang="en-US" b="1" u="sng" dirty="0">
                <a:solidFill>
                  <a:schemeClr val="bg1"/>
                </a:solidFill>
              </a:rPr>
              <a:t> Not all of our sin will be known to us.</a:t>
            </a:r>
            <a:r>
              <a:rPr lang="en-US" u="sng" dirty="0">
                <a:solidFill>
                  <a:schemeClr val="bg1"/>
                </a:solidFill>
              </a:rPr>
              <a:t> </a:t>
            </a:r>
            <a:r>
              <a:rPr lang="en-US" dirty="0">
                <a:solidFill>
                  <a:schemeClr val="bg1"/>
                </a:solidFill>
              </a:rPr>
              <a:t>This is really an extension of the first point, but it also covers those times when we just feel unworthy. The sin nature is a deep, festering pool. Now that we know the Lord instituted an offering for this, we may have confidence that this is normal and covered by the cross</a:t>
            </a:r>
            <a:r>
              <a:rPr lang="en-US" dirty="0" smtClean="0">
                <a:solidFill>
                  <a:schemeClr val="bg1"/>
                </a:solidFill>
              </a:rPr>
              <a:t>.</a:t>
            </a:r>
          </a:p>
          <a:p>
            <a:endParaRPr lang="en-US" dirty="0">
              <a:solidFill>
                <a:schemeClr val="bg1"/>
              </a:solidFill>
            </a:endParaRPr>
          </a:p>
          <a:p>
            <a:r>
              <a:rPr lang="en-US" u="sng" dirty="0">
                <a:solidFill>
                  <a:schemeClr val="bg1"/>
                </a:solidFill>
              </a:rPr>
              <a:t>3.</a:t>
            </a:r>
            <a:r>
              <a:rPr lang="en-US" b="1" u="sng" dirty="0">
                <a:solidFill>
                  <a:schemeClr val="bg1"/>
                </a:solidFill>
              </a:rPr>
              <a:t> Confession is better than denial.</a:t>
            </a:r>
            <a:r>
              <a:rPr lang="en-US" u="sng" dirty="0">
                <a:solidFill>
                  <a:schemeClr val="bg1"/>
                </a:solidFill>
              </a:rPr>
              <a:t> </a:t>
            </a:r>
            <a:r>
              <a:rPr lang="en-US" dirty="0">
                <a:solidFill>
                  <a:schemeClr val="bg1"/>
                </a:solidFill>
              </a:rPr>
              <a:t>First John 1:9 validates the role confession has in the life of the believer. It contains the promise of cleansing, and by faith, we know that our known failings will eventually be behind us, and our unknown failings brought to light and cleansed. Confessing unknown sinfulness is appropriate</a:t>
            </a:r>
            <a:r>
              <a:rPr lang="en-US" dirty="0" smtClean="0">
                <a:solidFill>
                  <a:schemeClr val="bg1"/>
                </a:solidFill>
              </a:rPr>
              <a:t>.</a:t>
            </a:r>
          </a:p>
        </p:txBody>
      </p:sp>
    </p:spTree>
    <p:extLst>
      <p:ext uri="{BB962C8B-B14F-4D97-AF65-F5344CB8AC3E}">
        <p14:creationId xmlns:p14="http://schemas.microsoft.com/office/powerpoint/2010/main" val="248243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53</a:t>
            </a:r>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307975" y="728246"/>
            <a:ext cx="1614929" cy="338554"/>
          </a:xfrm>
          <a:prstGeom prst="rect">
            <a:avLst/>
          </a:prstGeom>
          <a:noFill/>
        </p:spPr>
        <p:txBody>
          <a:bodyPr wrap="none" rtlCol="0">
            <a:spAutoFit/>
          </a:bodyPr>
          <a:lstStyle/>
          <a:p>
            <a:r>
              <a:rPr lang="en-US" sz="1600" dirty="0" smtClean="0">
                <a:solidFill>
                  <a:schemeClr val="bg1"/>
                </a:solidFill>
              </a:rPr>
              <a:t>Verse 10 Analysis</a:t>
            </a:r>
          </a:p>
        </p:txBody>
      </p:sp>
      <p:sp>
        <p:nvSpPr>
          <p:cNvPr id="2" name="TextBox 1"/>
          <p:cNvSpPr txBox="1"/>
          <p:nvPr/>
        </p:nvSpPr>
        <p:spPr>
          <a:xfrm>
            <a:off x="307975" y="1371600"/>
            <a:ext cx="8607425" cy="2862322"/>
          </a:xfrm>
          <a:prstGeom prst="rect">
            <a:avLst/>
          </a:prstGeom>
          <a:noFill/>
        </p:spPr>
        <p:txBody>
          <a:bodyPr wrap="square" rtlCol="0">
            <a:spAutoFit/>
          </a:bodyPr>
          <a:lstStyle/>
          <a:p>
            <a:r>
              <a:rPr lang="en-US" u="sng" dirty="0" smtClean="0">
                <a:solidFill>
                  <a:schemeClr val="bg1"/>
                </a:solidFill>
              </a:rPr>
              <a:t>4</a:t>
            </a:r>
            <a:r>
              <a:rPr lang="en-US" u="sng" dirty="0">
                <a:solidFill>
                  <a:schemeClr val="bg1"/>
                </a:solidFill>
              </a:rPr>
              <a:t>.</a:t>
            </a:r>
            <a:r>
              <a:rPr lang="en-US" b="1" u="sng" dirty="0">
                <a:solidFill>
                  <a:schemeClr val="bg1"/>
                </a:solidFill>
              </a:rPr>
              <a:t> When restitution is possible, make it.</a:t>
            </a:r>
            <a:r>
              <a:rPr lang="en-US" u="sng" dirty="0">
                <a:solidFill>
                  <a:schemeClr val="bg1"/>
                </a:solidFill>
              </a:rPr>
              <a:t> </a:t>
            </a:r>
            <a:r>
              <a:rPr lang="en-US" dirty="0">
                <a:solidFill>
                  <a:schemeClr val="bg1"/>
                </a:solidFill>
              </a:rPr>
              <a:t>When restitution is offered, accept it. Restitution is what uniquely distinguishes the guilt offering from the sin offering. Restitution brings healing, and cancels the legal and moral debt on the horizontal level between men</a:t>
            </a:r>
            <a:r>
              <a:rPr lang="en-US" dirty="0" smtClean="0">
                <a:solidFill>
                  <a:schemeClr val="bg1"/>
                </a:solidFill>
              </a:rPr>
              <a:t>.</a:t>
            </a:r>
          </a:p>
          <a:p>
            <a:endParaRPr lang="en-US" dirty="0">
              <a:solidFill>
                <a:schemeClr val="bg1"/>
              </a:solidFill>
            </a:endParaRPr>
          </a:p>
          <a:p>
            <a:r>
              <a:rPr lang="en-US" u="sng" dirty="0">
                <a:solidFill>
                  <a:schemeClr val="bg1"/>
                </a:solidFill>
              </a:rPr>
              <a:t>5.</a:t>
            </a:r>
            <a:r>
              <a:rPr lang="en-US" b="1" u="sng" dirty="0">
                <a:solidFill>
                  <a:schemeClr val="bg1"/>
                </a:solidFill>
              </a:rPr>
              <a:t> Learn the lesson, and leave it behind you.</a:t>
            </a:r>
            <a:r>
              <a:rPr lang="en-US" u="sng" dirty="0">
                <a:solidFill>
                  <a:schemeClr val="bg1"/>
                </a:solidFill>
              </a:rPr>
              <a:t> </a:t>
            </a:r>
            <a:r>
              <a:rPr lang="en-US" dirty="0">
                <a:solidFill>
                  <a:schemeClr val="bg1"/>
                </a:solidFill>
              </a:rPr>
              <a:t>I suspect that it is here that we drop the ball. But consider the Israelite who appears before the priest with the property of his neighbor, plus 20 percent of its value in grain, plus the ram. When all has been offered, what else is there to do? The moral and legal debt is paid. What more can he do? Nothing. Continuing to carry it around as baggage is not faith and may violate the holiness of the guilt offering and the atonement of the priest.</a:t>
            </a:r>
          </a:p>
        </p:txBody>
      </p:sp>
    </p:spTree>
    <p:extLst>
      <p:ext uri="{BB962C8B-B14F-4D97-AF65-F5344CB8AC3E}">
        <p14:creationId xmlns:p14="http://schemas.microsoft.com/office/powerpoint/2010/main" val="1289817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53</a:t>
            </a:r>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2" name="Table 1"/>
          <p:cNvGraphicFramePr>
            <a:graphicFrameLocks noGrp="1"/>
          </p:cNvGraphicFramePr>
          <p:nvPr>
            <p:extLst>
              <p:ext uri="{D42A27DB-BD31-4B8C-83A1-F6EECF244321}">
                <p14:modId xmlns:p14="http://schemas.microsoft.com/office/powerpoint/2010/main" val="3403711790"/>
              </p:ext>
            </p:extLst>
          </p:nvPr>
        </p:nvGraphicFramePr>
        <p:xfrm>
          <a:off x="381000" y="1192223"/>
          <a:ext cx="8305800" cy="3793129"/>
        </p:xfrm>
        <a:graphic>
          <a:graphicData uri="http://schemas.openxmlformats.org/drawingml/2006/table">
            <a:tbl>
              <a:tblPr>
                <a:tableStyleId>{35758FB7-9AC5-4552-8A53-C91805E547FA}</a:tableStyleId>
              </a:tblPr>
              <a:tblGrid>
                <a:gridCol w="4343400"/>
                <a:gridCol w="1905000"/>
                <a:gridCol w="2057400"/>
              </a:tblGrid>
              <a:tr h="407977">
                <a:tc>
                  <a:txBody>
                    <a:bodyPr/>
                    <a:lstStyle/>
                    <a:p>
                      <a:pPr algn="ctr"/>
                      <a:r>
                        <a:rPr lang="en-US" sz="2000" u="sng" dirty="0"/>
                        <a:t>Subject</a:t>
                      </a:r>
                      <a:endParaRPr lang="en-US" sz="2000" u="sng" dirty="0">
                        <a:solidFill>
                          <a:schemeClr val="bg1"/>
                        </a:solidFill>
                      </a:endParaRPr>
                    </a:p>
                  </a:txBody>
                  <a:tcPr marL="11665" marR="11665" marT="5832" marB="5832" anchor="ctr"/>
                </a:tc>
                <a:tc>
                  <a:txBody>
                    <a:bodyPr/>
                    <a:lstStyle/>
                    <a:p>
                      <a:pPr algn="ctr"/>
                      <a:r>
                        <a:rPr lang="en-US" sz="2000" u="sng" dirty="0"/>
                        <a:t>Prophecy</a:t>
                      </a:r>
                      <a:endParaRPr lang="en-US" sz="2000" u="sng" dirty="0">
                        <a:solidFill>
                          <a:schemeClr val="bg1"/>
                        </a:solidFill>
                      </a:endParaRPr>
                    </a:p>
                  </a:txBody>
                  <a:tcPr marL="11665" marR="11665" marT="5832" marB="5832" anchor="ctr"/>
                </a:tc>
                <a:tc>
                  <a:txBody>
                    <a:bodyPr/>
                    <a:lstStyle/>
                    <a:p>
                      <a:pPr algn="ctr"/>
                      <a:r>
                        <a:rPr lang="en-US" sz="2000" u="sng" dirty="0"/>
                        <a:t>Fulfillment</a:t>
                      </a:r>
                      <a:endParaRPr lang="en-US" sz="2000" u="sng" dirty="0">
                        <a:solidFill>
                          <a:schemeClr val="bg1"/>
                        </a:solidFill>
                      </a:endParaRPr>
                    </a:p>
                  </a:txBody>
                  <a:tcPr marL="11665" marR="11665" marT="5832" marB="5832" anchor="ctr"/>
                </a:tc>
              </a:tr>
              <a:tr h="98093">
                <a:tc>
                  <a:txBody>
                    <a:bodyPr/>
                    <a:lstStyle/>
                    <a:p>
                      <a:pPr algn="l"/>
                      <a:r>
                        <a:rPr lang="en-US" sz="1800" dirty="0" smtClean="0"/>
                        <a:t>The Messiah would be God's servant.</a:t>
                      </a:r>
                      <a:endParaRPr lang="en-US" sz="1800" dirty="0">
                        <a:solidFill>
                          <a:schemeClr val="bg1"/>
                        </a:solidFill>
                      </a:endParaRPr>
                    </a:p>
                  </a:txBody>
                  <a:tcPr marL="11665" marR="11665" marT="5832" marB="5832" anchor="ctr"/>
                </a:tc>
                <a:tc>
                  <a:txBody>
                    <a:bodyPr/>
                    <a:lstStyle/>
                    <a:p>
                      <a:pPr algn="ctr"/>
                      <a:r>
                        <a:rPr lang="en-US" sz="1800" dirty="0" smtClean="0"/>
                        <a:t>Isaiah 52:13a</a:t>
                      </a:r>
                      <a:endParaRPr lang="en-US" sz="1800" dirty="0">
                        <a:solidFill>
                          <a:schemeClr val="bg1"/>
                        </a:solidFill>
                      </a:endParaRPr>
                    </a:p>
                  </a:txBody>
                  <a:tcPr marL="11665" marR="11665" marT="5832" marB="5832" anchor="ctr"/>
                </a:tc>
                <a:tc>
                  <a:txBody>
                    <a:bodyPr/>
                    <a:lstStyle/>
                    <a:p>
                      <a:pPr algn="ctr"/>
                      <a:r>
                        <a:rPr lang="en-US" sz="1800" dirty="0" smtClean="0"/>
                        <a:t>John 9:4</a:t>
                      </a:r>
                      <a:endParaRPr lang="en-US" sz="1800" dirty="0">
                        <a:solidFill>
                          <a:schemeClr val="bg1"/>
                        </a:solidFill>
                      </a:endParaRPr>
                    </a:p>
                  </a:txBody>
                  <a:tcPr marL="11665" marR="11665" marT="5832" marB="5832" anchor="ctr"/>
                </a:tc>
              </a:tr>
              <a:tr h="98093">
                <a:tc>
                  <a:txBody>
                    <a:bodyPr/>
                    <a:lstStyle/>
                    <a:p>
                      <a:pPr algn="l"/>
                      <a:r>
                        <a:rPr lang="en-US" sz="1800" dirty="0" smtClean="0"/>
                        <a:t>The Messiah would be highly exalted.</a:t>
                      </a:r>
                      <a:endParaRPr lang="en-US" sz="1800" dirty="0">
                        <a:solidFill>
                          <a:schemeClr val="bg1"/>
                        </a:solidFill>
                      </a:endParaRPr>
                    </a:p>
                  </a:txBody>
                  <a:tcPr marL="11665" marR="11665" marT="5832" marB="5832" anchor="ctr"/>
                </a:tc>
                <a:tc>
                  <a:txBody>
                    <a:bodyPr/>
                    <a:lstStyle/>
                    <a:p>
                      <a:pPr algn="ctr"/>
                      <a:r>
                        <a:rPr lang="en-US" sz="1800" dirty="0" smtClean="0"/>
                        <a:t>Isaiah 52:13b</a:t>
                      </a:r>
                      <a:endParaRPr lang="en-US" sz="1800" dirty="0">
                        <a:solidFill>
                          <a:schemeClr val="bg1"/>
                        </a:solidFill>
                      </a:endParaRPr>
                    </a:p>
                  </a:txBody>
                  <a:tcPr marL="11665" marR="11665" marT="5832" marB="5832" anchor="ctr"/>
                </a:tc>
                <a:tc>
                  <a:txBody>
                    <a:bodyPr/>
                    <a:lstStyle/>
                    <a:p>
                      <a:pPr algn="ctr"/>
                      <a:r>
                        <a:rPr lang="en-US" sz="1800" dirty="0" smtClean="0"/>
                        <a:t>Philippians 2:9-11</a:t>
                      </a:r>
                      <a:endParaRPr lang="en-US" sz="1800" dirty="0">
                        <a:solidFill>
                          <a:schemeClr val="bg1"/>
                        </a:solidFill>
                      </a:endParaRPr>
                    </a:p>
                  </a:txBody>
                  <a:tcPr marL="11665" marR="11665" marT="5832" marB="5832" anchor="ctr"/>
                </a:tc>
              </a:tr>
              <a:tr h="140134">
                <a:tc>
                  <a:txBody>
                    <a:bodyPr/>
                    <a:lstStyle/>
                    <a:p>
                      <a:pPr algn="l"/>
                      <a:r>
                        <a:rPr lang="en-US" sz="1800" dirty="0" smtClean="0"/>
                        <a:t>The Messiah's face would be </a:t>
                      </a:r>
                    </a:p>
                    <a:p>
                      <a:pPr algn="l"/>
                      <a:r>
                        <a:rPr lang="en-US" sz="1800" dirty="0" smtClean="0"/>
                        <a:t>disfigured from severe beatings.</a:t>
                      </a:r>
                      <a:endParaRPr lang="en-US" sz="1800" dirty="0">
                        <a:solidFill>
                          <a:schemeClr val="bg1"/>
                        </a:solidFill>
                      </a:endParaRPr>
                    </a:p>
                  </a:txBody>
                  <a:tcPr marL="11665" marR="11665" marT="5832" marB="5832" anchor="ctr"/>
                </a:tc>
                <a:tc>
                  <a:txBody>
                    <a:bodyPr/>
                    <a:lstStyle/>
                    <a:p>
                      <a:pPr algn="ctr"/>
                      <a:r>
                        <a:rPr lang="en-US" sz="1800" dirty="0" smtClean="0"/>
                        <a:t>Isaiah 52:14</a:t>
                      </a:r>
                      <a:endParaRPr lang="en-US" sz="1800" dirty="0">
                        <a:solidFill>
                          <a:schemeClr val="bg1"/>
                        </a:solidFill>
                      </a:endParaRPr>
                    </a:p>
                  </a:txBody>
                  <a:tcPr marL="11665" marR="11665" marT="5832" marB="5832" anchor="ctr"/>
                </a:tc>
                <a:tc>
                  <a:txBody>
                    <a:bodyPr/>
                    <a:lstStyle/>
                    <a:p>
                      <a:pPr algn="ctr"/>
                      <a:r>
                        <a:rPr lang="en-US" sz="1800" dirty="0" smtClean="0"/>
                        <a:t>Matthew 26:67-68</a:t>
                      </a:r>
                      <a:endParaRPr lang="en-US" sz="1800" dirty="0">
                        <a:solidFill>
                          <a:schemeClr val="bg1"/>
                        </a:solidFill>
                      </a:endParaRPr>
                    </a:p>
                  </a:txBody>
                  <a:tcPr marL="11665" marR="11665" marT="5832" marB="5832" anchor="ctr"/>
                </a:tc>
              </a:tr>
              <a:tr h="140134">
                <a:tc>
                  <a:txBody>
                    <a:bodyPr/>
                    <a:lstStyle/>
                    <a:p>
                      <a:pPr algn="l"/>
                      <a:r>
                        <a:rPr lang="en-US" sz="1800" dirty="0" smtClean="0"/>
                        <a:t>The Messiah’s blood would be </a:t>
                      </a:r>
                    </a:p>
                    <a:p>
                      <a:pPr algn="l"/>
                      <a:r>
                        <a:rPr lang="en-US" sz="1800" dirty="0" smtClean="0"/>
                        <a:t>shed to make atonement for all.</a:t>
                      </a:r>
                      <a:endParaRPr lang="en-US" sz="1800" dirty="0">
                        <a:solidFill>
                          <a:schemeClr val="bg1"/>
                        </a:solidFill>
                      </a:endParaRPr>
                    </a:p>
                  </a:txBody>
                  <a:tcPr marL="11665" marR="11665" marT="5832" marB="5832" anchor="ctr"/>
                </a:tc>
                <a:tc>
                  <a:txBody>
                    <a:bodyPr/>
                    <a:lstStyle/>
                    <a:p>
                      <a:pPr algn="ctr"/>
                      <a:r>
                        <a:rPr lang="en-US" sz="1800" dirty="0" smtClean="0"/>
                        <a:t>Isaiah 52:15</a:t>
                      </a:r>
                      <a:endParaRPr lang="en-US" sz="1800" dirty="0">
                        <a:solidFill>
                          <a:schemeClr val="bg1"/>
                        </a:solidFill>
                      </a:endParaRPr>
                    </a:p>
                  </a:txBody>
                  <a:tcPr marL="11665" marR="11665" marT="5832" marB="5832" anchor="ctr"/>
                </a:tc>
                <a:tc>
                  <a:txBody>
                    <a:bodyPr/>
                    <a:lstStyle/>
                    <a:p>
                      <a:pPr algn="ctr"/>
                      <a:r>
                        <a:rPr lang="en-US" sz="1800" dirty="0" smtClean="0"/>
                        <a:t>Revelation 1:5</a:t>
                      </a:r>
                      <a:endParaRPr lang="en-US" sz="1800" dirty="0">
                        <a:solidFill>
                          <a:schemeClr val="bg1"/>
                        </a:solidFill>
                      </a:endParaRPr>
                    </a:p>
                  </a:txBody>
                  <a:tcPr marL="11665" marR="11665" marT="5832" marB="5832" anchor="ctr"/>
                </a:tc>
              </a:tr>
              <a:tr h="182173">
                <a:tc>
                  <a:txBody>
                    <a:bodyPr/>
                    <a:lstStyle/>
                    <a:p>
                      <a:pPr algn="l"/>
                      <a:r>
                        <a:rPr lang="en-US" sz="1800" dirty="0" smtClean="0"/>
                        <a:t>The Messiah's own people would </a:t>
                      </a:r>
                    </a:p>
                    <a:p>
                      <a:pPr algn="l"/>
                      <a:r>
                        <a:rPr lang="en-US" sz="1800" dirty="0" smtClean="0"/>
                        <a:t>not believe he was the Christ.</a:t>
                      </a:r>
                      <a:endParaRPr lang="en-US" sz="1800" dirty="0">
                        <a:solidFill>
                          <a:schemeClr val="bg1"/>
                        </a:solidFill>
                      </a:endParaRPr>
                    </a:p>
                  </a:txBody>
                  <a:tcPr marL="11665" marR="11665" marT="5832" marB="5832" anchor="ctr"/>
                </a:tc>
                <a:tc>
                  <a:txBody>
                    <a:bodyPr/>
                    <a:lstStyle/>
                    <a:p>
                      <a:pPr algn="ctr"/>
                      <a:r>
                        <a:rPr lang="en-US" sz="1800" dirty="0" smtClean="0"/>
                        <a:t>Isaiah 53:1</a:t>
                      </a:r>
                      <a:endParaRPr lang="en-US" sz="1800" dirty="0">
                        <a:solidFill>
                          <a:schemeClr val="bg1"/>
                        </a:solidFill>
                      </a:endParaRPr>
                    </a:p>
                  </a:txBody>
                  <a:tcPr marL="11665" marR="11665" marT="5832" marB="5832" anchor="ctr"/>
                </a:tc>
                <a:tc>
                  <a:txBody>
                    <a:bodyPr/>
                    <a:lstStyle/>
                    <a:p>
                      <a:pPr algn="ctr"/>
                      <a:r>
                        <a:rPr lang="en-US" sz="1800" dirty="0" smtClean="0"/>
                        <a:t>John 12:37-38</a:t>
                      </a:r>
                      <a:endParaRPr lang="en-US" sz="1800" dirty="0">
                        <a:solidFill>
                          <a:schemeClr val="bg1"/>
                        </a:solidFill>
                      </a:endParaRPr>
                    </a:p>
                  </a:txBody>
                  <a:tcPr marL="11665" marR="11665" marT="5832" marB="5832" anchor="ctr"/>
                </a:tc>
              </a:tr>
              <a:tr h="140134">
                <a:tc>
                  <a:txBody>
                    <a:bodyPr/>
                    <a:lstStyle/>
                    <a:p>
                      <a:pPr algn="l"/>
                      <a:r>
                        <a:rPr lang="en-US" sz="1800" dirty="0" smtClean="0"/>
                        <a:t>The Messiah would grow up in a poor family.</a:t>
                      </a:r>
                      <a:endParaRPr lang="en-US" sz="1800" dirty="0">
                        <a:solidFill>
                          <a:schemeClr val="bg1"/>
                        </a:solidFill>
                      </a:endParaRPr>
                    </a:p>
                  </a:txBody>
                  <a:tcPr marL="11665" marR="11665" marT="5832" marB="5832" anchor="ctr"/>
                </a:tc>
                <a:tc>
                  <a:txBody>
                    <a:bodyPr/>
                    <a:lstStyle/>
                    <a:p>
                      <a:pPr algn="ctr"/>
                      <a:r>
                        <a:rPr lang="en-US" sz="1800" dirty="0" smtClean="0"/>
                        <a:t>Isaiah 53:2a</a:t>
                      </a:r>
                      <a:endParaRPr lang="en-US" sz="1800" dirty="0">
                        <a:solidFill>
                          <a:schemeClr val="bg1"/>
                        </a:solidFill>
                      </a:endParaRPr>
                    </a:p>
                  </a:txBody>
                  <a:tcPr marL="11665" marR="11665" marT="5832" marB="5832" anchor="ctr"/>
                </a:tc>
                <a:tc>
                  <a:txBody>
                    <a:bodyPr/>
                    <a:lstStyle/>
                    <a:p>
                      <a:pPr algn="ctr"/>
                      <a:r>
                        <a:rPr lang="en-US" sz="1800" dirty="0" smtClean="0"/>
                        <a:t>Luke 2:7</a:t>
                      </a:r>
                      <a:endParaRPr lang="en-US" sz="1800" dirty="0">
                        <a:solidFill>
                          <a:schemeClr val="bg1"/>
                        </a:solidFill>
                      </a:endParaRPr>
                    </a:p>
                  </a:txBody>
                  <a:tcPr marL="11665" marR="11665" marT="5832" marB="5832" anchor="ctr"/>
                </a:tc>
              </a:tr>
              <a:tr h="140134">
                <a:tc>
                  <a:txBody>
                    <a:bodyPr/>
                    <a:lstStyle/>
                    <a:p>
                      <a:pPr algn="l"/>
                      <a:r>
                        <a:rPr lang="en-US" sz="1800" dirty="0" smtClean="0"/>
                        <a:t>The Messiah would have the </a:t>
                      </a:r>
                    </a:p>
                    <a:p>
                      <a:pPr algn="l"/>
                      <a:r>
                        <a:rPr lang="en-US" sz="1800" dirty="0" smtClean="0"/>
                        <a:t>appearance of an ordinary man.</a:t>
                      </a:r>
                      <a:endParaRPr lang="en-US" sz="1800" dirty="0">
                        <a:solidFill>
                          <a:schemeClr val="bg1"/>
                        </a:solidFill>
                      </a:endParaRPr>
                    </a:p>
                  </a:txBody>
                  <a:tcPr marL="11665" marR="11665" marT="5832" marB="5832" anchor="ctr"/>
                </a:tc>
                <a:tc>
                  <a:txBody>
                    <a:bodyPr/>
                    <a:lstStyle/>
                    <a:p>
                      <a:pPr algn="ctr"/>
                      <a:r>
                        <a:rPr lang="en-US" sz="1800" dirty="0" smtClean="0"/>
                        <a:t>Isaiah 53:2b</a:t>
                      </a:r>
                      <a:endParaRPr lang="en-US" sz="1800" dirty="0">
                        <a:solidFill>
                          <a:schemeClr val="bg1"/>
                        </a:solidFill>
                      </a:endParaRPr>
                    </a:p>
                  </a:txBody>
                  <a:tcPr marL="11665" marR="11665" marT="5832" marB="5832" anchor="ctr"/>
                </a:tc>
                <a:tc>
                  <a:txBody>
                    <a:bodyPr/>
                    <a:lstStyle/>
                    <a:p>
                      <a:pPr algn="ctr"/>
                      <a:r>
                        <a:rPr lang="en-US" sz="1800" dirty="0" smtClean="0"/>
                        <a:t>Philippians 2:7-8</a:t>
                      </a:r>
                      <a:endParaRPr lang="en-US" sz="1800" dirty="0">
                        <a:solidFill>
                          <a:schemeClr val="bg1"/>
                        </a:solidFill>
                      </a:endParaRPr>
                    </a:p>
                  </a:txBody>
                  <a:tcPr marL="11665" marR="11665" marT="5832" marB="5832" anchor="ctr"/>
                </a:tc>
              </a:tr>
              <a:tr h="98093">
                <a:tc>
                  <a:txBody>
                    <a:bodyPr/>
                    <a:lstStyle/>
                    <a:p>
                      <a:pPr algn="l"/>
                      <a:r>
                        <a:rPr lang="en-US" sz="1800" dirty="0" smtClean="0"/>
                        <a:t>The Messiah would be despised.</a:t>
                      </a:r>
                      <a:endParaRPr lang="en-US" sz="1800" dirty="0">
                        <a:solidFill>
                          <a:schemeClr val="bg1"/>
                        </a:solidFill>
                      </a:endParaRPr>
                    </a:p>
                  </a:txBody>
                  <a:tcPr marL="11665" marR="11665" marT="5832" marB="5832" anchor="ctr"/>
                </a:tc>
                <a:tc>
                  <a:txBody>
                    <a:bodyPr/>
                    <a:lstStyle/>
                    <a:p>
                      <a:pPr algn="ctr"/>
                      <a:r>
                        <a:rPr lang="en-US" sz="1800" dirty="0" smtClean="0"/>
                        <a:t>Isaiah 53:3a</a:t>
                      </a:r>
                      <a:endParaRPr lang="en-US" sz="1800" dirty="0">
                        <a:solidFill>
                          <a:schemeClr val="bg1"/>
                        </a:solidFill>
                      </a:endParaRPr>
                    </a:p>
                  </a:txBody>
                  <a:tcPr marL="11665" marR="11665" marT="5832" marB="5832" anchor="ctr"/>
                </a:tc>
                <a:tc>
                  <a:txBody>
                    <a:bodyPr/>
                    <a:lstStyle/>
                    <a:p>
                      <a:pPr algn="ctr"/>
                      <a:r>
                        <a:rPr lang="en-US" sz="1800" dirty="0" smtClean="0"/>
                        <a:t>Luke 4:28-29</a:t>
                      </a:r>
                      <a:endParaRPr lang="en-US" sz="1800" dirty="0">
                        <a:solidFill>
                          <a:schemeClr val="bg1"/>
                        </a:solidFill>
                      </a:endParaRPr>
                    </a:p>
                  </a:txBody>
                  <a:tcPr marL="11665" marR="11665" marT="5832" marB="5832" anchor="ctr"/>
                </a:tc>
              </a:tr>
            </a:tbl>
          </a:graphicData>
        </a:graphic>
      </p:graphicFrame>
      <p:sp>
        <p:nvSpPr>
          <p:cNvPr id="5" name="TextBox 4"/>
          <p:cNvSpPr txBox="1"/>
          <p:nvPr/>
        </p:nvSpPr>
        <p:spPr>
          <a:xfrm>
            <a:off x="6705600" y="5092148"/>
            <a:ext cx="1988045" cy="338554"/>
          </a:xfrm>
          <a:prstGeom prst="rect">
            <a:avLst/>
          </a:prstGeom>
          <a:noFill/>
        </p:spPr>
        <p:txBody>
          <a:bodyPr wrap="none" rtlCol="0">
            <a:spAutoFit/>
          </a:bodyPr>
          <a:lstStyle/>
          <a:p>
            <a:r>
              <a:rPr lang="en-US" sz="1600" dirty="0" smtClean="0">
                <a:solidFill>
                  <a:schemeClr val="bg1"/>
                </a:solidFill>
              </a:rPr>
              <a:t>42 Prophetic Realities</a:t>
            </a:r>
          </a:p>
        </p:txBody>
      </p:sp>
    </p:spTree>
    <p:extLst>
      <p:ext uri="{BB962C8B-B14F-4D97-AF65-F5344CB8AC3E}">
        <p14:creationId xmlns:p14="http://schemas.microsoft.com/office/powerpoint/2010/main" val="1924380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53</a:t>
            </a:r>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2" name="Table 1"/>
          <p:cNvGraphicFramePr>
            <a:graphicFrameLocks noGrp="1"/>
          </p:cNvGraphicFramePr>
          <p:nvPr>
            <p:extLst>
              <p:ext uri="{D42A27DB-BD31-4B8C-83A1-F6EECF244321}">
                <p14:modId xmlns:p14="http://schemas.microsoft.com/office/powerpoint/2010/main" val="2070861065"/>
              </p:ext>
            </p:extLst>
          </p:nvPr>
        </p:nvGraphicFramePr>
        <p:xfrm>
          <a:off x="381000" y="1192223"/>
          <a:ext cx="8305800" cy="3933792"/>
        </p:xfrm>
        <a:graphic>
          <a:graphicData uri="http://schemas.openxmlformats.org/drawingml/2006/table">
            <a:tbl>
              <a:tblPr>
                <a:tableStyleId>{35758FB7-9AC5-4552-8A53-C91805E547FA}</a:tableStyleId>
              </a:tblPr>
              <a:tblGrid>
                <a:gridCol w="4419600"/>
                <a:gridCol w="1828800"/>
                <a:gridCol w="2057400"/>
              </a:tblGrid>
              <a:tr h="98093">
                <a:tc>
                  <a:txBody>
                    <a:bodyPr/>
                    <a:lstStyle/>
                    <a:p>
                      <a:pPr algn="l"/>
                      <a:r>
                        <a:rPr lang="en-US" sz="1800" dirty="0"/>
                        <a:t>The Messiah would be rejected.</a:t>
                      </a:r>
                      <a:endParaRPr lang="en-US" sz="1800" dirty="0">
                        <a:solidFill>
                          <a:schemeClr val="bg1"/>
                        </a:solidFill>
                      </a:endParaRPr>
                    </a:p>
                  </a:txBody>
                  <a:tcPr marL="11665" marR="11665" marT="5832" marB="5832" anchor="ctr"/>
                </a:tc>
                <a:tc>
                  <a:txBody>
                    <a:bodyPr/>
                    <a:lstStyle/>
                    <a:p>
                      <a:pPr algn="ctr"/>
                      <a:r>
                        <a:rPr lang="en-US" sz="1800" dirty="0"/>
                        <a:t>Isaiah 53:3b</a:t>
                      </a:r>
                      <a:endParaRPr lang="en-US" sz="1800" dirty="0">
                        <a:solidFill>
                          <a:schemeClr val="bg1"/>
                        </a:solidFill>
                      </a:endParaRPr>
                    </a:p>
                  </a:txBody>
                  <a:tcPr marL="11665" marR="11665" marT="5832" marB="5832" anchor="ctr"/>
                </a:tc>
                <a:tc>
                  <a:txBody>
                    <a:bodyPr/>
                    <a:lstStyle/>
                    <a:p>
                      <a:pPr algn="ctr"/>
                      <a:r>
                        <a:rPr lang="en-US" sz="1800" dirty="0"/>
                        <a:t>Matthew 27:21-23</a:t>
                      </a:r>
                      <a:endParaRPr lang="en-US" sz="1800" dirty="0">
                        <a:solidFill>
                          <a:schemeClr val="bg1"/>
                        </a:solidFill>
                      </a:endParaRPr>
                    </a:p>
                  </a:txBody>
                  <a:tcPr marL="11665" marR="11665" marT="5832" marB="5832" anchor="ctr"/>
                </a:tc>
              </a:tr>
              <a:tr h="140134">
                <a:tc>
                  <a:txBody>
                    <a:bodyPr/>
                    <a:lstStyle/>
                    <a:p>
                      <a:pPr algn="l"/>
                      <a:r>
                        <a:rPr lang="en-US" sz="1800" dirty="0"/>
                        <a:t>The Messiah would have great </a:t>
                      </a:r>
                      <a:endParaRPr lang="en-US" sz="1800" dirty="0" smtClean="0"/>
                    </a:p>
                    <a:p>
                      <a:pPr algn="l"/>
                      <a:r>
                        <a:rPr lang="en-US" sz="1800" dirty="0" smtClean="0"/>
                        <a:t>sorrow </a:t>
                      </a:r>
                      <a:r>
                        <a:rPr lang="en-US" sz="1800" dirty="0"/>
                        <a:t>and grief.</a:t>
                      </a:r>
                      <a:endParaRPr lang="en-US" sz="1800" dirty="0">
                        <a:solidFill>
                          <a:schemeClr val="bg1"/>
                        </a:solidFill>
                      </a:endParaRPr>
                    </a:p>
                  </a:txBody>
                  <a:tcPr marL="11665" marR="11665" marT="5832" marB="5832" anchor="ctr"/>
                </a:tc>
                <a:tc>
                  <a:txBody>
                    <a:bodyPr/>
                    <a:lstStyle/>
                    <a:p>
                      <a:pPr algn="ctr"/>
                      <a:r>
                        <a:rPr lang="en-US" sz="1800" dirty="0"/>
                        <a:t>Isaiah 53:3c</a:t>
                      </a:r>
                      <a:endParaRPr lang="en-US" sz="1800" dirty="0">
                        <a:solidFill>
                          <a:schemeClr val="bg1"/>
                        </a:solidFill>
                      </a:endParaRPr>
                    </a:p>
                  </a:txBody>
                  <a:tcPr marL="11665" marR="11665" marT="5832" marB="5832" anchor="ctr"/>
                </a:tc>
                <a:tc>
                  <a:txBody>
                    <a:bodyPr/>
                    <a:lstStyle/>
                    <a:p>
                      <a:pPr algn="ctr"/>
                      <a:r>
                        <a:rPr lang="en-US" sz="1800" dirty="0"/>
                        <a:t>Luke 19:41-42</a:t>
                      </a:r>
                      <a:endParaRPr lang="en-US" sz="1800" dirty="0">
                        <a:solidFill>
                          <a:schemeClr val="bg1"/>
                        </a:solidFill>
                      </a:endParaRPr>
                    </a:p>
                  </a:txBody>
                  <a:tcPr marL="11665" marR="11665" marT="5832" marB="5832" anchor="ctr"/>
                </a:tc>
              </a:tr>
              <a:tr h="140134">
                <a:tc>
                  <a:txBody>
                    <a:bodyPr/>
                    <a:lstStyle/>
                    <a:p>
                      <a:pPr algn="l"/>
                      <a:r>
                        <a:rPr lang="en-US" sz="1800" dirty="0"/>
                        <a:t>Men would hide from being associated with the Messiah.</a:t>
                      </a:r>
                      <a:endParaRPr lang="en-US" sz="1800" dirty="0">
                        <a:solidFill>
                          <a:schemeClr val="bg1"/>
                        </a:solidFill>
                      </a:endParaRPr>
                    </a:p>
                  </a:txBody>
                  <a:tcPr marL="11665" marR="11665" marT="5832" marB="5832" anchor="ctr"/>
                </a:tc>
                <a:tc>
                  <a:txBody>
                    <a:bodyPr/>
                    <a:lstStyle/>
                    <a:p>
                      <a:pPr algn="ctr"/>
                      <a:r>
                        <a:rPr lang="en-US" sz="1800" dirty="0"/>
                        <a:t>Isaiah 53:3d</a:t>
                      </a:r>
                      <a:endParaRPr lang="en-US" sz="1800" dirty="0">
                        <a:solidFill>
                          <a:schemeClr val="bg1"/>
                        </a:solidFill>
                      </a:endParaRPr>
                    </a:p>
                  </a:txBody>
                  <a:tcPr marL="11665" marR="11665" marT="5832" marB="5832" anchor="ctr"/>
                </a:tc>
                <a:tc>
                  <a:txBody>
                    <a:bodyPr/>
                    <a:lstStyle/>
                    <a:p>
                      <a:pPr algn="ctr"/>
                      <a:r>
                        <a:rPr lang="en-US" sz="1800" dirty="0"/>
                        <a:t>Mark 14:50-52</a:t>
                      </a:r>
                      <a:endParaRPr lang="en-US" sz="1800" dirty="0">
                        <a:solidFill>
                          <a:schemeClr val="bg1"/>
                        </a:solidFill>
                      </a:endParaRPr>
                    </a:p>
                  </a:txBody>
                  <a:tcPr marL="11665" marR="11665" marT="5832" marB="5832" anchor="ctr"/>
                </a:tc>
              </a:tr>
              <a:tr h="98093">
                <a:tc>
                  <a:txBody>
                    <a:bodyPr/>
                    <a:lstStyle/>
                    <a:p>
                      <a:pPr algn="l"/>
                      <a:r>
                        <a:rPr lang="en-US" sz="1800" dirty="0"/>
                        <a:t>The Messiah would have a healing ministry.</a:t>
                      </a:r>
                      <a:endParaRPr lang="en-US" sz="1800" dirty="0">
                        <a:solidFill>
                          <a:schemeClr val="bg1"/>
                        </a:solidFill>
                      </a:endParaRPr>
                    </a:p>
                  </a:txBody>
                  <a:tcPr marL="11665" marR="11665" marT="5832" marB="5832" anchor="ctr"/>
                </a:tc>
                <a:tc>
                  <a:txBody>
                    <a:bodyPr/>
                    <a:lstStyle/>
                    <a:p>
                      <a:pPr algn="ctr"/>
                      <a:r>
                        <a:rPr lang="en-US" sz="1800" dirty="0"/>
                        <a:t>Isaiah 53:4a</a:t>
                      </a:r>
                      <a:endParaRPr lang="en-US" sz="1800" dirty="0">
                        <a:solidFill>
                          <a:schemeClr val="bg1"/>
                        </a:solidFill>
                      </a:endParaRPr>
                    </a:p>
                  </a:txBody>
                  <a:tcPr marL="11665" marR="11665" marT="5832" marB="5832" anchor="ctr"/>
                </a:tc>
                <a:tc>
                  <a:txBody>
                    <a:bodyPr/>
                    <a:lstStyle/>
                    <a:p>
                      <a:pPr algn="ctr"/>
                      <a:r>
                        <a:rPr lang="en-US" sz="1800" dirty="0"/>
                        <a:t>Luke 6:17-19</a:t>
                      </a:r>
                      <a:endParaRPr lang="en-US" sz="1800" dirty="0">
                        <a:solidFill>
                          <a:schemeClr val="bg1"/>
                        </a:solidFill>
                      </a:endParaRPr>
                    </a:p>
                  </a:txBody>
                  <a:tcPr marL="11665" marR="11665" marT="5832" marB="5832" anchor="ctr"/>
                </a:tc>
              </a:tr>
              <a:tr h="140134">
                <a:tc>
                  <a:txBody>
                    <a:bodyPr/>
                    <a:lstStyle/>
                    <a:p>
                      <a:pPr algn="l"/>
                      <a:r>
                        <a:rPr lang="en-US" sz="1800" dirty="0"/>
                        <a:t>The Messiah would bear and carry upon himself the sins of the world.</a:t>
                      </a:r>
                      <a:endParaRPr lang="en-US" sz="1800" dirty="0">
                        <a:solidFill>
                          <a:schemeClr val="bg1"/>
                        </a:solidFill>
                      </a:endParaRPr>
                    </a:p>
                  </a:txBody>
                  <a:tcPr marL="11665" marR="11665" marT="5832" marB="5832" anchor="ctr"/>
                </a:tc>
                <a:tc>
                  <a:txBody>
                    <a:bodyPr/>
                    <a:lstStyle/>
                    <a:p>
                      <a:pPr algn="ctr"/>
                      <a:r>
                        <a:rPr lang="en-US" sz="1800" dirty="0"/>
                        <a:t>Isaiah 53:4b</a:t>
                      </a:r>
                      <a:endParaRPr lang="en-US" sz="1800" dirty="0">
                        <a:solidFill>
                          <a:schemeClr val="bg1"/>
                        </a:solidFill>
                      </a:endParaRPr>
                    </a:p>
                  </a:txBody>
                  <a:tcPr marL="11665" marR="11665" marT="5832" marB="5832" anchor="ctr"/>
                </a:tc>
                <a:tc>
                  <a:txBody>
                    <a:bodyPr/>
                    <a:lstStyle/>
                    <a:p>
                      <a:pPr algn="ctr"/>
                      <a:r>
                        <a:rPr lang="en-US" sz="1800" dirty="0"/>
                        <a:t>1 Peter 2:24</a:t>
                      </a:r>
                      <a:endParaRPr lang="en-US" sz="1800" dirty="0">
                        <a:solidFill>
                          <a:schemeClr val="bg1"/>
                        </a:solidFill>
                      </a:endParaRPr>
                    </a:p>
                  </a:txBody>
                  <a:tcPr marL="11665" marR="11665" marT="5832" marB="5832" anchor="ctr"/>
                </a:tc>
              </a:tr>
              <a:tr h="140134">
                <a:tc>
                  <a:txBody>
                    <a:bodyPr/>
                    <a:lstStyle/>
                    <a:p>
                      <a:pPr algn="l"/>
                      <a:r>
                        <a:rPr lang="en-US" sz="1800" dirty="0"/>
                        <a:t>The Messiah would be thought to be cursed by God.</a:t>
                      </a:r>
                      <a:endParaRPr lang="en-US" sz="1800" dirty="0">
                        <a:solidFill>
                          <a:schemeClr val="bg1"/>
                        </a:solidFill>
                      </a:endParaRPr>
                    </a:p>
                  </a:txBody>
                  <a:tcPr marL="11665" marR="11665" marT="5832" marB="5832" anchor="ctr"/>
                </a:tc>
                <a:tc>
                  <a:txBody>
                    <a:bodyPr/>
                    <a:lstStyle/>
                    <a:p>
                      <a:pPr algn="ctr"/>
                      <a:r>
                        <a:rPr lang="en-US" sz="1800" dirty="0"/>
                        <a:t>Isaiah 53:4c</a:t>
                      </a:r>
                      <a:endParaRPr lang="en-US" sz="1800" dirty="0">
                        <a:solidFill>
                          <a:schemeClr val="bg1"/>
                        </a:solidFill>
                      </a:endParaRPr>
                    </a:p>
                  </a:txBody>
                  <a:tcPr marL="11665" marR="11665" marT="5832" marB="5832" anchor="ctr"/>
                </a:tc>
                <a:tc>
                  <a:txBody>
                    <a:bodyPr/>
                    <a:lstStyle/>
                    <a:p>
                      <a:pPr algn="ctr"/>
                      <a:r>
                        <a:rPr lang="en-US" sz="1800" dirty="0"/>
                        <a:t>Matthew 27:41-43</a:t>
                      </a:r>
                      <a:endParaRPr lang="en-US" sz="1800" dirty="0">
                        <a:solidFill>
                          <a:schemeClr val="bg1"/>
                        </a:solidFill>
                      </a:endParaRPr>
                    </a:p>
                  </a:txBody>
                  <a:tcPr marL="11665" marR="11665" marT="5832" marB="5832" anchor="ctr"/>
                </a:tc>
              </a:tr>
              <a:tr h="182173">
                <a:tc>
                  <a:txBody>
                    <a:bodyPr/>
                    <a:lstStyle/>
                    <a:p>
                      <a:pPr algn="l"/>
                      <a:r>
                        <a:rPr lang="en-US" sz="1800" dirty="0"/>
                        <a:t>The Messiah would bear the penalty for mankind's transgressions.</a:t>
                      </a:r>
                      <a:endParaRPr lang="en-US" sz="1800" dirty="0">
                        <a:solidFill>
                          <a:schemeClr val="bg1"/>
                        </a:solidFill>
                      </a:endParaRPr>
                    </a:p>
                  </a:txBody>
                  <a:tcPr marL="11665" marR="11665" marT="5832" marB="5832" anchor="ctr"/>
                </a:tc>
                <a:tc>
                  <a:txBody>
                    <a:bodyPr/>
                    <a:lstStyle/>
                    <a:p>
                      <a:pPr algn="ctr"/>
                      <a:r>
                        <a:rPr lang="en-US" sz="1800" dirty="0"/>
                        <a:t>Isaiah 53:5a</a:t>
                      </a:r>
                      <a:endParaRPr lang="en-US" sz="1800" dirty="0">
                        <a:solidFill>
                          <a:schemeClr val="bg1"/>
                        </a:solidFill>
                      </a:endParaRPr>
                    </a:p>
                  </a:txBody>
                  <a:tcPr marL="11665" marR="11665" marT="5832" marB="5832" anchor="ctr"/>
                </a:tc>
                <a:tc>
                  <a:txBody>
                    <a:bodyPr/>
                    <a:lstStyle/>
                    <a:p>
                      <a:pPr algn="ctr"/>
                      <a:r>
                        <a:rPr lang="en-US" sz="1800" dirty="0"/>
                        <a:t>Luke 23:33</a:t>
                      </a:r>
                      <a:endParaRPr lang="en-US" sz="1800" dirty="0">
                        <a:solidFill>
                          <a:schemeClr val="bg1"/>
                        </a:solidFill>
                      </a:endParaRPr>
                    </a:p>
                  </a:txBody>
                  <a:tcPr marL="11665" marR="11665" marT="5832" marB="5832" anchor="ctr"/>
                </a:tc>
              </a:tr>
              <a:tr h="140134">
                <a:tc>
                  <a:txBody>
                    <a:bodyPr/>
                    <a:lstStyle/>
                    <a:p>
                      <a:pPr algn="l"/>
                      <a:r>
                        <a:rPr lang="en-US" sz="1800" dirty="0"/>
                        <a:t>The Messiah's sacrifice would provide peace between man and God.</a:t>
                      </a:r>
                      <a:endParaRPr lang="en-US" sz="1800" dirty="0">
                        <a:solidFill>
                          <a:schemeClr val="bg1"/>
                        </a:solidFill>
                      </a:endParaRPr>
                    </a:p>
                  </a:txBody>
                  <a:tcPr marL="11665" marR="11665" marT="5832" marB="5832" anchor="ctr"/>
                </a:tc>
                <a:tc>
                  <a:txBody>
                    <a:bodyPr/>
                    <a:lstStyle/>
                    <a:p>
                      <a:pPr algn="ctr"/>
                      <a:r>
                        <a:rPr lang="en-US" sz="1800" dirty="0"/>
                        <a:t>Isaiah 53:5b</a:t>
                      </a:r>
                      <a:endParaRPr lang="en-US" sz="1800" dirty="0">
                        <a:solidFill>
                          <a:schemeClr val="bg1"/>
                        </a:solidFill>
                      </a:endParaRPr>
                    </a:p>
                  </a:txBody>
                  <a:tcPr marL="11665" marR="11665" marT="5832" marB="5832" anchor="ctr"/>
                </a:tc>
                <a:tc>
                  <a:txBody>
                    <a:bodyPr/>
                    <a:lstStyle/>
                    <a:p>
                      <a:pPr algn="ctr"/>
                      <a:r>
                        <a:rPr lang="en-US" sz="1800" dirty="0"/>
                        <a:t>Colossians 1:20</a:t>
                      </a:r>
                      <a:endParaRPr lang="en-US" sz="1800" dirty="0">
                        <a:solidFill>
                          <a:schemeClr val="bg1"/>
                        </a:solidFill>
                      </a:endParaRPr>
                    </a:p>
                  </a:txBody>
                  <a:tcPr marL="11665" marR="11665" marT="5832" marB="5832" anchor="ctr"/>
                </a:tc>
              </a:tr>
            </a:tbl>
          </a:graphicData>
        </a:graphic>
      </p:graphicFrame>
    </p:spTree>
    <p:extLst>
      <p:ext uri="{BB962C8B-B14F-4D97-AF65-F5344CB8AC3E}">
        <p14:creationId xmlns:p14="http://schemas.microsoft.com/office/powerpoint/2010/main" val="4183730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53</a:t>
            </a:r>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2" name="Table 1"/>
          <p:cNvGraphicFramePr>
            <a:graphicFrameLocks noGrp="1"/>
          </p:cNvGraphicFramePr>
          <p:nvPr>
            <p:extLst>
              <p:ext uri="{D42A27DB-BD31-4B8C-83A1-F6EECF244321}">
                <p14:modId xmlns:p14="http://schemas.microsoft.com/office/powerpoint/2010/main" val="3640995228"/>
              </p:ext>
            </p:extLst>
          </p:nvPr>
        </p:nvGraphicFramePr>
        <p:xfrm>
          <a:off x="381000" y="1192223"/>
          <a:ext cx="8305800" cy="4231440"/>
        </p:xfrm>
        <a:graphic>
          <a:graphicData uri="http://schemas.openxmlformats.org/drawingml/2006/table">
            <a:tbl>
              <a:tblPr>
                <a:tableStyleId>{35758FB7-9AC5-4552-8A53-C91805E547FA}</a:tableStyleId>
              </a:tblPr>
              <a:tblGrid>
                <a:gridCol w="4419600"/>
                <a:gridCol w="1828800"/>
                <a:gridCol w="2057400"/>
              </a:tblGrid>
              <a:tr h="98093">
                <a:tc>
                  <a:txBody>
                    <a:bodyPr/>
                    <a:lstStyle/>
                    <a:p>
                      <a:pPr algn="l"/>
                      <a:r>
                        <a:rPr lang="en-US" sz="1800" dirty="0">
                          <a:solidFill>
                            <a:schemeClr val="tx1"/>
                          </a:solidFill>
                        </a:rPr>
                        <a:t>The Messiah's back would be whipped.</a:t>
                      </a:r>
                    </a:p>
                  </a:txBody>
                  <a:tcPr marL="11665" marR="11665" marT="5832" marB="5832" anchor="ctr"/>
                </a:tc>
                <a:tc>
                  <a:txBody>
                    <a:bodyPr/>
                    <a:lstStyle/>
                    <a:p>
                      <a:pPr algn="ctr"/>
                      <a:r>
                        <a:rPr lang="en-US" sz="1800" dirty="0">
                          <a:solidFill>
                            <a:schemeClr val="tx1"/>
                          </a:solidFill>
                        </a:rPr>
                        <a:t>Isaiah 53:5c</a:t>
                      </a:r>
                    </a:p>
                  </a:txBody>
                  <a:tcPr marL="11665" marR="11665" marT="5832" marB="5832" anchor="ctr"/>
                </a:tc>
                <a:tc>
                  <a:txBody>
                    <a:bodyPr/>
                    <a:lstStyle/>
                    <a:p>
                      <a:pPr algn="ctr"/>
                      <a:r>
                        <a:rPr lang="en-US" sz="1800" dirty="0">
                          <a:solidFill>
                            <a:schemeClr val="tx1"/>
                          </a:solidFill>
                        </a:rPr>
                        <a:t>Matthew 27:26</a:t>
                      </a:r>
                    </a:p>
                  </a:txBody>
                  <a:tcPr marL="11665" marR="11665" marT="5832" marB="5832" anchor="ctr"/>
                </a:tc>
              </a:tr>
              <a:tr h="140134">
                <a:tc>
                  <a:txBody>
                    <a:bodyPr/>
                    <a:lstStyle/>
                    <a:p>
                      <a:pPr algn="l"/>
                      <a:r>
                        <a:rPr lang="en-US" sz="1800" dirty="0">
                          <a:solidFill>
                            <a:schemeClr val="tx1"/>
                          </a:solidFill>
                        </a:rPr>
                        <a:t>The Messiah would be the </a:t>
                      </a:r>
                      <a:endParaRPr lang="en-US" sz="1800" dirty="0" smtClean="0">
                        <a:solidFill>
                          <a:schemeClr val="tx1"/>
                        </a:solidFill>
                      </a:endParaRPr>
                    </a:p>
                    <a:p>
                      <a:pPr algn="l"/>
                      <a:r>
                        <a:rPr lang="en-US" sz="1800" dirty="0" smtClean="0">
                          <a:solidFill>
                            <a:schemeClr val="tx1"/>
                          </a:solidFill>
                        </a:rPr>
                        <a:t>sin-bearer </a:t>
                      </a:r>
                      <a:r>
                        <a:rPr lang="en-US" sz="1800" dirty="0">
                          <a:solidFill>
                            <a:schemeClr val="tx1"/>
                          </a:solidFill>
                        </a:rPr>
                        <a:t>for all mankind.</a:t>
                      </a:r>
                    </a:p>
                  </a:txBody>
                  <a:tcPr marL="11665" marR="11665" marT="5832" marB="5832" anchor="ctr"/>
                </a:tc>
                <a:tc>
                  <a:txBody>
                    <a:bodyPr/>
                    <a:lstStyle/>
                    <a:p>
                      <a:pPr algn="ctr"/>
                      <a:r>
                        <a:rPr lang="en-US" sz="1800" dirty="0">
                          <a:solidFill>
                            <a:schemeClr val="tx1"/>
                          </a:solidFill>
                        </a:rPr>
                        <a:t>Isaiah 53:6a</a:t>
                      </a:r>
                    </a:p>
                  </a:txBody>
                  <a:tcPr marL="11665" marR="11665" marT="5832" marB="5832" anchor="ctr"/>
                </a:tc>
                <a:tc>
                  <a:txBody>
                    <a:bodyPr/>
                    <a:lstStyle/>
                    <a:p>
                      <a:pPr algn="ctr"/>
                      <a:r>
                        <a:rPr lang="en-US" sz="1800" dirty="0">
                          <a:solidFill>
                            <a:schemeClr val="tx1"/>
                          </a:solidFill>
                        </a:rPr>
                        <a:t>Galatians 1:4</a:t>
                      </a:r>
                    </a:p>
                  </a:txBody>
                  <a:tcPr marL="11665" marR="11665" marT="5832" marB="5832" anchor="ctr"/>
                </a:tc>
              </a:tr>
              <a:tr h="182173">
                <a:tc>
                  <a:txBody>
                    <a:bodyPr/>
                    <a:lstStyle/>
                    <a:p>
                      <a:pPr algn="l"/>
                      <a:r>
                        <a:rPr lang="en-US" sz="1800" dirty="0">
                          <a:solidFill>
                            <a:schemeClr val="tx1"/>
                          </a:solidFill>
                        </a:rPr>
                        <a:t>It was God's will that the Messiah </a:t>
                      </a:r>
                      <a:endParaRPr lang="en-US" sz="1800" dirty="0" smtClean="0">
                        <a:solidFill>
                          <a:schemeClr val="tx1"/>
                        </a:solidFill>
                      </a:endParaRPr>
                    </a:p>
                    <a:p>
                      <a:pPr algn="l"/>
                      <a:r>
                        <a:rPr lang="en-US" sz="1800" dirty="0" smtClean="0">
                          <a:solidFill>
                            <a:schemeClr val="tx1"/>
                          </a:solidFill>
                        </a:rPr>
                        <a:t>would </a:t>
                      </a:r>
                      <a:r>
                        <a:rPr lang="en-US" sz="1800" dirty="0">
                          <a:solidFill>
                            <a:schemeClr val="tx1"/>
                          </a:solidFill>
                        </a:rPr>
                        <a:t>be the sin-bearer for all mankind.</a:t>
                      </a:r>
                    </a:p>
                  </a:txBody>
                  <a:tcPr marL="11665" marR="11665" marT="5832" marB="5832" anchor="ctr"/>
                </a:tc>
                <a:tc>
                  <a:txBody>
                    <a:bodyPr/>
                    <a:lstStyle/>
                    <a:p>
                      <a:pPr algn="ctr"/>
                      <a:r>
                        <a:rPr lang="en-US" sz="1800" dirty="0">
                          <a:solidFill>
                            <a:schemeClr val="tx1"/>
                          </a:solidFill>
                        </a:rPr>
                        <a:t>Isaiah 53:6b</a:t>
                      </a:r>
                    </a:p>
                  </a:txBody>
                  <a:tcPr marL="11665" marR="11665" marT="5832" marB="5832" anchor="ctr"/>
                </a:tc>
                <a:tc>
                  <a:txBody>
                    <a:bodyPr/>
                    <a:lstStyle/>
                    <a:p>
                      <a:pPr algn="ctr"/>
                      <a:r>
                        <a:rPr lang="en-US" sz="1800" dirty="0">
                          <a:solidFill>
                            <a:schemeClr val="tx1"/>
                          </a:solidFill>
                        </a:rPr>
                        <a:t>1 John 4:10</a:t>
                      </a:r>
                    </a:p>
                  </a:txBody>
                  <a:tcPr marL="11665" marR="11665" marT="5832" marB="5832" anchor="ctr"/>
                </a:tc>
              </a:tr>
              <a:tr h="98093">
                <a:tc>
                  <a:txBody>
                    <a:bodyPr/>
                    <a:lstStyle/>
                    <a:p>
                      <a:pPr algn="l"/>
                      <a:r>
                        <a:rPr lang="en-US" sz="1800" dirty="0">
                          <a:solidFill>
                            <a:schemeClr val="tx1"/>
                          </a:solidFill>
                        </a:rPr>
                        <a:t>The Messiah would be oppressed and afflicted.</a:t>
                      </a:r>
                    </a:p>
                  </a:txBody>
                  <a:tcPr marL="11665" marR="11665" marT="5832" marB="5832" anchor="ctr"/>
                </a:tc>
                <a:tc>
                  <a:txBody>
                    <a:bodyPr/>
                    <a:lstStyle/>
                    <a:p>
                      <a:pPr algn="ctr"/>
                      <a:r>
                        <a:rPr lang="en-US" sz="1800" dirty="0">
                          <a:solidFill>
                            <a:schemeClr val="tx1"/>
                          </a:solidFill>
                        </a:rPr>
                        <a:t>Isaiah 53:7a</a:t>
                      </a:r>
                    </a:p>
                  </a:txBody>
                  <a:tcPr marL="11665" marR="11665" marT="5832" marB="5832" anchor="ctr"/>
                </a:tc>
                <a:tc>
                  <a:txBody>
                    <a:bodyPr/>
                    <a:lstStyle/>
                    <a:p>
                      <a:pPr algn="ctr"/>
                      <a:r>
                        <a:rPr lang="en-US" sz="1800" dirty="0">
                          <a:solidFill>
                            <a:schemeClr val="tx1"/>
                          </a:solidFill>
                        </a:rPr>
                        <a:t>Matthew 27:27-31</a:t>
                      </a:r>
                    </a:p>
                  </a:txBody>
                  <a:tcPr marL="11665" marR="11665" marT="5832" marB="5832" anchor="ctr"/>
                </a:tc>
              </a:tr>
              <a:tr h="140134">
                <a:tc>
                  <a:txBody>
                    <a:bodyPr/>
                    <a:lstStyle/>
                    <a:p>
                      <a:pPr algn="l"/>
                      <a:r>
                        <a:rPr lang="en-US" sz="1800" dirty="0">
                          <a:solidFill>
                            <a:schemeClr val="tx1"/>
                          </a:solidFill>
                        </a:rPr>
                        <a:t>The Messiah would be silent </a:t>
                      </a:r>
                      <a:endParaRPr lang="en-US" sz="1800" dirty="0" smtClean="0">
                        <a:solidFill>
                          <a:schemeClr val="tx1"/>
                        </a:solidFill>
                      </a:endParaRPr>
                    </a:p>
                    <a:p>
                      <a:pPr algn="l"/>
                      <a:r>
                        <a:rPr lang="en-US" sz="1800" dirty="0" smtClean="0">
                          <a:solidFill>
                            <a:schemeClr val="tx1"/>
                          </a:solidFill>
                        </a:rPr>
                        <a:t>before </a:t>
                      </a:r>
                      <a:r>
                        <a:rPr lang="en-US" sz="1800" dirty="0">
                          <a:solidFill>
                            <a:schemeClr val="tx1"/>
                          </a:solidFill>
                        </a:rPr>
                        <a:t>his accusers.</a:t>
                      </a:r>
                    </a:p>
                  </a:txBody>
                  <a:tcPr marL="11665" marR="11665" marT="5832" marB="5832" anchor="ctr"/>
                </a:tc>
                <a:tc>
                  <a:txBody>
                    <a:bodyPr/>
                    <a:lstStyle/>
                    <a:p>
                      <a:pPr algn="ctr"/>
                      <a:r>
                        <a:rPr lang="en-US" sz="1800" dirty="0">
                          <a:solidFill>
                            <a:schemeClr val="tx1"/>
                          </a:solidFill>
                        </a:rPr>
                        <a:t>Isaiah 53:7b</a:t>
                      </a:r>
                    </a:p>
                  </a:txBody>
                  <a:tcPr marL="11665" marR="11665" marT="5832" marB="5832" anchor="ctr"/>
                </a:tc>
                <a:tc>
                  <a:txBody>
                    <a:bodyPr/>
                    <a:lstStyle/>
                    <a:p>
                      <a:pPr algn="ctr"/>
                      <a:r>
                        <a:rPr lang="en-US" sz="1800" dirty="0">
                          <a:solidFill>
                            <a:schemeClr val="tx1"/>
                          </a:solidFill>
                        </a:rPr>
                        <a:t>Matthew 27:12-14</a:t>
                      </a:r>
                    </a:p>
                  </a:txBody>
                  <a:tcPr marL="11665" marR="11665" marT="5832" marB="5832" anchor="ctr"/>
                </a:tc>
              </a:tr>
              <a:tr h="98093">
                <a:tc>
                  <a:txBody>
                    <a:bodyPr/>
                    <a:lstStyle/>
                    <a:p>
                      <a:pPr algn="l"/>
                      <a:r>
                        <a:rPr lang="en-US" sz="1800" dirty="0">
                          <a:solidFill>
                            <a:schemeClr val="tx1"/>
                          </a:solidFill>
                        </a:rPr>
                        <a:t>The Messiah would be as a sacrificial lamb.</a:t>
                      </a:r>
                    </a:p>
                  </a:txBody>
                  <a:tcPr marL="11665" marR="11665" marT="5832" marB="5832" anchor="ctr"/>
                </a:tc>
                <a:tc>
                  <a:txBody>
                    <a:bodyPr/>
                    <a:lstStyle/>
                    <a:p>
                      <a:pPr algn="ctr"/>
                      <a:r>
                        <a:rPr lang="en-US" sz="1800" dirty="0">
                          <a:solidFill>
                            <a:schemeClr val="tx1"/>
                          </a:solidFill>
                        </a:rPr>
                        <a:t>Isaiah 53:7c</a:t>
                      </a:r>
                    </a:p>
                  </a:txBody>
                  <a:tcPr marL="11665" marR="11665" marT="5832" marB="5832" anchor="ctr"/>
                </a:tc>
                <a:tc>
                  <a:txBody>
                    <a:bodyPr/>
                    <a:lstStyle/>
                    <a:p>
                      <a:pPr algn="ctr"/>
                      <a:r>
                        <a:rPr lang="en-US" sz="1800" dirty="0">
                          <a:solidFill>
                            <a:schemeClr val="tx1"/>
                          </a:solidFill>
                        </a:rPr>
                        <a:t>John 1:29</a:t>
                      </a:r>
                    </a:p>
                  </a:txBody>
                  <a:tcPr marL="11665" marR="11665" marT="5832" marB="5832" anchor="ctr"/>
                </a:tc>
              </a:tr>
              <a:tr h="140134">
                <a:tc>
                  <a:txBody>
                    <a:bodyPr/>
                    <a:lstStyle/>
                    <a:p>
                      <a:pPr algn="l"/>
                      <a:r>
                        <a:rPr lang="en-US" sz="1800" dirty="0">
                          <a:solidFill>
                            <a:schemeClr val="tx1"/>
                          </a:solidFill>
                        </a:rPr>
                        <a:t>The Messiah would be </a:t>
                      </a:r>
                      <a:endParaRPr lang="en-US" sz="1800" dirty="0" smtClean="0">
                        <a:solidFill>
                          <a:schemeClr val="tx1"/>
                        </a:solidFill>
                      </a:endParaRPr>
                    </a:p>
                    <a:p>
                      <a:pPr algn="l"/>
                      <a:r>
                        <a:rPr lang="en-US" sz="1800" dirty="0" smtClean="0">
                          <a:solidFill>
                            <a:schemeClr val="tx1"/>
                          </a:solidFill>
                        </a:rPr>
                        <a:t>confined </a:t>
                      </a:r>
                      <a:r>
                        <a:rPr lang="en-US" sz="1800" dirty="0">
                          <a:solidFill>
                            <a:schemeClr val="tx1"/>
                          </a:solidFill>
                        </a:rPr>
                        <a:t>and persecuted.</a:t>
                      </a:r>
                    </a:p>
                  </a:txBody>
                  <a:tcPr marL="11665" marR="11665" marT="5832" marB="5832" anchor="ctr"/>
                </a:tc>
                <a:tc>
                  <a:txBody>
                    <a:bodyPr/>
                    <a:lstStyle/>
                    <a:p>
                      <a:pPr algn="ctr"/>
                      <a:r>
                        <a:rPr lang="en-US" sz="1800" dirty="0">
                          <a:solidFill>
                            <a:schemeClr val="tx1"/>
                          </a:solidFill>
                        </a:rPr>
                        <a:t>Isaiah 53:8a</a:t>
                      </a:r>
                    </a:p>
                  </a:txBody>
                  <a:tcPr marL="11665" marR="11665" marT="5832" marB="5832" anchor="ctr"/>
                </a:tc>
                <a:tc>
                  <a:txBody>
                    <a:bodyPr/>
                    <a:lstStyle/>
                    <a:p>
                      <a:pPr algn="ctr"/>
                      <a:r>
                        <a:rPr lang="en-US" sz="1800" dirty="0">
                          <a:solidFill>
                            <a:schemeClr val="tx1"/>
                          </a:solidFill>
                        </a:rPr>
                        <a:t>Matthew 26:47-27:31</a:t>
                      </a:r>
                    </a:p>
                  </a:txBody>
                  <a:tcPr marL="11665" marR="11665" marT="5832" marB="5832" anchor="ctr"/>
                </a:tc>
              </a:tr>
              <a:tr h="98093">
                <a:tc>
                  <a:txBody>
                    <a:bodyPr/>
                    <a:lstStyle/>
                    <a:p>
                      <a:pPr algn="l"/>
                      <a:r>
                        <a:rPr lang="en-US" sz="1800" dirty="0">
                          <a:solidFill>
                            <a:schemeClr val="tx1"/>
                          </a:solidFill>
                        </a:rPr>
                        <a:t>The Messiah would be judged.</a:t>
                      </a:r>
                    </a:p>
                  </a:txBody>
                  <a:tcPr marL="11665" marR="11665" marT="5832" marB="5832" anchor="ctr"/>
                </a:tc>
                <a:tc>
                  <a:txBody>
                    <a:bodyPr/>
                    <a:lstStyle/>
                    <a:p>
                      <a:pPr algn="ctr"/>
                      <a:r>
                        <a:rPr lang="en-US" sz="1800" dirty="0">
                          <a:solidFill>
                            <a:schemeClr val="tx1"/>
                          </a:solidFill>
                        </a:rPr>
                        <a:t>Isaiah 53:8b</a:t>
                      </a:r>
                    </a:p>
                  </a:txBody>
                  <a:tcPr marL="11665" marR="11665" marT="5832" marB="5832" anchor="ctr"/>
                </a:tc>
                <a:tc>
                  <a:txBody>
                    <a:bodyPr/>
                    <a:lstStyle/>
                    <a:p>
                      <a:pPr algn="ctr"/>
                      <a:r>
                        <a:rPr lang="en-US" sz="1800" dirty="0">
                          <a:solidFill>
                            <a:schemeClr val="tx1"/>
                          </a:solidFill>
                        </a:rPr>
                        <a:t>John 18:13-22</a:t>
                      </a:r>
                    </a:p>
                  </a:txBody>
                  <a:tcPr marL="11665" marR="11665" marT="5832" marB="5832" anchor="ctr"/>
                </a:tc>
              </a:tr>
              <a:tr h="98093">
                <a:tc>
                  <a:txBody>
                    <a:bodyPr/>
                    <a:lstStyle/>
                    <a:p>
                      <a:pPr algn="l"/>
                      <a:r>
                        <a:rPr lang="en-US" sz="1800" dirty="0">
                          <a:solidFill>
                            <a:schemeClr val="tx1"/>
                          </a:solidFill>
                        </a:rPr>
                        <a:t>The Messiah would be killed.</a:t>
                      </a:r>
                    </a:p>
                  </a:txBody>
                  <a:tcPr marL="11665" marR="11665" marT="5832" marB="5832" anchor="ctr"/>
                </a:tc>
                <a:tc>
                  <a:txBody>
                    <a:bodyPr/>
                    <a:lstStyle/>
                    <a:p>
                      <a:pPr algn="ctr"/>
                      <a:r>
                        <a:rPr lang="en-US" sz="1800" dirty="0">
                          <a:solidFill>
                            <a:schemeClr val="tx1"/>
                          </a:solidFill>
                        </a:rPr>
                        <a:t>Isaiah 53:8c</a:t>
                      </a:r>
                    </a:p>
                  </a:txBody>
                  <a:tcPr marL="11665" marR="11665" marT="5832" marB="5832" anchor="ctr"/>
                </a:tc>
                <a:tc>
                  <a:txBody>
                    <a:bodyPr/>
                    <a:lstStyle/>
                    <a:p>
                      <a:pPr algn="ctr"/>
                      <a:r>
                        <a:rPr lang="en-US" sz="1800" dirty="0">
                          <a:solidFill>
                            <a:schemeClr val="tx1"/>
                          </a:solidFill>
                        </a:rPr>
                        <a:t>Matthew 27:35</a:t>
                      </a:r>
                    </a:p>
                  </a:txBody>
                  <a:tcPr marL="11665" marR="11665" marT="5832" marB="5832" anchor="ctr"/>
                </a:tc>
              </a:tr>
              <a:tr h="98093">
                <a:tc>
                  <a:txBody>
                    <a:bodyPr/>
                    <a:lstStyle/>
                    <a:p>
                      <a:pPr algn="l"/>
                      <a:r>
                        <a:rPr lang="en-US" sz="1800" dirty="0">
                          <a:solidFill>
                            <a:schemeClr val="tx1"/>
                          </a:solidFill>
                        </a:rPr>
                        <a:t>The Messiah would die for </a:t>
                      </a:r>
                      <a:r>
                        <a:rPr lang="en-US" sz="1800" dirty="0" smtClean="0">
                          <a:solidFill>
                            <a:schemeClr val="tx1"/>
                          </a:solidFill>
                        </a:rPr>
                        <a:t>the</a:t>
                      </a:r>
                    </a:p>
                    <a:p>
                      <a:pPr algn="l"/>
                      <a:r>
                        <a:rPr lang="en-US" sz="1800" dirty="0" smtClean="0">
                          <a:solidFill>
                            <a:schemeClr val="tx1"/>
                          </a:solidFill>
                        </a:rPr>
                        <a:t>sins </a:t>
                      </a:r>
                      <a:r>
                        <a:rPr lang="en-US" sz="1800" dirty="0">
                          <a:solidFill>
                            <a:schemeClr val="tx1"/>
                          </a:solidFill>
                        </a:rPr>
                        <a:t>of the world.</a:t>
                      </a:r>
                    </a:p>
                  </a:txBody>
                  <a:tcPr marL="11665" marR="11665" marT="5832" marB="5832" anchor="ctr"/>
                </a:tc>
                <a:tc>
                  <a:txBody>
                    <a:bodyPr/>
                    <a:lstStyle/>
                    <a:p>
                      <a:pPr algn="ctr"/>
                      <a:r>
                        <a:rPr lang="en-US" sz="1800" dirty="0">
                          <a:solidFill>
                            <a:schemeClr val="tx1"/>
                          </a:solidFill>
                        </a:rPr>
                        <a:t>Isaiah 53:8d</a:t>
                      </a:r>
                    </a:p>
                  </a:txBody>
                  <a:tcPr marL="11665" marR="11665" marT="5832" marB="5832" anchor="ctr"/>
                </a:tc>
                <a:tc>
                  <a:txBody>
                    <a:bodyPr/>
                    <a:lstStyle/>
                    <a:p>
                      <a:pPr algn="ctr"/>
                      <a:r>
                        <a:rPr lang="en-US" sz="1800" dirty="0">
                          <a:solidFill>
                            <a:schemeClr val="tx1"/>
                          </a:solidFill>
                        </a:rPr>
                        <a:t>1 John 2:2</a:t>
                      </a:r>
                    </a:p>
                  </a:txBody>
                  <a:tcPr marL="11665" marR="11665" marT="5832" marB="5832" anchor="ctr"/>
                </a:tc>
              </a:tr>
            </a:tbl>
          </a:graphicData>
        </a:graphic>
      </p:graphicFrame>
    </p:spTree>
    <p:extLst>
      <p:ext uri="{BB962C8B-B14F-4D97-AF65-F5344CB8AC3E}">
        <p14:creationId xmlns:p14="http://schemas.microsoft.com/office/powerpoint/2010/main" val="257881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53</a:t>
            </a:r>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2" name="Table 1"/>
          <p:cNvGraphicFramePr>
            <a:graphicFrameLocks noGrp="1"/>
          </p:cNvGraphicFramePr>
          <p:nvPr>
            <p:extLst>
              <p:ext uri="{D42A27DB-BD31-4B8C-83A1-F6EECF244321}">
                <p14:modId xmlns:p14="http://schemas.microsoft.com/office/powerpoint/2010/main" val="3341793529"/>
              </p:ext>
            </p:extLst>
          </p:nvPr>
        </p:nvGraphicFramePr>
        <p:xfrm>
          <a:off x="381000" y="1192223"/>
          <a:ext cx="8305800" cy="4219776"/>
        </p:xfrm>
        <a:graphic>
          <a:graphicData uri="http://schemas.openxmlformats.org/drawingml/2006/table">
            <a:tbl>
              <a:tblPr>
                <a:tableStyleId>{35758FB7-9AC5-4552-8A53-C91805E547FA}</a:tableStyleId>
              </a:tblPr>
              <a:tblGrid>
                <a:gridCol w="4419600"/>
                <a:gridCol w="1828800"/>
                <a:gridCol w="2057400"/>
              </a:tblGrid>
              <a:tr h="140134">
                <a:tc>
                  <a:txBody>
                    <a:bodyPr/>
                    <a:lstStyle/>
                    <a:p>
                      <a:pPr algn="l"/>
                      <a:r>
                        <a:rPr lang="en-US" sz="1800" dirty="0">
                          <a:solidFill>
                            <a:schemeClr val="tx1"/>
                          </a:solidFill>
                        </a:rPr>
                        <a:t>The Messiah would be buried in a </a:t>
                      </a:r>
                      <a:endParaRPr lang="en-US" sz="1800" dirty="0" smtClean="0">
                        <a:solidFill>
                          <a:schemeClr val="tx1"/>
                        </a:solidFill>
                      </a:endParaRPr>
                    </a:p>
                    <a:p>
                      <a:pPr algn="l"/>
                      <a:r>
                        <a:rPr lang="en-US" sz="1800" dirty="0" smtClean="0">
                          <a:solidFill>
                            <a:schemeClr val="tx1"/>
                          </a:solidFill>
                        </a:rPr>
                        <a:t>rich </a:t>
                      </a:r>
                      <a:r>
                        <a:rPr lang="en-US" sz="1800" dirty="0">
                          <a:solidFill>
                            <a:schemeClr val="tx1"/>
                          </a:solidFill>
                        </a:rPr>
                        <a:t>man's grave.</a:t>
                      </a:r>
                    </a:p>
                  </a:txBody>
                  <a:tcPr marL="11665" marR="11665" marT="5832" marB="5832" anchor="ctr"/>
                </a:tc>
                <a:tc>
                  <a:txBody>
                    <a:bodyPr/>
                    <a:lstStyle/>
                    <a:p>
                      <a:pPr algn="ctr"/>
                      <a:r>
                        <a:rPr lang="en-US" sz="1800" dirty="0">
                          <a:solidFill>
                            <a:schemeClr val="tx1"/>
                          </a:solidFill>
                        </a:rPr>
                        <a:t>Isaiah 53:9a</a:t>
                      </a:r>
                    </a:p>
                  </a:txBody>
                  <a:tcPr marL="11665" marR="11665" marT="5832" marB="5832" anchor="ctr"/>
                </a:tc>
                <a:tc>
                  <a:txBody>
                    <a:bodyPr/>
                    <a:lstStyle/>
                    <a:p>
                      <a:pPr algn="ctr"/>
                      <a:r>
                        <a:rPr lang="en-US" sz="1800" dirty="0">
                          <a:solidFill>
                            <a:schemeClr val="tx1"/>
                          </a:solidFill>
                        </a:rPr>
                        <a:t>Matthew 27:57</a:t>
                      </a:r>
                    </a:p>
                  </a:txBody>
                  <a:tcPr marL="11665" marR="11665" marT="5832" marB="5832" anchor="ctr"/>
                </a:tc>
              </a:tr>
              <a:tr h="140134">
                <a:tc>
                  <a:txBody>
                    <a:bodyPr/>
                    <a:lstStyle/>
                    <a:p>
                      <a:pPr algn="l"/>
                      <a:r>
                        <a:rPr lang="en-US" sz="1800" dirty="0">
                          <a:solidFill>
                            <a:schemeClr val="tx1"/>
                          </a:solidFill>
                        </a:rPr>
                        <a:t>The Messiah would be innocent </a:t>
                      </a:r>
                      <a:endParaRPr lang="en-US" sz="1800" dirty="0" smtClean="0">
                        <a:solidFill>
                          <a:schemeClr val="tx1"/>
                        </a:solidFill>
                      </a:endParaRPr>
                    </a:p>
                    <a:p>
                      <a:pPr algn="l"/>
                      <a:r>
                        <a:rPr lang="en-US" sz="1800" dirty="0" smtClean="0">
                          <a:solidFill>
                            <a:schemeClr val="tx1"/>
                          </a:solidFill>
                        </a:rPr>
                        <a:t>and </a:t>
                      </a:r>
                      <a:r>
                        <a:rPr lang="en-US" sz="1800" dirty="0">
                          <a:solidFill>
                            <a:schemeClr val="tx1"/>
                          </a:solidFill>
                        </a:rPr>
                        <a:t>had done no violence.</a:t>
                      </a:r>
                    </a:p>
                  </a:txBody>
                  <a:tcPr marL="11665" marR="11665" marT="5832" marB="5832" anchor="ctr"/>
                </a:tc>
                <a:tc>
                  <a:txBody>
                    <a:bodyPr/>
                    <a:lstStyle/>
                    <a:p>
                      <a:pPr algn="ctr"/>
                      <a:r>
                        <a:rPr lang="en-US" sz="1800" dirty="0">
                          <a:solidFill>
                            <a:schemeClr val="tx1"/>
                          </a:solidFill>
                        </a:rPr>
                        <a:t>Isaiah 53:9b</a:t>
                      </a:r>
                    </a:p>
                  </a:txBody>
                  <a:tcPr marL="11665" marR="11665" marT="5832" marB="5832" anchor="ctr"/>
                </a:tc>
                <a:tc>
                  <a:txBody>
                    <a:bodyPr/>
                    <a:lstStyle/>
                    <a:p>
                      <a:pPr algn="ctr"/>
                      <a:r>
                        <a:rPr lang="en-US" sz="1800" dirty="0">
                          <a:solidFill>
                            <a:schemeClr val="tx1"/>
                          </a:solidFill>
                        </a:rPr>
                        <a:t>Mark 15:3</a:t>
                      </a:r>
                    </a:p>
                  </a:txBody>
                  <a:tcPr marL="11665" marR="11665" marT="5832" marB="5832" anchor="ctr"/>
                </a:tc>
              </a:tr>
              <a:tr h="140134">
                <a:tc>
                  <a:txBody>
                    <a:bodyPr/>
                    <a:lstStyle/>
                    <a:p>
                      <a:pPr algn="l"/>
                      <a:r>
                        <a:rPr lang="en-US" sz="1800" dirty="0">
                          <a:solidFill>
                            <a:schemeClr val="tx1"/>
                          </a:solidFill>
                        </a:rPr>
                        <a:t>The Messiah would have no </a:t>
                      </a:r>
                      <a:endParaRPr lang="en-US" sz="1800" dirty="0" smtClean="0">
                        <a:solidFill>
                          <a:schemeClr val="tx1"/>
                        </a:solidFill>
                      </a:endParaRPr>
                    </a:p>
                    <a:p>
                      <a:pPr algn="l"/>
                      <a:r>
                        <a:rPr lang="en-US" sz="1800" dirty="0" smtClean="0">
                          <a:solidFill>
                            <a:schemeClr val="tx1"/>
                          </a:solidFill>
                        </a:rPr>
                        <a:t>deceit </a:t>
                      </a:r>
                      <a:r>
                        <a:rPr lang="en-US" sz="1800" dirty="0">
                          <a:solidFill>
                            <a:schemeClr val="tx1"/>
                          </a:solidFill>
                        </a:rPr>
                        <a:t>in his mouth.</a:t>
                      </a:r>
                    </a:p>
                  </a:txBody>
                  <a:tcPr marL="11665" marR="11665" marT="5832" marB="5832" anchor="ctr"/>
                </a:tc>
                <a:tc>
                  <a:txBody>
                    <a:bodyPr/>
                    <a:lstStyle/>
                    <a:p>
                      <a:pPr algn="ctr"/>
                      <a:r>
                        <a:rPr lang="en-US" sz="1800" dirty="0">
                          <a:solidFill>
                            <a:schemeClr val="tx1"/>
                          </a:solidFill>
                        </a:rPr>
                        <a:t>Isaiah 53:9c</a:t>
                      </a:r>
                    </a:p>
                  </a:txBody>
                  <a:tcPr marL="11665" marR="11665" marT="5832" marB="5832" anchor="ctr"/>
                </a:tc>
                <a:tc>
                  <a:txBody>
                    <a:bodyPr/>
                    <a:lstStyle/>
                    <a:p>
                      <a:pPr algn="ctr"/>
                      <a:r>
                        <a:rPr lang="en-US" sz="1800" dirty="0">
                          <a:solidFill>
                            <a:schemeClr val="tx1"/>
                          </a:solidFill>
                        </a:rPr>
                        <a:t>John 18:38</a:t>
                      </a:r>
                    </a:p>
                  </a:txBody>
                  <a:tcPr marL="11665" marR="11665" marT="5832" marB="5832" anchor="ctr"/>
                </a:tc>
              </a:tr>
              <a:tr h="140134">
                <a:tc>
                  <a:txBody>
                    <a:bodyPr/>
                    <a:lstStyle/>
                    <a:p>
                      <a:pPr algn="l"/>
                      <a:r>
                        <a:rPr lang="en-US" sz="1800" dirty="0">
                          <a:solidFill>
                            <a:schemeClr val="tx1"/>
                          </a:solidFill>
                        </a:rPr>
                        <a:t>It was God's will that the Messiah </a:t>
                      </a:r>
                      <a:endParaRPr lang="en-US" sz="1800" dirty="0" smtClean="0">
                        <a:solidFill>
                          <a:schemeClr val="tx1"/>
                        </a:solidFill>
                      </a:endParaRPr>
                    </a:p>
                    <a:p>
                      <a:pPr algn="l"/>
                      <a:r>
                        <a:rPr lang="en-US" sz="1800" dirty="0" smtClean="0">
                          <a:solidFill>
                            <a:schemeClr val="tx1"/>
                          </a:solidFill>
                        </a:rPr>
                        <a:t>would </a:t>
                      </a:r>
                      <a:r>
                        <a:rPr lang="en-US" sz="1800" dirty="0">
                          <a:solidFill>
                            <a:schemeClr val="tx1"/>
                          </a:solidFill>
                        </a:rPr>
                        <a:t>die for all mankind.</a:t>
                      </a:r>
                    </a:p>
                  </a:txBody>
                  <a:tcPr marL="11665" marR="11665" marT="5832" marB="5832" anchor="ctr"/>
                </a:tc>
                <a:tc>
                  <a:txBody>
                    <a:bodyPr/>
                    <a:lstStyle/>
                    <a:p>
                      <a:pPr algn="ctr"/>
                      <a:r>
                        <a:rPr lang="en-US" sz="1800" dirty="0">
                          <a:solidFill>
                            <a:schemeClr val="tx1"/>
                          </a:solidFill>
                        </a:rPr>
                        <a:t>Isaiah 53:10a</a:t>
                      </a:r>
                    </a:p>
                  </a:txBody>
                  <a:tcPr marL="11665" marR="11665" marT="5832" marB="5832" anchor="ctr"/>
                </a:tc>
                <a:tc>
                  <a:txBody>
                    <a:bodyPr/>
                    <a:lstStyle/>
                    <a:p>
                      <a:pPr algn="ctr"/>
                      <a:r>
                        <a:rPr lang="en-US" sz="1800" dirty="0">
                          <a:solidFill>
                            <a:schemeClr val="tx1"/>
                          </a:solidFill>
                        </a:rPr>
                        <a:t>John 18:11</a:t>
                      </a:r>
                    </a:p>
                  </a:txBody>
                  <a:tcPr marL="11665" marR="11665" marT="5832" marB="5832" anchor="ctr"/>
                </a:tc>
              </a:tr>
              <a:tr h="98093">
                <a:tc>
                  <a:txBody>
                    <a:bodyPr/>
                    <a:lstStyle/>
                    <a:p>
                      <a:pPr algn="l"/>
                      <a:r>
                        <a:rPr lang="en-US" sz="1800" dirty="0">
                          <a:solidFill>
                            <a:schemeClr val="tx1"/>
                          </a:solidFill>
                        </a:rPr>
                        <a:t>The Messiah would be an offering for sin.</a:t>
                      </a:r>
                    </a:p>
                  </a:txBody>
                  <a:tcPr marL="11665" marR="11665" marT="5832" marB="5832" anchor="ctr"/>
                </a:tc>
                <a:tc>
                  <a:txBody>
                    <a:bodyPr/>
                    <a:lstStyle/>
                    <a:p>
                      <a:pPr algn="ctr"/>
                      <a:r>
                        <a:rPr lang="en-US" sz="1800" dirty="0">
                          <a:solidFill>
                            <a:schemeClr val="tx1"/>
                          </a:solidFill>
                        </a:rPr>
                        <a:t>Isaiah 53:10b</a:t>
                      </a:r>
                    </a:p>
                  </a:txBody>
                  <a:tcPr marL="11665" marR="11665" marT="5832" marB="5832" anchor="ctr"/>
                </a:tc>
                <a:tc>
                  <a:txBody>
                    <a:bodyPr/>
                    <a:lstStyle/>
                    <a:p>
                      <a:pPr algn="ctr"/>
                      <a:r>
                        <a:rPr lang="en-US" sz="1800" dirty="0">
                          <a:solidFill>
                            <a:schemeClr val="tx1"/>
                          </a:solidFill>
                        </a:rPr>
                        <a:t>Matthew 20:28</a:t>
                      </a:r>
                    </a:p>
                  </a:txBody>
                  <a:tcPr marL="11665" marR="11665" marT="5832" marB="5832" anchor="ctr"/>
                </a:tc>
              </a:tr>
              <a:tr h="140134">
                <a:tc>
                  <a:txBody>
                    <a:bodyPr/>
                    <a:lstStyle/>
                    <a:p>
                      <a:pPr algn="l"/>
                      <a:r>
                        <a:rPr lang="en-US" sz="1800" dirty="0">
                          <a:solidFill>
                            <a:schemeClr val="tx1"/>
                          </a:solidFill>
                        </a:rPr>
                        <a:t>The Messiah would be resurrected </a:t>
                      </a:r>
                      <a:endParaRPr lang="en-US" sz="1800" dirty="0" smtClean="0">
                        <a:solidFill>
                          <a:schemeClr val="tx1"/>
                        </a:solidFill>
                      </a:endParaRPr>
                    </a:p>
                    <a:p>
                      <a:pPr algn="l"/>
                      <a:r>
                        <a:rPr lang="en-US" sz="1800" dirty="0" smtClean="0">
                          <a:solidFill>
                            <a:schemeClr val="tx1"/>
                          </a:solidFill>
                        </a:rPr>
                        <a:t>and </a:t>
                      </a:r>
                      <a:r>
                        <a:rPr lang="en-US" sz="1800" dirty="0">
                          <a:solidFill>
                            <a:schemeClr val="tx1"/>
                          </a:solidFill>
                        </a:rPr>
                        <a:t>live forever.</a:t>
                      </a:r>
                    </a:p>
                  </a:txBody>
                  <a:tcPr marL="11665" marR="11665" marT="5832" marB="5832" anchor="ctr"/>
                </a:tc>
                <a:tc>
                  <a:txBody>
                    <a:bodyPr/>
                    <a:lstStyle/>
                    <a:p>
                      <a:pPr algn="ctr"/>
                      <a:r>
                        <a:rPr lang="en-US" sz="1800" dirty="0">
                          <a:solidFill>
                            <a:schemeClr val="tx1"/>
                          </a:solidFill>
                        </a:rPr>
                        <a:t>Isaiah 53:10c</a:t>
                      </a:r>
                    </a:p>
                  </a:txBody>
                  <a:tcPr marL="11665" marR="11665" marT="5832" marB="5832" anchor="ctr"/>
                </a:tc>
                <a:tc>
                  <a:txBody>
                    <a:bodyPr/>
                    <a:lstStyle/>
                    <a:p>
                      <a:pPr algn="ctr"/>
                      <a:r>
                        <a:rPr lang="en-US" sz="1800" dirty="0">
                          <a:solidFill>
                            <a:schemeClr val="tx1"/>
                          </a:solidFill>
                        </a:rPr>
                        <a:t>Mark 16:16</a:t>
                      </a:r>
                    </a:p>
                  </a:txBody>
                  <a:tcPr marL="11665" marR="11665" marT="5832" marB="5832" anchor="ctr"/>
                </a:tc>
              </a:tr>
              <a:tr h="98093">
                <a:tc>
                  <a:txBody>
                    <a:bodyPr/>
                    <a:lstStyle/>
                    <a:p>
                      <a:pPr algn="l"/>
                      <a:r>
                        <a:rPr lang="en-US" sz="1800" dirty="0">
                          <a:solidFill>
                            <a:schemeClr val="tx1"/>
                          </a:solidFill>
                        </a:rPr>
                        <a:t>The Messiah would prosper.</a:t>
                      </a:r>
                    </a:p>
                  </a:txBody>
                  <a:tcPr marL="11665" marR="11665" marT="5832" marB="5832" anchor="ctr"/>
                </a:tc>
                <a:tc>
                  <a:txBody>
                    <a:bodyPr/>
                    <a:lstStyle/>
                    <a:p>
                      <a:pPr algn="ctr"/>
                      <a:r>
                        <a:rPr lang="en-US" sz="1800" dirty="0">
                          <a:solidFill>
                            <a:schemeClr val="tx1"/>
                          </a:solidFill>
                        </a:rPr>
                        <a:t>Isaiah 53:10d</a:t>
                      </a:r>
                    </a:p>
                  </a:txBody>
                  <a:tcPr marL="11665" marR="11665" marT="5832" marB="5832" anchor="ctr"/>
                </a:tc>
                <a:tc>
                  <a:txBody>
                    <a:bodyPr/>
                    <a:lstStyle/>
                    <a:p>
                      <a:pPr algn="ctr"/>
                      <a:r>
                        <a:rPr lang="en-US" sz="1800" dirty="0">
                          <a:solidFill>
                            <a:schemeClr val="tx1"/>
                          </a:solidFill>
                        </a:rPr>
                        <a:t>John 17:1-5</a:t>
                      </a:r>
                    </a:p>
                  </a:txBody>
                  <a:tcPr marL="11665" marR="11665" marT="5832" marB="5832" anchor="ctr"/>
                </a:tc>
              </a:tr>
              <a:tr h="182173">
                <a:tc>
                  <a:txBody>
                    <a:bodyPr/>
                    <a:lstStyle/>
                    <a:p>
                      <a:pPr algn="l"/>
                      <a:r>
                        <a:rPr lang="en-US" sz="1800" dirty="0">
                          <a:solidFill>
                            <a:schemeClr val="tx1"/>
                          </a:solidFill>
                        </a:rPr>
                        <a:t>God would be fully satisfied with </a:t>
                      </a:r>
                      <a:endParaRPr lang="en-US" sz="1800" dirty="0" smtClean="0">
                        <a:solidFill>
                          <a:schemeClr val="tx1"/>
                        </a:solidFill>
                      </a:endParaRPr>
                    </a:p>
                    <a:p>
                      <a:pPr algn="l"/>
                      <a:r>
                        <a:rPr lang="en-US" sz="1800" dirty="0" smtClean="0">
                          <a:solidFill>
                            <a:schemeClr val="tx1"/>
                          </a:solidFill>
                        </a:rPr>
                        <a:t>the </a:t>
                      </a:r>
                      <a:r>
                        <a:rPr lang="en-US" sz="1800" dirty="0">
                          <a:solidFill>
                            <a:schemeClr val="tx1"/>
                          </a:solidFill>
                        </a:rPr>
                        <a:t>suffering of the Messiah.</a:t>
                      </a:r>
                    </a:p>
                  </a:txBody>
                  <a:tcPr marL="11665" marR="11665" marT="5832" marB="5832" anchor="ctr"/>
                </a:tc>
                <a:tc>
                  <a:txBody>
                    <a:bodyPr/>
                    <a:lstStyle/>
                    <a:p>
                      <a:pPr algn="ctr"/>
                      <a:r>
                        <a:rPr lang="en-US" sz="1800" dirty="0">
                          <a:solidFill>
                            <a:schemeClr val="tx1"/>
                          </a:solidFill>
                        </a:rPr>
                        <a:t>Isaiah 53:11a</a:t>
                      </a:r>
                    </a:p>
                  </a:txBody>
                  <a:tcPr marL="11665" marR="11665" marT="5832" marB="5832" anchor="ctr"/>
                </a:tc>
                <a:tc>
                  <a:txBody>
                    <a:bodyPr/>
                    <a:lstStyle/>
                    <a:p>
                      <a:pPr algn="ctr"/>
                      <a:r>
                        <a:rPr lang="en-US" sz="1800" dirty="0">
                          <a:solidFill>
                            <a:schemeClr val="tx1"/>
                          </a:solidFill>
                        </a:rPr>
                        <a:t>John 12:27</a:t>
                      </a:r>
                    </a:p>
                  </a:txBody>
                  <a:tcPr marL="11665" marR="11665" marT="5832" marB="5832" anchor="ctr"/>
                </a:tc>
              </a:tr>
              <a:tr h="98093">
                <a:tc>
                  <a:txBody>
                    <a:bodyPr/>
                    <a:lstStyle/>
                    <a:p>
                      <a:pPr algn="l"/>
                      <a:r>
                        <a:rPr lang="en-US" sz="1800" dirty="0">
                          <a:solidFill>
                            <a:schemeClr val="tx1"/>
                          </a:solidFill>
                        </a:rPr>
                        <a:t>The Messiah would be God's servant.</a:t>
                      </a:r>
                    </a:p>
                  </a:txBody>
                  <a:tcPr marL="11665" marR="11665" marT="5832" marB="5832" anchor="ctr"/>
                </a:tc>
                <a:tc>
                  <a:txBody>
                    <a:bodyPr/>
                    <a:lstStyle/>
                    <a:p>
                      <a:pPr algn="ctr"/>
                      <a:r>
                        <a:rPr lang="en-US" sz="1800" dirty="0">
                          <a:solidFill>
                            <a:schemeClr val="tx1"/>
                          </a:solidFill>
                        </a:rPr>
                        <a:t>Isaiah 53:11b</a:t>
                      </a:r>
                    </a:p>
                  </a:txBody>
                  <a:tcPr marL="11665" marR="11665" marT="5832" marB="5832" anchor="ctr"/>
                </a:tc>
                <a:tc>
                  <a:txBody>
                    <a:bodyPr/>
                    <a:lstStyle/>
                    <a:p>
                      <a:pPr algn="ctr"/>
                      <a:r>
                        <a:rPr lang="en-US" sz="1800" dirty="0">
                          <a:solidFill>
                            <a:schemeClr val="tx1"/>
                          </a:solidFill>
                        </a:rPr>
                        <a:t>Romans 5:18-19</a:t>
                      </a:r>
                    </a:p>
                  </a:txBody>
                  <a:tcPr marL="11665" marR="11665" marT="5832" marB="5832" anchor="ctr"/>
                </a:tc>
              </a:tr>
            </a:tbl>
          </a:graphicData>
        </a:graphic>
      </p:graphicFrame>
    </p:spTree>
    <p:extLst>
      <p:ext uri="{BB962C8B-B14F-4D97-AF65-F5344CB8AC3E}">
        <p14:creationId xmlns:p14="http://schemas.microsoft.com/office/powerpoint/2010/main" val="393458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38</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2050" name="Picture 2" descr="http://3.bp.blogspot.com/_2Twzw9Dtaas/TI2WP3ve_8I/AAAAAAAAJU0/PyDwdSp9aLo/s1600/Isaiah+38+hezekiahs+illne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66800"/>
            <a:ext cx="8094290" cy="5619751"/>
          </a:xfrm>
          <a:prstGeom prst="rect">
            <a:avLst/>
          </a:prstGeom>
          <a:noFill/>
          <a:effectLst>
            <a:outerShdw blurRad="101600" dist="88900" dir="2700000" algn="tl" rotWithShape="0">
              <a:prstClr val="black">
                <a:alpha val="79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361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53</a:t>
            </a:r>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2" name="Table 1"/>
          <p:cNvGraphicFramePr>
            <a:graphicFrameLocks noGrp="1"/>
          </p:cNvGraphicFramePr>
          <p:nvPr>
            <p:extLst>
              <p:ext uri="{D42A27DB-BD31-4B8C-83A1-F6EECF244321}">
                <p14:modId xmlns:p14="http://schemas.microsoft.com/office/powerpoint/2010/main" val="4155841332"/>
              </p:ext>
            </p:extLst>
          </p:nvPr>
        </p:nvGraphicFramePr>
        <p:xfrm>
          <a:off x="381000" y="1192223"/>
          <a:ext cx="8305800" cy="3373488"/>
        </p:xfrm>
        <a:graphic>
          <a:graphicData uri="http://schemas.openxmlformats.org/drawingml/2006/table">
            <a:tbl>
              <a:tblPr>
                <a:tableStyleId>{35758FB7-9AC5-4552-8A53-C91805E547FA}</a:tableStyleId>
              </a:tblPr>
              <a:tblGrid>
                <a:gridCol w="4419600"/>
                <a:gridCol w="1828800"/>
                <a:gridCol w="2057400"/>
              </a:tblGrid>
              <a:tr h="98093">
                <a:tc>
                  <a:txBody>
                    <a:bodyPr/>
                    <a:lstStyle/>
                    <a:p>
                      <a:pPr algn="l"/>
                      <a:r>
                        <a:rPr lang="en-US" sz="1800" dirty="0">
                          <a:solidFill>
                            <a:schemeClr val="tx1"/>
                          </a:solidFill>
                        </a:rPr>
                        <a:t>The Messiah would justify man before God.</a:t>
                      </a:r>
                    </a:p>
                  </a:txBody>
                  <a:tcPr marL="11665" marR="11665" marT="5832" marB="5832" anchor="ctr"/>
                </a:tc>
                <a:tc>
                  <a:txBody>
                    <a:bodyPr/>
                    <a:lstStyle/>
                    <a:p>
                      <a:pPr algn="ctr"/>
                      <a:r>
                        <a:rPr lang="en-US" sz="1800" dirty="0">
                          <a:solidFill>
                            <a:schemeClr val="tx1"/>
                          </a:solidFill>
                        </a:rPr>
                        <a:t>Isaiah 53:11c</a:t>
                      </a:r>
                    </a:p>
                  </a:txBody>
                  <a:tcPr marL="11665" marR="11665" marT="5832" marB="5832" anchor="ctr"/>
                </a:tc>
                <a:tc>
                  <a:txBody>
                    <a:bodyPr/>
                    <a:lstStyle/>
                    <a:p>
                      <a:pPr algn="ctr"/>
                      <a:r>
                        <a:rPr lang="en-US" sz="1800" dirty="0">
                          <a:solidFill>
                            <a:schemeClr val="tx1"/>
                          </a:solidFill>
                        </a:rPr>
                        <a:t>Romans 5:8-9</a:t>
                      </a:r>
                    </a:p>
                  </a:txBody>
                  <a:tcPr marL="11665" marR="11665" marT="5832" marB="5832" anchor="ctr"/>
                </a:tc>
              </a:tr>
              <a:tr h="140134">
                <a:tc>
                  <a:txBody>
                    <a:bodyPr/>
                    <a:lstStyle/>
                    <a:p>
                      <a:pPr algn="l"/>
                      <a:r>
                        <a:rPr lang="en-US" sz="1800" dirty="0">
                          <a:solidFill>
                            <a:schemeClr val="tx1"/>
                          </a:solidFill>
                        </a:rPr>
                        <a:t>The Messiah would be the sin-bearer </a:t>
                      </a:r>
                      <a:endParaRPr lang="en-US" sz="1800" dirty="0" smtClean="0">
                        <a:solidFill>
                          <a:schemeClr val="tx1"/>
                        </a:solidFill>
                      </a:endParaRPr>
                    </a:p>
                    <a:p>
                      <a:pPr algn="l"/>
                      <a:r>
                        <a:rPr lang="en-US" sz="1800" dirty="0" smtClean="0">
                          <a:solidFill>
                            <a:schemeClr val="tx1"/>
                          </a:solidFill>
                        </a:rPr>
                        <a:t>for </a:t>
                      </a:r>
                      <a:r>
                        <a:rPr lang="en-US" sz="1800" dirty="0">
                          <a:solidFill>
                            <a:schemeClr val="tx1"/>
                          </a:solidFill>
                        </a:rPr>
                        <a:t>all mankind.</a:t>
                      </a:r>
                    </a:p>
                  </a:txBody>
                  <a:tcPr marL="11665" marR="11665" marT="5832" marB="5832" anchor="ctr"/>
                </a:tc>
                <a:tc>
                  <a:txBody>
                    <a:bodyPr/>
                    <a:lstStyle/>
                    <a:p>
                      <a:pPr algn="ctr"/>
                      <a:r>
                        <a:rPr lang="en-US" sz="1800" dirty="0">
                          <a:solidFill>
                            <a:schemeClr val="tx1"/>
                          </a:solidFill>
                        </a:rPr>
                        <a:t>Isaiah 53:11d</a:t>
                      </a:r>
                    </a:p>
                  </a:txBody>
                  <a:tcPr marL="11665" marR="11665" marT="5832" marB="5832" anchor="ctr"/>
                </a:tc>
                <a:tc>
                  <a:txBody>
                    <a:bodyPr/>
                    <a:lstStyle/>
                    <a:p>
                      <a:pPr algn="ctr"/>
                      <a:r>
                        <a:rPr lang="en-US" sz="1800" dirty="0">
                          <a:solidFill>
                            <a:schemeClr val="tx1"/>
                          </a:solidFill>
                        </a:rPr>
                        <a:t>Hebrews 9:28</a:t>
                      </a:r>
                    </a:p>
                  </a:txBody>
                  <a:tcPr marL="11665" marR="11665" marT="5832" marB="5832" anchor="ctr"/>
                </a:tc>
              </a:tr>
              <a:tr h="140134">
                <a:tc>
                  <a:txBody>
                    <a:bodyPr/>
                    <a:lstStyle/>
                    <a:p>
                      <a:pPr algn="l"/>
                      <a:r>
                        <a:rPr lang="en-US" sz="1800" dirty="0">
                          <a:solidFill>
                            <a:schemeClr val="tx1"/>
                          </a:solidFill>
                        </a:rPr>
                        <a:t>Because of his sacrifice, the Messiah </a:t>
                      </a:r>
                      <a:endParaRPr lang="en-US" sz="1800" dirty="0" smtClean="0">
                        <a:solidFill>
                          <a:schemeClr val="tx1"/>
                        </a:solidFill>
                      </a:endParaRPr>
                    </a:p>
                    <a:p>
                      <a:pPr algn="l"/>
                      <a:r>
                        <a:rPr lang="en-US" sz="1800" dirty="0" smtClean="0">
                          <a:solidFill>
                            <a:schemeClr val="tx1"/>
                          </a:solidFill>
                        </a:rPr>
                        <a:t>would </a:t>
                      </a:r>
                      <a:r>
                        <a:rPr lang="en-US" sz="1800" dirty="0">
                          <a:solidFill>
                            <a:schemeClr val="tx1"/>
                          </a:solidFill>
                        </a:rPr>
                        <a:t>be greatly exalted by God.</a:t>
                      </a:r>
                    </a:p>
                  </a:txBody>
                  <a:tcPr marL="11665" marR="11665" marT="5832" marB="5832" anchor="ctr"/>
                </a:tc>
                <a:tc>
                  <a:txBody>
                    <a:bodyPr/>
                    <a:lstStyle/>
                    <a:p>
                      <a:pPr algn="ctr"/>
                      <a:r>
                        <a:rPr lang="en-US" sz="1800" dirty="0">
                          <a:solidFill>
                            <a:schemeClr val="tx1"/>
                          </a:solidFill>
                        </a:rPr>
                        <a:t>Isaiah 53:12a</a:t>
                      </a:r>
                    </a:p>
                  </a:txBody>
                  <a:tcPr marL="11665" marR="11665" marT="5832" marB="5832" anchor="ctr"/>
                </a:tc>
                <a:tc>
                  <a:txBody>
                    <a:bodyPr/>
                    <a:lstStyle/>
                    <a:p>
                      <a:pPr algn="ctr"/>
                      <a:r>
                        <a:rPr lang="en-US" sz="1800" dirty="0">
                          <a:solidFill>
                            <a:schemeClr val="tx1"/>
                          </a:solidFill>
                        </a:rPr>
                        <a:t>Matthew 28:18</a:t>
                      </a:r>
                    </a:p>
                  </a:txBody>
                  <a:tcPr marL="11665" marR="11665" marT="5832" marB="5832" anchor="ctr"/>
                </a:tc>
              </a:tr>
              <a:tr h="140134">
                <a:tc>
                  <a:txBody>
                    <a:bodyPr/>
                    <a:lstStyle/>
                    <a:p>
                      <a:pPr algn="l"/>
                      <a:r>
                        <a:rPr lang="en-US" sz="1800" dirty="0">
                          <a:solidFill>
                            <a:schemeClr val="tx1"/>
                          </a:solidFill>
                        </a:rPr>
                        <a:t>The Messiah would give up his life </a:t>
                      </a:r>
                      <a:endParaRPr lang="en-US" sz="1800" dirty="0" smtClean="0">
                        <a:solidFill>
                          <a:schemeClr val="tx1"/>
                        </a:solidFill>
                      </a:endParaRPr>
                    </a:p>
                    <a:p>
                      <a:pPr algn="l"/>
                      <a:r>
                        <a:rPr lang="en-US" sz="1800" dirty="0" smtClean="0">
                          <a:solidFill>
                            <a:schemeClr val="tx1"/>
                          </a:solidFill>
                        </a:rPr>
                        <a:t>to </a:t>
                      </a:r>
                      <a:r>
                        <a:rPr lang="en-US" sz="1800" dirty="0">
                          <a:solidFill>
                            <a:schemeClr val="tx1"/>
                          </a:solidFill>
                        </a:rPr>
                        <a:t>save mankind.</a:t>
                      </a:r>
                    </a:p>
                  </a:txBody>
                  <a:tcPr marL="11665" marR="11665" marT="5832" marB="5832" anchor="ctr"/>
                </a:tc>
                <a:tc>
                  <a:txBody>
                    <a:bodyPr/>
                    <a:lstStyle/>
                    <a:p>
                      <a:pPr algn="ctr"/>
                      <a:r>
                        <a:rPr lang="en-US" sz="1800" dirty="0">
                          <a:solidFill>
                            <a:schemeClr val="tx1"/>
                          </a:solidFill>
                        </a:rPr>
                        <a:t>Isaiah 53:12b</a:t>
                      </a:r>
                    </a:p>
                  </a:txBody>
                  <a:tcPr marL="11665" marR="11665" marT="5832" marB="5832" anchor="ctr"/>
                </a:tc>
                <a:tc>
                  <a:txBody>
                    <a:bodyPr/>
                    <a:lstStyle/>
                    <a:p>
                      <a:pPr algn="ctr"/>
                      <a:r>
                        <a:rPr lang="en-US" sz="1800" dirty="0">
                          <a:solidFill>
                            <a:schemeClr val="tx1"/>
                          </a:solidFill>
                        </a:rPr>
                        <a:t>Luke 23:46</a:t>
                      </a:r>
                    </a:p>
                  </a:txBody>
                  <a:tcPr marL="11665" marR="11665" marT="5832" marB="5832" anchor="ctr"/>
                </a:tc>
              </a:tr>
              <a:tr h="98093">
                <a:tc>
                  <a:txBody>
                    <a:bodyPr/>
                    <a:lstStyle/>
                    <a:p>
                      <a:pPr algn="l"/>
                      <a:r>
                        <a:rPr lang="en-US" sz="1800" dirty="0">
                          <a:solidFill>
                            <a:schemeClr val="tx1"/>
                          </a:solidFill>
                        </a:rPr>
                        <a:t>The Messiah would be grouped with criminals.</a:t>
                      </a:r>
                    </a:p>
                  </a:txBody>
                  <a:tcPr marL="11665" marR="11665" marT="5832" marB="5832" anchor="ctr"/>
                </a:tc>
                <a:tc>
                  <a:txBody>
                    <a:bodyPr/>
                    <a:lstStyle/>
                    <a:p>
                      <a:pPr algn="ctr"/>
                      <a:r>
                        <a:rPr lang="en-US" sz="1800" dirty="0">
                          <a:solidFill>
                            <a:schemeClr val="tx1"/>
                          </a:solidFill>
                        </a:rPr>
                        <a:t>Isaiah 53:12c</a:t>
                      </a:r>
                    </a:p>
                  </a:txBody>
                  <a:tcPr marL="11665" marR="11665" marT="5832" marB="5832" anchor="ctr"/>
                </a:tc>
                <a:tc>
                  <a:txBody>
                    <a:bodyPr/>
                    <a:lstStyle/>
                    <a:p>
                      <a:pPr algn="ctr"/>
                      <a:r>
                        <a:rPr lang="en-US" sz="1800" dirty="0">
                          <a:solidFill>
                            <a:schemeClr val="tx1"/>
                          </a:solidFill>
                        </a:rPr>
                        <a:t>Luke 23:32</a:t>
                      </a:r>
                    </a:p>
                  </a:txBody>
                  <a:tcPr marL="11665" marR="11665" marT="5832" marB="5832" anchor="ctr"/>
                </a:tc>
              </a:tr>
              <a:tr h="140134">
                <a:tc>
                  <a:txBody>
                    <a:bodyPr/>
                    <a:lstStyle/>
                    <a:p>
                      <a:pPr algn="l"/>
                      <a:r>
                        <a:rPr lang="en-US" sz="1800" dirty="0">
                          <a:solidFill>
                            <a:schemeClr val="tx1"/>
                          </a:solidFill>
                        </a:rPr>
                        <a:t>The Messiah would be the sin-bearer </a:t>
                      </a:r>
                      <a:endParaRPr lang="en-US" sz="1800" dirty="0" smtClean="0">
                        <a:solidFill>
                          <a:schemeClr val="tx1"/>
                        </a:solidFill>
                      </a:endParaRPr>
                    </a:p>
                    <a:p>
                      <a:pPr algn="l"/>
                      <a:r>
                        <a:rPr lang="en-US" sz="1800" dirty="0" smtClean="0">
                          <a:solidFill>
                            <a:schemeClr val="tx1"/>
                          </a:solidFill>
                        </a:rPr>
                        <a:t>for </a:t>
                      </a:r>
                      <a:r>
                        <a:rPr lang="en-US" sz="1800" dirty="0">
                          <a:solidFill>
                            <a:schemeClr val="tx1"/>
                          </a:solidFill>
                        </a:rPr>
                        <a:t>all mankind.</a:t>
                      </a:r>
                    </a:p>
                  </a:txBody>
                  <a:tcPr marL="11665" marR="11665" marT="5832" marB="5832" anchor="ctr"/>
                </a:tc>
                <a:tc>
                  <a:txBody>
                    <a:bodyPr/>
                    <a:lstStyle/>
                    <a:p>
                      <a:pPr algn="ctr"/>
                      <a:r>
                        <a:rPr lang="en-US" sz="1800" dirty="0">
                          <a:solidFill>
                            <a:schemeClr val="tx1"/>
                          </a:solidFill>
                        </a:rPr>
                        <a:t>Isaiah 53:12d</a:t>
                      </a:r>
                    </a:p>
                  </a:txBody>
                  <a:tcPr marL="11665" marR="11665" marT="5832" marB="5832" anchor="ctr"/>
                </a:tc>
                <a:tc>
                  <a:txBody>
                    <a:bodyPr/>
                    <a:lstStyle/>
                    <a:p>
                      <a:pPr algn="ctr"/>
                      <a:r>
                        <a:rPr lang="en-US" sz="1800" dirty="0">
                          <a:solidFill>
                            <a:schemeClr val="tx1"/>
                          </a:solidFill>
                        </a:rPr>
                        <a:t>2 Corinthians 5:21</a:t>
                      </a:r>
                    </a:p>
                  </a:txBody>
                  <a:tcPr marL="11665" marR="11665" marT="5832" marB="5832" anchor="ctr"/>
                </a:tc>
              </a:tr>
              <a:tr h="140134">
                <a:tc>
                  <a:txBody>
                    <a:bodyPr/>
                    <a:lstStyle/>
                    <a:p>
                      <a:pPr algn="l"/>
                      <a:r>
                        <a:rPr lang="en-US" sz="1800" dirty="0">
                          <a:solidFill>
                            <a:schemeClr val="tx1"/>
                          </a:solidFill>
                        </a:rPr>
                        <a:t>The Messiah would intercede to </a:t>
                      </a:r>
                      <a:endParaRPr lang="en-US" sz="1800" dirty="0" smtClean="0">
                        <a:solidFill>
                          <a:schemeClr val="tx1"/>
                        </a:solidFill>
                      </a:endParaRPr>
                    </a:p>
                    <a:p>
                      <a:pPr algn="l"/>
                      <a:r>
                        <a:rPr lang="en-US" sz="1800" dirty="0" smtClean="0">
                          <a:solidFill>
                            <a:schemeClr val="tx1"/>
                          </a:solidFill>
                        </a:rPr>
                        <a:t>God </a:t>
                      </a:r>
                      <a:r>
                        <a:rPr lang="en-US" sz="1800" dirty="0">
                          <a:solidFill>
                            <a:schemeClr val="tx1"/>
                          </a:solidFill>
                        </a:rPr>
                        <a:t>in behalf of mankind.</a:t>
                      </a:r>
                    </a:p>
                  </a:txBody>
                  <a:tcPr marL="11665" marR="11665" marT="5832" marB="5832" anchor="ctr"/>
                </a:tc>
                <a:tc>
                  <a:txBody>
                    <a:bodyPr/>
                    <a:lstStyle/>
                    <a:p>
                      <a:pPr algn="ctr"/>
                      <a:r>
                        <a:rPr lang="en-US" sz="1800" dirty="0">
                          <a:solidFill>
                            <a:schemeClr val="tx1"/>
                          </a:solidFill>
                        </a:rPr>
                        <a:t>Isaiah 53:12e</a:t>
                      </a:r>
                    </a:p>
                  </a:txBody>
                  <a:tcPr marL="11665" marR="11665" marT="5832" marB="5832" anchor="ctr"/>
                </a:tc>
                <a:tc>
                  <a:txBody>
                    <a:bodyPr/>
                    <a:lstStyle/>
                    <a:p>
                      <a:pPr algn="ctr"/>
                      <a:r>
                        <a:rPr lang="en-US" sz="1800" dirty="0">
                          <a:solidFill>
                            <a:schemeClr val="tx1"/>
                          </a:solidFill>
                        </a:rPr>
                        <a:t>Luke 23:34</a:t>
                      </a:r>
                    </a:p>
                  </a:txBody>
                  <a:tcPr marL="11665" marR="11665" marT="5832" marB="5832" anchor="ctr"/>
                </a:tc>
              </a:tr>
            </a:tbl>
          </a:graphicData>
        </a:graphic>
      </p:graphicFrame>
    </p:spTree>
    <p:extLst>
      <p:ext uri="{BB962C8B-B14F-4D97-AF65-F5344CB8AC3E}">
        <p14:creationId xmlns:p14="http://schemas.microsoft.com/office/powerpoint/2010/main" val="408780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53</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667" y="1272935"/>
            <a:ext cx="8009733" cy="4823065"/>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94169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54</a:t>
            </a:r>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descr="http://blueprintforlife.com/blog/wp-content/uploads/2013/05/Unqualifi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927" y="1189434"/>
            <a:ext cx="8115300" cy="5429251"/>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22414" y="850880"/>
            <a:ext cx="1242648" cy="338554"/>
          </a:xfrm>
          <a:prstGeom prst="rect">
            <a:avLst/>
          </a:prstGeom>
          <a:noFill/>
        </p:spPr>
        <p:txBody>
          <a:bodyPr wrap="none" rtlCol="0">
            <a:spAutoFit/>
          </a:bodyPr>
          <a:lstStyle/>
          <a:p>
            <a:r>
              <a:rPr lang="en-US" sz="1600" dirty="0" smtClean="0">
                <a:solidFill>
                  <a:schemeClr val="bg1"/>
                </a:solidFill>
              </a:rPr>
              <a:t>Unqualified?</a:t>
            </a:r>
          </a:p>
        </p:txBody>
      </p:sp>
    </p:spTree>
    <p:extLst>
      <p:ext uri="{BB962C8B-B14F-4D97-AF65-F5344CB8AC3E}">
        <p14:creationId xmlns:p14="http://schemas.microsoft.com/office/powerpoint/2010/main" val="2569043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54</a:t>
            </a:r>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descr="http://blueprintforlife.com/blog/wp-content/uploads/2013/05/Unqualifi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6275" y="4343400"/>
            <a:ext cx="3400952" cy="2275285"/>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04800" y="1572161"/>
            <a:ext cx="8434168" cy="1323439"/>
          </a:xfrm>
          <a:prstGeom prst="rect">
            <a:avLst/>
          </a:prstGeom>
          <a:noFill/>
        </p:spPr>
        <p:txBody>
          <a:bodyPr wrap="none" rtlCol="0">
            <a:spAutoFit/>
          </a:bodyPr>
          <a:lstStyle/>
          <a:p>
            <a:r>
              <a:rPr lang="en-US" sz="2000" dirty="0" smtClean="0">
                <a:solidFill>
                  <a:schemeClr val="bg1"/>
                </a:solidFill>
              </a:rPr>
              <a:t>v. 2	God still has plans for all His people. Look for it!</a:t>
            </a:r>
          </a:p>
          <a:p>
            <a:r>
              <a:rPr lang="en-US" sz="2000" dirty="0" smtClean="0">
                <a:solidFill>
                  <a:schemeClr val="bg1"/>
                </a:solidFill>
              </a:rPr>
              <a:t>v. 4	Do not fear to be used. Do not give into the idea that you are no good!</a:t>
            </a:r>
          </a:p>
          <a:p>
            <a:r>
              <a:rPr lang="en-US" sz="2000" dirty="0" smtClean="0">
                <a:solidFill>
                  <a:schemeClr val="bg1"/>
                </a:solidFill>
              </a:rPr>
              <a:t>v. 4	Don’t let shame be the brakes on moving forward!</a:t>
            </a:r>
          </a:p>
          <a:p>
            <a:r>
              <a:rPr lang="en-US" sz="2000" dirty="0" smtClean="0">
                <a:solidFill>
                  <a:schemeClr val="bg1"/>
                </a:solidFill>
              </a:rPr>
              <a:t>v. 5	God is big!</a:t>
            </a:r>
          </a:p>
        </p:txBody>
      </p:sp>
    </p:spTree>
    <p:extLst>
      <p:ext uri="{BB962C8B-B14F-4D97-AF65-F5344CB8AC3E}">
        <p14:creationId xmlns:p14="http://schemas.microsoft.com/office/powerpoint/2010/main" val="3368997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54</a:t>
            </a:r>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685800" y="-149246"/>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457200" y="852582"/>
            <a:ext cx="4527393" cy="338554"/>
          </a:xfrm>
          <a:prstGeom prst="rect">
            <a:avLst/>
          </a:prstGeom>
          <a:noFill/>
        </p:spPr>
        <p:txBody>
          <a:bodyPr wrap="none" rtlCol="0">
            <a:spAutoFit/>
          </a:bodyPr>
          <a:lstStyle/>
          <a:p>
            <a:r>
              <a:rPr lang="en-US" sz="1600" dirty="0" smtClean="0">
                <a:solidFill>
                  <a:schemeClr val="bg1"/>
                </a:solidFill>
              </a:rPr>
              <a:t>A City Destroyed  (Aleppo, Syria on October 3, 2012)</a:t>
            </a:r>
          </a:p>
        </p:txBody>
      </p:sp>
      <p:pic>
        <p:nvPicPr>
          <p:cNvPr id="4100" name="Picture 4" descr="http://cdn.timesofisrael.com/uploads/2012/10/Mideast-Syria-Cost-of_Hor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89383"/>
            <a:ext cx="8324850" cy="5334001"/>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350308" y="6502881"/>
            <a:ext cx="2279342" cy="338554"/>
          </a:xfrm>
          <a:prstGeom prst="rect">
            <a:avLst/>
          </a:prstGeom>
          <a:noFill/>
        </p:spPr>
        <p:txBody>
          <a:bodyPr wrap="none" rtlCol="0">
            <a:spAutoFit/>
          </a:bodyPr>
          <a:lstStyle/>
          <a:p>
            <a:r>
              <a:rPr lang="en-US" sz="1600" dirty="0" smtClean="0">
                <a:solidFill>
                  <a:schemeClr val="bg1"/>
                </a:solidFill>
              </a:rPr>
              <a:t>O Absalom, O Absalom …</a:t>
            </a:r>
          </a:p>
        </p:txBody>
      </p:sp>
    </p:spTree>
    <p:extLst>
      <p:ext uri="{BB962C8B-B14F-4D97-AF65-F5344CB8AC3E}">
        <p14:creationId xmlns:p14="http://schemas.microsoft.com/office/powerpoint/2010/main" val="378932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54</a:t>
            </a:r>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685800" y="-149246"/>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397565" y="852582"/>
            <a:ext cx="1001108" cy="338554"/>
          </a:xfrm>
          <a:prstGeom prst="rect">
            <a:avLst/>
          </a:prstGeom>
          <a:noFill/>
        </p:spPr>
        <p:txBody>
          <a:bodyPr wrap="none" rtlCol="0">
            <a:spAutoFit/>
          </a:bodyPr>
          <a:lstStyle/>
          <a:p>
            <a:r>
              <a:rPr lang="en-US" sz="1600" dirty="0" smtClean="0">
                <a:solidFill>
                  <a:schemeClr val="bg1"/>
                </a:solidFill>
              </a:rPr>
              <a:t>Turquoise</a:t>
            </a:r>
          </a:p>
        </p:txBody>
      </p:sp>
      <p:pic>
        <p:nvPicPr>
          <p:cNvPr id="2050" name="Picture 2" descr="Turquoise St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91136"/>
            <a:ext cx="3333750" cy="3333750"/>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pic>
        <p:nvPicPr>
          <p:cNvPr id="2052" name="Picture 4" descr="http://internationalgems.org/admin/images/products_photo/1396577402sapphireblu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1191136"/>
            <a:ext cx="3754609" cy="3326869"/>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191000" y="835705"/>
            <a:ext cx="917752" cy="338554"/>
          </a:xfrm>
          <a:prstGeom prst="rect">
            <a:avLst/>
          </a:prstGeom>
          <a:noFill/>
        </p:spPr>
        <p:txBody>
          <a:bodyPr wrap="none" rtlCol="0">
            <a:spAutoFit/>
          </a:bodyPr>
          <a:lstStyle/>
          <a:p>
            <a:r>
              <a:rPr lang="en-US" sz="1600" dirty="0" smtClean="0">
                <a:solidFill>
                  <a:schemeClr val="bg1"/>
                </a:solidFill>
              </a:rPr>
              <a:t>Sapphire</a:t>
            </a:r>
          </a:p>
        </p:txBody>
      </p:sp>
    </p:spTree>
    <p:extLst>
      <p:ext uri="{BB962C8B-B14F-4D97-AF65-F5344CB8AC3E}">
        <p14:creationId xmlns:p14="http://schemas.microsoft.com/office/powerpoint/2010/main" val="153907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54</a:t>
            </a:r>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685800" y="-149246"/>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1358348" y="954663"/>
            <a:ext cx="603627" cy="338554"/>
          </a:xfrm>
          <a:prstGeom prst="rect">
            <a:avLst/>
          </a:prstGeom>
          <a:noFill/>
        </p:spPr>
        <p:txBody>
          <a:bodyPr wrap="none" rtlCol="0">
            <a:spAutoFit/>
          </a:bodyPr>
          <a:lstStyle/>
          <a:p>
            <a:r>
              <a:rPr lang="en-US" sz="1600" dirty="0" smtClean="0">
                <a:solidFill>
                  <a:schemeClr val="bg1"/>
                </a:solidFill>
              </a:rPr>
              <a:t>Ruby</a:t>
            </a:r>
          </a:p>
        </p:txBody>
      </p:sp>
      <p:pic>
        <p:nvPicPr>
          <p:cNvPr id="3074" name="Picture 2" descr="http://www.gemsoul.com/images/articles/madagascar-rub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295400"/>
            <a:ext cx="6210300" cy="5334001"/>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409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350" y="419963"/>
            <a:ext cx="7391400" cy="5758173"/>
          </a:xfrm>
          <a:prstGeom prst="rect">
            <a:avLst/>
          </a:prstGeom>
          <a:noFill/>
          <a:effectLst>
            <a:outerShdw blurRad="63500" dist="50800" dir="2700000" algn="tl" rotWithShape="0">
              <a:prstClr val="black">
                <a:alpha val="65000"/>
              </a:prstClr>
            </a:outerShdw>
          </a:effectLst>
        </p:spPr>
      </p:pic>
      <p:sp>
        <p:nvSpPr>
          <p:cNvPr id="5" name="Rectangle 4"/>
          <p:cNvSpPr/>
          <p:nvPr/>
        </p:nvSpPr>
        <p:spPr>
          <a:xfrm>
            <a:off x="4038600" y="2667000"/>
            <a:ext cx="1524000" cy="1371600"/>
          </a:xfrm>
          <a:prstGeom prst="rect">
            <a:avLst/>
          </a:prstGeom>
          <a:noFill/>
          <a:effectLst>
            <a:outerShdw blurRad="63500" dist="50800" dir="2700000" algn="tl" rotWithShape="0">
              <a:prstClr val="black">
                <a:alpha val="65000"/>
              </a:prstClr>
            </a:outerShdw>
          </a:effectLst>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1638485" y="6178136"/>
            <a:ext cx="5943230" cy="584775"/>
          </a:xfrm>
          <a:prstGeom prst="rect">
            <a:avLst/>
          </a:prstGeom>
          <a:noFill/>
        </p:spPr>
        <p:txBody>
          <a:bodyPr wrap="none" rtlCol="0">
            <a:spAutoFit/>
          </a:bodyPr>
          <a:lstStyle/>
          <a:p>
            <a:r>
              <a:rPr lang="en-US" sz="3200" b="1" cap="all" dirty="0" smtClean="0">
                <a:ln w="9000" cmpd="sng">
                  <a:solidFill>
                    <a:srgbClr val="8064A2">
                      <a:shade val="50000"/>
                      <a:satMod val="120000"/>
                    </a:srgbClr>
                  </a:solidFill>
                  <a:prstDash val="solid"/>
                </a:ln>
                <a:solidFill>
                  <a:srgbClr val="F79646">
                    <a:lumMod val="75000"/>
                  </a:srgbClr>
                </a:solidFill>
                <a:effectLst>
                  <a:reflection blurRad="12700" stA="28000" endPos="45000" dist="1000" dir="5400000" sy="-100000" algn="bl" rotWithShape="0"/>
                </a:effectLst>
              </a:rPr>
              <a:t>The New Jerusalem Footprint</a:t>
            </a:r>
            <a:endParaRPr lang="en-US" sz="3200" b="1" cap="all" dirty="0">
              <a:ln w="9000" cmpd="sng">
                <a:solidFill>
                  <a:srgbClr val="8064A2">
                    <a:shade val="50000"/>
                    <a:satMod val="120000"/>
                  </a:srgbClr>
                </a:solidFill>
                <a:prstDash val="solid"/>
              </a:ln>
              <a:solidFill>
                <a:srgbClr val="F79646">
                  <a:lumMod val="75000"/>
                </a:srgbClr>
              </a:soli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233147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6" name="TextBox 5"/>
          <p:cNvSpPr txBox="1"/>
          <p:nvPr/>
        </p:nvSpPr>
        <p:spPr>
          <a:xfrm>
            <a:off x="2668799" y="6019800"/>
            <a:ext cx="3882601" cy="584775"/>
          </a:xfrm>
          <a:prstGeom prst="rect">
            <a:avLst/>
          </a:prstGeom>
          <a:noFill/>
        </p:spPr>
        <p:txBody>
          <a:bodyPr wrap="none" rtlCol="0">
            <a:spAutoFit/>
          </a:bodyPr>
          <a:lstStyle/>
          <a:p>
            <a:r>
              <a:rPr lang="en-US" sz="3200" b="1" cap="all" dirty="0" smtClean="0">
                <a:ln w="9000" cmpd="sng">
                  <a:solidFill>
                    <a:srgbClr val="8064A2">
                      <a:shade val="50000"/>
                      <a:satMod val="120000"/>
                    </a:srgbClr>
                  </a:solidFill>
                  <a:prstDash val="solid"/>
                </a:ln>
                <a:solidFill>
                  <a:srgbClr val="F79646">
                    <a:lumMod val="75000"/>
                  </a:srgbClr>
                </a:solidFill>
                <a:effectLst>
                  <a:reflection blurRad="12700" stA="28000" endPos="45000" dist="1000" dir="5400000" sy="-100000" algn="bl" rotWithShape="0"/>
                </a:effectLst>
              </a:rPr>
              <a:t>The New Jerusalem</a:t>
            </a:r>
            <a:endParaRPr lang="en-US" sz="3200" b="1" cap="all" dirty="0">
              <a:ln w="9000" cmpd="sng">
                <a:solidFill>
                  <a:srgbClr val="8064A2">
                    <a:shade val="50000"/>
                    <a:satMod val="120000"/>
                  </a:srgbClr>
                </a:solidFill>
                <a:prstDash val="solid"/>
              </a:ln>
              <a:solidFill>
                <a:srgbClr val="F79646">
                  <a:lumMod val="75000"/>
                </a:srgbClr>
              </a:solidFill>
              <a:effectLst>
                <a:reflection blurRad="12700" stA="28000" endPos="45000" dist="1000" dir="5400000" sy="-100000" algn="bl" rotWithShape="0"/>
              </a:effectLst>
            </a:endParaRPr>
          </a:p>
        </p:txBody>
      </p:sp>
      <p:pic>
        <p:nvPicPr>
          <p:cNvPr id="1026" name="Picture 2" descr="http://danieltrainingnetwork.org/wp-content/uploads/2011/09/The_NEW_jerusale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57200"/>
            <a:ext cx="8001000" cy="5334001"/>
          </a:xfrm>
          <a:prstGeom prst="rect">
            <a:avLst/>
          </a:prstGeom>
          <a:noFill/>
          <a:effectLst>
            <a:outerShdw blurRad="63500" dist="50800" dir="2700000" algn="tl" rotWithShape="0">
              <a:prstClr val="black">
                <a:alpha val="65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854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55</a:t>
            </a:r>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685800" y="-149246"/>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457200" y="852582"/>
            <a:ext cx="1356269" cy="338554"/>
          </a:xfrm>
          <a:prstGeom prst="rect">
            <a:avLst/>
          </a:prstGeom>
          <a:noFill/>
        </p:spPr>
        <p:txBody>
          <a:bodyPr wrap="none" rtlCol="0">
            <a:spAutoFit/>
          </a:bodyPr>
          <a:lstStyle/>
          <a:p>
            <a:r>
              <a:rPr lang="en-US" sz="1600" dirty="0" smtClean="0">
                <a:solidFill>
                  <a:schemeClr val="bg1"/>
                </a:solidFill>
              </a:rPr>
              <a:t>Luke 14:15-23</a:t>
            </a:r>
          </a:p>
        </p:txBody>
      </p:sp>
      <p:pic>
        <p:nvPicPr>
          <p:cNvPr id="1026" name="Picture 2" descr="http://www.iidudu.com/images/2013/11/interior-captivating-wedding-banquet-hall-interior-decoration-ideas-hall-decorating-ide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32" y="1524000"/>
            <a:ext cx="8717977" cy="5181600"/>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87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38</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4098" name="Picture 2" descr="http://btb11.files.wordpress.com/2013/05/chan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25" y="1752600"/>
            <a:ext cx="7610475" cy="4629151"/>
          </a:xfrm>
          <a:prstGeom prst="rect">
            <a:avLst/>
          </a:prstGeom>
          <a:noFill/>
          <a:effectLst>
            <a:outerShdw blurRad="101600" dist="88900" dir="2700000" algn="tl" rotWithShape="0">
              <a:prstClr val="black">
                <a:alpha val="79000"/>
              </a:prst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9600" y="1106268"/>
            <a:ext cx="5658793" cy="646331"/>
          </a:xfrm>
          <a:prstGeom prst="rect">
            <a:avLst/>
          </a:prstGeom>
          <a:noFill/>
        </p:spPr>
        <p:txBody>
          <a:bodyPr wrap="none" rtlCol="0">
            <a:spAutoFit/>
          </a:bodyPr>
          <a:lstStyle/>
          <a:p>
            <a:r>
              <a:rPr lang="en-US"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Does God change His mind?</a:t>
            </a:r>
            <a:endParaRPr lang="en-US"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3" name="TextBox 2"/>
          <p:cNvSpPr txBox="1"/>
          <p:nvPr/>
        </p:nvSpPr>
        <p:spPr>
          <a:xfrm rot="16200000">
            <a:off x="-941937" y="2641530"/>
            <a:ext cx="2547300" cy="769441"/>
          </a:xfrm>
          <a:prstGeom prst="rect">
            <a:avLst/>
          </a:prstGeom>
          <a:noFill/>
        </p:spPr>
        <p:txBody>
          <a:bodyPr wrap="none" rtlCol="0">
            <a:spAutoFit/>
          </a:bodyPr>
          <a:lstStyle/>
          <a:p>
            <a:r>
              <a:rPr lang="en-US" sz="4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Powerless</a:t>
            </a:r>
            <a:endParaRPr lang="en-US" sz="44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7" name="TextBox 6"/>
          <p:cNvSpPr txBox="1"/>
          <p:nvPr/>
        </p:nvSpPr>
        <p:spPr>
          <a:xfrm rot="16200000">
            <a:off x="7705475" y="5002417"/>
            <a:ext cx="1970091" cy="769441"/>
          </a:xfrm>
          <a:prstGeom prst="rect">
            <a:avLst/>
          </a:prstGeom>
          <a:noFill/>
        </p:spPr>
        <p:txBody>
          <a:bodyPr wrap="none" rtlCol="0">
            <a:spAutoFit/>
          </a:bodyPr>
          <a:lstStyle/>
          <a:p>
            <a:r>
              <a:rPr lang="en-US" sz="4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Robotic</a:t>
            </a:r>
            <a:endParaRPr lang="en-US" sz="44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71867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55</a:t>
            </a:r>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685800" y="-149246"/>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457200" y="852582"/>
            <a:ext cx="5761385" cy="338554"/>
          </a:xfrm>
          <a:prstGeom prst="rect">
            <a:avLst/>
          </a:prstGeom>
          <a:noFill/>
        </p:spPr>
        <p:txBody>
          <a:bodyPr wrap="none" rtlCol="0">
            <a:spAutoFit/>
          </a:bodyPr>
          <a:lstStyle/>
          <a:p>
            <a:r>
              <a:rPr lang="en-US" sz="1600" dirty="0" smtClean="0">
                <a:solidFill>
                  <a:schemeClr val="bg1"/>
                </a:solidFill>
              </a:rPr>
              <a:t>Luke 14:15-23 … A more happy scene filled with loving community!</a:t>
            </a:r>
          </a:p>
        </p:txBody>
      </p:sp>
      <p:pic>
        <p:nvPicPr>
          <p:cNvPr id="2050" name="Picture 2" descr="http://parentingpink.com/wp-content/uploads/2013/12/family-meal-xmas.jpg"/>
          <p:cNvPicPr>
            <a:picLocks noChangeAspect="1" noChangeArrowheads="1"/>
          </p:cNvPicPr>
          <p:nvPr/>
        </p:nvPicPr>
        <p:blipFill rotWithShape="1">
          <a:blip r:embed="rId3">
            <a:extLst>
              <a:ext uri="{28A0092B-C50C-407E-A947-70E740481C1C}">
                <a14:useLocalDpi xmlns:a14="http://schemas.microsoft.com/office/drawing/2010/main" val="0"/>
              </a:ext>
            </a:extLst>
          </a:blip>
          <a:srcRect b="3783"/>
          <a:stretch/>
        </p:blipFill>
        <p:spPr bwMode="auto">
          <a:xfrm>
            <a:off x="186305" y="1143000"/>
            <a:ext cx="8734425" cy="5599617"/>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860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55</a:t>
            </a:r>
          </a:p>
        </p:txBody>
      </p:sp>
      <p:sp>
        <p:nvSpPr>
          <p:cNvPr id="6" name="TextBox 5"/>
          <p:cNvSpPr txBox="1"/>
          <p:nvPr/>
        </p:nvSpPr>
        <p:spPr>
          <a:xfrm>
            <a:off x="1623876" y="473333"/>
            <a:ext cx="1237968" cy="338554"/>
          </a:xfrm>
          <a:prstGeom prst="rect">
            <a:avLst/>
          </a:prstGeom>
          <a:noFill/>
        </p:spPr>
        <p:txBody>
          <a:bodyPr wrap="none" rtlCol="0">
            <a:spAutoFit/>
          </a:bodyPr>
          <a:lstStyle/>
          <a:p>
            <a:r>
              <a:rPr lang="en-US" sz="1600" dirty="0" smtClean="0">
                <a:solidFill>
                  <a:schemeClr val="bg1"/>
                </a:solidFill>
              </a:rPr>
              <a:t>Satisfaction?</a:t>
            </a:r>
          </a:p>
        </p:txBody>
      </p:sp>
      <p:pic>
        <p:nvPicPr>
          <p:cNvPr id="3074" name="Picture 2" descr="http://socialbarrel.seermarketingpty.netdna-cdn.com/wp-content/uploads/2013/01/Facebook-Use-Pitfall-Envy-Competition-Less-Life-Satisfactio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32" y="914400"/>
            <a:ext cx="5674468" cy="3190877"/>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pic>
        <p:nvPicPr>
          <p:cNvPr id="3076" name="Picture 4" descr="http://www.monbiot.com/wp-content/uploads/2013/12/drowning-in-bag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8318" y="3237260"/>
            <a:ext cx="3590029" cy="3581400"/>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224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55</a:t>
            </a:r>
          </a:p>
        </p:txBody>
      </p:sp>
      <p:sp>
        <p:nvSpPr>
          <p:cNvPr id="2" name="TextBox 1"/>
          <p:cNvSpPr txBox="1"/>
          <p:nvPr/>
        </p:nvSpPr>
        <p:spPr>
          <a:xfrm>
            <a:off x="380999" y="990600"/>
            <a:ext cx="8597347" cy="3139321"/>
          </a:xfrm>
          <a:prstGeom prst="rect">
            <a:avLst/>
          </a:prstGeom>
          <a:noFill/>
        </p:spPr>
        <p:txBody>
          <a:bodyPr wrap="square" rtlCol="0">
            <a:spAutoFit/>
          </a:bodyPr>
          <a:lstStyle/>
          <a:p>
            <a:r>
              <a:rPr lang="en-US" dirty="0">
                <a:solidFill>
                  <a:schemeClr val="bg1"/>
                </a:solidFill>
              </a:rPr>
              <a:t>Irvin D. </a:t>
            </a:r>
            <a:r>
              <a:rPr lang="en-US" dirty="0" err="1">
                <a:solidFill>
                  <a:schemeClr val="bg1"/>
                </a:solidFill>
              </a:rPr>
              <a:t>YaloIrvin</a:t>
            </a:r>
            <a:r>
              <a:rPr lang="en-US" dirty="0">
                <a:solidFill>
                  <a:schemeClr val="bg1"/>
                </a:solidFill>
              </a:rPr>
              <a:t> D. </a:t>
            </a:r>
            <a:r>
              <a:rPr lang="en-US" dirty="0" err="1">
                <a:solidFill>
                  <a:schemeClr val="bg1"/>
                </a:solidFill>
              </a:rPr>
              <a:t>Yalom</a:t>
            </a:r>
            <a:r>
              <a:rPr lang="en-US" dirty="0">
                <a:solidFill>
                  <a:schemeClr val="bg1"/>
                </a:solidFill>
              </a:rPr>
              <a:t>, </a:t>
            </a:r>
            <a:r>
              <a:rPr lang="en-US" dirty="0" smtClean="0">
                <a:solidFill>
                  <a:schemeClr val="bg1"/>
                </a:solidFill>
              </a:rPr>
              <a:t>M.D:</a:t>
            </a:r>
          </a:p>
          <a:p>
            <a:endParaRPr lang="en-US" dirty="0">
              <a:solidFill>
                <a:schemeClr val="bg1"/>
              </a:solidFill>
            </a:endParaRPr>
          </a:p>
          <a:p>
            <a:r>
              <a:rPr lang="en-US" dirty="0" smtClean="0">
                <a:solidFill>
                  <a:schemeClr val="bg1"/>
                </a:solidFill>
              </a:rPr>
              <a:t>- A </a:t>
            </a:r>
            <a:r>
              <a:rPr lang="en-US" dirty="0">
                <a:solidFill>
                  <a:schemeClr val="bg1"/>
                </a:solidFill>
              </a:rPr>
              <a:t>rearrangement of life's priorities: what is trivial emerges as such, and can be ignored.</a:t>
            </a:r>
          </a:p>
          <a:p>
            <a:r>
              <a:rPr lang="en-US" dirty="0" smtClean="0">
                <a:solidFill>
                  <a:schemeClr val="bg1"/>
                </a:solidFill>
              </a:rPr>
              <a:t>- A </a:t>
            </a:r>
            <a:r>
              <a:rPr lang="en-US" dirty="0">
                <a:solidFill>
                  <a:schemeClr val="bg1"/>
                </a:solidFill>
              </a:rPr>
              <a:t>sense of liberation: being able to choose not to do those things you do not wish to do.</a:t>
            </a:r>
          </a:p>
          <a:p>
            <a:r>
              <a:rPr lang="en-US" dirty="0" smtClean="0">
                <a:solidFill>
                  <a:schemeClr val="bg1"/>
                </a:solidFill>
              </a:rPr>
              <a:t>- An </a:t>
            </a:r>
            <a:r>
              <a:rPr lang="en-US" dirty="0">
                <a:solidFill>
                  <a:schemeClr val="bg1"/>
                </a:solidFill>
              </a:rPr>
              <a:t>enhanced sense of living in the immediate present, rather than postponing life </a:t>
            </a:r>
            <a:r>
              <a:rPr lang="en-US" dirty="0" smtClean="0">
                <a:solidFill>
                  <a:schemeClr val="bg1"/>
                </a:solidFill>
              </a:rPr>
              <a:t>until  </a:t>
            </a:r>
          </a:p>
          <a:p>
            <a:r>
              <a:rPr lang="en-US" dirty="0" smtClean="0">
                <a:solidFill>
                  <a:schemeClr val="bg1"/>
                </a:solidFill>
              </a:rPr>
              <a:t>    some </a:t>
            </a:r>
            <a:r>
              <a:rPr lang="en-US" dirty="0">
                <a:solidFill>
                  <a:schemeClr val="bg1"/>
                </a:solidFill>
              </a:rPr>
              <a:t>point in the future.</a:t>
            </a:r>
          </a:p>
          <a:p>
            <a:r>
              <a:rPr lang="en-US" dirty="0" smtClean="0">
                <a:solidFill>
                  <a:schemeClr val="bg1"/>
                </a:solidFill>
              </a:rPr>
              <a:t>- A </a:t>
            </a:r>
            <a:r>
              <a:rPr lang="en-US" dirty="0">
                <a:solidFill>
                  <a:schemeClr val="bg1"/>
                </a:solidFill>
              </a:rPr>
              <a:t>vivid appreciation of the elemental facts of life: the changing seasons, the wind, falling </a:t>
            </a:r>
            <a:r>
              <a:rPr lang="en-US" dirty="0" smtClean="0">
                <a:solidFill>
                  <a:schemeClr val="bg1"/>
                </a:solidFill>
              </a:rPr>
              <a:t>  </a:t>
            </a:r>
          </a:p>
          <a:p>
            <a:r>
              <a:rPr lang="en-US" dirty="0">
                <a:solidFill>
                  <a:schemeClr val="bg1"/>
                </a:solidFill>
              </a:rPr>
              <a:t> </a:t>
            </a:r>
            <a:r>
              <a:rPr lang="en-US" dirty="0" smtClean="0">
                <a:solidFill>
                  <a:schemeClr val="bg1"/>
                </a:solidFill>
              </a:rPr>
              <a:t>   leaves</a:t>
            </a:r>
            <a:r>
              <a:rPr lang="en-US" dirty="0">
                <a:solidFill>
                  <a:schemeClr val="bg1"/>
                </a:solidFill>
              </a:rPr>
              <a:t>, the last Christmas, and so forth.</a:t>
            </a:r>
          </a:p>
          <a:p>
            <a:r>
              <a:rPr lang="en-US" dirty="0" smtClean="0">
                <a:solidFill>
                  <a:schemeClr val="bg1"/>
                </a:solidFill>
              </a:rPr>
              <a:t>- Deeper </a:t>
            </a:r>
            <a:r>
              <a:rPr lang="en-US" dirty="0">
                <a:solidFill>
                  <a:schemeClr val="bg1"/>
                </a:solidFill>
              </a:rPr>
              <a:t>communication with loved ones than before the crisis.</a:t>
            </a:r>
          </a:p>
          <a:p>
            <a:r>
              <a:rPr lang="en-US" dirty="0" smtClean="0">
                <a:solidFill>
                  <a:schemeClr val="bg1"/>
                </a:solidFill>
              </a:rPr>
              <a:t>- Fewer </a:t>
            </a:r>
            <a:r>
              <a:rPr lang="en-US" dirty="0">
                <a:solidFill>
                  <a:schemeClr val="bg1"/>
                </a:solidFill>
              </a:rPr>
              <a:t>interpersonal fears, less concern about rejection, greater willingness to take risks </a:t>
            </a:r>
            <a:endParaRPr lang="en-US" dirty="0" smtClean="0">
              <a:solidFill>
                <a:schemeClr val="bg1"/>
              </a:solidFill>
            </a:endParaRPr>
          </a:p>
          <a:p>
            <a:r>
              <a:rPr lang="en-US" dirty="0" smtClean="0">
                <a:solidFill>
                  <a:schemeClr val="bg1"/>
                </a:solidFill>
              </a:rPr>
              <a:t>    than </a:t>
            </a:r>
            <a:r>
              <a:rPr lang="en-US" dirty="0">
                <a:solidFill>
                  <a:schemeClr val="bg1"/>
                </a:solidFill>
              </a:rPr>
              <a:t>before the crisis</a:t>
            </a:r>
            <a:r>
              <a:rPr lang="en-US" dirty="0" smtClean="0">
                <a:solidFill>
                  <a:schemeClr val="bg1"/>
                </a:solidFill>
              </a:rPr>
              <a:t>. </a:t>
            </a:r>
            <a:endParaRPr lang="en-US" dirty="0">
              <a:solidFill>
                <a:schemeClr val="bg1"/>
              </a:solidFill>
            </a:endParaRPr>
          </a:p>
        </p:txBody>
      </p:sp>
      <p:pic>
        <p:nvPicPr>
          <p:cNvPr id="4098" name="Picture 2" descr="http://images.idiva.com/media/healthmeup/photogallery/2012/Dec/tets_600x4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114800"/>
            <a:ext cx="3352800" cy="2514600"/>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424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55</a:t>
            </a:r>
          </a:p>
        </p:txBody>
      </p:sp>
      <p:sp>
        <p:nvSpPr>
          <p:cNvPr id="2" name="TextBox 1"/>
          <p:cNvSpPr txBox="1"/>
          <p:nvPr/>
        </p:nvSpPr>
        <p:spPr>
          <a:xfrm>
            <a:off x="380999" y="990600"/>
            <a:ext cx="8597347" cy="369332"/>
          </a:xfrm>
          <a:prstGeom prst="rect">
            <a:avLst/>
          </a:prstGeom>
          <a:noFill/>
        </p:spPr>
        <p:txBody>
          <a:bodyPr wrap="square" rtlCol="0">
            <a:spAutoFit/>
          </a:bodyPr>
          <a:lstStyle/>
          <a:p>
            <a:r>
              <a:rPr lang="en-US" dirty="0" smtClean="0">
                <a:solidFill>
                  <a:schemeClr val="bg1"/>
                </a:solidFill>
              </a:rPr>
              <a:t>The Stoic …</a:t>
            </a:r>
            <a:endParaRPr lang="en-US" dirty="0">
              <a:solidFill>
                <a:schemeClr val="bg1"/>
              </a:solidFill>
            </a:endParaRPr>
          </a:p>
        </p:txBody>
      </p:sp>
      <p:pic>
        <p:nvPicPr>
          <p:cNvPr id="3074" name="Picture 2" descr="http://media1.break.com/breakstudios/2012/2/12/spoc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286" y="1905000"/>
            <a:ext cx="3771900" cy="2857500"/>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pic>
        <p:nvPicPr>
          <p:cNvPr id="3076" name="Picture 4" descr="File:Zeno of Citium pushk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990600"/>
            <a:ext cx="2971800" cy="5705476"/>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638800" y="6172200"/>
            <a:ext cx="1600200" cy="369332"/>
          </a:xfrm>
          <a:prstGeom prst="rect">
            <a:avLst/>
          </a:prstGeom>
          <a:noFill/>
        </p:spPr>
        <p:txBody>
          <a:bodyPr wrap="square" rtlCol="0">
            <a:spAutoFit/>
          </a:bodyPr>
          <a:lstStyle/>
          <a:p>
            <a:r>
              <a:rPr lang="en-US" dirty="0">
                <a:solidFill>
                  <a:schemeClr val="bg1"/>
                </a:solidFill>
              </a:rPr>
              <a:t>Zeno of </a:t>
            </a:r>
            <a:r>
              <a:rPr lang="en-US" dirty="0" err="1">
                <a:solidFill>
                  <a:schemeClr val="bg1"/>
                </a:solidFill>
              </a:rPr>
              <a:t>Citium</a:t>
            </a:r>
            <a:endParaRPr lang="en-US" dirty="0">
              <a:solidFill>
                <a:schemeClr val="bg1"/>
              </a:solidFill>
            </a:endParaRPr>
          </a:p>
        </p:txBody>
      </p:sp>
    </p:spTree>
    <p:extLst>
      <p:ext uri="{BB962C8B-B14F-4D97-AF65-F5344CB8AC3E}">
        <p14:creationId xmlns:p14="http://schemas.microsoft.com/office/powerpoint/2010/main" val="2487101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55</a:t>
            </a:r>
          </a:p>
        </p:txBody>
      </p:sp>
      <p:sp>
        <p:nvSpPr>
          <p:cNvPr id="6" name="TextBox 5"/>
          <p:cNvSpPr txBox="1"/>
          <p:nvPr/>
        </p:nvSpPr>
        <p:spPr>
          <a:xfrm>
            <a:off x="1992222" y="211723"/>
            <a:ext cx="1292405" cy="338554"/>
          </a:xfrm>
          <a:prstGeom prst="rect">
            <a:avLst/>
          </a:prstGeom>
          <a:noFill/>
        </p:spPr>
        <p:txBody>
          <a:bodyPr wrap="none" rtlCol="0">
            <a:spAutoFit/>
          </a:bodyPr>
          <a:lstStyle/>
          <a:p>
            <a:r>
              <a:rPr lang="en-US" sz="1600" dirty="0" smtClean="0">
                <a:solidFill>
                  <a:schemeClr val="bg1"/>
                </a:solidFill>
              </a:rPr>
              <a:t>Contentment</a:t>
            </a:r>
          </a:p>
        </p:txBody>
      </p:sp>
      <p:pic>
        <p:nvPicPr>
          <p:cNvPr id="1026" name="Picture 2" descr="http://docs.lib.noaa.gov/OEDV/DASS_2005/image/digital_stills/0816/Images_Orig/Beebe%20on%20bathysphe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184" y="738810"/>
            <a:ext cx="3917429" cy="4876800"/>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pic>
        <p:nvPicPr>
          <p:cNvPr id="1030" name="Picture 6" descr="http://concreteplayground.com.au/_snacks/wp-content/uploads/2012/03/challengerdee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6034" y="3688866"/>
            <a:ext cx="5829300" cy="31432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ovision-blob-fish-600-698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5565" y="966787"/>
            <a:ext cx="5429769" cy="3048000"/>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425687" y="966787"/>
            <a:ext cx="3750514" cy="338554"/>
          </a:xfrm>
          <a:prstGeom prst="rect">
            <a:avLst/>
          </a:prstGeom>
          <a:noFill/>
        </p:spPr>
        <p:txBody>
          <a:bodyPr wrap="none" rtlCol="0">
            <a:spAutoFit/>
          </a:bodyPr>
          <a:lstStyle/>
          <a:p>
            <a:r>
              <a:rPr lang="en-US" sz="1600" dirty="0">
                <a:solidFill>
                  <a:schemeClr val="bg1"/>
                </a:solidFill>
              </a:rPr>
              <a:t>Bathysphere (</a:t>
            </a:r>
            <a:r>
              <a:rPr lang="en-US" sz="1600" dirty="0" smtClean="0">
                <a:solidFill>
                  <a:schemeClr val="bg1"/>
                </a:solidFill>
              </a:rPr>
              <a:t>3,028 feet)  </a:t>
            </a:r>
            <a:r>
              <a:rPr lang="en-US" sz="1600" dirty="0" err="1" smtClean="0">
                <a:solidFill>
                  <a:schemeClr val="bg1"/>
                </a:solidFill>
              </a:rPr>
              <a:t>vrs</a:t>
            </a:r>
            <a:r>
              <a:rPr lang="en-US" sz="1600" dirty="0" smtClean="0">
                <a:solidFill>
                  <a:schemeClr val="bg1"/>
                </a:solidFill>
              </a:rPr>
              <a:t>. the Blob Fish</a:t>
            </a:r>
          </a:p>
        </p:txBody>
      </p:sp>
      <p:sp>
        <p:nvSpPr>
          <p:cNvPr id="10" name="TextBox 9"/>
          <p:cNvSpPr txBox="1"/>
          <p:nvPr/>
        </p:nvSpPr>
        <p:spPr>
          <a:xfrm>
            <a:off x="1382157" y="6400800"/>
            <a:ext cx="3902222" cy="338554"/>
          </a:xfrm>
          <a:prstGeom prst="rect">
            <a:avLst/>
          </a:prstGeom>
          <a:noFill/>
        </p:spPr>
        <p:txBody>
          <a:bodyPr wrap="none" rtlCol="0">
            <a:spAutoFit/>
          </a:bodyPr>
          <a:lstStyle/>
          <a:p>
            <a:r>
              <a:rPr lang="en-US" sz="1600" dirty="0" smtClean="0">
                <a:solidFill>
                  <a:schemeClr val="bg1"/>
                </a:solidFill>
              </a:rPr>
              <a:t>James Cameron: Vertical Torpedo – 6.8 miles</a:t>
            </a:r>
          </a:p>
        </p:txBody>
      </p:sp>
    </p:spTree>
    <p:extLst>
      <p:ext uri="{BB962C8B-B14F-4D97-AF65-F5344CB8AC3E}">
        <p14:creationId xmlns:p14="http://schemas.microsoft.com/office/powerpoint/2010/main" val="2978848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55</a:t>
            </a:r>
          </a:p>
        </p:txBody>
      </p:sp>
      <p:sp>
        <p:nvSpPr>
          <p:cNvPr id="6" name="TextBox 5"/>
          <p:cNvSpPr txBox="1"/>
          <p:nvPr/>
        </p:nvSpPr>
        <p:spPr>
          <a:xfrm>
            <a:off x="1992222" y="211723"/>
            <a:ext cx="1292405" cy="338554"/>
          </a:xfrm>
          <a:prstGeom prst="rect">
            <a:avLst/>
          </a:prstGeom>
          <a:noFill/>
        </p:spPr>
        <p:txBody>
          <a:bodyPr wrap="none" rtlCol="0">
            <a:spAutoFit/>
          </a:bodyPr>
          <a:lstStyle/>
          <a:p>
            <a:r>
              <a:rPr lang="en-US" sz="1600" dirty="0" smtClean="0">
                <a:solidFill>
                  <a:schemeClr val="bg1"/>
                </a:solidFill>
              </a:rPr>
              <a:t>Contentment</a:t>
            </a:r>
          </a:p>
        </p:txBody>
      </p:sp>
      <p:pic>
        <p:nvPicPr>
          <p:cNvPr id="2050" name="Picture 2" descr="Sea pigs and acorn worms: What lurks at the bottom of the Mariana Tren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32" y="838200"/>
            <a:ext cx="5565813" cy="3695701"/>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pic>
        <p:nvPicPr>
          <p:cNvPr id="2052" name="Picture 4" descr="http://img.pandawhale.com/post-13733-Creatures-from-The-Mariana-Tre-EgTI.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352800"/>
            <a:ext cx="4762500" cy="3371851"/>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206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55</a:t>
            </a:r>
          </a:p>
        </p:txBody>
      </p:sp>
      <p:sp>
        <p:nvSpPr>
          <p:cNvPr id="6" name="TextBox 5"/>
          <p:cNvSpPr txBox="1"/>
          <p:nvPr/>
        </p:nvSpPr>
        <p:spPr>
          <a:xfrm>
            <a:off x="533400" y="1219200"/>
            <a:ext cx="8440644" cy="830997"/>
          </a:xfrm>
          <a:prstGeom prst="rect">
            <a:avLst/>
          </a:prstGeom>
          <a:noFill/>
        </p:spPr>
        <p:txBody>
          <a:bodyPr wrap="none" rtlCol="0">
            <a:spAutoFit/>
          </a:bodyPr>
          <a:lstStyle/>
          <a:p>
            <a:r>
              <a:rPr lang="en-US" sz="1600" dirty="0">
                <a:solidFill>
                  <a:schemeClr val="bg1"/>
                </a:solidFill>
              </a:rPr>
              <a:t>Not that I am speaking of being in need, for I have learned in whatever situation I am to be </a:t>
            </a:r>
            <a:endParaRPr lang="en-US" sz="1600" dirty="0" smtClean="0">
              <a:solidFill>
                <a:schemeClr val="bg1"/>
              </a:solidFill>
            </a:endParaRPr>
          </a:p>
          <a:p>
            <a:r>
              <a:rPr lang="en-US" sz="1600" dirty="0" smtClean="0">
                <a:solidFill>
                  <a:schemeClr val="bg1"/>
                </a:solidFill>
              </a:rPr>
              <a:t>content</a:t>
            </a:r>
            <a:r>
              <a:rPr lang="en-US" sz="1600" dirty="0">
                <a:solidFill>
                  <a:schemeClr val="bg1"/>
                </a:solidFill>
              </a:rPr>
              <a:t>. I know how to be brought low, and I know how to abound. In any and every circumstance, </a:t>
            </a:r>
            <a:endParaRPr lang="en-US" sz="1600" dirty="0" smtClean="0">
              <a:solidFill>
                <a:schemeClr val="bg1"/>
              </a:solidFill>
            </a:endParaRPr>
          </a:p>
          <a:p>
            <a:r>
              <a:rPr lang="en-US" sz="1600" dirty="0" smtClean="0">
                <a:solidFill>
                  <a:schemeClr val="bg1"/>
                </a:solidFill>
              </a:rPr>
              <a:t>I </a:t>
            </a:r>
            <a:r>
              <a:rPr lang="en-US" sz="1600" dirty="0">
                <a:solidFill>
                  <a:schemeClr val="bg1"/>
                </a:solidFill>
              </a:rPr>
              <a:t>have learned the secret of facing plenty and hunger, abundance and need. </a:t>
            </a:r>
            <a:r>
              <a:rPr lang="en-US" sz="1600" dirty="0" smtClean="0">
                <a:solidFill>
                  <a:schemeClr val="bg1"/>
                </a:solidFill>
              </a:rPr>
              <a:t> (Phil 4:11-12)</a:t>
            </a:r>
          </a:p>
        </p:txBody>
      </p:sp>
      <p:sp>
        <p:nvSpPr>
          <p:cNvPr id="7" name="TextBox 6"/>
          <p:cNvSpPr txBox="1"/>
          <p:nvPr/>
        </p:nvSpPr>
        <p:spPr>
          <a:xfrm>
            <a:off x="533400" y="2287457"/>
            <a:ext cx="8332537" cy="584775"/>
          </a:xfrm>
          <a:prstGeom prst="rect">
            <a:avLst/>
          </a:prstGeom>
          <a:noFill/>
        </p:spPr>
        <p:txBody>
          <a:bodyPr wrap="none" rtlCol="0">
            <a:spAutoFit/>
          </a:bodyPr>
          <a:lstStyle/>
          <a:p>
            <a:r>
              <a:rPr lang="en-US" sz="1600" dirty="0">
                <a:solidFill>
                  <a:schemeClr val="bg1"/>
                </a:solidFill>
              </a:rPr>
              <a:t>Keep your life free from love of money, and be content with what you have, for he has said, “I will </a:t>
            </a:r>
            <a:endParaRPr lang="en-US" sz="1600" dirty="0" smtClean="0">
              <a:solidFill>
                <a:schemeClr val="bg1"/>
              </a:solidFill>
            </a:endParaRPr>
          </a:p>
          <a:p>
            <a:r>
              <a:rPr lang="en-US" sz="1600" dirty="0" smtClean="0">
                <a:solidFill>
                  <a:schemeClr val="bg1"/>
                </a:solidFill>
              </a:rPr>
              <a:t>never </a:t>
            </a:r>
            <a:r>
              <a:rPr lang="en-US" sz="1600" dirty="0">
                <a:solidFill>
                  <a:schemeClr val="bg1"/>
                </a:solidFill>
              </a:rPr>
              <a:t>leave you nor forsake you.” </a:t>
            </a:r>
            <a:r>
              <a:rPr lang="en-US" sz="1600" dirty="0" smtClean="0">
                <a:solidFill>
                  <a:schemeClr val="bg1"/>
                </a:solidFill>
              </a:rPr>
              <a:t>(Hebrews 13:5)</a:t>
            </a:r>
          </a:p>
        </p:txBody>
      </p:sp>
      <p:sp>
        <p:nvSpPr>
          <p:cNvPr id="8" name="TextBox 7"/>
          <p:cNvSpPr txBox="1"/>
          <p:nvPr/>
        </p:nvSpPr>
        <p:spPr>
          <a:xfrm>
            <a:off x="533400" y="3109492"/>
            <a:ext cx="8086444" cy="830997"/>
          </a:xfrm>
          <a:prstGeom prst="rect">
            <a:avLst/>
          </a:prstGeom>
          <a:noFill/>
        </p:spPr>
        <p:txBody>
          <a:bodyPr wrap="none" rtlCol="0">
            <a:spAutoFit/>
          </a:bodyPr>
          <a:lstStyle/>
          <a:p>
            <a:r>
              <a:rPr lang="en-US" sz="1600" dirty="0">
                <a:solidFill>
                  <a:schemeClr val="bg1"/>
                </a:solidFill>
              </a:rPr>
              <a:t>Now there is great gain in godliness with contentment, for we brought nothing into the world, </a:t>
            </a:r>
            <a:endParaRPr lang="en-US" sz="1600" dirty="0" smtClean="0">
              <a:solidFill>
                <a:schemeClr val="bg1"/>
              </a:solidFill>
            </a:endParaRPr>
          </a:p>
          <a:p>
            <a:r>
              <a:rPr lang="en-US" sz="1600" dirty="0" smtClean="0">
                <a:solidFill>
                  <a:schemeClr val="bg1"/>
                </a:solidFill>
              </a:rPr>
              <a:t>and </a:t>
            </a:r>
            <a:r>
              <a:rPr lang="en-US" sz="1600" dirty="0">
                <a:solidFill>
                  <a:schemeClr val="bg1"/>
                </a:solidFill>
              </a:rPr>
              <a:t>we cannot take anything out of the world. But if we have food and clothing, with these we </a:t>
            </a:r>
            <a:endParaRPr lang="en-US" sz="1600" dirty="0" smtClean="0">
              <a:solidFill>
                <a:schemeClr val="bg1"/>
              </a:solidFill>
            </a:endParaRPr>
          </a:p>
          <a:p>
            <a:r>
              <a:rPr lang="en-US" sz="1600" dirty="0" smtClean="0">
                <a:solidFill>
                  <a:schemeClr val="bg1"/>
                </a:solidFill>
              </a:rPr>
              <a:t>will </a:t>
            </a:r>
            <a:r>
              <a:rPr lang="en-US" sz="1600" dirty="0">
                <a:solidFill>
                  <a:schemeClr val="bg1"/>
                </a:solidFill>
              </a:rPr>
              <a:t>be content. </a:t>
            </a:r>
            <a:r>
              <a:rPr lang="en-US" sz="1600" dirty="0" smtClean="0">
                <a:solidFill>
                  <a:schemeClr val="bg1"/>
                </a:solidFill>
              </a:rPr>
              <a:t>(1Timothy 6:6-8)</a:t>
            </a:r>
          </a:p>
        </p:txBody>
      </p:sp>
      <p:sp>
        <p:nvSpPr>
          <p:cNvPr id="9" name="TextBox 8"/>
          <p:cNvSpPr txBox="1"/>
          <p:nvPr/>
        </p:nvSpPr>
        <p:spPr>
          <a:xfrm>
            <a:off x="533400" y="4177748"/>
            <a:ext cx="7331879" cy="584775"/>
          </a:xfrm>
          <a:prstGeom prst="rect">
            <a:avLst/>
          </a:prstGeom>
          <a:noFill/>
        </p:spPr>
        <p:txBody>
          <a:bodyPr wrap="none" rtlCol="0">
            <a:spAutoFit/>
          </a:bodyPr>
          <a:lstStyle/>
          <a:p>
            <a:r>
              <a:rPr lang="en-US" sz="1600" dirty="0">
                <a:solidFill>
                  <a:schemeClr val="bg1"/>
                </a:solidFill>
              </a:rPr>
              <a:t>You keep him in perfect peace whose mind is stayed on you, because he trusts in you. </a:t>
            </a:r>
            <a:endParaRPr lang="en-US" sz="1600" dirty="0" smtClean="0">
              <a:solidFill>
                <a:schemeClr val="bg1"/>
              </a:solidFill>
            </a:endParaRPr>
          </a:p>
          <a:p>
            <a:r>
              <a:rPr lang="en-US" sz="1600" dirty="0" smtClean="0">
                <a:solidFill>
                  <a:schemeClr val="bg1"/>
                </a:solidFill>
              </a:rPr>
              <a:t>(Isaiah 26:3)</a:t>
            </a:r>
          </a:p>
        </p:txBody>
      </p:sp>
    </p:spTree>
    <p:extLst>
      <p:ext uri="{BB962C8B-B14F-4D97-AF65-F5344CB8AC3E}">
        <p14:creationId xmlns:p14="http://schemas.microsoft.com/office/powerpoint/2010/main" val="2396521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55</a:t>
            </a:r>
          </a:p>
        </p:txBody>
      </p:sp>
      <p:sp>
        <p:nvSpPr>
          <p:cNvPr id="6" name="TextBox 5"/>
          <p:cNvSpPr txBox="1"/>
          <p:nvPr/>
        </p:nvSpPr>
        <p:spPr>
          <a:xfrm>
            <a:off x="228600" y="847516"/>
            <a:ext cx="1576072" cy="338554"/>
          </a:xfrm>
          <a:prstGeom prst="rect">
            <a:avLst/>
          </a:prstGeom>
          <a:noFill/>
        </p:spPr>
        <p:txBody>
          <a:bodyPr wrap="none" rtlCol="0">
            <a:spAutoFit/>
          </a:bodyPr>
          <a:lstStyle/>
          <a:p>
            <a:r>
              <a:rPr lang="en-US" sz="1600" dirty="0" smtClean="0">
                <a:solidFill>
                  <a:schemeClr val="bg1"/>
                </a:solidFill>
              </a:rPr>
              <a:t>Another Chiasm:</a:t>
            </a:r>
          </a:p>
        </p:txBody>
      </p:sp>
      <p:sp>
        <p:nvSpPr>
          <p:cNvPr id="7" name="TextBox 6"/>
          <p:cNvSpPr txBox="1"/>
          <p:nvPr/>
        </p:nvSpPr>
        <p:spPr>
          <a:xfrm>
            <a:off x="228600" y="1295400"/>
            <a:ext cx="8686800" cy="3416320"/>
          </a:xfrm>
          <a:prstGeom prst="rect">
            <a:avLst/>
          </a:prstGeom>
          <a:noFill/>
        </p:spPr>
        <p:txBody>
          <a:bodyPr wrap="square" rtlCol="0">
            <a:spAutoFit/>
          </a:bodyPr>
          <a:lstStyle/>
          <a:p>
            <a:r>
              <a:rPr lang="en-US" sz="2400" dirty="0" smtClean="0">
                <a:solidFill>
                  <a:schemeClr val="bg1"/>
                </a:solidFill>
              </a:rPr>
              <a:t>55:8-9  </a:t>
            </a:r>
            <a:r>
              <a:rPr lang="en-US" sz="2400" dirty="0">
                <a:solidFill>
                  <a:schemeClr val="bg1"/>
                </a:solidFill>
              </a:rPr>
              <a:t>"For </a:t>
            </a:r>
            <a:r>
              <a:rPr lang="en-US" sz="2400" u="sng" dirty="0">
                <a:solidFill>
                  <a:schemeClr val="bg1"/>
                </a:solidFill>
              </a:rPr>
              <a:t>my thoughts</a:t>
            </a:r>
            <a:r>
              <a:rPr lang="en-US" sz="2400" dirty="0">
                <a:solidFill>
                  <a:schemeClr val="bg1"/>
                </a:solidFill>
              </a:rPr>
              <a:t> are not </a:t>
            </a:r>
            <a:r>
              <a:rPr lang="en-US" sz="2400" u="sng" dirty="0">
                <a:solidFill>
                  <a:schemeClr val="bg1"/>
                </a:solidFill>
              </a:rPr>
              <a:t>your thoughts</a:t>
            </a:r>
            <a:r>
              <a:rPr lang="en-US" sz="2400" dirty="0">
                <a:solidFill>
                  <a:schemeClr val="bg1"/>
                </a:solidFill>
              </a:rPr>
              <a:t>, </a:t>
            </a:r>
            <a:endParaRPr lang="en-US" sz="2400" dirty="0" smtClean="0">
              <a:solidFill>
                <a:schemeClr val="bg1"/>
              </a:solidFill>
            </a:endParaRPr>
          </a:p>
          <a:p>
            <a:endParaRPr lang="en-US" sz="2400" dirty="0" smtClean="0">
              <a:solidFill>
                <a:schemeClr val="bg1"/>
              </a:solidFill>
            </a:endParaRPr>
          </a:p>
          <a:p>
            <a:r>
              <a:rPr lang="en-US" sz="2400" dirty="0">
                <a:solidFill>
                  <a:schemeClr val="bg1"/>
                </a:solidFill>
              </a:rPr>
              <a:t>	</a:t>
            </a:r>
            <a:r>
              <a:rPr lang="en-US" sz="2400" dirty="0" smtClean="0">
                <a:solidFill>
                  <a:schemeClr val="bg1"/>
                </a:solidFill>
              </a:rPr>
              <a:t>	neither </a:t>
            </a:r>
            <a:r>
              <a:rPr lang="en-US" sz="2400" dirty="0">
                <a:solidFill>
                  <a:schemeClr val="bg1"/>
                </a:solidFill>
              </a:rPr>
              <a:t>are </a:t>
            </a:r>
            <a:r>
              <a:rPr lang="en-US" sz="2400" i="1" u="sng" dirty="0">
                <a:solidFill>
                  <a:schemeClr val="bg1"/>
                </a:solidFill>
              </a:rPr>
              <a:t>your ways my ways</a:t>
            </a:r>
            <a:r>
              <a:rPr lang="en-US" sz="2400" dirty="0">
                <a:solidFill>
                  <a:schemeClr val="bg1"/>
                </a:solidFill>
              </a:rPr>
              <a:t>," declares the </a:t>
            </a:r>
            <a:r>
              <a:rPr lang="en-US" sz="2400" dirty="0" smtClean="0">
                <a:solidFill>
                  <a:schemeClr val="bg1"/>
                </a:solidFill>
              </a:rPr>
              <a:t>LORD</a:t>
            </a:r>
          </a:p>
          <a:p>
            <a:r>
              <a:rPr lang="en-US" sz="2400" dirty="0" smtClean="0">
                <a:solidFill>
                  <a:schemeClr val="bg1"/>
                </a:solidFill>
              </a:rPr>
              <a:t>.</a:t>
            </a:r>
            <a:endParaRPr lang="en-US" sz="2400" dirty="0">
              <a:solidFill>
                <a:schemeClr val="bg1"/>
              </a:solidFill>
            </a:endParaRPr>
          </a:p>
          <a:p>
            <a:r>
              <a:rPr lang="en-US" sz="2400" dirty="0">
                <a:solidFill>
                  <a:schemeClr val="bg1"/>
                </a:solidFill>
              </a:rPr>
              <a:t>	</a:t>
            </a:r>
            <a:r>
              <a:rPr lang="en-US" sz="2400" dirty="0" smtClean="0">
                <a:solidFill>
                  <a:schemeClr val="bg1"/>
                </a:solidFill>
              </a:rPr>
              <a:t>		</a:t>
            </a:r>
            <a:r>
              <a:rPr lang="en-US" sz="2400" dirty="0" smtClean="0">
                <a:solidFill>
                  <a:schemeClr val="accent6"/>
                </a:solidFill>
              </a:rPr>
              <a:t>"As </a:t>
            </a:r>
            <a:r>
              <a:rPr lang="en-US" sz="2400" dirty="0">
                <a:solidFill>
                  <a:schemeClr val="accent6"/>
                </a:solidFill>
              </a:rPr>
              <a:t>the heavens are higher than the earth</a:t>
            </a:r>
            <a:r>
              <a:rPr lang="en-US" sz="2400" dirty="0">
                <a:solidFill>
                  <a:schemeClr val="bg1"/>
                </a:solidFill>
              </a:rPr>
              <a:t>, </a:t>
            </a:r>
            <a:endParaRPr lang="en-US" sz="2400" dirty="0" smtClean="0">
              <a:solidFill>
                <a:schemeClr val="bg1"/>
              </a:solidFill>
            </a:endParaRPr>
          </a:p>
          <a:p>
            <a:endParaRPr lang="en-US" sz="2400" dirty="0" smtClean="0">
              <a:solidFill>
                <a:schemeClr val="bg1"/>
              </a:solidFill>
            </a:endParaRPr>
          </a:p>
          <a:p>
            <a:r>
              <a:rPr lang="en-US" sz="2400" dirty="0" smtClean="0">
                <a:solidFill>
                  <a:schemeClr val="bg1"/>
                </a:solidFill>
              </a:rPr>
              <a:t>		so </a:t>
            </a:r>
            <a:r>
              <a:rPr lang="en-US" sz="2400" dirty="0">
                <a:solidFill>
                  <a:schemeClr val="bg1"/>
                </a:solidFill>
              </a:rPr>
              <a:t>are </a:t>
            </a:r>
            <a:r>
              <a:rPr lang="en-US" sz="2400" i="1" u="sng" dirty="0">
                <a:solidFill>
                  <a:schemeClr val="bg1"/>
                </a:solidFill>
              </a:rPr>
              <a:t>my ways</a:t>
            </a:r>
            <a:r>
              <a:rPr lang="en-US" sz="2400" dirty="0">
                <a:solidFill>
                  <a:schemeClr val="bg1"/>
                </a:solidFill>
              </a:rPr>
              <a:t> higher than </a:t>
            </a:r>
            <a:r>
              <a:rPr lang="en-US" sz="2400" i="1" u="sng" dirty="0">
                <a:solidFill>
                  <a:schemeClr val="bg1"/>
                </a:solidFill>
              </a:rPr>
              <a:t>your ways </a:t>
            </a:r>
            <a:endParaRPr lang="en-US" sz="2400" i="1" u="sng" dirty="0" smtClean="0">
              <a:solidFill>
                <a:schemeClr val="bg1"/>
              </a:solidFill>
            </a:endParaRPr>
          </a:p>
          <a:p>
            <a:endParaRPr lang="en-US" sz="2400" dirty="0" smtClean="0">
              <a:solidFill>
                <a:schemeClr val="bg1"/>
              </a:solidFill>
            </a:endParaRPr>
          </a:p>
          <a:p>
            <a:r>
              <a:rPr lang="en-US" sz="2400" dirty="0" smtClean="0">
                <a:solidFill>
                  <a:schemeClr val="bg1"/>
                </a:solidFill>
              </a:rPr>
              <a:t>             and </a:t>
            </a:r>
            <a:r>
              <a:rPr lang="en-US" sz="2400" u="sng" dirty="0">
                <a:solidFill>
                  <a:schemeClr val="bg1"/>
                </a:solidFill>
              </a:rPr>
              <a:t>my thoughts</a:t>
            </a:r>
            <a:r>
              <a:rPr lang="en-US" sz="2400" dirty="0">
                <a:solidFill>
                  <a:schemeClr val="bg1"/>
                </a:solidFill>
              </a:rPr>
              <a:t> than </a:t>
            </a:r>
            <a:r>
              <a:rPr lang="en-US" sz="2400" u="sng" dirty="0">
                <a:solidFill>
                  <a:schemeClr val="bg1"/>
                </a:solidFill>
              </a:rPr>
              <a:t>your thoughts</a:t>
            </a:r>
            <a:r>
              <a:rPr lang="en-US" sz="2400" dirty="0">
                <a:solidFill>
                  <a:schemeClr val="bg1"/>
                </a:solidFill>
              </a:rPr>
              <a:t>.</a:t>
            </a:r>
          </a:p>
        </p:txBody>
      </p:sp>
    </p:spTree>
    <p:extLst>
      <p:ext uri="{BB962C8B-B14F-4D97-AF65-F5344CB8AC3E}">
        <p14:creationId xmlns:p14="http://schemas.microsoft.com/office/powerpoint/2010/main" val="2572201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2419509"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55 (v.10)</a:t>
            </a:r>
          </a:p>
        </p:txBody>
      </p:sp>
      <p:pic>
        <p:nvPicPr>
          <p:cNvPr id="1026" name="Picture 2" descr="http://www.srh.noaa.gov/jetstream/atmos/images/hyd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574" y="938809"/>
            <a:ext cx="8160026" cy="5919191"/>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63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55</a:t>
            </a:r>
          </a:p>
        </p:txBody>
      </p:sp>
      <p:sp>
        <p:nvSpPr>
          <p:cNvPr id="6" name="TextBox 5"/>
          <p:cNvSpPr txBox="1"/>
          <p:nvPr/>
        </p:nvSpPr>
        <p:spPr>
          <a:xfrm>
            <a:off x="457200" y="1295400"/>
            <a:ext cx="2617640" cy="338554"/>
          </a:xfrm>
          <a:prstGeom prst="rect">
            <a:avLst/>
          </a:prstGeom>
          <a:noFill/>
        </p:spPr>
        <p:txBody>
          <a:bodyPr wrap="none" rtlCol="0">
            <a:spAutoFit/>
          </a:bodyPr>
          <a:lstStyle/>
          <a:p>
            <a:r>
              <a:rPr lang="en-US" sz="1600" dirty="0" smtClean="0">
                <a:solidFill>
                  <a:schemeClr val="bg1"/>
                </a:solidFill>
              </a:rPr>
              <a:t>Do the </a:t>
            </a:r>
            <a:r>
              <a:rPr lang="en-US" sz="1600" dirty="0">
                <a:solidFill>
                  <a:schemeClr val="bg1"/>
                </a:solidFill>
              </a:rPr>
              <a:t>t</a:t>
            </a:r>
            <a:r>
              <a:rPr lang="en-US" sz="1600" dirty="0" smtClean="0">
                <a:solidFill>
                  <a:schemeClr val="bg1"/>
                </a:solidFill>
              </a:rPr>
              <a:t>rees </a:t>
            </a:r>
            <a:r>
              <a:rPr lang="en-US" sz="1600" dirty="0">
                <a:solidFill>
                  <a:schemeClr val="bg1"/>
                </a:solidFill>
              </a:rPr>
              <a:t>b</a:t>
            </a:r>
            <a:r>
              <a:rPr lang="en-US" sz="1600" dirty="0" smtClean="0">
                <a:solidFill>
                  <a:schemeClr val="bg1"/>
                </a:solidFill>
              </a:rPr>
              <a:t>lock </a:t>
            </a:r>
            <a:r>
              <a:rPr lang="en-US" sz="1600" dirty="0">
                <a:solidFill>
                  <a:schemeClr val="bg1"/>
                </a:solidFill>
              </a:rPr>
              <a:t>m</a:t>
            </a:r>
            <a:r>
              <a:rPr lang="en-US" sz="1600" dirty="0" smtClean="0">
                <a:solidFill>
                  <a:schemeClr val="bg1"/>
                </a:solidFill>
              </a:rPr>
              <a:t>y </a:t>
            </a:r>
            <a:r>
              <a:rPr lang="en-US" sz="1600" dirty="0">
                <a:solidFill>
                  <a:schemeClr val="bg1"/>
                </a:solidFill>
              </a:rPr>
              <a:t>p</a:t>
            </a:r>
            <a:r>
              <a:rPr lang="en-US" sz="1600" dirty="0" smtClean="0">
                <a:solidFill>
                  <a:schemeClr val="bg1"/>
                </a:solidFill>
              </a:rPr>
              <a:t>ath …</a:t>
            </a:r>
          </a:p>
        </p:txBody>
      </p:sp>
      <p:pic>
        <p:nvPicPr>
          <p:cNvPr id="2050" name="Picture 2" descr="http://4.bp.blogspot.com/-42YCv-jPIaw/UqTM_-EjTxI/AAAAAAAAGpg/gQ7aTTzBKDM/s1600/P103089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981200"/>
            <a:ext cx="7686675" cy="4324351"/>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7423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39</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3074" name="Picture 2" descr="http://blogs.duncanjohnson.ca/ex204-2012/wp-content/uploads/sites/5/2012/07/671px-Marduk-apla-iddina_I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76200"/>
            <a:ext cx="4419600" cy="6744666"/>
          </a:xfrm>
          <a:prstGeom prst="rect">
            <a:avLst/>
          </a:prstGeom>
          <a:noFill/>
          <a:effectLst>
            <a:outerShdw blurRad="101600" dist="88900" dir="2700000" algn="tl" rotWithShape="0">
              <a:prstClr val="black">
                <a:alpha val="79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553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55</a:t>
            </a:r>
          </a:p>
        </p:txBody>
      </p:sp>
      <p:sp>
        <p:nvSpPr>
          <p:cNvPr id="6" name="TextBox 5"/>
          <p:cNvSpPr txBox="1"/>
          <p:nvPr/>
        </p:nvSpPr>
        <p:spPr>
          <a:xfrm>
            <a:off x="457200" y="956846"/>
            <a:ext cx="1917704" cy="338554"/>
          </a:xfrm>
          <a:prstGeom prst="rect">
            <a:avLst/>
          </a:prstGeom>
          <a:noFill/>
        </p:spPr>
        <p:txBody>
          <a:bodyPr wrap="none" rtlCol="0">
            <a:spAutoFit/>
          </a:bodyPr>
          <a:lstStyle/>
          <a:p>
            <a:r>
              <a:rPr lang="en-US" sz="1600" dirty="0" smtClean="0">
                <a:solidFill>
                  <a:schemeClr val="bg1"/>
                </a:solidFill>
              </a:rPr>
              <a:t>… or create the trail?</a:t>
            </a:r>
          </a:p>
        </p:txBody>
      </p:sp>
      <p:pic>
        <p:nvPicPr>
          <p:cNvPr id="3074" name="Picture 2" descr="http://1.bp.blogspot.com/_UbEwOIKu6t0/TKFCFmgTMiI/AAAAAAAAB84/r7_PsiKDHEg/s1600/pat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464677"/>
            <a:ext cx="7686675" cy="5124451"/>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59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600" y="1676400"/>
            <a:ext cx="3433312" cy="400110"/>
          </a:xfrm>
          <a:prstGeom prst="rect">
            <a:avLst/>
          </a:prstGeom>
          <a:noFill/>
        </p:spPr>
        <p:txBody>
          <a:bodyPr wrap="none" rtlCol="0">
            <a:spAutoFit/>
          </a:bodyPr>
          <a:lstStyle/>
          <a:p>
            <a:r>
              <a:rPr lang="en-US" sz="2000" dirty="0">
                <a:solidFill>
                  <a:schemeClr val="bg1"/>
                </a:solidFill>
              </a:rPr>
              <a:t>http://www.williamsonit.ca/ss/</a:t>
            </a:r>
            <a:endParaRPr lang="en-US" sz="2000" dirty="0" smtClean="0">
              <a:solidFill>
                <a:schemeClr val="bg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43279"/>
            <a:ext cx="5177790" cy="6853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81000" y="2590800"/>
            <a:ext cx="3298275" cy="1631216"/>
          </a:xfrm>
          <a:prstGeom prst="rect">
            <a:avLst/>
          </a:prstGeom>
          <a:noFill/>
        </p:spPr>
        <p:txBody>
          <a:bodyPr wrap="none" rtlCol="0">
            <a:spAutoFit/>
          </a:bodyPr>
          <a:lstStyle/>
          <a:p>
            <a:r>
              <a:rPr lang="en-US" sz="2000" dirty="0" smtClean="0">
                <a:solidFill>
                  <a:schemeClr val="bg1"/>
                </a:solidFill>
              </a:rPr>
              <a:t>RIGHT click on any link and </a:t>
            </a:r>
          </a:p>
          <a:p>
            <a:r>
              <a:rPr lang="en-US" sz="2000" dirty="0" smtClean="0">
                <a:solidFill>
                  <a:schemeClr val="bg1"/>
                </a:solidFill>
              </a:rPr>
              <a:t>choose “Save Link As”.</a:t>
            </a:r>
          </a:p>
          <a:p>
            <a:endParaRPr lang="en-US" sz="2000" dirty="0">
              <a:solidFill>
                <a:schemeClr val="bg1"/>
              </a:solidFill>
            </a:endParaRPr>
          </a:p>
          <a:p>
            <a:r>
              <a:rPr lang="en-US" sz="2000" dirty="0" smtClean="0">
                <a:solidFill>
                  <a:schemeClr val="bg1"/>
                </a:solidFill>
              </a:rPr>
              <a:t>When the file is downloaded, </a:t>
            </a:r>
          </a:p>
          <a:p>
            <a:r>
              <a:rPr lang="en-US" sz="2000" dirty="0" smtClean="0">
                <a:solidFill>
                  <a:schemeClr val="bg1"/>
                </a:solidFill>
              </a:rPr>
              <a:t>double click it to play. </a:t>
            </a:r>
          </a:p>
        </p:txBody>
      </p:sp>
      <p:cxnSp>
        <p:nvCxnSpPr>
          <p:cNvPr id="3" name="Straight Arrow Connector 2"/>
          <p:cNvCxnSpPr/>
          <p:nvPr/>
        </p:nvCxnSpPr>
        <p:spPr>
          <a:xfrm>
            <a:off x="2971800" y="4114800"/>
            <a:ext cx="1447800" cy="1295400"/>
          </a:xfrm>
          <a:prstGeom prst="straightConnector1">
            <a:avLst/>
          </a:prstGeom>
          <a:ln w="3810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0946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56</a:t>
            </a:r>
          </a:p>
        </p:txBody>
      </p:sp>
      <p:sp>
        <p:nvSpPr>
          <p:cNvPr id="6" name="TextBox 5"/>
          <p:cNvSpPr txBox="1"/>
          <p:nvPr/>
        </p:nvSpPr>
        <p:spPr>
          <a:xfrm>
            <a:off x="609600" y="579769"/>
            <a:ext cx="788999" cy="338554"/>
          </a:xfrm>
          <a:prstGeom prst="rect">
            <a:avLst/>
          </a:prstGeom>
          <a:noFill/>
        </p:spPr>
        <p:txBody>
          <a:bodyPr wrap="none" rtlCol="0">
            <a:spAutoFit/>
          </a:bodyPr>
          <a:lstStyle/>
          <a:p>
            <a:r>
              <a:rPr lang="en-US" sz="1600" dirty="0">
                <a:solidFill>
                  <a:schemeClr val="bg1"/>
                </a:solidFill>
              </a:rPr>
              <a:t>C</a:t>
            </a:r>
            <a:r>
              <a:rPr lang="en-US" sz="1600" dirty="0" smtClean="0">
                <a:solidFill>
                  <a:schemeClr val="bg1"/>
                </a:solidFill>
              </a:rPr>
              <a:t>hiasm</a:t>
            </a:r>
          </a:p>
        </p:txBody>
      </p:sp>
      <p:sp>
        <p:nvSpPr>
          <p:cNvPr id="5" name="TextBox 4"/>
          <p:cNvSpPr txBox="1"/>
          <p:nvPr/>
        </p:nvSpPr>
        <p:spPr>
          <a:xfrm>
            <a:off x="1398598" y="1295400"/>
            <a:ext cx="7516801" cy="3416320"/>
          </a:xfrm>
          <a:prstGeom prst="rect">
            <a:avLst/>
          </a:prstGeom>
          <a:noFill/>
        </p:spPr>
        <p:txBody>
          <a:bodyPr wrap="square" rtlCol="0">
            <a:spAutoFit/>
          </a:bodyPr>
          <a:lstStyle/>
          <a:p>
            <a:r>
              <a:rPr lang="en-US" sz="2400" dirty="0" smtClean="0">
                <a:solidFill>
                  <a:schemeClr val="bg1"/>
                </a:solidFill>
              </a:rPr>
              <a:t>56:1-2 	To all people</a:t>
            </a:r>
          </a:p>
          <a:p>
            <a:endParaRPr lang="en-US" sz="2400" dirty="0">
              <a:solidFill>
                <a:schemeClr val="bg1"/>
              </a:solidFill>
            </a:endParaRPr>
          </a:p>
          <a:p>
            <a:r>
              <a:rPr lang="en-US" sz="2400" dirty="0" smtClean="0">
                <a:solidFill>
                  <a:schemeClr val="bg1"/>
                </a:solidFill>
              </a:rPr>
              <a:t>56:3		To the foreigner </a:t>
            </a:r>
          </a:p>
          <a:p>
            <a:endParaRPr lang="en-US" sz="2400" dirty="0" smtClean="0">
              <a:solidFill>
                <a:schemeClr val="bg1"/>
              </a:solidFill>
            </a:endParaRPr>
          </a:p>
          <a:p>
            <a:r>
              <a:rPr lang="en-US" sz="2400" dirty="0" smtClean="0">
                <a:solidFill>
                  <a:schemeClr val="bg1"/>
                </a:solidFill>
              </a:rPr>
              <a:t>56:4-5			</a:t>
            </a:r>
            <a:r>
              <a:rPr lang="en-US" sz="2400" dirty="0">
                <a:solidFill>
                  <a:schemeClr val="accent6"/>
                </a:solidFill>
              </a:rPr>
              <a:t>To</a:t>
            </a:r>
            <a:r>
              <a:rPr lang="en-US" sz="2400" dirty="0" smtClean="0">
                <a:solidFill>
                  <a:schemeClr val="bg1"/>
                </a:solidFill>
              </a:rPr>
              <a:t> </a:t>
            </a:r>
            <a:r>
              <a:rPr lang="en-US" sz="2400" dirty="0">
                <a:solidFill>
                  <a:schemeClr val="accent6"/>
                </a:solidFill>
              </a:rPr>
              <a:t>the</a:t>
            </a:r>
            <a:r>
              <a:rPr lang="en-US" sz="2400" dirty="0" smtClean="0">
                <a:solidFill>
                  <a:schemeClr val="bg1"/>
                </a:solidFill>
              </a:rPr>
              <a:t> </a:t>
            </a:r>
            <a:r>
              <a:rPr lang="en-US" sz="2400" dirty="0">
                <a:solidFill>
                  <a:schemeClr val="accent6"/>
                </a:solidFill>
              </a:rPr>
              <a:t>eunuch</a:t>
            </a:r>
          </a:p>
          <a:p>
            <a:endParaRPr lang="en-US" sz="2400" dirty="0" smtClean="0">
              <a:solidFill>
                <a:schemeClr val="bg1"/>
              </a:solidFill>
            </a:endParaRPr>
          </a:p>
          <a:p>
            <a:r>
              <a:rPr lang="en-US" sz="2400" dirty="0" smtClean="0">
                <a:solidFill>
                  <a:schemeClr val="bg1"/>
                </a:solidFill>
              </a:rPr>
              <a:t>56:6a		To the foreigner</a:t>
            </a:r>
          </a:p>
          <a:p>
            <a:endParaRPr lang="en-US" sz="2400" dirty="0">
              <a:solidFill>
                <a:schemeClr val="bg1"/>
              </a:solidFill>
            </a:endParaRPr>
          </a:p>
          <a:p>
            <a:r>
              <a:rPr lang="en-US" sz="2400" dirty="0" smtClean="0">
                <a:solidFill>
                  <a:schemeClr val="bg1"/>
                </a:solidFill>
              </a:rPr>
              <a:t>56:6b-7 To all people</a:t>
            </a:r>
          </a:p>
        </p:txBody>
      </p:sp>
    </p:spTree>
    <p:extLst>
      <p:ext uri="{BB962C8B-B14F-4D97-AF65-F5344CB8AC3E}">
        <p14:creationId xmlns:p14="http://schemas.microsoft.com/office/powerpoint/2010/main" val="2851057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56</a:t>
            </a:r>
          </a:p>
        </p:txBody>
      </p:sp>
      <p:sp>
        <p:nvSpPr>
          <p:cNvPr id="6" name="TextBox 5"/>
          <p:cNvSpPr txBox="1"/>
          <p:nvPr/>
        </p:nvSpPr>
        <p:spPr>
          <a:xfrm>
            <a:off x="327580" y="828175"/>
            <a:ext cx="4899739" cy="461665"/>
          </a:xfrm>
          <a:prstGeom prst="rect">
            <a:avLst/>
          </a:prstGeom>
          <a:noFill/>
        </p:spPr>
        <p:txBody>
          <a:bodyPr wrap="none" rtlCol="0">
            <a:spAutoFit/>
          </a:bodyPr>
          <a:lstStyle/>
          <a:p>
            <a:r>
              <a:rPr lang="en-US" sz="2400" dirty="0" smtClean="0">
                <a:solidFill>
                  <a:schemeClr val="bg1"/>
                </a:solidFill>
              </a:rPr>
              <a:t>What Is The Purpose Of The Sabbath?</a:t>
            </a:r>
          </a:p>
        </p:txBody>
      </p:sp>
      <p:pic>
        <p:nvPicPr>
          <p:cNvPr id="1026" name="Picture 2" descr="http://okanaganacupuncture.com/wp-content/uploads/2013/01/bedwetting752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657600"/>
            <a:ext cx="3059430" cy="2829974"/>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85800" y="1349276"/>
            <a:ext cx="7394140" cy="2308324"/>
          </a:xfrm>
          <a:prstGeom prst="rect">
            <a:avLst/>
          </a:prstGeom>
          <a:noFill/>
        </p:spPr>
        <p:txBody>
          <a:bodyPr wrap="none" rtlCol="0">
            <a:spAutoFit/>
          </a:bodyPr>
          <a:lstStyle/>
          <a:p>
            <a:pPr marL="457200" indent="-457200">
              <a:buAutoNum type="arabicPeriod"/>
            </a:pPr>
            <a:r>
              <a:rPr lang="en-US" sz="2400" dirty="0" smtClean="0">
                <a:solidFill>
                  <a:schemeClr val="bg1"/>
                </a:solidFill>
              </a:rPr>
              <a:t>Regularly reminds us to reflect on the Lord</a:t>
            </a:r>
          </a:p>
          <a:p>
            <a:pPr marL="457200" indent="-457200">
              <a:buAutoNum type="arabicPeriod"/>
            </a:pPr>
            <a:r>
              <a:rPr lang="en-US" sz="2400" dirty="0" smtClean="0">
                <a:solidFill>
                  <a:schemeClr val="bg1"/>
                </a:solidFill>
              </a:rPr>
              <a:t>Reminds us of where true provision comes from</a:t>
            </a:r>
          </a:p>
          <a:p>
            <a:pPr marL="457200" indent="-457200">
              <a:buAutoNum type="arabicPeriod"/>
            </a:pPr>
            <a:r>
              <a:rPr lang="en-US" sz="2400" dirty="0" smtClean="0">
                <a:solidFill>
                  <a:schemeClr val="bg1"/>
                </a:solidFill>
              </a:rPr>
              <a:t>Gives our bodies an opportunity to rest</a:t>
            </a:r>
          </a:p>
          <a:p>
            <a:pPr marL="457200" indent="-457200">
              <a:buAutoNum type="arabicPeriod"/>
            </a:pPr>
            <a:r>
              <a:rPr lang="en-US" sz="2400" dirty="0" smtClean="0">
                <a:solidFill>
                  <a:schemeClr val="bg1"/>
                </a:solidFill>
              </a:rPr>
              <a:t>Remembers God as Creator</a:t>
            </a:r>
          </a:p>
          <a:p>
            <a:pPr marL="457200" indent="-457200">
              <a:buAutoNum type="arabicPeriod"/>
            </a:pPr>
            <a:r>
              <a:rPr lang="en-US" sz="2400" dirty="0" smtClean="0">
                <a:solidFill>
                  <a:schemeClr val="bg1"/>
                </a:solidFill>
              </a:rPr>
              <a:t>Israel was redeemed from slavery and rested. We too!</a:t>
            </a:r>
          </a:p>
          <a:p>
            <a:pPr marL="457200" indent="-457200">
              <a:buAutoNum type="arabicPeriod"/>
            </a:pPr>
            <a:r>
              <a:rPr lang="en-US" sz="2400" dirty="0" smtClean="0">
                <a:solidFill>
                  <a:schemeClr val="bg1"/>
                </a:solidFill>
              </a:rPr>
              <a:t>It is meant to “taste” of the future Kingdom</a:t>
            </a:r>
          </a:p>
        </p:txBody>
      </p:sp>
    </p:spTree>
    <p:extLst>
      <p:ext uri="{BB962C8B-B14F-4D97-AF65-F5344CB8AC3E}">
        <p14:creationId xmlns:p14="http://schemas.microsoft.com/office/powerpoint/2010/main" val="278884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56</a:t>
            </a:r>
          </a:p>
        </p:txBody>
      </p:sp>
      <p:sp>
        <p:nvSpPr>
          <p:cNvPr id="6" name="TextBox 5"/>
          <p:cNvSpPr txBox="1"/>
          <p:nvPr/>
        </p:nvSpPr>
        <p:spPr>
          <a:xfrm>
            <a:off x="609600" y="579769"/>
            <a:ext cx="1327608" cy="338554"/>
          </a:xfrm>
          <a:prstGeom prst="rect">
            <a:avLst/>
          </a:prstGeom>
          <a:noFill/>
        </p:spPr>
        <p:txBody>
          <a:bodyPr wrap="none" rtlCol="0">
            <a:spAutoFit/>
          </a:bodyPr>
          <a:lstStyle/>
          <a:p>
            <a:r>
              <a:rPr lang="en-US" sz="1600" dirty="0" smtClean="0">
                <a:solidFill>
                  <a:schemeClr val="bg1"/>
                </a:solidFill>
              </a:rPr>
              <a:t>Acts 10:14-16</a:t>
            </a:r>
          </a:p>
        </p:txBody>
      </p:sp>
      <p:pic>
        <p:nvPicPr>
          <p:cNvPr id="4098" name="Picture 2" descr="http://www.dsmedia.org/images/rg/44/44_Ac_10_02_R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925261"/>
            <a:ext cx="8039100" cy="5810251"/>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18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upload.wikimedia.org/wikipedia/commons/e/e8/Jerus-n4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 y="152400"/>
            <a:ext cx="9136380" cy="602001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705600" y="6324600"/>
            <a:ext cx="2165808" cy="338554"/>
          </a:xfrm>
          <a:prstGeom prst="rect">
            <a:avLst/>
          </a:prstGeom>
          <a:noFill/>
        </p:spPr>
        <p:txBody>
          <a:bodyPr wrap="square" rtlCol="0">
            <a:spAutoFit/>
          </a:bodyPr>
          <a:lstStyle/>
          <a:p>
            <a:r>
              <a:rPr lang="en-US" sz="1600" dirty="0" smtClean="0">
                <a:solidFill>
                  <a:schemeClr val="bg1"/>
                </a:solidFill>
              </a:rPr>
              <a:t>Court Of The Gentiles</a:t>
            </a:r>
          </a:p>
        </p:txBody>
      </p:sp>
    </p:spTree>
    <p:extLst>
      <p:ext uri="{BB962C8B-B14F-4D97-AF65-F5344CB8AC3E}">
        <p14:creationId xmlns:p14="http://schemas.microsoft.com/office/powerpoint/2010/main" val="220766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56</a:t>
            </a:r>
          </a:p>
        </p:txBody>
      </p:sp>
      <p:sp>
        <p:nvSpPr>
          <p:cNvPr id="6" name="TextBox 5"/>
          <p:cNvSpPr txBox="1"/>
          <p:nvPr/>
        </p:nvSpPr>
        <p:spPr>
          <a:xfrm>
            <a:off x="609600" y="579769"/>
            <a:ext cx="2986908" cy="338554"/>
          </a:xfrm>
          <a:prstGeom prst="rect">
            <a:avLst/>
          </a:prstGeom>
          <a:noFill/>
        </p:spPr>
        <p:txBody>
          <a:bodyPr wrap="none" rtlCol="0">
            <a:spAutoFit/>
          </a:bodyPr>
          <a:lstStyle/>
          <a:p>
            <a:r>
              <a:rPr lang="en-US" sz="1600" dirty="0" smtClean="0">
                <a:solidFill>
                  <a:schemeClr val="bg1"/>
                </a:solidFill>
              </a:rPr>
              <a:t>Some Interesting Cultic Leaders …</a:t>
            </a:r>
          </a:p>
        </p:txBody>
      </p:sp>
      <p:pic>
        <p:nvPicPr>
          <p:cNvPr id="5" name="Picture 4" descr="Miller"/>
          <p:cNvPicPr/>
          <p:nvPr/>
        </p:nvPicPr>
        <p:blipFill>
          <a:blip r:embed="rId3">
            <a:extLst>
              <a:ext uri="{28A0092B-C50C-407E-A947-70E740481C1C}">
                <a14:useLocalDpi xmlns:a14="http://schemas.microsoft.com/office/drawing/2010/main" val="0"/>
              </a:ext>
            </a:extLst>
          </a:blip>
          <a:srcRect/>
          <a:stretch>
            <a:fillRect/>
          </a:stretch>
        </p:blipFill>
        <p:spPr bwMode="auto">
          <a:xfrm>
            <a:off x="708528" y="1466850"/>
            <a:ext cx="1428750" cy="1428750"/>
          </a:xfrm>
          <a:prstGeom prst="rect">
            <a:avLst/>
          </a:prstGeom>
          <a:noFill/>
          <a:effectLst>
            <a:outerShdw blurRad="88900" dist="101600" dir="2700000" algn="tl" rotWithShape="0">
              <a:prstClr val="black">
                <a:alpha val="83000"/>
              </a:prstClr>
            </a:outerShdw>
          </a:effectLst>
        </p:spPr>
      </p:pic>
      <p:sp>
        <p:nvSpPr>
          <p:cNvPr id="2" name="TextBox 1"/>
          <p:cNvSpPr txBox="1"/>
          <p:nvPr/>
        </p:nvSpPr>
        <p:spPr>
          <a:xfrm>
            <a:off x="2438400" y="1828800"/>
            <a:ext cx="6789807" cy="4801314"/>
          </a:xfrm>
          <a:prstGeom prst="rect">
            <a:avLst/>
          </a:prstGeom>
          <a:noFill/>
        </p:spPr>
        <p:txBody>
          <a:bodyPr wrap="none" rtlCol="0">
            <a:spAutoFit/>
          </a:bodyPr>
          <a:lstStyle/>
          <a:p>
            <a:r>
              <a:rPr lang="en-US" dirty="0">
                <a:solidFill>
                  <a:schemeClr val="bg1"/>
                </a:solidFill>
              </a:rPr>
              <a:t>Australia: Also known as A.J., Alan John Miller lives in Queensland, </a:t>
            </a:r>
            <a:endParaRPr lang="en-US" dirty="0" smtClean="0">
              <a:solidFill>
                <a:schemeClr val="bg1"/>
              </a:solidFill>
            </a:endParaRPr>
          </a:p>
          <a:p>
            <a:r>
              <a:rPr lang="en-US" dirty="0" smtClean="0">
                <a:solidFill>
                  <a:schemeClr val="bg1"/>
                </a:solidFill>
              </a:rPr>
              <a:t>Australia </a:t>
            </a:r>
            <a:r>
              <a:rPr lang="en-US" dirty="0">
                <a:solidFill>
                  <a:schemeClr val="bg1"/>
                </a:solidFill>
              </a:rPr>
              <a:t>with his partner Mary Luck. Miller claims that he remembers </a:t>
            </a:r>
            <a:endParaRPr lang="en-US" dirty="0" smtClean="0">
              <a:solidFill>
                <a:schemeClr val="bg1"/>
              </a:solidFill>
            </a:endParaRPr>
          </a:p>
          <a:p>
            <a:r>
              <a:rPr lang="en-US" dirty="0" smtClean="0">
                <a:solidFill>
                  <a:schemeClr val="bg1"/>
                </a:solidFill>
              </a:rPr>
              <a:t>details </a:t>
            </a:r>
            <a:r>
              <a:rPr lang="en-US" dirty="0">
                <a:solidFill>
                  <a:schemeClr val="bg1"/>
                </a:solidFill>
              </a:rPr>
              <a:t>from </a:t>
            </a:r>
            <a:r>
              <a:rPr lang="en-US" u="sng" dirty="0">
                <a:solidFill>
                  <a:schemeClr val="bg1"/>
                </a:solidFill>
              </a:rPr>
              <a:t>his “former life” as Jesus</a:t>
            </a:r>
            <a:r>
              <a:rPr lang="en-US" dirty="0">
                <a:solidFill>
                  <a:schemeClr val="bg1"/>
                </a:solidFill>
              </a:rPr>
              <a:t>, and Luck says that she is the </a:t>
            </a:r>
            <a:endParaRPr lang="en-US" dirty="0" smtClean="0">
              <a:solidFill>
                <a:schemeClr val="bg1"/>
              </a:solidFill>
            </a:endParaRPr>
          </a:p>
          <a:p>
            <a:r>
              <a:rPr lang="en-US" u="sng" dirty="0" smtClean="0">
                <a:solidFill>
                  <a:schemeClr val="bg1"/>
                </a:solidFill>
              </a:rPr>
              <a:t>reincarnation </a:t>
            </a:r>
            <a:r>
              <a:rPr lang="en-US" u="sng" dirty="0">
                <a:solidFill>
                  <a:schemeClr val="bg1"/>
                </a:solidFill>
              </a:rPr>
              <a:t>of Mary Magdalene</a:t>
            </a:r>
            <a:r>
              <a:rPr lang="en-US" dirty="0">
                <a:solidFill>
                  <a:schemeClr val="bg1"/>
                </a:solidFill>
              </a:rPr>
              <a:t>. Both state that they were married </a:t>
            </a:r>
            <a:endParaRPr lang="en-US" dirty="0" smtClean="0">
              <a:solidFill>
                <a:schemeClr val="bg1"/>
              </a:solidFill>
            </a:endParaRPr>
          </a:p>
          <a:p>
            <a:r>
              <a:rPr lang="en-US" dirty="0" smtClean="0">
                <a:solidFill>
                  <a:schemeClr val="bg1"/>
                </a:solidFill>
              </a:rPr>
              <a:t>in </a:t>
            </a:r>
            <a:r>
              <a:rPr lang="en-US" dirty="0">
                <a:solidFill>
                  <a:schemeClr val="bg1"/>
                </a:solidFill>
              </a:rPr>
              <a:t>their previous life and had a </a:t>
            </a:r>
            <a:r>
              <a:rPr lang="en-US" u="sng" dirty="0">
                <a:solidFill>
                  <a:schemeClr val="bg1"/>
                </a:solidFill>
              </a:rPr>
              <a:t>daughter together</a:t>
            </a:r>
            <a:r>
              <a:rPr lang="en-US" dirty="0" smtClean="0">
                <a:solidFill>
                  <a:schemeClr val="bg1"/>
                </a:solidFill>
              </a:rPr>
              <a:t>.</a:t>
            </a:r>
          </a:p>
          <a:p>
            <a:endParaRPr lang="en-US" dirty="0">
              <a:solidFill>
                <a:schemeClr val="bg1"/>
              </a:solidFill>
            </a:endParaRPr>
          </a:p>
          <a:p>
            <a:r>
              <a:rPr lang="en-US" dirty="0">
                <a:solidFill>
                  <a:schemeClr val="bg1"/>
                </a:solidFill>
              </a:rPr>
              <a:t>“I have very clear memories of the crucifixion, but it wasn’t as </a:t>
            </a:r>
            <a:endParaRPr lang="en-US" dirty="0" smtClean="0">
              <a:solidFill>
                <a:schemeClr val="bg1"/>
              </a:solidFill>
            </a:endParaRPr>
          </a:p>
          <a:p>
            <a:r>
              <a:rPr lang="en-US" dirty="0" smtClean="0">
                <a:solidFill>
                  <a:schemeClr val="bg1"/>
                </a:solidFill>
              </a:rPr>
              <a:t>harrowing </a:t>
            </a:r>
            <a:r>
              <a:rPr lang="en-US" dirty="0">
                <a:solidFill>
                  <a:schemeClr val="bg1"/>
                </a:solidFill>
              </a:rPr>
              <a:t>for me as it was for others like Mary who was present,” </a:t>
            </a:r>
            <a:endParaRPr lang="en-US" dirty="0" smtClean="0">
              <a:solidFill>
                <a:schemeClr val="bg1"/>
              </a:solidFill>
            </a:endParaRPr>
          </a:p>
          <a:p>
            <a:r>
              <a:rPr lang="en-US" dirty="0" smtClean="0">
                <a:solidFill>
                  <a:schemeClr val="bg1"/>
                </a:solidFill>
              </a:rPr>
              <a:t>Miller </a:t>
            </a:r>
            <a:r>
              <a:rPr lang="en-US" dirty="0">
                <a:solidFill>
                  <a:schemeClr val="bg1"/>
                </a:solidFill>
              </a:rPr>
              <a:t>told Sky News last year</a:t>
            </a:r>
            <a:r>
              <a:rPr lang="en-US" dirty="0" smtClean="0">
                <a:solidFill>
                  <a:schemeClr val="bg1"/>
                </a:solidFill>
              </a:rPr>
              <a:t>.</a:t>
            </a:r>
          </a:p>
          <a:p>
            <a:endParaRPr lang="en-US" dirty="0">
              <a:solidFill>
                <a:schemeClr val="bg1"/>
              </a:solidFill>
            </a:endParaRPr>
          </a:p>
          <a:p>
            <a:r>
              <a:rPr lang="en-US" dirty="0">
                <a:solidFill>
                  <a:schemeClr val="bg1"/>
                </a:solidFill>
              </a:rPr>
              <a:t>The two run the organization Divine Truth, and have appeared on </a:t>
            </a:r>
            <a:endParaRPr lang="en-US" dirty="0" smtClean="0">
              <a:solidFill>
                <a:schemeClr val="bg1"/>
              </a:solidFill>
            </a:endParaRPr>
          </a:p>
          <a:p>
            <a:r>
              <a:rPr lang="en-US" dirty="0" smtClean="0">
                <a:solidFill>
                  <a:schemeClr val="bg1"/>
                </a:solidFill>
              </a:rPr>
              <a:t>local </a:t>
            </a:r>
            <a:r>
              <a:rPr lang="en-US" dirty="0">
                <a:solidFill>
                  <a:schemeClr val="bg1"/>
                </a:solidFill>
              </a:rPr>
              <a:t>and international television programs to speak of Miller’s claims </a:t>
            </a:r>
            <a:endParaRPr lang="en-US" dirty="0" smtClean="0">
              <a:solidFill>
                <a:schemeClr val="bg1"/>
              </a:solidFill>
            </a:endParaRPr>
          </a:p>
          <a:p>
            <a:r>
              <a:rPr lang="en-US" dirty="0" smtClean="0">
                <a:solidFill>
                  <a:schemeClr val="bg1"/>
                </a:solidFill>
              </a:rPr>
              <a:t>of </a:t>
            </a:r>
            <a:r>
              <a:rPr lang="en-US" dirty="0">
                <a:solidFill>
                  <a:schemeClr val="bg1"/>
                </a:solidFill>
              </a:rPr>
              <a:t>being the Messiah. </a:t>
            </a:r>
            <a:r>
              <a:rPr lang="en-US" u="sng" dirty="0">
                <a:solidFill>
                  <a:schemeClr val="bg1"/>
                </a:solidFill>
              </a:rPr>
              <a:t>Crowds of generally 100 people or more </a:t>
            </a:r>
            <a:r>
              <a:rPr lang="en-US" u="sng" dirty="0" smtClean="0">
                <a:solidFill>
                  <a:schemeClr val="bg1"/>
                </a:solidFill>
              </a:rPr>
              <a:t>gather</a:t>
            </a:r>
          </a:p>
          <a:p>
            <a:r>
              <a:rPr lang="en-US" dirty="0" smtClean="0">
                <a:solidFill>
                  <a:schemeClr val="bg1"/>
                </a:solidFill>
              </a:rPr>
              <a:t>to </a:t>
            </a:r>
            <a:r>
              <a:rPr lang="en-US" dirty="0">
                <a:solidFill>
                  <a:schemeClr val="bg1"/>
                </a:solidFill>
              </a:rPr>
              <a:t>hear him speak at his seminars, and some followers from across </a:t>
            </a:r>
            <a:endParaRPr lang="en-US" dirty="0" smtClean="0">
              <a:solidFill>
                <a:schemeClr val="bg1"/>
              </a:solidFill>
            </a:endParaRPr>
          </a:p>
          <a:p>
            <a:r>
              <a:rPr lang="en-US" dirty="0" smtClean="0">
                <a:solidFill>
                  <a:schemeClr val="bg1"/>
                </a:solidFill>
              </a:rPr>
              <a:t>the </a:t>
            </a:r>
            <a:r>
              <a:rPr lang="en-US" dirty="0">
                <a:solidFill>
                  <a:schemeClr val="bg1"/>
                </a:solidFill>
              </a:rPr>
              <a:t>country have </a:t>
            </a:r>
            <a:r>
              <a:rPr lang="en-US" u="sng" dirty="0">
                <a:solidFill>
                  <a:schemeClr val="bg1"/>
                </a:solidFill>
              </a:rPr>
              <a:t>given up their possessions and families</a:t>
            </a:r>
            <a:r>
              <a:rPr lang="en-US" dirty="0">
                <a:solidFill>
                  <a:schemeClr val="bg1"/>
                </a:solidFill>
              </a:rPr>
              <a:t> to be </a:t>
            </a:r>
            <a:endParaRPr lang="en-US" dirty="0" smtClean="0">
              <a:solidFill>
                <a:schemeClr val="bg1"/>
              </a:solidFill>
            </a:endParaRPr>
          </a:p>
          <a:p>
            <a:r>
              <a:rPr lang="en-US" dirty="0" smtClean="0">
                <a:solidFill>
                  <a:schemeClr val="bg1"/>
                </a:solidFill>
              </a:rPr>
              <a:t>nearer </a:t>
            </a:r>
            <a:r>
              <a:rPr lang="en-US" dirty="0">
                <a:solidFill>
                  <a:schemeClr val="bg1"/>
                </a:solidFill>
              </a:rPr>
              <a:t>to Miller.</a:t>
            </a:r>
          </a:p>
          <a:p>
            <a:endParaRPr lang="en-US" dirty="0">
              <a:solidFill>
                <a:schemeClr val="bg1"/>
              </a:solidFill>
            </a:endParaRPr>
          </a:p>
        </p:txBody>
      </p:sp>
    </p:spTree>
    <p:extLst>
      <p:ext uri="{BB962C8B-B14F-4D97-AF65-F5344CB8AC3E}">
        <p14:creationId xmlns:p14="http://schemas.microsoft.com/office/powerpoint/2010/main" val="527813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56</a:t>
            </a:r>
          </a:p>
        </p:txBody>
      </p:sp>
      <p:sp>
        <p:nvSpPr>
          <p:cNvPr id="6" name="TextBox 5"/>
          <p:cNvSpPr txBox="1"/>
          <p:nvPr/>
        </p:nvSpPr>
        <p:spPr>
          <a:xfrm>
            <a:off x="609600" y="579769"/>
            <a:ext cx="2986908" cy="338554"/>
          </a:xfrm>
          <a:prstGeom prst="rect">
            <a:avLst/>
          </a:prstGeom>
          <a:noFill/>
        </p:spPr>
        <p:txBody>
          <a:bodyPr wrap="none" rtlCol="0">
            <a:spAutoFit/>
          </a:bodyPr>
          <a:lstStyle/>
          <a:p>
            <a:r>
              <a:rPr lang="en-US" sz="1600" dirty="0" smtClean="0">
                <a:solidFill>
                  <a:schemeClr val="bg1"/>
                </a:solidFill>
              </a:rPr>
              <a:t>Some Interesting Cultic Leaders …</a:t>
            </a:r>
          </a:p>
        </p:txBody>
      </p:sp>
      <p:sp>
        <p:nvSpPr>
          <p:cNvPr id="2" name="TextBox 1"/>
          <p:cNvSpPr txBox="1"/>
          <p:nvPr/>
        </p:nvSpPr>
        <p:spPr>
          <a:xfrm>
            <a:off x="1998766" y="1143000"/>
            <a:ext cx="7219220" cy="5078313"/>
          </a:xfrm>
          <a:prstGeom prst="rect">
            <a:avLst/>
          </a:prstGeom>
          <a:noFill/>
        </p:spPr>
        <p:txBody>
          <a:bodyPr wrap="none" rtlCol="0">
            <a:spAutoFit/>
          </a:bodyPr>
          <a:lstStyle/>
          <a:p>
            <a:r>
              <a:rPr lang="en-US" b="1" dirty="0">
                <a:solidFill>
                  <a:schemeClr val="bg1"/>
                </a:solidFill>
              </a:rPr>
              <a:t>Siberia:</a:t>
            </a:r>
            <a:r>
              <a:rPr lang="en-US" dirty="0">
                <a:solidFill>
                  <a:schemeClr val="bg1"/>
                </a:solidFill>
              </a:rPr>
              <a:t> </a:t>
            </a:r>
            <a:r>
              <a:rPr lang="en-US" dirty="0" smtClean="0">
                <a:solidFill>
                  <a:schemeClr val="bg1"/>
                </a:solidFill>
              </a:rPr>
              <a:t>	Also </a:t>
            </a:r>
            <a:r>
              <a:rPr lang="en-US" dirty="0">
                <a:solidFill>
                  <a:schemeClr val="bg1"/>
                </a:solidFill>
              </a:rPr>
              <a:t>known as </a:t>
            </a:r>
            <a:r>
              <a:rPr lang="en-US" dirty="0" err="1">
                <a:solidFill>
                  <a:schemeClr val="bg1"/>
                </a:solidFill>
              </a:rPr>
              <a:t>Vissarion</a:t>
            </a:r>
            <a:r>
              <a:rPr lang="en-US" dirty="0">
                <a:solidFill>
                  <a:schemeClr val="bg1"/>
                </a:solidFill>
              </a:rPr>
              <a:t>, Sergey </a:t>
            </a:r>
            <a:r>
              <a:rPr lang="en-US" dirty="0" err="1">
                <a:solidFill>
                  <a:schemeClr val="bg1"/>
                </a:solidFill>
              </a:rPr>
              <a:t>Anatolyevitch</a:t>
            </a:r>
            <a:r>
              <a:rPr lang="en-US" dirty="0">
                <a:solidFill>
                  <a:schemeClr val="bg1"/>
                </a:solidFill>
              </a:rPr>
              <a:t> </a:t>
            </a:r>
            <a:r>
              <a:rPr lang="en-US" dirty="0" err="1">
                <a:solidFill>
                  <a:schemeClr val="bg1"/>
                </a:solidFill>
              </a:rPr>
              <a:t>Torop</a:t>
            </a:r>
            <a:r>
              <a:rPr lang="en-US" dirty="0">
                <a:solidFill>
                  <a:schemeClr val="bg1"/>
                </a:solidFill>
              </a:rPr>
              <a:t> </a:t>
            </a:r>
            <a:endParaRPr lang="en-US" dirty="0" smtClean="0">
              <a:solidFill>
                <a:schemeClr val="bg1"/>
              </a:solidFill>
            </a:endParaRPr>
          </a:p>
          <a:p>
            <a:r>
              <a:rPr lang="en-US" dirty="0" smtClean="0">
                <a:solidFill>
                  <a:schemeClr val="bg1"/>
                </a:solidFill>
              </a:rPr>
              <a:t>began </a:t>
            </a:r>
            <a:r>
              <a:rPr lang="en-US" dirty="0">
                <a:solidFill>
                  <a:schemeClr val="bg1"/>
                </a:solidFill>
              </a:rPr>
              <a:t>proclaiming himself as Jesus reincarnated after he was </a:t>
            </a:r>
            <a:endParaRPr lang="en-US" dirty="0" smtClean="0">
              <a:solidFill>
                <a:schemeClr val="bg1"/>
              </a:solidFill>
            </a:endParaRPr>
          </a:p>
          <a:p>
            <a:r>
              <a:rPr lang="en-US" dirty="0" smtClean="0">
                <a:solidFill>
                  <a:schemeClr val="bg1"/>
                </a:solidFill>
              </a:rPr>
              <a:t>fired </a:t>
            </a:r>
            <a:r>
              <a:rPr lang="en-US" dirty="0">
                <a:solidFill>
                  <a:schemeClr val="bg1"/>
                </a:solidFill>
              </a:rPr>
              <a:t>as a traffic officer in Russia in 1990. He went on to found the </a:t>
            </a:r>
            <a:endParaRPr lang="en-US" dirty="0" smtClean="0">
              <a:solidFill>
                <a:schemeClr val="bg1"/>
              </a:solidFill>
            </a:endParaRPr>
          </a:p>
          <a:p>
            <a:r>
              <a:rPr lang="en-US" u="sng" dirty="0" smtClean="0">
                <a:solidFill>
                  <a:schemeClr val="bg1"/>
                </a:solidFill>
              </a:rPr>
              <a:t>Church </a:t>
            </a:r>
            <a:r>
              <a:rPr lang="en-US" u="sng" dirty="0">
                <a:solidFill>
                  <a:schemeClr val="bg1"/>
                </a:solidFill>
              </a:rPr>
              <a:t>of the Last Testament</a:t>
            </a:r>
            <a:r>
              <a:rPr lang="en-US" dirty="0">
                <a:solidFill>
                  <a:schemeClr val="bg1"/>
                </a:solidFill>
              </a:rPr>
              <a:t>, which combines various religions </a:t>
            </a:r>
            <a:endParaRPr lang="en-US" dirty="0" smtClean="0">
              <a:solidFill>
                <a:schemeClr val="bg1"/>
              </a:solidFill>
            </a:endParaRPr>
          </a:p>
          <a:p>
            <a:r>
              <a:rPr lang="en-US" dirty="0" smtClean="0">
                <a:solidFill>
                  <a:schemeClr val="bg1"/>
                </a:solidFill>
              </a:rPr>
              <a:t>together</a:t>
            </a:r>
            <a:r>
              <a:rPr lang="en-US" dirty="0">
                <a:solidFill>
                  <a:schemeClr val="bg1"/>
                </a:solidFill>
              </a:rPr>
              <a:t>, including </a:t>
            </a:r>
            <a:r>
              <a:rPr lang="en-US" u="sng" dirty="0">
                <a:solidFill>
                  <a:schemeClr val="bg1"/>
                </a:solidFill>
              </a:rPr>
              <a:t>Buddhism, Hinduism and Christianity</a:t>
            </a:r>
            <a:r>
              <a:rPr lang="en-US" dirty="0" smtClean="0">
                <a:solidFill>
                  <a:schemeClr val="bg1"/>
                </a:solidFill>
              </a:rPr>
              <a:t>.</a:t>
            </a:r>
          </a:p>
          <a:p>
            <a:r>
              <a:rPr lang="en-US" dirty="0">
                <a:solidFill>
                  <a:schemeClr val="bg1"/>
                </a:solidFill>
              </a:rPr>
              <a:t>	</a:t>
            </a:r>
            <a:r>
              <a:rPr lang="en-US" dirty="0" smtClean="0">
                <a:solidFill>
                  <a:schemeClr val="bg1"/>
                </a:solidFill>
              </a:rPr>
              <a:t>At </a:t>
            </a:r>
            <a:r>
              <a:rPr lang="en-US" dirty="0">
                <a:solidFill>
                  <a:schemeClr val="bg1"/>
                </a:solidFill>
              </a:rPr>
              <a:t>the last report, </a:t>
            </a:r>
            <a:r>
              <a:rPr lang="en-US" dirty="0" err="1">
                <a:solidFill>
                  <a:schemeClr val="bg1"/>
                </a:solidFill>
              </a:rPr>
              <a:t>Torop</a:t>
            </a:r>
            <a:r>
              <a:rPr lang="en-US" dirty="0">
                <a:solidFill>
                  <a:schemeClr val="bg1"/>
                </a:solidFill>
              </a:rPr>
              <a:t> has over </a:t>
            </a:r>
            <a:r>
              <a:rPr lang="en-US" u="sng" dirty="0">
                <a:solidFill>
                  <a:schemeClr val="bg1"/>
                </a:solidFill>
              </a:rPr>
              <a:t>5,000 followers</a:t>
            </a:r>
            <a:r>
              <a:rPr lang="en-US" dirty="0">
                <a:solidFill>
                  <a:schemeClr val="bg1"/>
                </a:solidFill>
              </a:rPr>
              <a:t>, some of which </a:t>
            </a:r>
            <a:endParaRPr lang="en-US" dirty="0" smtClean="0">
              <a:solidFill>
                <a:schemeClr val="bg1"/>
              </a:solidFill>
            </a:endParaRPr>
          </a:p>
          <a:p>
            <a:r>
              <a:rPr lang="en-US" dirty="0" smtClean="0">
                <a:solidFill>
                  <a:schemeClr val="bg1"/>
                </a:solidFill>
              </a:rPr>
              <a:t>gather </a:t>
            </a:r>
            <a:r>
              <a:rPr lang="en-US" dirty="0">
                <a:solidFill>
                  <a:schemeClr val="bg1"/>
                </a:solidFill>
              </a:rPr>
              <a:t>to listen to the self-proclaimed Messiah speak. His words </a:t>
            </a:r>
            <a:endParaRPr lang="en-US" dirty="0" smtClean="0">
              <a:solidFill>
                <a:schemeClr val="bg1"/>
              </a:solidFill>
            </a:endParaRPr>
          </a:p>
          <a:p>
            <a:r>
              <a:rPr lang="en-US" dirty="0" smtClean="0">
                <a:solidFill>
                  <a:schemeClr val="bg1"/>
                </a:solidFill>
              </a:rPr>
              <a:t>are </a:t>
            </a:r>
            <a:r>
              <a:rPr lang="en-US" dirty="0">
                <a:solidFill>
                  <a:schemeClr val="bg1"/>
                </a:solidFill>
              </a:rPr>
              <a:t>often </a:t>
            </a:r>
            <a:r>
              <a:rPr lang="en-US" u="sng" dirty="0">
                <a:solidFill>
                  <a:schemeClr val="bg1"/>
                </a:solidFill>
              </a:rPr>
              <a:t>collected in a book</a:t>
            </a:r>
            <a:r>
              <a:rPr lang="en-US" dirty="0">
                <a:solidFill>
                  <a:schemeClr val="bg1"/>
                </a:solidFill>
              </a:rPr>
              <a:t>, which spans 10 volumes</a:t>
            </a:r>
            <a:r>
              <a:rPr lang="en-US" dirty="0" smtClean="0">
                <a:solidFill>
                  <a:schemeClr val="bg1"/>
                </a:solidFill>
              </a:rPr>
              <a:t>.</a:t>
            </a:r>
          </a:p>
          <a:p>
            <a:r>
              <a:rPr lang="en-US" dirty="0">
                <a:solidFill>
                  <a:schemeClr val="bg1"/>
                </a:solidFill>
              </a:rPr>
              <a:t>	</a:t>
            </a:r>
            <a:r>
              <a:rPr lang="en-US" dirty="0" err="1" smtClean="0">
                <a:solidFill>
                  <a:schemeClr val="bg1"/>
                </a:solidFill>
              </a:rPr>
              <a:t>Torop</a:t>
            </a:r>
            <a:r>
              <a:rPr lang="en-US" dirty="0">
                <a:solidFill>
                  <a:schemeClr val="bg1"/>
                </a:solidFill>
              </a:rPr>
              <a:t>, also known as “Jesus of Siberia,” has </a:t>
            </a:r>
            <a:r>
              <a:rPr lang="en-US" u="sng" dirty="0">
                <a:solidFill>
                  <a:schemeClr val="bg1"/>
                </a:solidFill>
              </a:rPr>
              <a:t>long hair and </a:t>
            </a:r>
            <a:endParaRPr lang="en-US" u="sng" dirty="0" smtClean="0">
              <a:solidFill>
                <a:schemeClr val="bg1"/>
              </a:solidFill>
            </a:endParaRPr>
          </a:p>
          <a:p>
            <a:r>
              <a:rPr lang="en-US" u="sng" dirty="0" smtClean="0">
                <a:solidFill>
                  <a:schemeClr val="bg1"/>
                </a:solidFill>
              </a:rPr>
              <a:t>wears</a:t>
            </a:r>
            <a:r>
              <a:rPr lang="en-US" u="sng" dirty="0">
                <a:solidFill>
                  <a:schemeClr val="bg1"/>
                </a:solidFill>
              </a:rPr>
              <a:t> </a:t>
            </a:r>
            <a:r>
              <a:rPr lang="en-US" u="sng" dirty="0" smtClean="0">
                <a:solidFill>
                  <a:schemeClr val="bg1"/>
                </a:solidFill>
              </a:rPr>
              <a:t>long</a:t>
            </a:r>
            <a:r>
              <a:rPr lang="en-US" u="sng" dirty="0">
                <a:solidFill>
                  <a:schemeClr val="bg1"/>
                </a:solidFill>
              </a:rPr>
              <a:t>, flowing gowns</a:t>
            </a:r>
            <a:r>
              <a:rPr lang="en-US" dirty="0">
                <a:solidFill>
                  <a:schemeClr val="bg1"/>
                </a:solidFill>
              </a:rPr>
              <a:t>. He speaks from the </a:t>
            </a:r>
            <a:r>
              <a:rPr lang="en-US" u="sng" dirty="0">
                <a:solidFill>
                  <a:schemeClr val="bg1"/>
                </a:solidFill>
              </a:rPr>
              <a:t>side of a hill</a:t>
            </a:r>
            <a:r>
              <a:rPr lang="en-US" dirty="0">
                <a:solidFill>
                  <a:schemeClr val="bg1"/>
                </a:solidFill>
              </a:rPr>
              <a:t> covered </a:t>
            </a:r>
            <a:endParaRPr lang="en-US" dirty="0" smtClean="0">
              <a:solidFill>
                <a:schemeClr val="bg1"/>
              </a:solidFill>
            </a:endParaRPr>
          </a:p>
          <a:p>
            <a:r>
              <a:rPr lang="en-US" dirty="0" smtClean="0">
                <a:solidFill>
                  <a:schemeClr val="bg1"/>
                </a:solidFill>
              </a:rPr>
              <a:t>by </a:t>
            </a:r>
            <a:r>
              <a:rPr lang="en-US" dirty="0">
                <a:solidFill>
                  <a:schemeClr val="bg1"/>
                </a:solidFill>
              </a:rPr>
              <a:t> </a:t>
            </a:r>
            <a:r>
              <a:rPr lang="en-US" dirty="0" smtClean="0">
                <a:solidFill>
                  <a:schemeClr val="bg1"/>
                </a:solidFill>
              </a:rPr>
              <a:t>an </a:t>
            </a:r>
            <a:r>
              <a:rPr lang="en-US" dirty="0">
                <a:solidFill>
                  <a:schemeClr val="bg1"/>
                </a:solidFill>
              </a:rPr>
              <a:t>umbrella. Approximately </a:t>
            </a:r>
            <a:r>
              <a:rPr lang="en-US" u="sng" dirty="0">
                <a:solidFill>
                  <a:schemeClr val="bg1"/>
                </a:solidFill>
              </a:rPr>
              <a:t>2,000 of his followers live in a </a:t>
            </a:r>
            <a:endParaRPr lang="en-US" u="sng" dirty="0" smtClean="0">
              <a:solidFill>
                <a:schemeClr val="bg1"/>
              </a:solidFill>
            </a:endParaRPr>
          </a:p>
          <a:p>
            <a:r>
              <a:rPr lang="en-US" u="sng" dirty="0" smtClean="0">
                <a:solidFill>
                  <a:schemeClr val="bg1"/>
                </a:solidFill>
              </a:rPr>
              <a:t>settlement</a:t>
            </a:r>
            <a:r>
              <a:rPr lang="en-US" u="sng" dirty="0">
                <a:solidFill>
                  <a:schemeClr val="bg1"/>
                </a:solidFill>
              </a:rPr>
              <a:t> in Siberia dedicated to his worship</a:t>
            </a:r>
            <a:r>
              <a:rPr lang="en-US" dirty="0" smtClean="0">
                <a:solidFill>
                  <a:schemeClr val="bg1"/>
                </a:solidFill>
              </a:rPr>
              <a:t>.</a:t>
            </a:r>
            <a:endParaRPr lang="en-US" dirty="0">
              <a:solidFill>
                <a:schemeClr val="bg1"/>
              </a:solidFill>
            </a:endParaRPr>
          </a:p>
          <a:p>
            <a:r>
              <a:rPr lang="en-US" dirty="0" smtClean="0">
                <a:solidFill>
                  <a:schemeClr val="bg1"/>
                </a:solidFill>
              </a:rPr>
              <a:t>	</a:t>
            </a:r>
            <a:r>
              <a:rPr lang="en-US" dirty="0" err="1" smtClean="0">
                <a:solidFill>
                  <a:schemeClr val="bg1"/>
                </a:solidFill>
              </a:rPr>
              <a:t>Torop</a:t>
            </a:r>
            <a:r>
              <a:rPr lang="en-US" dirty="0">
                <a:solidFill>
                  <a:schemeClr val="bg1"/>
                </a:solidFill>
              </a:rPr>
              <a:t>, 53, has six children from two marriages. He divorced his </a:t>
            </a:r>
            <a:endParaRPr lang="en-US" dirty="0" smtClean="0">
              <a:solidFill>
                <a:schemeClr val="bg1"/>
              </a:solidFill>
            </a:endParaRPr>
          </a:p>
          <a:p>
            <a:r>
              <a:rPr lang="en-US" dirty="0" smtClean="0">
                <a:solidFill>
                  <a:schemeClr val="bg1"/>
                </a:solidFill>
              </a:rPr>
              <a:t>first </a:t>
            </a:r>
            <a:r>
              <a:rPr lang="en-US" dirty="0">
                <a:solidFill>
                  <a:schemeClr val="bg1"/>
                </a:solidFill>
              </a:rPr>
              <a:t>wife for a nineteen year old girl, who has reportedly lived with </a:t>
            </a:r>
            <a:endParaRPr lang="en-US" dirty="0" smtClean="0">
              <a:solidFill>
                <a:schemeClr val="bg1"/>
              </a:solidFill>
            </a:endParaRPr>
          </a:p>
          <a:p>
            <a:r>
              <a:rPr lang="en-US" dirty="0" smtClean="0">
                <a:solidFill>
                  <a:schemeClr val="bg1"/>
                </a:solidFill>
              </a:rPr>
              <a:t>him </a:t>
            </a:r>
            <a:r>
              <a:rPr lang="en-US" dirty="0">
                <a:solidFill>
                  <a:schemeClr val="bg1"/>
                </a:solidFill>
              </a:rPr>
              <a:t>since she was seven years of age</a:t>
            </a:r>
            <a:r>
              <a:rPr lang="en-US" dirty="0" smtClean="0">
                <a:solidFill>
                  <a:schemeClr val="bg1"/>
                </a:solidFill>
              </a:rPr>
              <a:t>.</a:t>
            </a:r>
          </a:p>
          <a:p>
            <a:r>
              <a:rPr lang="en-US" dirty="0">
                <a:solidFill>
                  <a:schemeClr val="bg1"/>
                </a:solidFill>
              </a:rPr>
              <a:t>	</a:t>
            </a:r>
            <a:r>
              <a:rPr lang="en-US" dirty="0" smtClean="0">
                <a:solidFill>
                  <a:schemeClr val="bg1"/>
                </a:solidFill>
              </a:rPr>
              <a:t>“</a:t>
            </a:r>
            <a:r>
              <a:rPr lang="en-US" dirty="0">
                <a:solidFill>
                  <a:schemeClr val="bg1"/>
                </a:solidFill>
              </a:rPr>
              <a:t>I am not God. </a:t>
            </a:r>
            <a:r>
              <a:rPr lang="en-US" u="sng" dirty="0">
                <a:solidFill>
                  <a:schemeClr val="bg1"/>
                </a:solidFill>
              </a:rPr>
              <a:t>And it is a mistake to see Jesus as God,” </a:t>
            </a:r>
            <a:r>
              <a:rPr lang="en-US" dirty="0">
                <a:solidFill>
                  <a:schemeClr val="bg1"/>
                </a:solidFill>
              </a:rPr>
              <a:t>he told </a:t>
            </a:r>
            <a:endParaRPr lang="en-US" dirty="0" smtClean="0">
              <a:solidFill>
                <a:schemeClr val="bg1"/>
              </a:solidFill>
            </a:endParaRPr>
          </a:p>
          <a:p>
            <a:r>
              <a:rPr lang="en-US" dirty="0" smtClean="0">
                <a:solidFill>
                  <a:schemeClr val="bg1"/>
                </a:solidFill>
              </a:rPr>
              <a:t>reporters </a:t>
            </a:r>
            <a:r>
              <a:rPr lang="en-US" dirty="0">
                <a:solidFill>
                  <a:schemeClr val="bg1"/>
                </a:solidFill>
              </a:rPr>
              <a:t>in 2002. “But I am the living word of God the Father. </a:t>
            </a:r>
            <a:endParaRPr lang="en-US" dirty="0" smtClean="0">
              <a:solidFill>
                <a:schemeClr val="bg1"/>
              </a:solidFill>
            </a:endParaRPr>
          </a:p>
          <a:p>
            <a:r>
              <a:rPr lang="en-US" u="sng" dirty="0" smtClean="0">
                <a:solidFill>
                  <a:schemeClr val="bg1"/>
                </a:solidFill>
              </a:rPr>
              <a:t>Everything </a:t>
            </a:r>
            <a:r>
              <a:rPr lang="en-US" u="sng" dirty="0">
                <a:solidFill>
                  <a:schemeClr val="bg1"/>
                </a:solidFill>
              </a:rPr>
              <a:t>that God wants to say, He says through me</a:t>
            </a:r>
            <a:r>
              <a:rPr lang="en-US" dirty="0" smtClean="0">
                <a:solidFill>
                  <a:schemeClr val="bg1"/>
                </a:solidFill>
              </a:rPr>
              <a:t>.”</a:t>
            </a:r>
            <a:endParaRPr lang="en-US" dirty="0">
              <a:solidFill>
                <a:schemeClr val="bg1"/>
              </a:solidFill>
            </a:endParaRPr>
          </a:p>
        </p:txBody>
      </p:sp>
      <p:pic>
        <p:nvPicPr>
          <p:cNvPr id="7" name="Picture 6" descr="Vissarion"/>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00200"/>
            <a:ext cx="1428750" cy="1428750"/>
          </a:xfrm>
          <a:prstGeom prst="rect">
            <a:avLst/>
          </a:prstGeom>
          <a:noFill/>
          <a:effectLst>
            <a:outerShdw blurRad="88900" dist="101600" dir="2700000" algn="tl" rotWithShape="0">
              <a:prstClr val="black">
                <a:alpha val="83000"/>
              </a:prstClr>
            </a:outerShdw>
          </a:effectLst>
        </p:spPr>
      </p:pic>
    </p:spTree>
    <p:extLst>
      <p:ext uri="{BB962C8B-B14F-4D97-AF65-F5344CB8AC3E}">
        <p14:creationId xmlns:p14="http://schemas.microsoft.com/office/powerpoint/2010/main" val="869169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56</a:t>
            </a:r>
          </a:p>
        </p:txBody>
      </p:sp>
      <p:sp>
        <p:nvSpPr>
          <p:cNvPr id="6" name="TextBox 5"/>
          <p:cNvSpPr txBox="1"/>
          <p:nvPr/>
        </p:nvSpPr>
        <p:spPr>
          <a:xfrm>
            <a:off x="609600" y="579769"/>
            <a:ext cx="2986908" cy="338554"/>
          </a:xfrm>
          <a:prstGeom prst="rect">
            <a:avLst/>
          </a:prstGeom>
          <a:noFill/>
        </p:spPr>
        <p:txBody>
          <a:bodyPr wrap="none" rtlCol="0">
            <a:spAutoFit/>
          </a:bodyPr>
          <a:lstStyle/>
          <a:p>
            <a:r>
              <a:rPr lang="en-US" sz="1600" dirty="0" smtClean="0">
                <a:solidFill>
                  <a:schemeClr val="bg1"/>
                </a:solidFill>
              </a:rPr>
              <a:t>Some Interesting Cultic Leaders …</a:t>
            </a:r>
          </a:p>
        </p:txBody>
      </p:sp>
      <p:sp>
        <p:nvSpPr>
          <p:cNvPr id="2" name="TextBox 1"/>
          <p:cNvSpPr txBox="1"/>
          <p:nvPr/>
        </p:nvSpPr>
        <p:spPr>
          <a:xfrm>
            <a:off x="3200400" y="1143000"/>
            <a:ext cx="24580232" cy="3139321"/>
          </a:xfrm>
          <a:prstGeom prst="rect">
            <a:avLst/>
          </a:prstGeom>
          <a:noFill/>
        </p:spPr>
        <p:txBody>
          <a:bodyPr wrap="square" rtlCol="0">
            <a:spAutoFit/>
          </a:bodyPr>
          <a:lstStyle/>
          <a:p>
            <a:r>
              <a:rPr lang="en-US" b="1" dirty="0">
                <a:solidFill>
                  <a:schemeClr val="bg1"/>
                </a:solidFill>
              </a:rPr>
              <a:t>Brazil:</a:t>
            </a:r>
            <a:r>
              <a:rPr lang="en-US" dirty="0">
                <a:solidFill>
                  <a:schemeClr val="bg1"/>
                </a:solidFill>
              </a:rPr>
              <a:t> Also known as </a:t>
            </a:r>
            <a:r>
              <a:rPr lang="en-US" dirty="0" err="1">
                <a:solidFill>
                  <a:schemeClr val="bg1"/>
                </a:solidFill>
              </a:rPr>
              <a:t>Inri</a:t>
            </a:r>
            <a:r>
              <a:rPr lang="en-US" dirty="0">
                <a:solidFill>
                  <a:schemeClr val="bg1"/>
                </a:solidFill>
              </a:rPr>
              <a:t> Cristo, </a:t>
            </a:r>
            <a:r>
              <a:rPr lang="en-US" dirty="0" err="1">
                <a:solidFill>
                  <a:schemeClr val="bg1"/>
                </a:solidFill>
              </a:rPr>
              <a:t>Alvarro</a:t>
            </a:r>
            <a:r>
              <a:rPr lang="en-US" dirty="0">
                <a:solidFill>
                  <a:schemeClr val="bg1"/>
                </a:solidFill>
              </a:rPr>
              <a:t> </a:t>
            </a:r>
            <a:r>
              <a:rPr lang="en-US" dirty="0" err="1">
                <a:solidFill>
                  <a:schemeClr val="bg1"/>
                </a:solidFill>
              </a:rPr>
              <a:t>Theiss</a:t>
            </a:r>
            <a:r>
              <a:rPr lang="en-US" dirty="0">
                <a:solidFill>
                  <a:schemeClr val="bg1"/>
                </a:solidFill>
              </a:rPr>
              <a:t> has been </a:t>
            </a:r>
            <a:endParaRPr lang="en-US" dirty="0" smtClean="0">
              <a:solidFill>
                <a:schemeClr val="bg1"/>
              </a:solidFill>
            </a:endParaRPr>
          </a:p>
          <a:p>
            <a:r>
              <a:rPr lang="en-US" dirty="0" smtClean="0">
                <a:solidFill>
                  <a:schemeClr val="bg1"/>
                </a:solidFill>
              </a:rPr>
              <a:t>claiming </a:t>
            </a:r>
            <a:r>
              <a:rPr lang="en-US" dirty="0">
                <a:solidFill>
                  <a:schemeClr val="bg1"/>
                </a:solidFill>
              </a:rPr>
              <a:t>since 1979 to be the </a:t>
            </a:r>
            <a:r>
              <a:rPr lang="en-US" u="sng" dirty="0">
                <a:solidFill>
                  <a:schemeClr val="bg1"/>
                </a:solidFill>
              </a:rPr>
              <a:t>reincarnation of Jesus Christ</a:t>
            </a:r>
            <a:r>
              <a:rPr lang="en-US" dirty="0">
                <a:solidFill>
                  <a:schemeClr val="bg1"/>
                </a:solidFill>
              </a:rPr>
              <a:t>. </a:t>
            </a:r>
            <a:endParaRPr lang="en-US" dirty="0" smtClean="0">
              <a:solidFill>
                <a:schemeClr val="bg1"/>
              </a:solidFill>
            </a:endParaRPr>
          </a:p>
          <a:p>
            <a:r>
              <a:rPr lang="en-US" dirty="0" smtClean="0">
                <a:solidFill>
                  <a:schemeClr val="bg1"/>
                </a:solidFill>
              </a:rPr>
              <a:t>He </a:t>
            </a:r>
            <a:r>
              <a:rPr lang="en-US" dirty="0">
                <a:solidFill>
                  <a:schemeClr val="bg1"/>
                </a:solidFill>
              </a:rPr>
              <a:t>runs </a:t>
            </a:r>
            <a:r>
              <a:rPr lang="en-US" dirty="0" err="1">
                <a:solidFill>
                  <a:schemeClr val="bg1"/>
                </a:solidFill>
              </a:rPr>
              <a:t>Suprema</a:t>
            </a:r>
            <a:r>
              <a:rPr lang="en-US" dirty="0">
                <a:solidFill>
                  <a:schemeClr val="bg1"/>
                </a:solidFill>
              </a:rPr>
              <a:t> </a:t>
            </a:r>
            <a:r>
              <a:rPr lang="en-US" dirty="0" err="1">
                <a:solidFill>
                  <a:schemeClr val="bg1"/>
                </a:solidFill>
              </a:rPr>
              <a:t>Ordem</a:t>
            </a:r>
            <a:r>
              <a:rPr lang="en-US" dirty="0">
                <a:solidFill>
                  <a:schemeClr val="bg1"/>
                </a:solidFill>
              </a:rPr>
              <a:t> Universal da </a:t>
            </a:r>
            <a:r>
              <a:rPr lang="en-US" dirty="0" err="1">
                <a:solidFill>
                  <a:schemeClr val="bg1"/>
                </a:solidFill>
              </a:rPr>
              <a:t>Santmssima</a:t>
            </a:r>
            <a:r>
              <a:rPr lang="en-US" dirty="0">
                <a:solidFill>
                  <a:schemeClr val="bg1"/>
                </a:solidFill>
              </a:rPr>
              <a:t> </a:t>
            </a:r>
            <a:r>
              <a:rPr lang="en-US" dirty="0" err="1">
                <a:solidFill>
                  <a:schemeClr val="bg1"/>
                </a:solidFill>
              </a:rPr>
              <a:t>Trindade</a:t>
            </a:r>
            <a:r>
              <a:rPr lang="en-US" dirty="0">
                <a:solidFill>
                  <a:schemeClr val="bg1"/>
                </a:solidFill>
              </a:rPr>
              <a:t> </a:t>
            </a:r>
            <a:endParaRPr lang="en-US" dirty="0" smtClean="0">
              <a:solidFill>
                <a:schemeClr val="bg1"/>
              </a:solidFill>
            </a:endParaRPr>
          </a:p>
          <a:p>
            <a:r>
              <a:rPr lang="en-US" dirty="0" smtClean="0">
                <a:solidFill>
                  <a:schemeClr val="bg1"/>
                </a:solidFill>
              </a:rPr>
              <a:t>in </a:t>
            </a:r>
            <a:r>
              <a:rPr lang="en-US" dirty="0">
                <a:solidFill>
                  <a:schemeClr val="bg1"/>
                </a:solidFill>
              </a:rPr>
              <a:t>Brazil, where he also maintains a compound that houses </a:t>
            </a:r>
            <a:endParaRPr lang="en-US" dirty="0" smtClean="0">
              <a:solidFill>
                <a:schemeClr val="bg1"/>
              </a:solidFill>
            </a:endParaRPr>
          </a:p>
          <a:p>
            <a:r>
              <a:rPr lang="en-US" dirty="0" smtClean="0">
                <a:solidFill>
                  <a:schemeClr val="bg1"/>
                </a:solidFill>
              </a:rPr>
              <a:t>his </a:t>
            </a:r>
            <a:r>
              <a:rPr lang="en-US" dirty="0">
                <a:solidFill>
                  <a:schemeClr val="bg1"/>
                </a:solidFill>
              </a:rPr>
              <a:t>followers, who are mostly women</a:t>
            </a:r>
            <a:r>
              <a:rPr lang="en-US" dirty="0" smtClean="0">
                <a:solidFill>
                  <a:schemeClr val="bg1"/>
                </a:solidFill>
              </a:rPr>
              <a:t>.</a:t>
            </a:r>
          </a:p>
          <a:p>
            <a:endParaRPr lang="en-US" dirty="0">
              <a:solidFill>
                <a:schemeClr val="bg1"/>
              </a:solidFill>
            </a:endParaRPr>
          </a:p>
          <a:p>
            <a:r>
              <a:rPr lang="en-US" dirty="0" err="1">
                <a:solidFill>
                  <a:schemeClr val="bg1"/>
                </a:solidFill>
              </a:rPr>
              <a:t>Theiss</a:t>
            </a:r>
            <a:r>
              <a:rPr lang="en-US" dirty="0">
                <a:solidFill>
                  <a:schemeClr val="bg1"/>
                </a:solidFill>
              </a:rPr>
              <a:t>, 66, dresses in a </a:t>
            </a:r>
            <a:r>
              <a:rPr lang="en-US" u="sng" dirty="0">
                <a:solidFill>
                  <a:schemeClr val="bg1"/>
                </a:solidFill>
              </a:rPr>
              <a:t>white robe and wears a cloth “crown </a:t>
            </a:r>
            <a:endParaRPr lang="en-US" u="sng" dirty="0" smtClean="0">
              <a:solidFill>
                <a:schemeClr val="bg1"/>
              </a:solidFill>
            </a:endParaRPr>
          </a:p>
          <a:p>
            <a:r>
              <a:rPr lang="en-US" u="sng" dirty="0" smtClean="0">
                <a:solidFill>
                  <a:schemeClr val="bg1"/>
                </a:solidFill>
              </a:rPr>
              <a:t>of </a:t>
            </a:r>
            <a:r>
              <a:rPr lang="en-US" u="sng" dirty="0">
                <a:solidFill>
                  <a:schemeClr val="bg1"/>
                </a:solidFill>
              </a:rPr>
              <a:t>thorns</a:t>
            </a:r>
            <a:r>
              <a:rPr lang="en-US" dirty="0">
                <a:solidFill>
                  <a:schemeClr val="bg1"/>
                </a:solidFill>
              </a:rPr>
              <a:t>.” His followers often wear a blue uniform with a </a:t>
            </a:r>
            <a:endParaRPr lang="en-US" dirty="0" smtClean="0">
              <a:solidFill>
                <a:schemeClr val="bg1"/>
              </a:solidFill>
            </a:endParaRPr>
          </a:p>
          <a:p>
            <a:r>
              <a:rPr lang="en-US" dirty="0" smtClean="0">
                <a:solidFill>
                  <a:schemeClr val="bg1"/>
                </a:solidFill>
              </a:rPr>
              <a:t>rope </a:t>
            </a:r>
            <a:r>
              <a:rPr lang="en-US" dirty="0">
                <a:solidFill>
                  <a:schemeClr val="bg1"/>
                </a:solidFill>
              </a:rPr>
              <a:t>tied around their waist. </a:t>
            </a:r>
            <a:r>
              <a:rPr lang="en-US" dirty="0" err="1">
                <a:solidFill>
                  <a:schemeClr val="bg1"/>
                </a:solidFill>
              </a:rPr>
              <a:t>Theiss</a:t>
            </a:r>
            <a:r>
              <a:rPr lang="en-US" dirty="0">
                <a:solidFill>
                  <a:schemeClr val="bg1"/>
                </a:solidFill>
              </a:rPr>
              <a:t> and those who live with </a:t>
            </a:r>
            <a:endParaRPr lang="en-US" dirty="0" smtClean="0">
              <a:solidFill>
                <a:schemeClr val="bg1"/>
              </a:solidFill>
            </a:endParaRPr>
          </a:p>
          <a:p>
            <a:r>
              <a:rPr lang="en-US" dirty="0" smtClean="0">
                <a:solidFill>
                  <a:schemeClr val="bg1"/>
                </a:solidFill>
              </a:rPr>
              <a:t>him </a:t>
            </a:r>
            <a:r>
              <a:rPr lang="en-US" dirty="0">
                <a:solidFill>
                  <a:schemeClr val="bg1"/>
                </a:solidFill>
              </a:rPr>
              <a:t>at his compound are </a:t>
            </a:r>
            <a:r>
              <a:rPr lang="en-US" u="sng" dirty="0">
                <a:solidFill>
                  <a:schemeClr val="bg1"/>
                </a:solidFill>
              </a:rPr>
              <a:t>vegans and grow their own fruits </a:t>
            </a:r>
            <a:endParaRPr lang="en-US" u="sng" dirty="0" smtClean="0">
              <a:solidFill>
                <a:schemeClr val="bg1"/>
              </a:solidFill>
            </a:endParaRPr>
          </a:p>
          <a:p>
            <a:r>
              <a:rPr lang="en-US" u="sng" dirty="0" smtClean="0">
                <a:solidFill>
                  <a:schemeClr val="bg1"/>
                </a:solidFill>
              </a:rPr>
              <a:t>and </a:t>
            </a:r>
            <a:r>
              <a:rPr lang="en-US" u="sng" dirty="0">
                <a:solidFill>
                  <a:schemeClr val="bg1"/>
                </a:solidFill>
              </a:rPr>
              <a:t>vegetables on the property</a:t>
            </a:r>
            <a:r>
              <a:rPr lang="en-US" dirty="0" smtClean="0">
                <a:solidFill>
                  <a:schemeClr val="bg1"/>
                </a:solidFill>
              </a:rPr>
              <a:t>.</a:t>
            </a:r>
            <a:endParaRPr lang="en-US" dirty="0">
              <a:solidFill>
                <a:schemeClr val="bg1"/>
              </a:solidFill>
            </a:endParaRPr>
          </a:p>
        </p:txBody>
      </p:sp>
      <p:pic>
        <p:nvPicPr>
          <p:cNvPr id="9" name="Picture 8" descr="Theiss"/>
          <p:cNvPicPr/>
          <p:nvPr/>
        </p:nvPicPr>
        <p:blipFill>
          <a:blip r:embed="rId3">
            <a:extLst>
              <a:ext uri="{28A0092B-C50C-407E-A947-70E740481C1C}">
                <a14:useLocalDpi xmlns:a14="http://schemas.microsoft.com/office/drawing/2010/main" val="0"/>
              </a:ext>
            </a:extLst>
          </a:blip>
          <a:srcRect/>
          <a:stretch>
            <a:fillRect/>
          </a:stretch>
        </p:blipFill>
        <p:spPr bwMode="auto">
          <a:xfrm>
            <a:off x="195126" y="1118260"/>
            <a:ext cx="2857500" cy="2857500"/>
          </a:xfrm>
          <a:prstGeom prst="rect">
            <a:avLst/>
          </a:prstGeom>
          <a:noFill/>
          <a:effectLst>
            <a:outerShdw blurRad="88900" dist="101600" dir="2700000" algn="tl" rotWithShape="0">
              <a:prstClr val="black">
                <a:alpha val="83000"/>
              </a:prstClr>
            </a:outerShdw>
          </a:effectLst>
        </p:spPr>
      </p:pic>
    </p:spTree>
    <p:extLst>
      <p:ext uri="{BB962C8B-B14F-4D97-AF65-F5344CB8AC3E}">
        <p14:creationId xmlns:p14="http://schemas.microsoft.com/office/powerpoint/2010/main" val="191474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56</a:t>
            </a:r>
          </a:p>
        </p:txBody>
      </p:sp>
      <p:sp>
        <p:nvSpPr>
          <p:cNvPr id="6" name="TextBox 5"/>
          <p:cNvSpPr txBox="1"/>
          <p:nvPr/>
        </p:nvSpPr>
        <p:spPr>
          <a:xfrm>
            <a:off x="609600" y="579769"/>
            <a:ext cx="2986908" cy="338554"/>
          </a:xfrm>
          <a:prstGeom prst="rect">
            <a:avLst/>
          </a:prstGeom>
          <a:noFill/>
        </p:spPr>
        <p:txBody>
          <a:bodyPr wrap="none" rtlCol="0">
            <a:spAutoFit/>
          </a:bodyPr>
          <a:lstStyle/>
          <a:p>
            <a:r>
              <a:rPr lang="en-US" sz="1600" dirty="0" smtClean="0">
                <a:solidFill>
                  <a:schemeClr val="bg1"/>
                </a:solidFill>
              </a:rPr>
              <a:t>Some Interesting Cultic Leaders …</a:t>
            </a:r>
          </a:p>
        </p:txBody>
      </p:sp>
      <p:pic>
        <p:nvPicPr>
          <p:cNvPr id="9" name="Picture 8" descr="Theiss"/>
          <p:cNvPicPr/>
          <p:nvPr/>
        </p:nvPicPr>
        <p:blipFill>
          <a:blip r:embed="rId3">
            <a:extLst>
              <a:ext uri="{28A0092B-C50C-407E-A947-70E740481C1C}">
                <a14:useLocalDpi xmlns:a14="http://schemas.microsoft.com/office/drawing/2010/main" val="0"/>
              </a:ext>
            </a:extLst>
          </a:blip>
          <a:srcRect/>
          <a:stretch>
            <a:fillRect/>
          </a:stretch>
        </p:blipFill>
        <p:spPr bwMode="auto">
          <a:xfrm>
            <a:off x="6781800" y="3810000"/>
            <a:ext cx="1633674" cy="1594400"/>
          </a:xfrm>
          <a:prstGeom prst="rect">
            <a:avLst/>
          </a:prstGeom>
          <a:noFill/>
          <a:effectLst>
            <a:outerShdw blurRad="88900" dist="101600" dir="2700000" algn="tl" rotWithShape="0">
              <a:prstClr val="black">
                <a:alpha val="83000"/>
              </a:prstClr>
            </a:outerShdw>
          </a:effectLst>
        </p:spPr>
      </p:pic>
      <p:sp>
        <p:nvSpPr>
          <p:cNvPr id="3" name="TextBox 2"/>
          <p:cNvSpPr txBox="1"/>
          <p:nvPr/>
        </p:nvSpPr>
        <p:spPr>
          <a:xfrm>
            <a:off x="381000" y="1295400"/>
            <a:ext cx="8590685" cy="2862322"/>
          </a:xfrm>
          <a:prstGeom prst="rect">
            <a:avLst/>
          </a:prstGeom>
          <a:noFill/>
        </p:spPr>
        <p:txBody>
          <a:bodyPr wrap="none" rtlCol="0">
            <a:spAutoFit/>
          </a:bodyPr>
          <a:lstStyle/>
          <a:p>
            <a:r>
              <a:rPr lang="en-US" dirty="0">
                <a:solidFill>
                  <a:schemeClr val="bg1"/>
                </a:solidFill>
              </a:rPr>
              <a:t>The United States, Britain and Venezuela have banned </a:t>
            </a:r>
            <a:r>
              <a:rPr lang="en-US" dirty="0" err="1">
                <a:solidFill>
                  <a:schemeClr val="bg1"/>
                </a:solidFill>
              </a:rPr>
              <a:t>Theiss</a:t>
            </a:r>
            <a:r>
              <a:rPr lang="en-US" dirty="0">
                <a:solidFill>
                  <a:schemeClr val="bg1"/>
                </a:solidFill>
              </a:rPr>
              <a:t> because of his claims and </a:t>
            </a:r>
            <a:endParaRPr lang="en-US" dirty="0" smtClean="0">
              <a:solidFill>
                <a:schemeClr val="bg1"/>
              </a:solidFill>
            </a:endParaRPr>
          </a:p>
          <a:p>
            <a:r>
              <a:rPr lang="en-US" dirty="0" smtClean="0">
                <a:solidFill>
                  <a:schemeClr val="bg1"/>
                </a:solidFill>
              </a:rPr>
              <a:t>views</a:t>
            </a:r>
            <a:r>
              <a:rPr lang="en-US" dirty="0">
                <a:solidFill>
                  <a:schemeClr val="bg1"/>
                </a:solidFill>
              </a:rPr>
              <a:t>, and the throne-sitting cult leader been arrested over 40 times. </a:t>
            </a:r>
            <a:r>
              <a:rPr lang="en-US" dirty="0" err="1">
                <a:solidFill>
                  <a:schemeClr val="bg1"/>
                </a:solidFill>
              </a:rPr>
              <a:t>Theiss</a:t>
            </a:r>
            <a:r>
              <a:rPr lang="en-US" dirty="0">
                <a:solidFill>
                  <a:schemeClr val="bg1"/>
                </a:solidFill>
              </a:rPr>
              <a:t> is an </a:t>
            </a:r>
            <a:endParaRPr lang="en-US" dirty="0" smtClean="0">
              <a:solidFill>
                <a:schemeClr val="bg1"/>
              </a:solidFill>
            </a:endParaRPr>
          </a:p>
          <a:p>
            <a:r>
              <a:rPr lang="en-US" u="sng" dirty="0" smtClean="0">
                <a:solidFill>
                  <a:schemeClr val="bg1"/>
                </a:solidFill>
              </a:rPr>
              <a:t>abortion </a:t>
            </a:r>
            <a:r>
              <a:rPr lang="en-US" u="sng" dirty="0">
                <a:solidFill>
                  <a:schemeClr val="bg1"/>
                </a:solidFill>
              </a:rPr>
              <a:t>supporter, and also speaks against capitalism</a:t>
            </a:r>
            <a:r>
              <a:rPr lang="en-US" dirty="0" smtClean="0">
                <a:solidFill>
                  <a:schemeClr val="bg1"/>
                </a:solidFill>
              </a:rPr>
              <a:t>.</a:t>
            </a:r>
          </a:p>
          <a:p>
            <a:endParaRPr lang="en-US" dirty="0">
              <a:solidFill>
                <a:schemeClr val="bg1"/>
              </a:solidFill>
            </a:endParaRPr>
          </a:p>
          <a:p>
            <a:r>
              <a:rPr lang="en-US" dirty="0" err="1" smtClean="0">
                <a:solidFill>
                  <a:schemeClr val="bg1"/>
                </a:solidFill>
              </a:rPr>
              <a:t>Theiss</a:t>
            </a:r>
            <a:r>
              <a:rPr lang="en-US" dirty="0" smtClean="0">
                <a:solidFill>
                  <a:schemeClr val="bg1"/>
                </a:solidFill>
              </a:rPr>
              <a:t> </a:t>
            </a:r>
            <a:r>
              <a:rPr lang="en-US" dirty="0">
                <a:solidFill>
                  <a:schemeClr val="bg1"/>
                </a:solidFill>
              </a:rPr>
              <a:t>has his own 24-hour television internet channel, which airs messages from the </a:t>
            </a:r>
            <a:endParaRPr lang="en-US" dirty="0" smtClean="0">
              <a:solidFill>
                <a:schemeClr val="bg1"/>
              </a:solidFill>
            </a:endParaRPr>
          </a:p>
          <a:p>
            <a:r>
              <a:rPr lang="en-US" dirty="0" smtClean="0">
                <a:solidFill>
                  <a:schemeClr val="bg1"/>
                </a:solidFill>
              </a:rPr>
              <a:t>self-proclaimed </a:t>
            </a:r>
            <a:r>
              <a:rPr lang="en-US" dirty="0">
                <a:solidFill>
                  <a:schemeClr val="bg1"/>
                </a:solidFill>
              </a:rPr>
              <a:t>Messiah around the clock</a:t>
            </a:r>
            <a:r>
              <a:rPr lang="en-US" dirty="0" smtClean="0">
                <a:solidFill>
                  <a:schemeClr val="bg1"/>
                </a:solidFill>
              </a:rPr>
              <a:t>. “</a:t>
            </a:r>
            <a:r>
              <a:rPr lang="en-US" u="sng" dirty="0">
                <a:solidFill>
                  <a:schemeClr val="bg1"/>
                </a:solidFill>
              </a:rPr>
              <a:t>My mission is to prepare the elect, the </a:t>
            </a:r>
            <a:endParaRPr lang="en-US" u="sng" dirty="0" smtClean="0">
              <a:solidFill>
                <a:schemeClr val="bg1"/>
              </a:solidFill>
            </a:endParaRPr>
          </a:p>
          <a:p>
            <a:r>
              <a:rPr lang="en-US" u="sng" dirty="0" smtClean="0">
                <a:solidFill>
                  <a:schemeClr val="bg1"/>
                </a:solidFill>
              </a:rPr>
              <a:t>survivors </a:t>
            </a:r>
            <a:r>
              <a:rPr lang="en-US" u="sng" dirty="0">
                <a:solidFill>
                  <a:schemeClr val="bg1"/>
                </a:solidFill>
              </a:rPr>
              <a:t>of the inevitable nuclear hecatomb that will culminate in the end of this chaotic </a:t>
            </a:r>
            <a:endParaRPr lang="en-US" u="sng" dirty="0" smtClean="0">
              <a:solidFill>
                <a:schemeClr val="bg1"/>
              </a:solidFill>
            </a:endParaRPr>
          </a:p>
          <a:p>
            <a:r>
              <a:rPr lang="en-US" u="sng" dirty="0" smtClean="0">
                <a:solidFill>
                  <a:schemeClr val="bg1"/>
                </a:solidFill>
              </a:rPr>
              <a:t>world</a:t>
            </a:r>
            <a:r>
              <a:rPr lang="en-US" u="sng" dirty="0">
                <a:solidFill>
                  <a:schemeClr val="bg1"/>
                </a:solidFill>
              </a:rPr>
              <a:t>, for the formation of the new earthly society, which will strive to fulfil the Creator’s </a:t>
            </a:r>
            <a:endParaRPr lang="en-US" u="sng" dirty="0" smtClean="0">
              <a:solidFill>
                <a:schemeClr val="bg1"/>
              </a:solidFill>
            </a:endParaRPr>
          </a:p>
          <a:p>
            <a:r>
              <a:rPr lang="en-US" u="sng" dirty="0" smtClean="0">
                <a:solidFill>
                  <a:schemeClr val="bg1"/>
                </a:solidFill>
              </a:rPr>
              <a:t>will</a:t>
            </a:r>
            <a:r>
              <a:rPr lang="en-US" u="sng" dirty="0">
                <a:solidFill>
                  <a:schemeClr val="bg1"/>
                </a:solidFill>
              </a:rPr>
              <a:t>,</a:t>
            </a:r>
            <a:r>
              <a:rPr lang="en-US" dirty="0">
                <a:solidFill>
                  <a:schemeClr val="bg1"/>
                </a:solidFill>
              </a:rPr>
              <a:t>” he said.</a:t>
            </a:r>
          </a:p>
          <a:p>
            <a:endParaRPr lang="en-US" dirty="0"/>
          </a:p>
        </p:txBody>
      </p:sp>
    </p:spTree>
    <p:extLst>
      <p:ext uri="{BB962C8B-B14F-4D97-AF65-F5344CB8AC3E}">
        <p14:creationId xmlns:p14="http://schemas.microsoft.com/office/powerpoint/2010/main" val="798973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pt48D.t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7249</TotalTime>
  <Words>5635</Words>
  <Application>Microsoft Office PowerPoint</Application>
  <PresentationFormat>On-screen Show (4:3)</PresentationFormat>
  <Paragraphs>1069</Paragraphs>
  <Slides>133</Slides>
  <Notes>124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133</vt:i4>
      </vt:variant>
    </vt:vector>
  </HeadingPairs>
  <TitlesOfParts>
    <vt:vector size="140" baseType="lpstr">
      <vt:lpstr>Adobe Gothic Std B</vt:lpstr>
      <vt:lpstr>Arial</vt:lpstr>
      <vt:lpstr>Berlin Sans FB Demi</vt:lpstr>
      <vt:lpstr>Calibri</vt:lpstr>
      <vt:lpstr>Times New Roman</vt:lpstr>
      <vt:lpstr>Office Theme</vt:lpstr>
      <vt:lpstr>ppt48D.tmp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Charles Williamson</dc:creator>
  <cp:lastModifiedBy>Bob Williamson</cp:lastModifiedBy>
  <cp:revision>336</cp:revision>
  <dcterms:created xsi:type="dcterms:W3CDTF">2013-02-16T17:14:36Z</dcterms:created>
  <dcterms:modified xsi:type="dcterms:W3CDTF">2014-10-25T21:23:23Z</dcterms:modified>
</cp:coreProperties>
</file>