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605" r:id="rId10"/>
    <p:sldId id="606" r:id="rId11"/>
    <p:sldId id="607" r:id="rId12"/>
    <p:sldId id="609" r:id="rId13"/>
    <p:sldId id="608" r:id="rId14"/>
    <p:sldId id="610" r:id="rId15"/>
    <p:sldId id="611" r:id="rId16"/>
    <p:sldId id="612" r:id="rId17"/>
    <p:sldId id="613" r:id="rId18"/>
    <p:sldId id="616" r:id="rId19"/>
    <p:sldId id="617" r:id="rId20"/>
    <p:sldId id="614" r:id="rId21"/>
    <p:sldId id="615" r:id="rId22"/>
    <p:sldId id="618" r:id="rId23"/>
    <p:sldId id="619" r:id="rId24"/>
    <p:sldId id="620" r:id="rId25"/>
    <p:sldId id="621" r:id="rId26"/>
    <p:sldId id="622" r:id="rId27"/>
    <p:sldId id="623" r:id="rId28"/>
    <p:sldId id="624" r:id="rId29"/>
    <p:sldId id="625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639" r:id="rId44"/>
    <p:sldId id="640" r:id="rId45"/>
    <p:sldId id="649" r:id="rId46"/>
    <p:sldId id="642" r:id="rId47"/>
    <p:sldId id="641" r:id="rId48"/>
    <p:sldId id="661" r:id="rId49"/>
    <p:sldId id="644" r:id="rId50"/>
    <p:sldId id="643" r:id="rId51"/>
    <p:sldId id="662" r:id="rId52"/>
    <p:sldId id="645" r:id="rId53"/>
    <p:sldId id="647" r:id="rId54"/>
    <p:sldId id="646" r:id="rId55"/>
    <p:sldId id="648" r:id="rId56"/>
    <p:sldId id="663" r:id="rId57"/>
    <p:sldId id="651" r:id="rId58"/>
    <p:sldId id="650" r:id="rId59"/>
    <p:sldId id="653" r:id="rId60"/>
    <p:sldId id="652" r:id="rId61"/>
    <p:sldId id="654" r:id="rId62"/>
    <p:sldId id="655" r:id="rId63"/>
    <p:sldId id="656" r:id="rId64"/>
    <p:sldId id="657" r:id="rId65"/>
    <p:sldId id="658" r:id="rId66"/>
    <p:sldId id="659" r:id="rId67"/>
    <p:sldId id="660" r:id="rId68"/>
    <p:sldId id="665" r:id="rId69"/>
    <p:sldId id="664" r:id="rId70"/>
    <p:sldId id="666" r:id="rId71"/>
    <p:sldId id="667" r:id="rId72"/>
    <p:sldId id="668" r:id="rId73"/>
    <p:sldId id="669" r:id="rId74"/>
    <p:sldId id="670" r:id="rId75"/>
    <p:sldId id="671" r:id="rId76"/>
    <p:sldId id="672" r:id="rId77"/>
    <p:sldId id="673" r:id="rId78"/>
    <p:sldId id="680" r:id="rId79"/>
    <p:sldId id="681" r:id="rId80"/>
    <p:sldId id="674" r:id="rId81"/>
    <p:sldId id="675" r:id="rId82"/>
    <p:sldId id="676" r:id="rId83"/>
    <p:sldId id="683" r:id="rId84"/>
    <p:sldId id="684" r:id="rId85"/>
    <p:sldId id="677" r:id="rId86"/>
    <p:sldId id="685" r:id="rId87"/>
    <p:sldId id="678" r:id="rId88"/>
    <p:sldId id="679" r:id="rId89"/>
    <p:sldId id="682" r:id="rId90"/>
    <p:sldId id="689" r:id="rId91"/>
    <p:sldId id="690" r:id="rId92"/>
    <p:sldId id="691" r:id="rId93"/>
    <p:sldId id="688" r:id="rId94"/>
    <p:sldId id="693" r:id="rId95"/>
    <p:sldId id="694" r:id="rId96"/>
    <p:sldId id="695" r:id="rId97"/>
    <p:sldId id="687" r:id="rId98"/>
    <p:sldId id="686" r:id="rId99"/>
    <p:sldId id="696" r:id="rId100"/>
    <p:sldId id="692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 Williamson" initials="BW" lastIdx="2" clrIdx="0">
    <p:extLst>
      <p:ext uri="{19B8F6BF-5375-455C-9EA6-DF929625EA0E}">
        <p15:presenceInfo xmlns:p15="http://schemas.microsoft.com/office/powerpoint/2012/main" userId="72dbb6d809f7ed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84" autoAdjust="0"/>
    <p:restoredTop sz="94660"/>
  </p:normalViewPr>
  <p:slideViewPr>
    <p:cSldViewPr snapToGrid="0">
      <p:cViewPr varScale="1">
        <p:scale>
          <a:sx n="96" d="100"/>
          <a:sy n="96" d="100"/>
        </p:scale>
        <p:origin x="9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9C99D-C597-4821-A0DF-838F4CAD6B26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EEB02-6D90-49DF-A13B-67274549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9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72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5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2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8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67BF-7D3A-40E5-B7E4-F32DEF0C8DAA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22AF-9CA1-41B6-9F38-B5FE0317A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2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7975" y="330209"/>
            <a:ext cx="406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The Mount Of Olives To The Temple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Mount to olives to Jerusal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22" y="914850"/>
            <a:ext cx="7724775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926" y="604282"/>
            <a:ext cx="3800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 The Road To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mmaus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1452" y="3399183"/>
            <a:ext cx="4403035" cy="3389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4704" y="1232452"/>
            <a:ext cx="71997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journey from Jerusalem			vv. 14-15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Appearance … Obstructed eyes		     v. 16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Interaction				          vv. 17-18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	Summary of things				vv. 19-21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	     Empty tomb and vision			     vv. 22-23a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		Jesus is ALIVE				v. 23b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	     Empty tomb but no vision			     v. 24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	Interpretation of "the things"			vv. 25-27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Interaction				          vv. 28-30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Opened eyes, Recognition			     vv. 31-32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journey to Jerusalem			vv. 33-35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4" y="4403045"/>
            <a:ext cx="4780721" cy="2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7975" y="330209"/>
            <a:ext cx="406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The Mount Of Olives To The Temple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Image result for triumphal ent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4"/>
          <a:stretch/>
        </p:blipFill>
        <p:spPr bwMode="auto">
          <a:xfrm>
            <a:off x="1214830" y="1524251"/>
            <a:ext cx="7715250" cy="51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3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7975" y="330209"/>
            <a:ext cx="85039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Further Notes: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Mount Of Olives is significant as the ascension location and the return of Christ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Five times is the loosing of the colt mentioned! See Gen 49:11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irony is that in Genesis, the rider is rich and here the colt must be borrowed!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colt was never ridden before … it was unbroken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palm branches waved were a political reference to Israel … like the maple leaf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Is it possible to get caught up in a "crowd" mentality and lose sight of truth??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7975" y="330209"/>
            <a:ext cx="80372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Some Further Notes: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In v. 42ff, Jesus weeps at the fact that they missed the recipe for peace (him) and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instead chose a recipe for war … which brought destruction. The enemy so often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lies to us with promises of cheap substitutes</a:t>
            </a:r>
          </a:p>
        </p:txBody>
      </p:sp>
      <p:pic>
        <p:nvPicPr>
          <p:cNvPr id="6146" name="Picture 2" descr="This super-safe scaffolding could use one more ladd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609" y="1943768"/>
            <a:ext cx="6592306" cy="47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When you don't have safety glasses, a great substitute is a flammable plastic bag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7"/>
          <a:stretch/>
        </p:blipFill>
        <p:spPr bwMode="auto">
          <a:xfrm>
            <a:off x="4540975" y="2598343"/>
            <a:ext cx="4535940" cy="41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hen in doubt, stab the blown fuse with something made of metal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20583"/>
            <a:ext cx="5166354" cy="375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7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In case of fire, hold next to flam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52" y="2580238"/>
            <a:ext cx="5652748" cy="41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 need for an adapter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14027"/>
          <a:stretch/>
        </p:blipFill>
        <p:spPr bwMode="auto">
          <a:xfrm>
            <a:off x="307975" y="193078"/>
            <a:ext cx="4389724" cy="45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What would happen if those two decided to jump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01" y="788366"/>
            <a:ext cx="7704499" cy="55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8627" y="1344760"/>
            <a:ext cx="88553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Tell the whole community of Israel that on the tenth day of this month each man is to take a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lamb </a:t>
            </a:r>
            <a:r>
              <a:rPr lang="en-US" dirty="0">
                <a:solidFill>
                  <a:schemeClr val="bg1"/>
                </a:solidFill>
              </a:rPr>
              <a:t>for his family, one for each household. If any household is too small for a whole lamb,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they </a:t>
            </a:r>
            <a:r>
              <a:rPr lang="en-US" dirty="0">
                <a:solidFill>
                  <a:schemeClr val="bg1"/>
                </a:solidFill>
              </a:rPr>
              <a:t>must share one with their nearest neighbor, having taken into account the number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people </a:t>
            </a:r>
            <a:r>
              <a:rPr lang="en-US" dirty="0">
                <a:solidFill>
                  <a:schemeClr val="bg1"/>
                </a:solidFill>
              </a:rPr>
              <a:t>there are. You are to determine the amount of lamb needed in accordance with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</a:t>
            </a:r>
            <a:r>
              <a:rPr lang="en-US" dirty="0">
                <a:solidFill>
                  <a:schemeClr val="bg1"/>
                </a:solidFill>
              </a:rPr>
              <a:t>each person will eat. The animals you choose must be year-old males without defect,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you may take them from the sheep or the goats.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Take </a:t>
            </a:r>
            <a:r>
              <a:rPr lang="en-US" dirty="0">
                <a:solidFill>
                  <a:schemeClr val="bg1"/>
                </a:solidFill>
              </a:rPr>
              <a:t>care of them until the fourteenth day of the month, when all the people of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community </a:t>
            </a:r>
            <a:r>
              <a:rPr lang="en-US" dirty="0">
                <a:solidFill>
                  <a:schemeClr val="bg1"/>
                </a:solidFill>
              </a:rPr>
              <a:t>of Israel must slaughter them at twilight. (Exodus 12:3-6)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975" y="726871"/>
            <a:ext cx="570701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Lamb Selection Day (Palm Sunday)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3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472" y="1238514"/>
            <a:ext cx="8153129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 Kings 1:38-40  </a:t>
            </a:r>
            <a:r>
              <a:rPr lang="en-US" sz="1600" dirty="0">
                <a:solidFill>
                  <a:schemeClr val="bg1"/>
                </a:solidFill>
              </a:rPr>
              <a:t>So </a:t>
            </a:r>
            <a:r>
              <a:rPr lang="en-US" sz="1600" dirty="0" err="1">
                <a:solidFill>
                  <a:schemeClr val="bg1"/>
                </a:solidFill>
              </a:rPr>
              <a:t>Zadok</a:t>
            </a:r>
            <a:r>
              <a:rPr lang="en-US" sz="1600" dirty="0">
                <a:solidFill>
                  <a:schemeClr val="bg1"/>
                </a:solidFill>
              </a:rPr>
              <a:t> the priest, and Nathan the prophet, and </a:t>
            </a:r>
            <a:r>
              <a:rPr lang="en-US" sz="1600" dirty="0" err="1">
                <a:solidFill>
                  <a:schemeClr val="bg1"/>
                </a:solidFill>
              </a:rPr>
              <a:t>Benaiah</a:t>
            </a:r>
            <a:r>
              <a:rPr lang="en-US" sz="1600" dirty="0">
                <a:solidFill>
                  <a:schemeClr val="bg1"/>
                </a:solidFill>
              </a:rPr>
              <a:t> the son of </a:t>
            </a:r>
            <a:r>
              <a:rPr lang="en-US" sz="1600" dirty="0" err="1">
                <a:solidFill>
                  <a:schemeClr val="bg1"/>
                </a:solidFill>
              </a:rPr>
              <a:t>Jehoiada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the </a:t>
            </a:r>
            <a:r>
              <a:rPr lang="en-US" sz="1600" dirty="0" err="1">
                <a:solidFill>
                  <a:schemeClr val="bg1"/>
                </a:solidFill>
              </a:rPr>
              <a:t>Cherethites</a:t>
            </a:r>
            <a:r>
              <a:rPr lang="en-US" sz="1600" dirty="0">
                <a:solidFill>
                  <a:schemeClr val="bg1"/>
                </a:solidFill>
              </a:rPr>
              <a:t>, and the </a:t>
            </a:r>
            <a:r>
              <a:rPr lang="en-US" sz="1600" dirty="0" err="1">
                <a:solidFill>
                  <a:schemeClr val="bg1"/>
                </a:solidFill>
              </a:rPr>
              <a:t>Pelethites</a:t>
            </a:r>
            <a:r>
              <a:rPr lang="en-US" sz="1600" dirty="0">
                <a:solidFill>
                  <a:schemeClr val="bg1"/>
                </a:solidFill>
              </a:rPr>
              <a:t>, went down, and caused Solomon to ride upon king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David’s </a:t>
            </a:r>
            <a:r>
              <a:rPr lang="en-US" sz="1600" dirty="0">
                <a:solidFill>
                  <a:schemeClr val="bg1"/>
                </a:solidFill>
              </a:rPr>
              <a:t>mule, and brought him to </a:t>
            </a:r>
            <a:r>
              <a:rPr lang="en-US" sz="1600" dirty="0" smtClean="0">
                <a:solidFill>
                  <a:schemeClr val="bg1"/>
                </a:solidFill>
              </a:rPr>
              <a:t>Gihon. And </a:t>
            </a:r>
            <a:r>
              <a:rPr lang="en-US" sz="1600" dirty="0" err="1">
                <a:solidFill>
                  <a:schemeClr val="bg1"/>
                </a:solidFill>
              </a:rPr>
              <a:t>Zadok</a:t>
            </a:r>
            <a:r>
              <a:rPr lang="en-US" sz="1600" dirty="0">
                <a:solidFill>
                  <a:schemeClr val="bg1"/>
                </a:solidFill>
              </a:rPr>
              <a:t> the priest took an horn of oil out of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tabernacle</a:t>
            </a:r>
            <a:r>
              <a:rPr lang="en-US" sz="1600" dirty="0">
                <a:solidFill>
                  <a:schemeClr val="bg1"/>
                </a:solidFill>
              </a:rPr>
              <a:t>, and anointed Solomon. </a:t>
            </a:r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they blew the trumpet; and all the people said,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God </a:t>
            </a:r>
            <a:r>
              <a:rPr lang="en-US" sz="1600" dirty="0">
                <a:solidFill>
                  <a:schemeClr val="bg1"/>
                </a:solidFill>
              </a:rPr>
              <a:t>save king </a:t>
            </a:r>
            <a:r>
              <a:rPr lang="en-US" sz="1600" dirty="0" smtClean="0">
                <a:solidFill>
                  <a:schemeClr val="bg1"/>
                </a:solidFill>
              </a:rPr>
              <a:t>Solomon. And </a:t>
            </a:r>
            <a:r>
              <a:rPr lang="en-US" sz="1600" dirty="0">
                <a:solidFill>
                  <a:schemeClr val="bg1"/>
                </a:solidFill>
              </a:rPr>
              <a:t>all the people came up after him, and the people piped with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pipes</a:t>
            </a:r>
            <a:r>
              <a:rPr lang="en-US" sz="1600" dirty="0">
                <a:solidFill>
                  <a:schemeClr val="bg1"/>
                </a:solidFill>
              </a:rPr>
              <a:t>, and rejoiced with great joy, so that the earth rent with the sound of them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2Kings </a:t>
            </a:r>
            <a:r>
              <a:rPr lang="en-US" sz="1600" dirty="0" smtClean="0">
                <a:solidFill>
                  <a:schemeClr val="bg1"/>
                </a:solidFill>
              </a:rPr>
              <a:t>9:12-13  </a:t>
            </a:r>
            <a:r>
              <a:rPr lang="en-US" sz="1600" dirty="0">
                <a:solidFill>
                  <a:schemeClr val="bg1"/>
                </a:solidFill>
              </a:rPr>
              <a:t>"That’s not true!" they said. "Tell us." Jehu said, "Here is what he told me: </a:t>
            </a:r>
            <a:r>
              <a:rPr lang="en-US" sz="1600" dirty="0" smtClean="0">
                <a:solidFill>
                  <a:schemeClr val="bg1"/>
                </a:solidFill>
              </a:rPr>
              <a:t>‘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This </a:t>
            </a:r>
            <a:r>
              <a:rPr lang="en-US" sz="1600" dirty="0">
                <a:solidFill>
                  <a:schemeClr val="bg1"/>
                </a:solidFill>
              </a:rPr>
              <a:t>is what the LORD says: I anoint you king over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Israel.’" They </a:t>
            </a:r>
            <a:r>
              <a:rPr lang="en-US" sz="1600" dirty="0">
                <a:solidFill>
                  <a:schemeClr val="bg1"/>
                </a:solidFill>
              </a:rPr>
              <a:t>hurried and took their cloaks and spread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them </a:t>
            </a:r>
            <a:r>
              <a:rPr lang="en-US" sz="1600" dirty="0">
                <a:solidFill>
                  <a:schemeClr val="bg1"/>
                </a:solidFill>
              </a:rPr>
              <a:t>under him on the bare steps. Then they blew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trumpet and shouted, "Jehu is king</a:t>
            </a:r>
            <a:r>
              <a:rPr lang="en-US" sz="1600" dirty="0" smtClean="0">
                <a:solidFill>
                  <a:schemeClr val="bg1"/>
                </a:solidFill>
              </a:rPr>
              <a:t>!"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Zechariah 9:9-10 9 ¶  Rejoice greatly, O Daughter of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Zion</a:t>
            </a:r>
            <a:r>
              <a:rPr lang="en-US" sz="1600" dirty="0">
                <a:solidFill>
                  <a:schemeClr val="bg1"/>
                </a:solidFill>
              </a:rPr>
              <a:t>! Shout, Daughter of Jerusalem! See, your king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comes </a:t>
            </a:r>
            <a:r>
              <a:rPr lang="en-US" sz="1600" dirty="0">
                <a:solidFill>
                  <a:schemeClr val="bg1"/>
                </a:solidFill>
              </a:rPr>
              <a:t>to you, righteous and having salvation, gentle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riding on a donkey, on a colt, the foal of a </a:t>
            </a:r>
            <a:r>
              <a:rPr lang="en-US" sz="1600" dirty="0" smtClean="0">
                <a:solidFill>
                  <a:schemeClr val="bg1"/>
                </a:solidFill>
              </a:rPr>
              <a:t>donkey. I </a:t>
            </a:r>
            <a:r>
              <a:rPr lang="en-US" sz="1600" dirty="0">
                <a:solidFill>
                  <a:schemeClr val="bg1"/>
                </a:solidFill>
              </a:rPr>
              <a:t>will take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away </a:t>
            </a:r>
            <a:r>
              <a:rPr lang="en-US" sz="1600" dirty="0">
                <a:solidFill>
                  <a:schemeClr val="bg1"/>
                </a:solidFill>
              </a:rPr>
              <a:t>the chariots from Ephraim and the war-horses from Jerusalem,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the battle-bow will be broken. He will proclaim peace to the nations.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His </a:t>
            </a:r>
            <a:r>
              <a:rPr lang="en-US" sz="1600" dirty="0">
                <a:solidFill>
                  <a:schemeClr val="bg1"/>
                </a:solidFill>
              </a:rPr>
              <a:t>rule will extend </a:t>
            </a:r>
            <a:r>
              <a:rPr lang="en-US" sz="1600" dirty="0" smtClean="0">
                <a:solidFill>
                  <a:schemeClr val="bg1"/>
                </a:solidFill>
              </a:rPr>
              <a:t>from </a:t>
            </a:r>
            <a:r>
              <a:rPr lang="en-US" sz="1600" dirty="0">
                <a:solidFill>
                  <a:schemeClr val="bg1"/>
                </a:solidFill>
              </a:rPr>
              <a:t>sea to sea and from the River to the ends of the earth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975" y="726871"/>
            <a:ext cx="570701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Lamb Selection Day (Palm Sunday)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6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472" y="1238514"/>
            <a:ext cx="875111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Regarding the Mount Of Olives: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Zechariah 14: </a:t>
            </a:r>
            <a:r>
              <a:rPr lang="en-US" sz="1600" dirty="0" smtClean="0">
                <a:solidFill>
                  <a:schemeClr val="bg1"/>
                </a:solidFill>
              </a:rPr>
              <a:t>3-4  </a:t>
            </a:r>
            <a:r>
              <a:rPr lang="en-US" sz="1600" dirty="0">
                <a:solidFill>
                  <a:schemeClr val="bg1"/>
                </a:solidFill>
              </a:rPr>
              <a:t>Then the LORD will go out and fight against those nations, as he fights in the day of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battle. On </a:t>
            </a:r>
            <a:r>
              <a:rPr lang="en-US" sz="1600" dirty="0">
                <a:solidFill>
                  <a:schemeClr val="bg1"/>
                </a:solidFill>
              </a:rPr>
              <a:t>that day his feet will stand on the Mount of Olives, east of Jerusalem, and the Mount of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Olives </a:t>
            </a:r>
            <a:r>
              <a:rPr lang="en-US" sz="1600" dirty="0">
                <a:solidFill>
                  <a:schemeClr val="bg1"/>
                </a:solidFill>
              </a:rPr>
              <a:t>will be split in two from east to west, forming a great valley, with half of the mountain moving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north </a:t>
            </a:r>
            <a:r>
              <a:rPr lang="en-US" sz="1600" dirty="0">
                <a:solidFill>
                  <a:schemeClr val="bg1"/>
                </a:solidFill>
              </a:rPr>
              <a:t>and half moving south.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Acts 1:9-12 9  After he said this, he was taken up before their very eyes, and a cloud hid him from their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sight. They </a:t>
            </a:r>
            <a:r>
              <a:rPr lang="en-US" sz="1600" dirty="0">
                <a:solidFill>
                  <a:schemeClr val="bg1"/>
                </a:solidFill>
              </a:rPr>
              <a:t>were looking intently up into the sky as he was going, when suddenly two men dressed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in </a:t>
            </a:r>
            <a:r>
              <a:rPr lang="en-US" sz="1600" dirty="0">
                <a:solidFill>
                  <a:schemeClr val="bg1"/>
                </a:solidFill>
              </a:rPr>
              <a:t>white stood beside them</a:t>
            </a:r>
            <a:r>
              <a:rPr lang="en-US" sz="1600" dirty="0" smtClean="0">
                <a:solidFill>
                  <a:schemeClr val="bg1"/>
                </a:solidFill>
              </a:rPr>
              <a:t>. "Men </a:t>
            </a:r>
            <a:r>
              <a:rPr lang="en-US" sz="1600" dirty="0">
                <a:solidFill>
                  <a:schemeClr val="bg1"/>
                </a:solidFill>
              </a:rPr>
              <a:t>of Galilee," they said,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"</a:t>
            </a:r>
            <a:r>
              <a:rPr lang="en-US" sz="1600" dirty="0">
                <a:solidFill>
                  <a:schemeClr val="bg1"/>
                </a:solidFill>
              </a:rPr>
              <a:t>why do you stand here looking into the sky? This same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Jesus</a:t>
            </a:r>
            <a:r>
              <a:rPr lang="en-US" sz="1600" dirty="0">
                <a:solidFill>
                  <a:schemeClr val="bg1"/>
                </a:solidFill>
              </a:rPr>
              <a:t>, who has been taken from you into heaven, will come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back </a:t>
            </a:r>
            <a:r>
              <a:rPr lang="en-US" sz="1600" dirty="0">
                <a:solidFill>
                  <a:schemeClr val="bg1"/>
                </a:solidFill>
              </a:rPr>
              <a:t>in the same way you have seen him go into heaven</a:t>
            </a:r>
            <a:r>
              <a:rPr lang="en-US" sz="1600" dirty="0" smtClean="0">
                <a:solidFill>
                  <a:schemeClr val="bg1"/>
                </a:solidFill>
              </a:rPr>
              <a:t>."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Then </a:t>
            </a:r>
            <a:r>
              <a:rPr lang="en-US" sz="1600" dirty="0">
                <a:solidFill>
                  <a:schemeClr val="bg1"/>
                </a:solidFill>
              </a:rPr>
              <a:t>they returned to Jerusalem from the hill called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Mount </a:t>
            </a:r>
            <a:r>
              <a:rPr lang="en-US" sz="1600" dirty="0">
                <a:solidFill>
                  <a:schemeClr val="bg1"/>
                </a:solidFill>
              </a:rPr>
              <a:t>of Olives, a Sabbath day’s walk from the city.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Matthew </a:t>
            </a:r>
            <a:r>
              <a:rPr lang="en-US" sz="1600" dirty="0" smtClean="0">
                <a:solidFill>
                  <a:schemeClr val="bg1"/>
                </a:solidFill>
              </a:rPr>
              <a:t>24:3 As </a:t>
            </a:r>
            <a:r>
              <a:rPr lang="en-US" sz="1600" dirty="0">
                <a:solidFill>
                  <a:schemeClr val="bg1"/>
                </a:solidFill>
              </a:rPr>
              <a:t>Jesus was sitting on the Mount of Olives,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disciples came to him privately. "Tell us," they said, "when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will </a:t>
            </a:r>
            <a:r>
              <a:rPr lang="en-US" sz="1600" dirty="0">
                <a:solidFill>
                  <a:schemeClr val="bg1"/>
                </a:solidFill>
              </a:rPr>
              <a:t>this happen, and what will be the sign of your coming and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of </a:t>
            </a:r>
            <a:r>
              <a:rPr lang="en-US" sz="1600" dirty="0">
                <a:solidFill>
                  <a:schemeClr val="bg1"/>
                </a:solidFill>
              </a:rPr>
              <a:t>the end of the age</a:t>
            </a:r>
            <a:r>
              <a:rPr lang="en-US" sz="1600" dirty="0" smtClean="0">
                <a:solidFill>
                  <a:schemeClr val="bg1"/>
                </a:solidFill>
              </a:rPr>
              <a:t>?"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975" y="726871"/>
            <a:ext cx="570701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Lamb Selection Day (Palm Sunday)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22532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Beginnings Of The Life Of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1:1-4		The introduction of the book.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1:5-25		The birth of John the Baptist is foretold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1:26-45		The birth of Jesus is foretold.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1:45-56		The song of praise that Mary dictates. This is similar to Hannah’s song.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1:57-80		The birth of John the Baptist, with Zachariah’s prophecy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2:1-3		Enrollment of </a:t>
            </a:r>
            <a:r>
              <a:rPr lang="en-US" sz="1600" dirty="0" err="1" smtClean="0">
                <a:solidFill>
                  <a:schemeClr val="bg1"/>
                </a:solidFill>
              </a:rPr>
              <a:t>Quirinius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2:4-20		The birth of Christ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2:21-38		Jesus is circumcised and presented to the priest Simeon. Anna also speaks.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2:39-52		The boyhood of Jesus; the visit to Jerusalem when He was twelve.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The Preparation For Ministry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3:1-14		The ministry of John the Baptist.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3:15-20		John testifies about the coming Christ.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3:21-22		The baptism of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3:23-38		The genealogy of Jesus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4:1-12		The temptation of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4:13		Satan is defeated and leaves temporarily.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4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3734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0856" y="707616"/>
            <a:ext cx="884992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bg1"/>
                </a:solidFill>
              </a:rPr>
              <a:t>Very Specific Prophecy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Daniel’s </a:t>
            </a:r>
            <a:r>
              <a:rPr lang="en-GB" dirty="0">
                <a:solidFill>
                  <a:schemeClr val="bg1"/>
                </a:solidFill>
              </a:rPr>
              <a:t>70 weeks of years:   Dan. 9:24-27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 year to the </a:t>
            </a:r>
            <a:r>
              <a:rPr lang="en-GB" dirty="0" smtClean="0">
                <a:solidFill>
                  <a:schemeClr val="bg1"/>
                </a:solidFill>
              </a:rPr>
              <a:t>Israelite </a:t>
            </a:r>
            <a:r>
              <a:rPr lang="en-GB" dirty="0">
                <a:solidFill>
                  <a:schemeClr val="bg1"/>
                </a:solidFill>
              </a:rPr>
              <a:t>was 360 days (lunar </a:t>
            </a:r>
            <a:r>
              <a:rPr lang="en-GB" dirty="0" smtClean="0">
                <a:solidFill>
                  <a:schemeClr val="bg1"/>
                </a:solidFill>
              </a:rPr>
              <a:t>calendar), </a:t>
            </a:r>
            <a:r>
              <a:rPr lang="en-GB" dirty="0">
                <a:solidFill>
                  <a:schemeClr val="bg1"/>
                </a:solidFill>
              </a:rPr>
              <a:t>not 365.25 as it is measured today.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 week = 7 years ... See Rev. 12:6, 1260 days </a:t>
            </a:r>
            <a:r>
              <a:rPr lang="en-GB" dirty="0" smtClean="0">
                <a:solidFill>
                  <a:schemeClr val="bg1"/>
                </a:solidFill>
              </a:rPr>
              <a:t>,    </a:t>
            </a:r>
            <a:r>
              <a:rPr lang="en-GB" dirty="0">
                <a:solidFill>
                  <a:schemeClr val="bg1"/>
                </a:solidFill>
              </a:rPr>
              <a:t>Verse 14 as a time, times and half a times, 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42 months (13:5)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command to rebuild Jerusalem was given by Artaxerxes (Neh. 2:1)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- </a:t>
            </a:r>
            <a:r>
              <a:rPr lang="en-GB" dirty="0">
                <a:solidFill>
                  <a:schemeClr val="bg1"/>
                </a:solidFill>
              </a:rPr>
              <a:t>The first of Nisan, was calculated by the Royal Observatory, Greenwich UK as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   March </a:t>
            </a:r>
            <a:r>
              <a:rPr lang="en-GB" dirty="0">
                <a:solidFill>
                  <a:schemeClr val="bg1"/>
                </a:solidFill>
              </a:rPr>
              <a:t>14, 445BC, according to </a:t>
            </a:r>
            <a:r>
              <a:rPr lang="en-GB" dirty="0" smtClean="0">
                <a:solidFill>
                  <a:schemeClr val="bg1"/>
                </a:solidFill>
              </a:rPr>
              <a:t>Sir </a:t>
            </a:r>
            <a:r>
              <a:rPr lang="en-GB" dirty="0">
                <a:solidFill>
                  <a:schemeClr val="bg1"/>
                </a:solidFill>
              </a:rPr>
              <a:t>Robert Anderson (1895), leader of Scotland Yard and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   renowned </a:t>
            </a:r>
            <a:r>
              <a:rPr lang="en-GB" dirty="0">
                <a:solidFill>
                  <a:schemeClr val="bg1"/>
                </a:solidFill>
              </a:rPr>
              <a:t>Biblical scholar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- </a:t>
            </a:r>
            <a:r>
              <a:rPr lang="en-GB" dirty="0">
                <a:solidFill>
                  <a:schemeClr val="bg1"/>
                </a:solidFill>
              </a:rPr>
              <a:t>A</a:t>
            </a:r>
            <a:r>
              <a:rPr lang="en-GB" dirty="0" smtClean="0">
                <a:solidFill>
                  <a:schemeClr val="bg1"/>
                </a:solidFill>
              </a:rPr>
              <a:t>ccording </a:t>
            </a:r>
            <a:r>
              <a:rPr lang="en-GB" dirty="0">
                <a:solidFill>
                  <a:schemeClr val="bg1"/>
                </a:solidFill>
              </a:rPr>
              <a:t>to the Talmud, the first of Nisan is the appropriate date for calculating the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   reign </a:t>
            </a:r>
            <a:r>
              <a:rPr lang="en-GB" dirty="0">
                <a:solidFill>
                  <a:schemeClr val="bg1"/>
                </a:solidFill>
              </a:rPr>
              <a:t>of </a:t>
            </a:r>
            <a:r>
              <a:rPr lang="en-GB" dirty="0" smtClean="0">
                <a:solidFill>
                  <a:schemeClr val="bg1"/>
                </a:solidFill>
              </a:rPr>
              <a:t>kings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so</a:t>
            </a:r>
            <a:r>
              <a:rPr lang="en-GB" dirty="0">
                <a:solidFill>
                  <a:schemeClr val="bg1"/>
                </a:solidFill>
              </a:rPr>
              <a:t>: 		7 weeks +  62 weeks = 69     and      7 x 69 = 483 years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then</a:t>
            </a:r>
            <a:r>
              <a:rPr lang="en-GB" dirty="0">
                <a:solidFill>
                  <a:schemeClr val="bg1"/>
                </a:solidFill>
              </a:rPr>
              <a:t>:		483 years x 360 days = 173880 days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works out to 10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day of Nisan, April 6, AD32, which </a:t>
            </a:r>
            <a:r>
              <a:rPr lang="en-GB" dirty="0" smtClean="0">
                <a:solidFill>
                  <a:schemeClr val="bg1"/>
                </a:solidFill>
              </a:rPr>
              <a:t>MAY be the </a:t>
            </a:r>
            <a:r>
              <a:rPr lang="en-GB" dirty="0">
                <a:solidFill>
                  <a:schemeClr val="bg1"/>
                </a:solidFill>
              </a:rPr>
              <a:t>Palm Sunday that Jesus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entered 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Jerusalem.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3734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427" y="273050"/>
            <a:ext cx="903151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bg1"/>
                </a:solidFill>
              </a:rPr>
              <a:t>Very Specific Prophecy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Daniel’s </a:t>
            </a:r>
            <a:r>
              <a:rPr lang="en-GB" dirty="0">
                <a:solidFill>
                  <a:schemeClr val="bg1"/>
                </a:solidFill>
              </a:rPr>
              <a:t>70 weeks of years:   Dan. 9:24-27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f </a:t>
            </a:r>
            <a:r>
              <a:rPr lang="en-GB" dirty="0">
                <a:solidFill>
                  <a:schemeClr val="bg1"/>
                </a:solidFill>
              </a:rPr>
              <a:t>you perform this calculation, don’t forget to subtract one year (moving from BC to AD, there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is </a:t>
            </a:r>
            <a:r>
              <a:rPr lang="en-GB" dirty="0">
                <a:solidFill>
                  <a:schemeClr val="bg1"/>
                </a:solidFill>
              </a:rPr>
              <a:t>no 0 </a:t>
            </a:r>
            <a:r>
              <a:rPr lang="en-GB" dirty="0" smtClean="0">
                <a:solidFill>
                  <a:schemeClr val="bg1"/>
                </a:solidFill>
              </a:rPr>
              <a:t>year</a:t>
            </a:r>
            <a:r>
              <a:rPr lang="en-GB" dirty="0">
                <a:solidFill>
                  <a:schemeClr val="bg1"/>
                </a:solidFill>
              </a:rPr>
              <a:t>) and don’t forget to add 116 leap </a:t>
            </a:r>
            <a:r>
              <a:rPr lang="en-GB" dirty="0" smtClean="0">
                <a:solidFill>
                  <a:schemeClr val="bg1"/>
                </a:solidFill>
              </a:rPr>
              <a:t>days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- </a:t>
            </a:r>
            <a:r>
              <a:rPr lang="en-GB" dirty="0">
                <a:solidFill>
                  <a:schemeClr val="bg1"/>
                </a:solidFill>
              </a:rPr>
              <a:t>T</a:t>
            </a:r>
            <a:r>
              <a:rPr lang="en-GB" dirty="0" smtClean="0">
                <a:solidFill>
                  <a:schemeClr val="bg1"/>
                </a:solidFill>
              </a:rPr>
              <a:t>herefore</a:t>
            </a:r>
            <a:r>
              <a:rPr lang="en-GB" dirty="0">
                <a:solidFill>
                  <a:schemeClr val="bg1"/>
                </a:solidFill>
              </a:rPr>
              <a:t>:	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March </a:t>
            </a:r>
            <a:r>
              <a:rPr lang="en-GB" dirty="0">
                <a:solidFill>
                  <a:schemeClr val="bg1"/>
                </a:solidFill>
              </a:rPr>
              <a:t>14, 445BC – March 14 AD32 = </a:t>
            </a:r>
            <a:r>
              <a:rPr lang="en-GB" dirty="0" smtClean="0">
                <a:solidFill>
                  <a:schemeClr val="bg1"/>
                </a:solidFill>
              </a:rPr>
              <a:t>476 </a:t>
            </a:r>
            <a:r>
              <a:rPr lang="en-GB" dirty="0">
                <a:solidFill>
                  <a:schemeClr val="bg1"/>
                </a:solidFill>
              </a:rPr>
              <a:t>years x 365 days + 116 leap days = 173,856 days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From </a:t>
            </a:r>
            <a:r>
              <a:rPr lang="en-GB" dirty="0">
                <a:solidFill>
                  <a:schemeClr val="bg1"/>
                </a:solidFill>
              </a:rPr>
              <a:t>March 14 AD32 – April 6 AD32= </a:t>
            </a:r>
            <a:r>
              <a:rPr lang="en-GB" dirty="0" smtClean="0">
                <a:solidFill>
                  <a:schemeClr val="bg1"/>
                </a:solidFill>
              </a:rPr>
              <a:t>24 </a:t>
            </a:r>
            <a:r>
              <a:rPr lang="en-GB" dirty="0">
                <a:solidFill>
                  <a:schemeClr val="bg1"/>
                </a:solidFill>
              </a:rPr>
              <a:t>days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  173,856 </a:t>
            </a:r>
            <a:r>
              <a:rPr lang="en-GB" dirty="0">
                <a:solidFill>
                  <a:schemeClr val="bg1"/>
                </a:solidFill>
              </a:rPr>
              <a:t>+ 24 = 173880 days, exactly as prophesized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is ironic that Jesus seems to indicate that the Jews should know the time of the coming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the Christ (see </a:t>
            </a:r>
            <a:r>
              <a:rPr lang="en-US" dirty="0" smtClean="0">
                <a:solidFill>
                  <a:schemeClr val="bg1"/>
                </a:solidFill>
              </a:rPr>
              <a:t>Luke </a:t>
            </a:r>
            <a:r>
              <a:rPr lang="en-US" dirty="0">
                <a:solidFill>
                  <a:schemeClr val="bg1"/>
                </a:solidFill>
              </a:rPr>
              <a:t>19:41-44)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AD 70, under General Titus of Rome, Israel was captured and the temple burned to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ground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- </a:t>
            </a:r>
            <a:r>
              <a:rPr lang="en-US" dirty="0">
                <a:solidFill>
                  <a:schemeClr val="bg1"/>
                </a:solidFill>
              </a:rPr>
              <a:t>the Jews would be scattered until May of 1948.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- Josephus </a:t>
            </a:r>
            <a:r>
              <a:rPr lang="en-US" dirty="0">
                <a:solidFill>
                  <a:schemeClr val="bg1"/>
                </a:solidFill>
              </a:rPr>
              <a:t>reported the hills around Jerusalem were studded with thousands of crosses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during this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awful </a:t>
            </a:r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750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3734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19:45-48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court of the genti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0" y="805304"/>
            <a:ext cx="7993707" cy="59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3734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19:45-48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ourt of the genti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2" y="731734"/>
            <a:ext cx="8380416" cy="60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3734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19:45-48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5575" y="695782"/>
            <a:ext cx="900214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God Himself is a continuous outpourer. His love, grace, mercy, forgiveness, creativity, power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are </a:t>
            </a:r>
            <a:r>
              <a:rPr lang="en-US" dirty="0">
                <a:solidFill>
                  <a:schemeClr val="bg1"/>
                </a:solidFill>
              </a:rPr>
              <a:t>all made manifest in creation. This act never ceases. God loves us with exactly the same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love </a:t>
            </a:r>
            <a:r>
              <a:rPr lang="en-US" dirty="0">
                <a:solidFill>
                  <a:schemeClr val="bg1"/>
                </a:solidFill>
              </a:rPr>
              <a:t>that He exhibits between the Trinity. His outpouring there is identical to His outpouring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here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We are made in His image and so we too are outpourers. 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Worship is the continuous outpouring of all that I am, all that I do and all that I can become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light </a:t>
            </a:r>
            <a:r>
              <a:rPr lang="en-US" dirty="0">
                <a:solidFill>
                  <a:schemeClr val="bg1"/>
                </a:solidFill>
              </a:rPr>
              <a:t>of my chosen God.   </a:t>
            </a:r>
            <a:r>
              <a:rPr lang="en-US" sz="1200" dirty="0" smtClean="0">
                <a:solidFill>
                  <a:schemeClr val="bg1"/>
                </a:solidFill>
              </a:rPr>
              <a:t>(Harold </a:t>
            </a:r>
            <a:r>
              <a:rPr lang="en-US" sz="1200" dirty="0">
                <a:solidFill>
                  <a:schemeClr val="bg1"/>
                </a:solidFill>
              </a:rPr>
              <a:t>Best, modified by Bob Williamson)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definition:		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Includes </a:t>
            </a:r>
            <a:r>
              <a:rPr lang="en-US" dirty="0">
                <a:solidFill>
                  <a:schemeClr val="bg1"/>
                </a:solidFill>
              </a:rPr>
              <a:t>everyone, sinner and saint. 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Carries the idea that we have all chosen a god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There are none that do not worship as it is what we were created doing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continuous.  When I sin, worship does not stop … it changes direction. It may </a:t>
            </a:r>
          </a:p>
          <a:p>
            <a:r>
              <a:rPr lang="en-US" dirty="0">
                <a:solidFill>
                  <a:schemeClr val="bg1"/>
                </a:solidFill>
              </a:rPr>
              <a:t>ebb and flow, but it does not cease when then drummer stops or the amplifier </a:t>
            </a:r>
          </a:p>
          <a:p>
            <a:r>
              <a:rPr lang="en-US" dirty="0">
                <a:solidFill>
                  <a:schemeClr val="bg1"/>
                </a:solidFill>
              </a:rPr>
              <a:t>shut off.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417" y="3221038"/>
            <a:ext cx="4117898" cy="2151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575" y="35863"/>
            <a:ext cx="21386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Worship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84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3734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19:45-48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0269" y="744181"/>
            <a:ext cx="869109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is not music. We cannot equate the power of the music to the </a:t>
            </a:r>
            <a:r>
              <a:rPr lang="en-US" dirty="0" smtClean="0">
                <a:solidFill>
                  <a:schemeClr val="bg1"/>
                </a:solidFill>
              </a:rPr>
              <a:t>nearness </a:t>
            </a:r>
            <a:r>
              <a:rPr lang="en-US" dirty="0">
                <a:solidFill>
                  <a:schemeClr val="bg1"/>
                </a:solidFill>
              </a:rPr>
              <a:t>of the Lord.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There </a:t>
            </a:r>
            <a:r>
              <a:rPr lang="en-US" dirty="0">
                <a:solidFill>
                  <a:schemeClr val="bg1"/>
                </a:solidFill>
              </a:rPr>
              <a:t>is no on or off switch. We are all bowing down right now, to someone or something;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bg1"/>
                </a:solidFill>
              </a:rPr>
              <a:t>idea or a spirit.</a:t>
            </a:r>
          </a:p>
          <a:p>
            <a:r>
              <a:rPr lang="en-US" dirty="0">
                <a:solidFill>
                  <a:schemeClr val="bg1"/>
                </a:solidFill>
              </a:rPr>
              <a:t>			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Outpouring </a:t>
            </a:r>
            <a:r>
              <a:rPr lang="en-US" dirty="0">
                <a:solidFill>
                  <a:schemeClr val="bg1"/>
                </a:solidFill>
              </a:rPr>
              <a:t>implies generosity and lavishness. I give it up, I let it go. It surpasses </a:t>
            </a:r>
          </a:p>
          <a:p>
            <a:r>
              <a:rPr lang="en-US" dirty="0">
                <a:solidFill>
                  <a:schemeClr val="bg1"/>
                </a:solidFill>
              </a:rPr>
              <a:t>measuring out or some form of quota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Out </a:t>
            </a:r>
            <a:r>
              <a:rPr lang="en-US" dirty="0">
                <a:solidFill>
                  <a:schemeClr val="bg1"/>
                </a:solidFill>
              </a:rPr>
              <a:t>.. implies direction – it moves from me to a destination. It implies a transfer </a:t>
            </a:r>
          </a:p>
          <a:p>
            <a:r>
              <a:rPr lang="en-US" dirty="0">
                <a:solidFill>
                  <a:schemeClr val="bg1"/>
                </a:solidFill>
              </a:rPr>
              <a:t>of energies; an active not passive motion. </a:t>
            </a:r>
          </a:p>
          <a:p>
            <a:pPr lvl="0"/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Because </a:t>
            </a:r>
            <a:r>
              <a:rPr lang="en-US" dirty="0">
                <a:solidFill>
                  <a:schemeClr val="bg1"/>
                </a:solidFill>
              </a:rPr>
              <a:t>it is all that I do, my work, my vacation time, my golf can all be acts of worship as 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they </a:t>
            </a:r>
            <a:r>
              <a:rPr lang="en-US" dirty="0">
                <a:solidFill>
                  <a:schemeClr val="bg1"/>
                </a:solidFill>
              </a:rPr>
              <a:t>are done to the glory of the Lord.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Further</a:t>
            </a:r>
            <a:r>
              <a:rPr lang="en-US" dirty="0">
                <a:solidFill>
                  <a:schemeClr val="bg1"/>
                </a:solidFill>
              </a:rPr>
              <a:t>, this process changes me. Any outpouring must and it will be for good or </a:t>
            </a:r>
          </a:p>
          <a:p>
            <a:r>
              <a:rPr lang="en-US" dirty="0">
                <a:solidFill>
                  <a:schemeClr val="bg1"/>
                </a:solidFill>
              </a:rPr>
              <a:t>ill.  In worship, I am transformed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074" name="Picture 2" descr="Image result for wor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87" y="4928298"/>
            <a:ext cx="5309067" cy="18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5575" y="35863"/>
            <a:ext cx="21386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Worship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89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25818" y="3221038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20:1-18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5575" y="605635"/>
            <a:ext cx="6410922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Luke 20:9  …"</a:t>
            </a:r>
            <a:r>
              <a:rPr lang="en-US" sz="1600" dirty="0">
                <a:solidFill>
                  <a:schemeClr val="bg1"/>
                </a:solidFill>
              </a:rPr>
              <a:t>A man planted a vineyard, rented it to some farmers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went away for a long </a:t>
            </a:r>
            <a:r>
              <a:rPr lang="en-US" sz="1600" dirty="0" smtClean="0">
                <a:solidFill>
                  <a:schemeClr val="bg1"/>
                </a:solidFill>
              </a:rPr>
              <a:t>time. At </a:t>
            </a:r>
            <a:r>
              <a:rPr lang="en-US" sz="1600" dirty="0">
                <a:solidFill>
                  <a:schemeClr val="bg1"/>
                </a:solidFill>
              </a:rPr>
              <a:t>harvest time he sent a servant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to </a:t>
            </a:r>
            <a:r>
              <a:rPr lang="en-US" sz="1600" dirty="0">
                <a:solidFill>
                  <a:schemeClr val="bg1"/>
                </a:solidFill>
              </a:rPr>
              <a:t>the tenants so they would give him some of the fruit of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vineyard</a:t>
            </a:r>
            <a:r>
              <a:rPr lang="en-US" sz="1600" dirty="0">
                <a:solidFill>
                  <a:schemeClr val="bg1"/>
                </a:solidFill>
              </a:rPr>
              <a:t>. But the tenants beat him and sent him away empty-handed.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He </a:t>
            </a:r>
            <a:r>
              <a:rPr lang="en-US" sz="1600" dirty="0">
                <a:solidFill>
                  <a:schemeClr val="bg1"/>
                </a:solidFill>
              </a:rPr>
              <a:t>sent another servant, but that one also they beat and treated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shamefully </a:t>
            </a:r>
            <a:r>
              <a:rPr lang="en-US" sz="1600" dirty="0">
                <a:solidFill>
                  <a:schemeClr val="bg1"/>
                </a:solidFill>
              </a:rPr>
              <a:t>and sent away </a:t>
            </a:r>
            <a:r>
              <a:rPr lang="en-US" sz="1600" dirty="0" smtClean="0">
                <a:solidFill>
                  <a:schemeClr val="bg1"/>
                </a:solidFill>
              </a:rPr>
              <a:t>empty-handed. He </a:t>
            </a:r>
            <a:r>
              <a:rPr lang="en-US" sz="1600" dirty="0">
                <a:solidFill>
                  <a:schemeClr val="bg1"/>
                </a:solidFill>
              </a:rPr>
              <a:t>sent still a third,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they wounded him and threw him out.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"Then </a:t>
            </a:r>
            <a:r>
              <a:rPr lang="en-US" sz="1600" dirty="0">
                <a:solidFill>
                  <a:schemeClr val="bg1"/>
                </a:solidFill>
              </a:rPr>
              <a:t>the owner of the vineyard said, ‘What shall I do? I will send my son,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whom </a:t>
            </a:r>
            <a:r>
              <a:rPr lang="en-US" sz="1600" dirty="0">
                <a:solidFill>
                  <a:schemeClr val="bg1"/>
                </a:solidFill>
              </a:rPr>
              <a:t>I love; perhaps they will respect him</a:t>
            </a:r>
            <a:r>
              <a:rPr lang="en-US" sz="1600" dirty="0" smtClean="0">
                <a:solidFill>
                  <a:schemeClr val="bg1"/>
                </a:solidFill>
              </a:rPr>
              <a:t>.’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"But </a:t>
            </a:r>
            <a:r>
              <a:rPr lang="en-US" sz="1600" dirty="0">
                <a:solidFill>
                  <a:schemeClr val="bg1"/>
                </a:solidFill>
              </a:rPr>
              <a:t>when the tenants saw him, they talked the matter over. ‘This is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heir</a:t>
            </a:r>
            <a:r>
              <a:rPr lang="en-US" sz="1600" dirty="0">
                <a:solidFill>
                  <a:schemeClr val="bg1"/>
                </a:solidFill>
              </a:rPr>
              <a:t>,’ they said. ‘Let’s kill him, and the inheritance will be ours.’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So </a:t>
            </a:r>
            <a:r>
              <a:rPr lang="en-US" sz="1600" dirty="0">
                <a:solidFill>
                  <a:schemeClr val="bg1"/>
                </a:solidFill>
              </a:rPr>
              <a:t>they threw him out of the vineyard and killed him. "What then will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owner of the vineyard do to </a:t>
            </a:r>
            <a:r>
              <a:rPr lang="en-US" sz="1600" dirty="0" smtClean="0">
                <a:solidFill>
                  <a:schemeClr val="bg1"/>
                </a:solidFill>
              </a:rPr>
              <a:t>them? He </a:t>
            </a:r>
            <a:r>
              <a:rPr lang="en-US" sz="1600" dirty="0">
                <a:solidFill>
                  <a:schemeClr val="bg1"/>
                </a:solidFill>
              </a:rPr>
              <a:t>will come and kill those tenants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give the vineyard to others." When the people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heard </a:t>
            </a:r>
            <a:r>
              <a:rPr lang="en-US" sz="1600" dirty="0">
                <a:solidFill>
                  <a:schemeClr val="bg1"/>
                </a:solidFill>
              </a:rPr>
              <a:t>this, they </a:t>
            </a:r>
            <a:r>
              <a:rPr lang="en-US" sz="1600" dirty="0" smtClean="0">
                <a:solidFill>
                  <a:schemeClr val="bg1"/>
                </a:solidFill>
              </a:rPr>
              <a:t>said</a:t>
            </a:r>
            <a:r>
              <a:rPr lang="en-US" sz="1600" dirty="0">
                <a:solidFill>
                  <a:schemeClr val="bg1"/>
                </a:solidFill>
              </a:rPr>
              <a:t>, "May this never be!"</a:t>
            </a:r>
          </a:p>
          <a:p>
            <a:endParaRPr lang="en-US" dirty="0"/>
          </a:p>
        </p:txBody>
      </p:sp>
      <p:pic>
        <p:nvPicPr>
          <p:cNvPr id="1026" name="Picture 2" descr="Image result for vinedres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57" y="4395300"/>
            <a:ext cx="3467617" cy="23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1365" y="1023103"/>
            <a:ext cx="169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Vineyard rented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1365" y="3853817"/>
            <a:ext cx="211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Vineyard transferred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1365" y="1528183"/>
            <a:ext cx="1900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Servants sent and 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rejected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1365" y="3055086"/>
            <a:ext cx="135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Son rejected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1365" y="2447899"/>
            <a:ext cx="9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Son sent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92903" y="3364385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20:19-26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Christ poli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99" y="1140917"/>
            <a:ext cx="6521714" cy="24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89" y="3686114"/>
            <a:ext cx="6944008" cy="30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20:27-40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0368" y="565618"/>
            <a:ext cx="242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levirate marriage 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marri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6" y="1347932"/>
            <a:ext cx="5023196" cy="28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368" y="4676722"/>
            <a:ext cx="4394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 is no marriage in the kingdom to come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No procreation necessary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Known even as we are known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No death, no separation …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92903" y="3364385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20:27-40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Image result for resur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7" y="1403288"/>
            <a:ext cx="9007411" cy="51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197" y="357592"/>
            <a:ext cx="5645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Resurrection. Is it important?</a:t>
            </a:r>
          </a:p>
        </p:txBody>
      </p:sp>
    </p:spTree>
    <p:extLst>
      <p:ext uri="{BB962C8B-B14F-4D97-AF65-F5344CB8AC3E}">
        <p14:creationId xmlns:p14="http://schemas.microsoft.com/office/powerpoint/2010/main" val="139912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99400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Galilean Ministry Begins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4:14-15		The beginning of His ministry.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4:16-30		Jesus is rejected at Nazareth, His home town. Note that He quotes from  Isa. 61:1-2.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4:31-37		</a:t>
            </a:r>
            <a:r>
              <a:rPr lang="en-US" sz="1600" dirty="0" smtClean="0">
                <a:solidFill>
                  <a:schemeClr val="accent6"/>
                </a:solidFill>
              </a:rPr>
              <a:t>The demoniac is healed.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4:38-44		</a:t>
            </a:r>
            <a:r>
              <a:rPr lang="en-US" sz="1600" dirty="0" smtClean="0">
                <a:solidFill>
                  <a:schemeClr val="accent6"/>
                </a:solidFill>
              </a:rPr>
              <a:t>Peter’s mother-in-law is healed.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5:1-11		The call of Peter, James and John.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5:12-26		</a:t>
            </a:r>
            <a:r>
              <a:rPr lang="en-US" sz="1600" dirty="0" smtClean="0">
                <a:solidFill>
                  <a:schemeClr val="accent6"/>
                </a:solidFill>
              </a:rPr>
              <a:t>The leper and the paralytic are healed.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5:27-29		The call of Levi (also called Matthew)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5:30-39		The Pharisees and scribes attack: Jesus answers.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6:1-11		</a:t>
            </a:r>
            <a:r>
              <a:rPr lang="en-US" sz="1600" dirty="0" smtClean="0">
                <a:solidFill>
                  <a:schemeClr val="accent6"/>
                </a:solidFill>
              </a:rPr>
              <a:t>Jesus deals with the question of the Sabbath by healing an atrophied hand.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6:12-19		Jesus prays all night - then chooses the twelve.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6:20-49		Another teaching of the Beatitudes (similar to Matthew 5-7).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7:1-10		</a:t>
            </a:r>
            <a:r>
              <a:rPr lang="en-US" sz="1600" dirty="0" smtClean="0">
                <a:solidFill>
                  <a:schemeClr val="accent6"/>
                </a:solidFill>
              </a:rPr>
              <a:t>The Centurion’s servant is healed.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7:11-18		</a:t>
            </a:r>
            <a:r>
              <a:rPr lang="en-US" sz="1600" dirty="0" smtClean="0">
                <a:solidFill>
                  <a:schemeClr val="accent6"/>
                </a:solidFill>
              </a:rPr>
              <a:t>The widow’s son is raised from the dead 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	</a:t>
            </a:r>
            <a:r>
              <a:rPr lang="en-US" sz="1600" dirty="0" smtClean="0">
                <a:solidFill>
                  <a:schemeClr val="accent6"/>
                </a:solidFill>
              </a:rPr>
              <a:t>	at Nain.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7:19-35		Jesus testifies about John the Baptist.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7:36-50		Jesus is anointed by the sinful woman.</a:t>
            </a:r>
          </a:p>
        </p:txBody>
      </p:sp>
    </p:spTree>
    <p:extLst>
      <p:ext uri="{BB962C8B-B14F-4D97-AF65-F5344CB8AC3E}">
        <p14:creationId xmlns:p14="http://schemas.microsoft.com/office/powerpoint/2010/main" val="41302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92903" y="3364385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8" y="948651"/>
            <a:ext cx="6932365" cy="519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245" y="6147925"/>
            <a:ext cx="359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Herodian Temple Foundation Stones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69" y="273050"/>
            <a:ext cx="5029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Awe 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24510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92903" y="3364385"/>
            <a:ext cx="4551097" cy="3484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572" y="1344781"/>
            <a:ext cx="8646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God seems willing and able to speak to Israel very specifically in regards to the events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unfold in their future. We wish to take some time to examine the Feasts Of Israel found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Leviticus 23. These feasts were celebrated annually and commemorated certain events.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>
                <a:solidFill>
                  <a:schemeClr val="bg1"/>
                </a:solidFill>
              </a:rPr>
              <a:t>should study them because of an intriguing verse found in Col. 2:16-17.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47" y="2700625"/>
            <a:ext cx="8036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Therefore 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 not let anyone judge you by what you eat or drink, or with regard to a </a:t>
            </a:r>
            <a:endParaRPr lang="en-US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religious 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festival, a New Moon celebration or a Sabbath </a:t>
            </a:r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day. These 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are a shadow of </a:t>
            </a:r>
            <a:endParaRPr lang="en-US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things that were to come; the reality, however, is found in Christ.</a:t>
            </a:r>
          </a:p>
        </p:txBody>
      </p:sp>
      <p:pic>
        <p:nvPicPr>
          <p:cNvPr id="1026" name="Picture 2" descr="Image result for pass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859" y="3816997"/>
            <a:ext cx="5712088" cy="285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3695" y="158973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69721"/>
              </p:ext>
            </p:extLst>
          </p:nvPr>
        </p:nvGraphicFramePr>
        <p:xfrm>
          <a:off x="2031034" y="1663391"/>
          <a:ext cx="6924884" cy="5135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9100"/>
                <a:gridCol w="2932892"/>
                <a:gridCol w="2932892"/>
              </a:tblGrid>
              <a:tr h="323095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The Biblical Calendar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Order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Jewish Name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Our Name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Nisan, or Abib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March - April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 err="1">
                          <a:effectLst/>
                        </a:rPr>
                        <a:t>Ziv</a:t>
                      </a:r>
                      <a:r>
                        <a:rPr lang="en-US" sz="1400" dirty="0">
                          <a:effectLst/>
                        </a:rPr>
                        <a:t>, or </a:t>
                      </a:r>
                      <a:r>
                        <a:rPr lang="en-US" sz="1400" dirty="0" err="1">
                          <a:effectLst/>
                        </a:rPr>
                        <a:t>Iyyar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April - May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Sivan or </a:t>
                      </a:r>
                      <a:r>
                        <a:rPr lang="en-US" sz="1400" dirty="0" err="1">
                          <a:effectLst/>
                        </a:rPr>
                        <a:t>Siwan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May - June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Tammuz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June - July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Ab, or Av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July - August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Elul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August - September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Tishri or Ethanim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September - October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Bul or Kheshvan or Heshvan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October - November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Chisleu or Kislev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November - December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Tebeth or Tevet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December - January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Sebat or Shevat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January - February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Adar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February - March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611672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Adar II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(Intercalary month)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(7 of these every 19 years)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604" y="766675"/>
            <a:ext cx="7799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Exodus 12:1-3;  The </a:t>
            </a:r>
            <a:r>
              <a:rPr lang="en-US" sz="1600" dirty="0">
                <a:solidFill>
                  <a:schemeClr val="bg1"/>
                </a:solidFill>
              </a:rPr>
              <a:t>LORD said to Moses and Aaron in Egypt</a:t>
            </a:r>
            <a:r>
              <a:rPr lang="en-US" sz="1600" dirty="0" smtClean="0">
                <a:solidFill>
                  <a:schemeClr val="bg1"/>
                </a:solidFill>
              </a:rPr>
              <a:t>, "This </a:t>
            </a:r>
            <a:r>
              <a:rPr lang="en-US" sz="1600" dirty="0">
                <a:solidFill>
                  <a:schemeClr val="bg1"/>
                </a:solidFill>
              </a:rPr>
              <a:t>month is to be for you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first month, the first month of your </a:t>
            </a:r>
            <a:r>
              <a:rPr lang="en-US" sz="1600" dirty="0" smtClean="0">
                <a:solidFill>
                  <a:schemeClr val="bg1"/>
                </a:solidFill>
              </a:rPr>
              <a:t>year. Tell </a:t>
            </a:r>
            <a:r>
              <a:rPr lang="en-US" sz="1600" dirty="0">
                <a:solidFill>
                  <a:schemeClr val="bg1"/>
                </a:solidFill>
              </a:rPr>
              <a:t>the whole community of Israel that on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tenth </a:t>
            </a:r>
            <a:r>
              <a:rPr lang="en-US" sz="1600" dirty="0">
                <a:solidFill>
                  <a:schemeClr val="bg1"/>
                </a:solidFill>
              </a:rPr>
              <a:t>day of this month each man is to take a lamb for his family, one for each </a:t>
            </a:r>
            <a:r>
              <a:rPr lang="en-US" sz="1600" dirty="0" smtClean="0">
                <a:solidFill>
                  <a:schemeClr val="bg1"/>
                </a:solidFill>
              </a:rPr>
              <a:t>household …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74" y="1994095"/>
            <a:ext cx="19238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Passover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Unleavened Bread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Firstfruits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Pentecost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Trumpets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Day Of Atonement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Tabernacles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92087" y="2205374"/>
            <a:ext cx="1103243" cy="319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252330" y="3221038"/>
            <a:ext cx="1103244" cy="65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52330" y="4447981"/>
            <a:ext cx="1143000" cy="146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9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3269" y="1140408"/>
            <a:ext cx="663220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Years Day (first day of Nisan)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the purpose of this day was a time of ritual cleansing and new beginnings for the Jewish people.</a:t>
            </a:r>
          </a:p>
          <a:p>
            <a:r>
              <a:rPr lang="en-US" dirty="0">
                <a:solidFill>
                  <a:schemeClr val="bg1"/>
                </a:solidFill>
              </a:rPr>
              <a:t>- note that God had shifted their calendar six months at the Exodus (See Exodus 12:1)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Else Happened On This Day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a) The dedication of the Tabernacle in the wilderness (Exodus 40:17)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- </a:t>
            </a:r>
            <a:r>
              <a:rPr lang="en-US" dirty="0">
                <a:solidFill>
                  <a:schemeClr val="bg1"/>
                </a:solidFill>
              </a:rPr>
              <a:t>some two years after fleeing from Egypt</a:t>
            </a:r>
          </a:p>
          <a:p>
            <a:r>
              <a:rPr lang="en-US" dirty="0">
                <a:solidFill>
                  <a:schemeClr val="bg1"/>
                </a:solidFill>
              </a:rPr>
              <a:t>b) Hezekiah cleanses and rebuilds the Temple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</a:t>
            </a:r>
            <a:r>
              <a:rPr lang="en-US" dirty="0">
                <a:solidFill>
                  <a:schemeClr val="bg1"/>
                </a:solidFill>
              </a:rPr>
              <a:t>2 Chronicles 29:2-3, 17)</a:t>
            </a:r>
          </a:p>
          <a:p>
            <a:r>
              <a:rPr lang="en-US" dirty="0">
                <a:solidFill>
                  <a:schemeClr val="bg1"/>
                </a:solidFill>
              </a:rPr>
              <a:t>c) Ezra begins his journey to Jerusalem to rebuild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the </a:t>
            </a:r>
            <a:r>
              <a:rPr lang="en-US" dirty="0">
                <a:solidFill>
                  <a:schemeClr val="bg1"/>
                </a:solidFill>
              </a:rPr>
              <a:t>city (Ezra 7:9, 25)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- </a:t>
            </a:r>
            <a:r>
              <a:rPr lang="en-US" dirty="0">
                <a:solidFill>
                  <a:schemeClr val="bg1"/>
                </a:solidFill>
              </a:rPr>
              <a:t>Nehemiah joins him 13 years later</a:t>
            </a:r>
          </a:p>
          <a:p>
            <a:r>
              <a:rPr lang="en-US" dirty="0">
                <a:solidFill>
                  <a:schemeClr val="bg1"/>
                </a:solidFill>
              </a:rPr>
              <a:t>d) Some future cleansing of a future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temple </a:t>
            </a:r>
            <a:r>
              <a:rPr lang="en-US" dirty="0">
                <a:solidFill>
                  <a:schemeClr val="bg1"/>
                </a:solidFill>
              </a:rPr>
              <a:t>(Ezekiel 45:18)</a:t>
            </a:r>
          </a:p>
        </p:txBody>
      </p:sp>
    </p:spTree>
    <p:extLst>
      <p:ext uri="{BB962C8B-B14F-4D97-AF65-F5344CB8AC3E}">
        <p14:creationId xmlns:p14="http://schemas.microsoft.com/office/powerpoint/2010/main" val="38571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3269" y="1130469"/>
            <a:ext cx="663220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Lamb Selection Day (10</a:t>
            </a:r>
            <a:r>
              <a:rPr lang="en-US" sz="2400" b="1" baseline="30000" dirty="0">
                <a:solidFill>
                  <a:schemeClr val="bg1"/>
                </a:solidFill>
              </a:rPr>
              <a:t>th</a:t>
            </a:r>
            <a:r>
              <a:rPr lang="en-US" sz="2400" b="1" dirty="0">
                <a:solidFill>
                  <a:schemeClr val="bg1"/>
                </a:solidFill>
              </a:rPr>
              <a:t> Of Nisan)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this was a day of sanctification (See Zech. 9:9)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What Else Happened On This Day?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a</a:t>
            </a:r>
            <a:r>
              <a:rPr lang="en-US" dirty="0">
                <a:solidFill>
                  <a:schemeClr val="bg1"/>
                </a:solidFill>
              </a:rPr>
              <a:t>) Lamb selected for the first Passover (Ex. 12:3-6)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- </a:t>
            </a:r>
            <a:r>
              <a:rPr lang="en-US" dirty="0">
                <a:solidFill>
                  <a:schemeClr val="bg1"/>
                </a:solidFill>
              </a:rPr>
              <a:t>Paul calls Jesus our Passover Lamb (1 Corinthians 5:7)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b</a:t>
            </a:r>
            <a:r>
              <a:rPr lang="en-US" dirty="0">
                <a:solidFill>
                  <a:schemeClr val="bg1"/>
                </a:solidFill>
              </a:rPr>
              <a:t>) Israel crosses the Jordan and enters the Promised Land (Joshua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3:5</a:t>
            </a:r>
            <a:r>
              <a:rPr lang="en-US" dirty="0">
                <a:solidFill>
                  <a:schemeClr val="bg1"/>
                </a:solidFill>
              </a:rPr>
              <a:t>, 4:19)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c</a:t>
            </a:r>
            <a:r>
              <a:rPr lang="en-US" dirty="0">
                <a:solidFill>
                  <a:schemeClr val="bg1"/>
                </a:solidFill>
              </a:rPr>
              <a:t>) Christ our Lamb was cut off (Palm Sunday, 10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of Nisan AD32)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d</a:t>
            </a:r>
            <a:r>
              <a:rPr lang="en-US" dirty="0">
                <a:solidFill>
                  <a:schemeClr val="bg1"/>
                </a:solidFill>
              </a:rPr>
              <a:t>) Ezekiel’s vision of the end time Temple is given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(</a:t>
            </a:r>
            <a:r>
              <a:rPr lang="en-US" dirty="0">
                <a:solidFill>
                  <a:schemeClr val="bg1"/>
                </a:solidFill>
              </a:rPr>
              <a:t>Ezekiel 40:1-2)</a:t>
            </a:r>
          </a:p>
        </p:txBody>
      </p:sp>
    </p:spTree>
    <p:extLst>
      <p:ext uri="{BB962C8B-B14F-4D97-AF65-F5344CB8AC3E}">
        <p14:creationId xmlns:p14="http://schemas.microsoft.com/office/powerpoint/2010/main" val="40182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3269" y="1130469"/>
            <a:ext cx="848176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Passover (1 of 7 Levitical Feasts)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   see </a:t>
            </a:r>
            <a:r>
              <a:rPr lang="en-US" dirty="0">
                <a:solidFill>
                  <a:schemeClr val="bg1"/>
                </a:solidFill>
              </a:rPr>
              <a:t>Lev. 23:4-5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day always falls on a full moon - the first full moon of </a:t>
            </a:r>
            <a:r>
              <a:rPr lang="en-US" dirty="0" smtClean="0">
                <a:solidFill>
                  <a:schemeClr val="bg1"/>
                </a:solidFill>
              </a:rPr>
              <a:t>spring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All </a:t>
            </a:r>
            <a:r>
              <a:rPr lang="en-US" dirty="0">
                <a:solidFill>
                  <a:schemeClr val="bg1"/>
                </a:solidFill>
              </a:rPr>
              <a:t>Jewish males were required to go to Jerusalem three times a year - Feasts of </a:t>
            </a:r>
            <a:r>
              <a:rPr lang="en-US" dirty="0" smtClean="0">
                <a:solidFill>
                  <a:schemeClr val="bg1"/>
                </a:solidFill>
              </a:rPr>
              <a:t>      Passover</a:t>
            </a:r>
            <a:r>
              <a:rPr lang="en-US" dirty="0">
                <a:solidFill>
                  <a:schemeClr val="bg1"/>
                </a:solidFill>
              </a:rPr>
              <a:t>, Pentecost and Tabernacles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   the </a:t>
            </a:r>
            <a:r>
              <a:rPr lang="en-US" dirty="0">
                <a:solidFill>
                  <a:schemeClr val="bg1"/>
                </a:solidFill>
              </a:rPr>
              <a:t>new day started from evening and concluded at the end of the day (see Gen 1:5)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   this </a:t>
            </a:r>
            <a:r>
              <a:rPr lang="en-US" dirty="0">
                <a:solidFill>
                  <a:schemeClr val="bg1"/>
                </a:solidFill>
              </a:rPr>
              <a:t>feast started at sun down, on the 14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of Nisan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is interesting to note that when the Jews placed the blood on the doorframe sides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and </a:t>
            </a:r>
            <a:r>
              <a:rPr lang="en-US" dirty="0">
                <a:solidFill>
                  <a:schemeClr val="bg1"/>
                </a:solidFill>
              </a:rPr>
              <a:t>top of their door, they were painting the Hebrew letter </a:t>
            </a:r>
            <a:r>
              <a:rPr lang="en-US" dirty="0" err="1">
                <a:solidFill>
                  <a:schemeClr val="bg1"/>
                </a:solidFill>
              </a:rPr>
              <a:t>chet</a:t>
            </a:r>
            <a:r>
              <a:rPr lang="en-US" dirty="0">
                <a:solidFill>
                  <a:schemeClr val="bg1"/>
                </a:solidFill>
              </a:rPr>
              <a:t> (rhymes with mate);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it </a:t>
            </a:r>
            <a:r>
              <a:rPr lang="en-US" dirty="0">
                <a:solidFill>
                  <a:schemeClr val="bg1"/>
                </a:solidFill>
              </a:rPr>
              <a:t>has the meaning of life or light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3269" y="1130469"/>
            <a:ext cx="848176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Passover (1 of 7 Levitical Feasts)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location for the lambs raised for Passover … was Bethlehem … about 5 miles south of Jerusalem. The high priest would go down each year to select a lamb. Keep in mind, however, that both Zacharias and Elizabeth were from the tribe of Levi … which makes John the Baptizer of the Levitical tribe … which would allow him </a:t>
            </a:r>
            <a:r>
              <a:rPr lang="en-US" dirty="0" smtClean="0">
                <a:solidFill>
                  <a:schemeClr val="bg1"/>
                </a:solidFill>
              </a:rPr>
              <a:t>to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also select a Lamb … which he did at the baptism of Jesus!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What Else Happened On This Day?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128695"/>
              </p:ext>
            </p:extLst>
          </p:nvPr>
        </p:nvGraphicFramePr>
        <p:xfrm>
          <a:off x="675861" y="1620076"/>
          <a:ext cx="6758609" cy="2741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8609"/>
              </a:tblGrid>
              <a:tr h="32917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 u="sng" dirty="0">
                          <a:effectLst/>
                        </a:rPr>
                        <a:t>Passover: The Covenant Relationship With God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32917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 dirty="0">
                          <a:effectLst/>
                        </a:rPr>
                        <a:t>1. God makes a covenant with Abraham - The Promised Land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32917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>
                          <a:effectLst/>
                        </a:rPr>
                        <a:t>2. The Passover supper eaten in preparation for the Exodus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32917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>
                          <a:effectLst/>
                        </a:rPr>
                        <a:t>3. The First Passover in Canaan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37943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>
                          <a:effectLst/>
                        </a:rPr>
                        <a:t>4. The Book Of The Law found and reaffirmed under Josiah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32917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 dirty="0">
                          <a:effectLst/>
                        </a:rPr>
                        <a:t>5. The dedication of the second temple under Ezra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329179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800" dirty="0">
                          <a:effectLst/>
                        </a:rPr>
                        <a:t>6. The Last Supper - A new covenant offered by Christ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8479" y="4422913"/>
            <a:ext cx="51190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>
                <a:solidFill>
                  <a:schemeClr val="bg1"/>
                </a:solidFill>
              </a:rPr>
              <a:t>can confirm this with a comparison between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Gen</a:t>
            </a:r>
            <a:r>
              <a:rPr lang="en-US" dirty="0">
                <a:solidFill>
                  <a:schemeClr val="bg1"/>
                </a:solidFill>
              </a:rPr>
              <a:t>. 15:18 and Ex. 12:41 (Rabbinic tradition)</a:t>
            </a:r>
          </a:p>
          <a:p>
            <a:r>
              <a:rPr lang="en-US" dirty="0">
                <a:solidFill>
                  <a:schemeClr val="bg1"/>
                </a:solidFill>
              </a:rPr>
              <a:t>2) We can see this in Exodus 12:41</a:t>
            </a:r>
          </a:p>
          <a:p>
            <a:r>
              <a:rPr lang="en-US" dirty="0">
                <a:solidFill>
                  <a:schemeClr val="bg1"/>
                </a:solidFill>
              </a:rPr>
              <a:t>3) See Joshua 5:3, 8, 11-12</a:t>
            </a:r>
          </a:p>
          <a:p>
            <a:r>
              <a:rPr lang="en-US" dirty="0">
                <a:solidFill>
                  <a:schemeClr val="bg1"/>
                </a:solidFill>
              </a:rPr>
              <a:t>4) Compare 2Kings 23:23 (18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year of Josiah) with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2Chr</a:t>
            </a:r>
            <a:r>
              <a:rPr lang="en-US" dirty="0">
                <a:solidFill>
                  <a:schemeClr val="bg1"/>
                </a:solidFill>
              </a:rPr>
              <a:t>. 34 and 35:1</a:t>
            </a:r>
          </a:p>
          <a:p>
            <a:r>
              <a:rPr lang="en-US" dirty="0">
                <a:solidFill>
                  <a:schemeClr val="bg1"/>
                </a:solidFill>
              </a:rPr>
              <a:t>5) See Ezra 6:19</a:t>
            </a:r>
          </a:p>
          <a:p>
            <a:r>
              <a:rPr lang="en-US" dirty="0">
                <a:solidFill>
                  <a:schemeClr val="bg1"/>
                </a:solidFill>
              </a:rPr>
              <a:t>6) See Luke </a:t>
            </a:r>
            <a:r>
              <a:rPr lang="en-US" dirty="0" smtClean="0">
                <a:solidFill>
                  <a:schemeClr val="bg1"/>
                </a:solidFill>
              </a:rPr>
              <a:t>22:19-20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69" y="919381"/>
            <a:ext cx="811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in each of these cases, we see either a new covenant being offered or re-confirmed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3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49" y="1071781"/>
            <a:ext cx="86227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thoughts:</a:t>
            </a:r>
          </a:p>
          <a:p>
            <a:r>
              <a:rPr lang="en-US" dirty="0">
                <a:solidFill>
                  <a:schemeClr val="bg1"/>
                </a:solidFill>
              </a:rPr>
              <a:t>	- remember that the Passover lamb was slain on this day at 3:00pm. After its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death</a:t>
            </a:r>
            <a:r>
              <a:rPr lang="en-US" dirty="0">
                <a:solidFill>
                  <a:schemeClr val="bg1"/>
                </a:solidFill>
              </a:rPr>
              <a:t>, a priest </a:t>
            </a:r>
            <a:r>
              <a:rPr lang="en-US" dirty="0" smtClean="0">
                <a:solidFill>
                  <a:schemeClr val="bg1"/>
                </a:solidFill>
              </a:rPr>
              <a:t>would </a:t>
            </a:r>
            <a:r>
              <a:rPr lang="en-US" dirty="0">
                <a:solidFill>
                  <a:schemeClr val="bg1"/>
                </a:solidFill>
              </a:rPr>
              <a:t>climb the steps to the temple wall and blow the shofar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… </a:t>
            </a:r>
            <a:r>
              <a:rPr lang="en-US" dirty="0">
                <a:solidFill>
                  <a:schemeClr val="bg1"/>
                </a:solidFill>
              </a:rPr>
              <a:t>announcing the end of the </a:t>
            </a:r>
            <a:r>
              <a:rPr lang="en-US" dirty="0" smtClean="0">
                <a:solidFill>
                  <a:schemeClr val="bg1"/>
                </a:solidFill>
              </a:rPr>
              <a:t>Passover</a:t>
            </a:r>
            <a:r>
              <a:rPr lang="en-US" dirty="0">
                <a:solidFill>
                  <a:schemeClr val="bg1"/>
                </a:solidFill>
              </a:rPr>
              <a:t>. This was representative of the voice of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God </a:t>
            </a:r>
            <a:r>
              <a:rPr lang="en-US" dirty="0">
                <a:solidFill>
                  <a:schemeClr val="bg1"/>
                </a:solidFill>
              </a:rPr>
              <a:t>declaring that the sin sacrifice was </a:t>
            </a:r>
            <a:r>
              <a:rPr lang="en-US" dirty="0" smtClean="0">
                <a:solidFill>
                  <a:schemeClr val="bg1"/>
                </a:solidFill>
              </a:rPr>
              <a:t>received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	- remember that the place of crucifixion had another name … Mount Moriah</a:t>
            </a:r>
          </a:p>
          <a:p>
            <a:r>
              <a:rPr lang="en-US" dirty="0">
                <a:solidFill>
                  <a:schemeClr val="bg1"/>
                </a:solidFill>
              </a:rPr>
              <a:t>	- if a Jewish father lost his son to death … he would tear his robe. What other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tearing took place </a:t>
            </a:r>
            <a:r>
              <a:rPr lang="en-US" dirty="0">
                <a:solidFill>
                  <a:schemeClr val="bg1"/>
                </a:solidFill>
              </a:rPr>
              <a:t>at this time? The temple pillars were often called the legs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of </a:t>
            </a:r>
            <a:r>
              <a:rPr lang="en-US" dirty="0">
                <a:solidFill>
                  <a:schemeClr val="bg1"/>
                </a:solidFill>
              </a:rPr>
              <a:t>God. </a:t>
            </a:r>
          </a:p>
        </p:txBody>
      </p:sp>
      <p:pic>
        <p:nvPicPr>
          <p:cNvPr id="2050" name="Picture 2" descr="Image result for israel temple colum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4" y="3657104"/>
            <a:ext cx="3137077" cy="30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srael temple curt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08" y="3490773"/>
            <a:ext cx="5393920" cy="33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49" y="1071781"/>
            <a:ext cx="903843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Unleavened </a:t>
            </a:r>
            <a:r>
              <a:rPr lang="en-US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Bread (2 of 7 Levitical Feasts)</a:t>
            </a:r>
            <a:endParaRPr lang="en-US" sz="2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- 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   See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Leviticus 23:6-7, 10-11 AND Exodus 12:14-20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this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feast occurs from 15 Nisan to 21 Nisan (seven days) and begins that day after </a:t>
            </a:r>
            <a:endParaRPr lang="en-US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     Passover</a:t>
            </a:r>
            <a:endParaRPr lang="en-US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Israel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was to eat bread with no leaven in it (separation from sin) and SPEED at which </a:t>
            </a:r>
            <a:endParaRPr lang="en-US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     salvation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came (see Exodus 12:34)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the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Matzah bread (unleavened) was to remind them of the night that they would eat </a:t>
            </a:r>
            <a:endParaRPr lang="en-US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    the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Passover lamb, then be ready to make a hasty exit from Egypt (see Ex. 12:8, 14-20, 39)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Christ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is called our Passover (1Cor. 5:7-8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What else happened on this day?</a:t>
            </a:r>
            <a:endParaRPr lang="en-US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1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806310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8:1-3		The women who ministered to Christ are listed.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8:4-15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sower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8:16-18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lighted candle.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8:19-21		The new relationship is defined.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8:22-25		Jesus stills the storm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8:26-39		</a:t>
            </a:r>
            <a:r>
              <a:rPr lang="en-US" sz="1600" dirty="0" smtClean="0">
                <a:solidFill>
                  <a:schemeClr val="accent6"/>
                </a:solidFill>
              </a:rPr>
              <a:t>The demoniac of Gadara is healed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8:40-56		</a:t>
            </a:r>
            <a:r>
              <a:rPr lang="en-US" sz="1600" dirty="0" smtClean="0">
                <a:solidFill>
                  <a:schemeClr val="accent6"/>
                </a:solidFill>
              </a:rPr>
              <a:t>A woman is healed and </a:t>
            </a:r>
            <a:r>
              <a:rPr lang="en-US" sz="1600" dirty="0" err="1" smtClean="0">
                <a:solidFill>
                  <a:schemeClr val="accent6"/>
                </a:solidFill>
              </a:rPr>
              <a:t>Jarius’s</a:t>
            </a:r>
            <a:r>
              <a:rPr lang="en-US" sz="1600" dirty="0" smtClean="0">
                <a:solidFill>
                  <a:schemeClr val="accent6"/>
                </a:solidFill>
              </a:rPr>
              <a:t> daughter is raised from the dead.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9:1-9		The twelve are sent out to minister on their own (and are given power)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9:10-17		The feeding of the 5000.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9:18-26		The confession of Peter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9:27-36		The transfiguration of Jesus before the disciples.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9:37-50		</a:t>
            </a:r>
            <a:r>
              <a:rPr lang="en-US" sz="1600" dirty="0" smtClean="0">
                <a:solidFill>
                  <a:schemeClr val="accent6"/>
                </a:solidFill>
              </a:rPr>
              <a:t>Why the disciples had no power: Jesus again casts of the demon.</a:t>
            </a:r>
          </a:p>
        </p:txBody>
      </p:sp>
    </p:spTree>
    <p:extLst>
      <p:ext uri="{BB962C8B-B14F-4D97-AF65-F5344CB8AC3E}">
        <p14:creationId xmlns:p14="http://schemas.microsoft.com/office/powerpoint/2010/main" val="5829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as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54" y="3656259"/>
            <a:ext cx="5747620" cy="31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687" y="19621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05505"/>
              </p:ext>
            </p:extLst>
          </p:nvPr>
        </p:nvGraphicFramePr>
        <p:xfrm>
          <a:off x="470052" y="1035486"/>
          <a:ext cx="6858000" cy="142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 u="sng" dirty="0">
                          <a:effectLst/>
                        </a:rPr>
                        <a:t>15</a:t>
                      </a:r>
                      <a:r>
                        <a:rPr lang="en-US" sz="1600" u="sng" baseline="30000" dirty="0">
                          <a:effectLst/>
                        </a:rPr>
                        <a:t>th</a:t>
                      </a:r>
                      <a:r>
                        <a:rPr lang="en-US" sz="1600" u="sng" dirty="0">
                          <a:effectLst/>
                        </a:rPr>
                        <a:t> Day Of Nisan (The Feast Of Unleavened Bread): The Purging Of Sin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 dirty="0">
                          <a:effectLst/>
                        </a:rPr>
                        <a:t>1) The Exodus journey from the bondage of Egypt begins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2) The crucifixion Of Christ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 dirty="0">
                          <a:effectLst/>
                        </a:rPr>
                        <a:t>3) The final fall of the Jewish resistance at Masada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8356" y="2513259"/>
            <a:ext cx="80151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Exodus </a:t>
            </a:r>
            <a:r>
              <a:rPr lang="en-US" dirty="0">
                <a:solidFill>
                  <a:schemeClr val="bg1"/>
                </a:solidFill>
              </a:rPr>
              <a:t>12:41 states that they left the country that day. In Deut. 16:3, it is called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the </a:t>
            </a:r>
            <a:r>
              <a:rPr lang="en-US" dirty="0">
                <a:solidFill>
                  <a:schemeClr val="bg1"/>
                </a:solidFill>
              </a:rPr>
              <a:t>Bread of Affliction (think of Jesus in the Garden!)</a:t>
            </a:r>
          </a:p>
          <a:p>
            <a:r>
              <a:rPr lang="en-US" dirty="0">
                <a:solidFill>
                  <a:schemeClr val="bg1"/>
                </a:solidFill>
              </a:rPr>
              <a:t>2) </a:t>
            </a:r>
            <a:r>
              <a:rPr lang="en-US" dirty="0" smtClean="0">
                <a:solidFill>
                  <a:schemeClr val="bg1"/>
                </a:solidFill>
              </a:rPr>
              <a:t>  Jesus </a:t>
            </a:r>
            <a:r>
              <a:rPr lang="en-US" dirty="0">
                <a:solidFill>
                  <a:schemeClr val="bg1"/>
                </a:solidFill>
              </a:rPr>
              <a:t>calls Himself the Bread Of Life (John 6:35)</a:t>
            </a:r>
          </a:p>
          <a:p>
            <a:pPr marL="342900" indent="-342900">
              <a:buAutoNum type="arabicParenR" startAt="3"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place where the 960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freedom </a:t>
            </a:r>
            <a:r>
              <a:rPr lang="en-US" dirty="0">
                <a:solidFill>
                  <a:schemeClr val="bg1"/>
                </a:solidFill>
              </a:rPr>
              <a:t>fighters finally fell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to </a:t>
            </a:r>
            <a:r>
              <a:rPr lang="en-US" dirty="0">
                <a:solidFill>
                  <a:schemeClr val="bg1"/>
                </a:solidFill>
              </a:rPr>
              <a:t>defeat at the hands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the </a:t>
            </a:r>
            <a:r>
              <a:rPr lang="en-US" dirty="0">
                <a:solidFill>
                  <a:schemeClr val="bg1"/>
                </a:solidFill>
              </a:rPr>
              <a:t>Romans. We are </a:t>
            </a:r>
            <a:r>
              <a:rPr lang="en-US" dirty="0" smtClean="0">
                <a:solidFill>
                  <a:schemeClr val="bg1"/>
                </a:solidFill>
              </a:rPr>
              <a:t>given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the </a:t>
            </a:r>
            <a:r>
              <a:rPr lang="en-US" dirty="0">
                <a:solidFill>
                  <a:schemeClr val="bg1"/>
                </a:solidFill>
              </a:rPr>
              <a:t>date of the event from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 Flavius Josephus</a:t>
            </a:r>
            <a:r>
              <a:rPr lang="en-US" dirty="0">
                <a:solidFill>
                  <a:schemeClr val="bg1"/>
                </a:solidFill>
              </a:rPr>
              <a:t>.   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687" y="19621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791" y="1305399"/>
            <a:ext cx="832259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that there is some debate here as to how long Jesus was in the tomb. Consider: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                          Matthew </a:t>
            </a:r>
            <a:r>
              <a:rPr lang="en-US" dirty="0">
                <a:solidFill>
                  <a:schemeClr val="bg1"/>
                </a:solidFill>
              </a:rPr>
              <a:t>12:40 … after three days and three nights</a:t>
            </a:r>
          </a:p>
          <a:p>
            <a:r>
              <a:rPr lang="en-US" dirty="0">
                <a:solidFill>
                  <a:schemeClr val="bg1"/>
                </a:solidFill>
              </a:rPr>
              <a:t>		Mark 8:31 … after three days</a:t>
            </a:r>
          </a:p>
          <a:p>
            <a:r>
              <a:rPr lang="en-US" dirty="0">
                <a:solidFill>
                  <a:schemeClr val="bg1"/>
                </a:solidFill>
              </a:rPr>
              <a:t>		Matthew 16:21  … On the third day</a:t>
            </a:r>
          </a:p>
          <a:p>
            <a:r>
              <a:rPr lang="en-US" dirty="0">
                <a:solidFill>
                  <a:schemeClr val="bg1"/>
                </a:solidFill>
              </a:rPr>
              <a:t>		Luke 24:21  … It is the third day</a:t>
            </a:r>
          </a:p>
          <a:p>
            <a:r>
              <a:rPr lang="en-US" dirty="0">
                <a:solidFill>
                  <a:schemeClr val="bg1"/>
                </a:solidFill>
              </a:rPr>
              <a:t>		John 2:19 … Raise it in three days</a:t>
            </a:r>
          </a:p>
          <a:p>
            <a:r>
              <a:rPr lang="en-US" dirty="0">
                <a:solidFill>
                  <a:schemeClr val="bg1"/>
                </a:solidFill>
              </a:rPr>
              <a:t>Comp:		Matthew 27:62 with 27:64 …   after three days … until the third day</a:t>
            </a:r>
          </a:p>
          <a:p>
            <a:r>
              <a:rPr lang="en-US" dirty="0">
                <a:solidFill>
                  <a:schemeClr val="bg1"/>
                </a:solidFill>
              </a:rPr>
              <a:t>Comp:		Genesis 42:17 with 42:18  … for three days … on the third day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Clearly, all of these phrases are idioms.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RULE</a:t>
            </a:r>
            <a:r>
              <a:rPr lang="en-US" dirty="0">
                <a:solidFill>
                  <a:schemeClr val="bg1"/>
                </a:solidFill>
              </a:rPr>
              <a:t>: Do not let a text generate a controversy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21 century that was not a controversy in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first century!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324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Easter Time 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687" y="19621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97" y="1235729"/>
            <a:ext cx="8888066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687" y="19621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974" y="1136433"/>
            <a:ext cx="8494248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Feast Of First Fruits (3 of 7)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 See </a:t>
            </a:r>
            <a:r>
              <a:rPr lang="en-US" dirty="0">
                <a:solidFill>
                  <a:schemeClr val="bg1"/>
                </a:solidFill>
              </a:rPr>
              <a:t>Lev. 23:9-14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 This </a:t>
            </a:r>
            <a:r>
              <a:rPr lang="en-US" dirty="0">
                <a:solidFill>
                  <a:schemeClr val="bg1"/>
                </a:solidFill>
              </a:rPr>
              <a:t>feast was celebrated on the 16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day of </a:t>
            </a:r>
            <a:r>
              <a:rPr lang="en-US" dirty="0" smtClean="0">
                <a:solidFill>
                  <a:schemeClr val="bg1"/>
                </a:solidFill>
              </a:rPr>
              <a:t>Nisan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(day after Sabbath).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This </a:t>
            </a:r>
            <a:r>
              <a:rPr lang="en-US" dirty="0">
                <a:solidFill>
                  <a:schemeClr val="bg1"/>
                </a:solidFill>
              </a:rPr>
              <a:t>was a time of harvesting </a:t>
            </a: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early crops.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Typically</a:t>
            </a:r>
            <a:r>
              <a:rPr lang="en-US" dirty="0">
                <a:solidFill>
                  <a:schemeClr val="bg1"/>
                </a:solidFill>
              </a:rPr>
              <a:t>, this was barley which was sown in the winter. Note that it is possible that this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could </a:t>
            </a:r>
            <a:r>
              <a:rPr lang="en-US" dirty="0">
                <a:solidFill>
                  <a:schemeClr val="bg1"/>
                </a:solidFill>
              </a:rPr>
              <a:t>be celebrated on the 17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of Nisan … if there were two Sabbath’s in a </a:t>
            </a:r>
            <a:r>
              <a:rPr lang="en-US" dirty="0" smtClean="0">
                <a:solidFill>
                  <a:schemeClr val="bg1"/>
                </a:solidFill>
              </a:rPr>
              <a:t>row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(regular </a:t>
            </a:r>
            <a:r>
              <a:rPr lang="en-US" dirty="0">
                <a:solidFill>
                  <a:schemeClr val="bg1"/>
                </a:solidFill>
              </a:rPr>
              <a:t>Sabbath and the High Sabbath that occurs as the beginning of the Feast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Unleavened </a:t>
            </a:r>
            <a:r>
              <a:rPr lang="en-US" dirty="0">
                <a:solidFill>
                  <a:schemeClr val="bg1"/>
                </a:solidFill>
              </a:rPr>
              <a:t>Bread – this is highly doubtful, however)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 God </a:t>
            </a:r>
            <a:r>
              <a:rPr lang="en-US" dirty="0">
                <a:solidFill>
                  <a:schemeClr val="bg1"/>
                </a:solidFill>
              </a:rPr>
              <a:t>wanted the people to acknowledge Him as the provider of these good </a:t>
            </a:r>
            <a:r>
              <a:rPr lang="en-US" dirty="0" smtClean="0">
                <a:solidFill>
                  <a:schemeClr val="bg1"/>
                </a:solidFill>
              </a:rPr>
              <a:t>things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else happened on 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his day?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Image result for barley c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99" y="4216926"/>
            <a:ext cx="5809036" cy="25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8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16400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213854"/>
              </p:ext>
            </p:extLst>
          </p:nvPr>
        </p:nvGraphicFramePr>
        <p:xfrm>
          <a:off x="493269" y="1287249"/>
          <a:ext cx="5943600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u="sng" dirty="0">
                          <a:effectLst/>
                        </a:rPr>
                        <a:t>Feast Of </a:t>
                      </a:r>
                      <a:r>
                        <a:rPr lang="en-US" sz="2000" u="sng" dirty="0" err="1">
                          <a:effectLst/>
                        </a:rPr>
                        <a:t>Firstfruits</a:t>
                      </a:r>
                      <a:r>
                        <a:rPr lang="en-US" sz="2000" u="sng" dirty="0">
                          <a:effectLst/>
                        </a:rPr>
                        <a:t>: Resurrection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1. Noah’s ark rests on Mount Ararat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 </a:t>
                      </a:r>
                      <a:r>
                        <a:rPr lang="en-US" sz="2000" dirty="0">
                          <a:effectLst/>
                        </a:rPr>
                        <a:t>Israel eats the first fruits the 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3. </a:t>
                      </a:r>
                      <a:r>
                        <a:rPr lang="en-US" sz="2000" dirty="0">
                          <a:effectLst/>
                        </a:rPr>
                        <a:t>The resurrection of Jesus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0223" y="3429442"/>
            <a:ext cx="86391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Compare </a:t>
            </a:r>
            <a:r>
              <a:rPr lang="en-US" dirty="0">
                <a:solidFill>
                  <a:schemeClr val="bg1"/>
                </a:solidFill>
              </a:rPr>
              <a:t>Gen 8:4. This states that the event occurred in the seventh month. However,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 one </a:t>
            </a:r>
            <a:r>
              <a:rPr lang="en-US" dirty="0">
                <a:solidFill>
                  <a:schemeClr val="bg1"/>
                </a:solidFill>
              </a:rPr>
              <a:t>must remember that the Lord changed Israel’s calendar during the Exodus by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rotating </a:t>
            </a:r>
            <a:r>
              <a:rPr lang="en-US" dirty="0">
                <a:solidFill>
                  <a:schemeClr val="bg1"/>
                </a:solidFill>
              </a:rPr>
              <a:t>it six months. See Exodus </a:t>
            </a:r>
            <a:r>
              <a:rPr lang="en-US" dirty="0" smtClean="0">
                <a:solidFill>
                  <a:schemeClr val="bg1"/>
                </a:solidFill>
              </a:rPr>
              <a:t>12:1-2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2) </a:t>
            </a:r>
            <a:r>
              <a:rPr lang="en-US" dirty="0">
                <a:solidFill>
                  <a:schemeClr val="bg1"/>
                </a:solidFill>
              </a:rPr>
              <a:t>See Joshua 5:10-12. They ate the last Passover (14th of Nisan), ate old stores from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land </a:t>
            </a:r>
            <a:r>
              <a:rPr lang="en-US" dirty="0">
                <a:solidFill>
                  <a:schemeClr val="bg1"/>
                </a:solidFill>
              </a:rPr>
              <a:t>(15th of Nisan), manna stopped falling on the 16th of Nisan and the new crops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were </a:t>
            </a:r>
            <a:r>
              <a:rPr lang="en-US" dirty="0">
                <a:solidFill>
                  <a:schemeClr val="bg1"/>
                </a:solidFill>
              </a:rPr>
              <a:t>partaken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3) </a:t>
            </a:r>
            <a:r>
              <a:rPr lang="en-US" dirty="0">
                <a:solidFill>
                  <a:schemeClr val="bg1"/>
                </a:solidFill>
              </a:rPr>
              <a:t>Paul calls Jesus our </a:t>
            </a:r>
            <a:r>
              <a:rPr lang="en-US" dirty="0" err="1">
                <a:solidFill>
                  <a:schemeClr val="bg1"/>
                </a:solidFill>
              </a:rPr>
              <a:t>Firstfruits</a:t>
            </a:r>
            <a:r>
              <a:rPr lang="en-US" dirty="0">
                <a:solidFill>
                  <a:schemeClr val="bg1"/>
                </a:solidFill>
              </a:rPr>
              <a:t> - 1Cor. 15:20-23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08024" y="3329925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960" y="1093746"/>
            <a:ext cx="784888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Interestingly, Israel crossed the Red Sea on the 17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of Nisan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It is possible, with a comparison of Exodus 13 and 14 to trace the first few days of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Israel’s </a:t>
            </a:r>
            <a:r>
              <a:rPr lang="en-US" dirty="0">
                <a:solidFill>
                  <a:schemeClr val="bg1"/>
                </a:solidFill>
              </a:rPr>
              <a:t>journey (see </a:t>
            </a:r>
            <a:r>
              <a:rPr lang="en-US" dirty="0" smtClean="0">
                <a:solidFill>
                  <a:schemeClr val="bg1"/>
                </a:solidFill>
              </a:rPr>
              <a:t>also Numbers </a:t>
            </a:r>
            <a:r>
              <a:rPr lang="en-US" dirty="0">
                <a:solidFill>
                  <a:schemeClr val="bg1"/>
                </a:solidFill>
              </a:rPr>
              <a:t>33:3-8):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- 15th </a:t>
            </a:r>
            <a:r>
              <a:rPr lang="en-US" dirty="0">
                <a:solidFill>
                  <a:schemeClr val="bg1"/>
                </a:solidFill>
              </a:rPr>
              <a:t>of Nisan they left Egypt and camped the night at Succoth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- 16th </a:t>
            </a:r>
            <a:r>
              <a:rPr lang="en-US" dirty="0">
                <a:solidFill>
                  <a:schemeClr val="bg1"/>
                </a:solidFill>
              </a:rPr>
              <a:t>of Nisan they camped at </a:t>
            </a:r>
            <a:r>
              <a:rPr lang="en-US" dirty="0" err="1">
                <a:solidFill>
                  <a:schemeClr val="bg1"/>
                </a:solidFill>
              </a:rPr>
              <a:t>Etham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- 17th  </a:t>
            </a:r>
            <a:r>
              <a:rPr lang="en-US" dirty="0">
                <a:solidFill>
                  <a:schemeClr val="bg1"/>
                </a:solidFill>
              </a:rPr>
              <a:t>of Nisan Pi </a:t>
            </a:r>
            <a:r>
              <a:rPr lang="en-US" dirty="0" err="1">
                <a:solidFill>
                  <a:schemeClr val="bg1"/>
                </a:solidFill>
              </a:rPr>
              <a:t>Hahiroth</a:t>
            </a:r>
            <a:r>
              <a:rPr lang="en-US" dirty="0">
                <a:solidFill>
                  <a:schemeClr val="bg1"/>
                </a:solidFill>
              </a:rPr>
              <a:t>, by the sea</a:t>
            </a:r>
          </a:p>
          <a:p>
            <a:r>
              <a:rPr lang="en-US" dirty="0">
                <a:solidFill>
                  <a:schemeClr val="bg1"/>
                </a:solidFill>
              </a:rPr>
              <a:t>- that night, the Lord dried the sea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the </a:t>
            </a:r>
            <a:r>
              <a:rPr lang="en-US" dirty="0">
                <a:solidFill>
                  <a:schemeClr val="bg1"/>
                </a:solidFill>
              </a:rPr>
              <a:t>next day and evening they went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through </a:t>
            </a:r>
            <a:r>
              <a:rPr lang="en-US" dirty="0">
                <a:solidFill>
                  <a:schemeClr val="bg1"/>
                </a:solidFill>
              </a:rPr>
              <a:t>the passage that the Lord made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red sea mos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2875" r="2550" b="3569"/>
          <a:stretch/>
        </p:blipFill>
        <p:spPr bwMode="auto">
          <a:xfrm>
            <a:off x="4696658" y="3413082"/>
            <a:ext cx="4094922" cy="31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7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24960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687" y="19621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974" y="1136433"/>
            <a:ext cx="8654870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Feast Of Pentecost (4 Of 7)</a:t>
            </a:r>
            <a:r>
              <a:rPr lang="en-US" dirty="0" smtClean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- see Lev. 23:15-22</a:t>
            </a:r>
          </a:p>
          <a:p>
            <a:r>
              <a:rPr lang="en-US" dirty="0">
                <a:solidFill>
                  <a:schemeClr val="bg1"/>
                </a:solidFill>
              </a:rPr>
              <a:t>- note this is also called the Feast Of Weeks</a:t>
            </a:r>
          </a:p>
          <a:p>
            <a:r>
              <a:rPr lang="en-US" dirty="0">
                <a:solidFill>
                  <a:schemeClr val="bg1"/>
                </a:solidFill>
              </a:rPr>
              <a:t>- it was celebrated 50 days after </a:t>
            </a:r>
            <a:r>
              <a:rPr lang="en-US" dirty="0" smtClean="0">
                <a:solidFill>
                  <a:schemeClr val="bg1"/>
                </a:solidFill>
              </a:rPr>
              <a:t>Passover... </a:t>
            </a:r>
            <a:r>
              <a:rPr lang="en-US" dirty="0">
                <a:solidFill>
                  <a:schemeClr val="bg1"/>
                </a:solidFill>
              </a:rPr>
              <a:t>a harvest festival</a:t>
            </a:r>
          </a:p>
          <a:p>
            <a:r>
              <a:rPr lang="en-US" dirty="0">
                <a:solidFill>
                  <a:schemeClr val="bg1"/>
                </a:solidFill>
              </a:rPr>
              <a:t>- it was considered 50 days after crossing the Red Sea</a:t>
            </a:r>
          </a:p>
          <a:p>
            <a:r>
              <a:rPr lang="en-US" dirty="0">
                <a:solidFill>
                  <a:schemeClr val="bg1"/>
                </a:solidFill>
              </a:rPr>
              <a:t>- this works out to the 6th Day Of Sivan</a:t>
            </a:r>
          </a:p>
          <a:p>
            <a:r>
              <a:rPr lang="en-US" dirty="0">
                <a:solidFill>
                  <a:schemeClr val="bg1"/>
                </a:solidFill>
              </a:rPr>
              <a:t>- Exodus 19:19 says that the voice of the Lord was like a trumpet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Rabbi </a:t>
            </a:r>
            <a:r>
              <a:rPr lang="en-US" dirty="0" err="1">
                <a:solidFill>
                  <a:schemeClr val="bg1"/>
                </a:solidFill>
              </a:rPr>
              <a:t>Yohanan</a:t>
            </a:r>
            <a:r>
              <a:rPr lang="en-US" dirty="0">
                <a:solidFill>
                  <a:schemeClr val="bg1"/>
                </a:solidFill>
              </a:rPr>
              <a:t> ben </a:t>
            </a:r>
            <a:r>
              <a:rPr lang="en-US" dirty="0" err="1">
                <a:solidFill>
                  <a:schemeClr val="bg1"/>
                </a:solidFill>
              </a:rPr>
              <a:t>Zakkai</a:t>
            </a:r>
            <a:r>
              <a:rPr lang="en-US" dirty="0">
                <a:solidFill>
                  <a:schemeClr val="bg1"/>
                </a:solidFill>
              </a:rPr>
              <a:t> claimed, in the Midrash, that “God’s voice, as it was uttered,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split </a:t>
            </a:r>
            <a:r>
              <a:rPr lang="en-US" dirty="0">
                <a:solidFill>
                  <a:schemeClr val="bg1"/>
                </a:solidFill>
              </a:rPr>
              <a:t>into 70 voices so that all the nations should understand”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Further</a:t>
            </a:r>
            <a:r>
              <a:rPr lang="en-US" dirty="0">
                <a:solidFill>
                  <a:schemeClr val="bg1"/>
                </a:solidFill>
              </a:rPr>
              <a:t>, Rabbi Moshe </a:t>
            </a:r>
            <a:r>
              <a:rPr lang="en-US" dirty="0" err="1">
                <a:solidFill>
                  <a:schemeClr val="bg1"/>
                </a:solidFill>
              </a:rPr>
              <a:t>Weissman</a:t>
            </a:r>
            <a:r>
              <a:rPr lang="en-US" dirty="0">
                <a:solidFill>
                  <a:schemeClr val="bg1"/>
                </a:solidFill>
              </a:rPr>
              <a:t> claimed that the people actually saw the voice waves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emanate </a:t>
            </a:r>
            <a:r>
              <a:rPr lang="en-US" dirty="0">
                <a:solidFill>
                  <a:schemeClr val="bg1"/>
                </a:solidFill>
              </a:rPr>
              <a:t>from the mouth of God (the trumpet) as fiery breathes (Exodus 20:18 …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people </a:t>
            </a:r>
            <a:r>
              <a:rPr lang="en-US" dirty="0">
                <a:solidFill>
                  <a:schemeClr val="bg1"/>
                </a:solidFill>
              </a:rPr>
              <a:t>perceived the thunders)</a:t>
            </a:r>
          </a:p>
          <a:p>
            <a:r>
              <a:rPr lang="en-US" dirty="0">
                <a:solidFill>
                  <a:schemeClr val="bg1"/>
                </a:solidFill>
              </a:rPr>
              <a:t>- wind, fire … different languages … sound familiar?</a:t>
            </a:r>
          </a:p>
          <a:p>
            <a:r>
              <a:rPr lang="en-US" dirty="0">
                <a:solidFill>
                  <a:schemeClr val="bg1"/>
                </a:solidFill>
              </a:rPr>
              <a:t>- typically, the Book of Ruth is read at Pentecost each year (our Redeemer!)</a:t>
            </a:r>
          </a:p>
          <a:p>
            <a:r>
              <a:rPr lang="en-US" dirty="0">
                <a:solidFill>
                  <a:schemeClr val="bg1"/>
                </a:solidFill>
              </a:rPr>
              <a:t>- according to Jewish legend, Enoch was raptured on this day, as well</a:t>
            </a:r>
          </a:p>
          <a:p>
            <a:r>
              <a:rPr lang="en-US" dirty="0">
                <a:solidFill>
                  <a:schemeClr val="bg1"/>
                </a:solidFill>
              </a:rPr>
              <a:t>- note that Jesus taught His disciples during this time (Acts 1:3)</a:t>
            </a:r>
          </a:p>
          <a:p>
            <a:r>
              <a:rPr lang="en-US" dirty="0">
                <a:solidFill>
                  <a:schemeClr val="bg1"/>
                </a:solidFill>
              </a:rPr>
              <a:t>- See Jeremiah 31:31-33 … where God promises to write His laws in our hearts by His Spirit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else happened on this day?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giving of the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22" y="710992"/>
            <a:ext cx="2488922" cy="24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223" y="3429442"/>
            <a:ext cx="88220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r>
              <a:rPr lang="en-US" dirty="0">
                <a:solidFill>
                  <a:schemeClr val="bg1"/>
                </a:solidFill>
              </a:rPr>
              <a:t>1) See Exodus 19:1 ... the third day on the third month. Then compare with verses 10 and 11</a:t>
            </a:r>
          </a:p>
          <a:p>
            <a:r>
              <a:rPr lang="en-US" dirty="0">
                <a:solidFill>
                  <a:schemeClr val="bg1"/>
                </a:solidFill>
              </a:rPr>
              <a:t>2) See Acts 2:1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It </a:t>
            </a:r>
            <a:r>
              <a:rPr lang="en-US" dirty="0">
                <a:solidFill>
                  <a:schemeClr val="bg1"/>
                </a:solidFill>
              </a:rPr>
              <a:t>is important to note that in Christ there has been a prophetic fulfillment of the first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four </a:t>
            </a:r>
            <a:r>
              <a:rPr lang="en-US" dirty="0">
                <a:solidFill>
                  <a:schemeClr val="bg1"/>
                </a:solidFill>
              </a:rPr>
              <a:t>feasts. Although we can only offer conjecture as to the last three, it is possible that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they </a:t>
            </a:r>
            <a:r>
              <a:rPr lang="en-US" dirty="0">
                <a:solidFill>
                  <a:schemeClr val="bg1"/>
                </a:solidFill>
              </a:rPr>
              <a:t>will indeed be anniversaries of things Christ yet will do.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It </a:t>
            </a:r>
            <a:r>
              <a:rPr lang="en-US" dirty="0">
                <a:solidFill>
                  <a:schemeClr val="bg1"/>
                </a:solidFill>
              </a:rPr>
              <a:t>is interesting to note that at the giving of the Law, 3000 died (Exodus 32:28) and at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giving </a:t>
            </a:r>
            <a:r>
              <a:rPr lang="en-US" dirty="0">
                <a:solidFill>
                  <a:schemeClr val="bg1"/>
                </a:solidFill>
              </a:rPr>
              <a:t>of the Spirit, 3000 “lived” (Acts 2:41)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549813"/>
              </p:ext>
            </p:extLst>
          </p:nvPr>
        </p:nvGraphicFramePr>
        <p:xfrm>
          <a:off x="458193" y="1458402"/>
          <a:ext cx="5645427" cy="128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5427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u="sng" dirty="0">
                          <a:effectLst/>
                        </a:rPr>
                        <a:t>Feast Of Pentecost: The Revelation Of God’s Will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1. The giving of the law to Moses on Mount Sinai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2. The giving of the Holy Spirit to the Church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pic>
        <p:nvPicPr>
          <p:cNvPr id="7170" name="Picture 2" descr="Image result for giving of the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90" y="919381"/>
            <a:ext cx="2632647" cy="26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3695" y="158973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369721"/>
              </p:ext>
            </p:extLst>
          </p:nvPr>
        </p:nvGraphicFramePr>
        <p:xfrm>
          <a:off x="2031034" y="1663391"/>
          <a:ext cx="6924884" cy="5135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9100"/>
                <a:gridCol w="2932892"/>
                <a:gridCol w="2932892"/>
              </a:tblGrid>
              <a:tr h="323095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The Biblical Calendar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Order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Jewish Name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Our Name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Nisan, or Abib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March - April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 err="1">
                          <a:effectLst/>
                        </a:rPr>
                        <a:t>Ziv</a:t>
                      </a:r>
                      <a:r>
                        <a:rPr lang="en-US" sz="1400" dirty="0">
                          <a:effectLst/>
                        </a:rPr>
                        <a:t>, or </a:t>
                      </a:r>
                      <a:r>
                        <a:rPr lang="en-US" sz="1400" dirty="0" err="1">
                          <a:effectLst/>
                        </a:rPr>
                        <a:t>Iyyar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April - May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Sivan or </a:t>
                      </a:r>
                      <a:r>
                        <a:rPr lang="en-US" sz="1400" dirty="0" err="1">
                          <a:effectLst/>
                        </a:rPr>
                        <a:t>Siwan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May - June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Tammuz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June - July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Ab, or Av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July - August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Elul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August - September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Tishri or Ethanim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September - October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Bul or Kheshvan or Heshvan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October - November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Chisleu or Kislev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November - December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Tebeth or Tevet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December - January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Sebat or Shevat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January - February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323095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Adar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February - March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  <a:tr h="611672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Adar II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(Intercalary month)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400" dirty="0">
                          <a:effectLst/>
                        </a:rPr>
                        <a:t>(7 of these every 19 years)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80" marR="660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604" y="766675"/>
            <a:ext cx="7799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Exodus 12:1-3;  The </a:t>
            </a:r>
            <a:r>
              <a:rPr lang="en-US" sz="1600" dirty="0">
                <a:solidFill>
                  <a:schemeClr val="bg1"/>
                </a:solidFill>
              </a:rPr>
              <a:t>LORD said to Moses and Aaron in Egypt</a:t>
            </a:r>
            <a:r>
              <a:rPr lang="en-US" sz="1600" dirty="0" smtClean="0">
                <a:solidFill>
                  <a:schemeClr val="bg1"/>
                </a:solidFill>
              </a:rPr>
              <a:t>, "This </a:t>
            </a:r>
            <a:r>
              <a:rPr lang="en-US" sz="1600" dirty="0">
                <a:solidFill>
                  <a:schemeClr val="bg1"/>
                </a:solidFill>
              </a:rPr>
              <a:t>month is to be for you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>
                <a:solidFill>
                  <a:schemeClr val="bg1"/>
                </a:solidFill>
              </a:rPr>
              <a:t>first month, the first month of your </a:t>
            </a:r>
            <a:r>
              <a:rPr lang="en-US" sz="1600" dirty="0" smtClean="0">
                <a:solidFill>
                  <a:schemeClr val="bg1"/>
                </a:solidFill>
              </a:rPr>
              <a:t>year. Tell </a:t>
            </a:r>
            <a:r>
              <a:rPr lang="en-US" sz="1600" dirty="0">
                <a:solidFill>
                  <a:schemeClr val="bg1"/>
                </a:solidFill>
              </a:rPr>
              <a:t>the whole community of Israel that on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tenth </a:t>
            </a:r>
            <a:r>
              <a:rPr lang="en-US" sz="1600" dirty="0">
                <a:solidFill>
                  <a:schemeClr val="bg1"/>
                </a:solidFill>
              </a:rPr>
              <a:t>day of this month each man is to take a lamb for his family, one for each </a:t>
            </a:r>
            <a:r>
              <a:rPr lang="en-US" sz="1600" dirty="0" smtClean="0">
                <a:solidFill>
                  <a:schemeClr val="bg1"/>
                </a:solidFill>
              </a:rPr>
              <a:t>household …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74" y="1994095"/>
            <a:ext cx="19238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Passover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Unleavened Bread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Firstfruits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Pentecost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Trumpets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Day Of Atonement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Tabernacles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92087" y="2205374"/>
            <a:ext cx="1103243" cy="319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252330" y="3221038"/>
            <a:ext cx="1103244" cy="657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52330" y="4447981"/>
            <a:ext cx="1143000" cy="146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24960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687" y="196218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974" y="1136433"/>
            <a:ext cx="59900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Fast Of Mourning (9th Day Of Av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see Zechariah 7:5</a:t>
            </a:r>
          </a:p>
          <a:p>
            <a:r>
              <a:rPr lang="en-US" dirty="0">
                <a:solidFill>
                  <a:schemeClr val="bg1"/>
                </a:solidFill>
              </a:rPr>
              <a:t>- called Tisha Be-Av</a:t>
            </a:r>
          </a:p>
          <a:p>
            <a:r>
              <a:rPr lang="en-US" dirty="0">
                <a:solidFill>
                  <a:schemeClr val="bg1"/>
                </a:solidFill>
              </a:rPr>
              <a:t>- mourning for the loss of the Temple</a:t>
            </a:r>
          </a:p>
          <a:p>
            <a:r>
              <a:rPr lang="en-US" dirty="0">
                <a:solidFill>
                  <a:schemeClr val="bg1"/>
                </a:solidFill>
              </a:rPr>
              <a:t>- Israel have witnessed 8 of their greatest disasters on this day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This feast was not commanded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by God. Had Israel stayed close to the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Lord, this would never have had to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be observed.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We must all be careful to not make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feast something more than what the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Lord wanted.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else happened on this day?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 descr="Image result for babylon jewish captiv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33" y="2922078"/>
            <a:ext cx="4901349" cy="385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9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629762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On The Way To Jerusalem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9:51-62		Jesus now turns towards Jerusalem (and the cross).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10:1-24		The seventy disciples are sent out to minister.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10:25-29		The lawyer asks, “Who is my </a:t>
            </a:r>
            <a:r>
              <a:rPr lang="en-US" sz="1600" dirty="0" err="1" smtClean="0">
                <a:solidFill>
                  <a:schemeClr val="bg1"/>
                </a:solidFill>
              </a:rPr>
              <a:t>neighbour</a:t>
            </a:r>
            <a:r>
              <a:rPr lang="en-US" sz="1600" dirty="0" smtClean="0">
                <a:solidFill>
                  <a:schemeClr val="bg1"/>
                </a:solidFill>
              </a:rPr>
              <a:t>”?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10:30-37		The good Samaritan story.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10:38-42		The contrasts between Mary and Martha.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11:1		Jesus praying.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11:2-4  		Jesus’ instructions on prayer.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11:5-13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 parable on prayer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11:14-28		Jesus teaches on Demonism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11:29-32		The sign of Jonah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11:33-38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candle.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11:39-44		The Pharisees are denounced.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11:45-54		The lawyers are denounced.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12:1-12		The warning about false doctrine.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12:13-34		The warnings against greediness.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12:35-48		The warning about watching for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the second coming.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12:49-59		Christ “divides” people.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823" y="919381"/>
            <a:ext cx="908338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1) The 12 spies return with their report (from the Mishna)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 Solomon’s Temple is destroyed (Babylon)   Jeremiah 52:6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) The second temple is destroyed by the Romans (Josephus)</a:t>
            </a:r>
          </a:p>
          <a:p>
            <a:r>
              <a:rPr lang="en-US" dirty="0">
                <a:solidFill>
                  <a:schemeClr val="bg1"/>
                </a:solidFill>
              </a:rPr>
              <a:t>	- the original Roman attack came on the Feast Of Passover, where over 1.25 million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   Jews were </a:t>
            </a:r>
            <a:r>
              <a:rPr lang="en-US" dirty="0">
                <a:solidFill>
                  <a:schemeClr val="bg1"/>
                </a:solidFill>
              </a:rPr>
              <a:t>inside the city</a:t>
            </a:r>
          </a:p>
          <a:p>
            <a:r>
              <a:rPr lang="en-US" dirty="0">
                <a:solidFill>
                  <a:schemeClr val="bg1"/>
                </a:solidFill>
              </a:rPr>
              <a:t>	- the Jews had been in revolt since AD 66</a:t>
            </a:r>
          </a:p>
          <a:p>
            <a:r>
              <a:rPr lang="en-US" dirty="0">
                <a:solidFill>
                  <a:schemeClr val="bg1"/>
                </a:solidFill>
              </a:rPr>
              <a:t>	- Titus entered the city and reached the temple on Av 9</a:t>
            </a:r>
          </a:p>
          <a:p>
            <a:r>
              <a:rPr lang="en-US" dirty="0">
                <a:solidFill>
                  <a:schemeClr val="bg1"/>
                </a:solidFill>
              </a:rPr>
              <a:t>	- soldiers burned the temple</a:t>
            </a:r>
          </a:p>
          <a:p>
            <a:r>
              <a:rPr lang="en-US" dirty="0">
                <a:solidFill>
                  <a:schemeClr val="bg1"/>
                </a:solidFill>
              </a:rPr>
              <a:t>	- see also Luke </a:t>
            </a:r>
            <a:r>
              <a:rPr lang="en-US" dirty="0" smtClean="0">
                <a:solidFill>
                  <a:schemeClr val="bg1"/>
                </a:solidFill>
              </a:rPr>
              <a:t>19:43-44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4) </a:t>
            </a:r>
            <a:r>
              <a:rPr lang="en-US" dirty="0">
                <a:solidFill>
                  <a:schemeClr val="bg1"/>
                </a:solidFill>
              </a:rPr>
              <a:t>The destruction of Bar </a:t>
            </a:r>
            <a:r>
              <a:rPr lang="en-US" dirty="0" err="1">
                <a:solidFill>
                  <a:schemeClr val="bg1"/>
                </a:solidFill>
              </a:rPr>
              <a:t>Kockba’s</a:t>
            </a:r>
            <a:r>
              <a:rPr lang="en-US" dirty="0">
                <a:solidFill>
                  <a:schemeClr val="bg1"/>
                </a:solidFill>
              </a:rPr>
              <a:t> army</a:t>
            </a:r>
          </a:p>
          <a:p>
            <a:r>
              <a:rPr lang="en-US" dirty="0">
                <a:solidFill>
                  <a:schemeClr val="bg1"/>
                </a:solidFill>
              </a:rPr>
              <a:t>	- this was a charismatic leader who rebelled against Rome in AD 132</a:t>
            </a:r>
          </a:p>
          <a:p>
            <a:r>
              <a:rPr lang="en-US" dirty="0">
                <a:solidFill>
                  <a:schemeClr val="bg1"/>
                </a:solidFill>
              </a:rPr>
              <a:t>	- although he succeeded in repelling the Romans for two years, things did not go well</a:t>
            </a:r>
          </a:p>
          <a:p>
            <a:r>
              <a:rPr lang="en-US" dirty="0">
                <a:solidFill>
                  <a:schemeClr val="bg1"/>
                </a:solidFill>
              </a:rPr>
              <a:t>	- the Romans began a “scorched earth policy to demoralize the Jews</a:t>
            </a:r>
          </a:p>
          <a:p>
            <a:r>
              <a:rPr lang="en-US" dirty="0">
                <a:solidFill>
                  <a:schemeClr val="bg1"/>
                </a:solidFill>
              </a:rPr>
              <a:t>	- 580,000 Jews were killed, and 50 fortified towns and 985 villages razed</a:t>
            </a:r>
          </a:p>
          <a:p>
            <a:r>
              <a:rPr lang="en-US" dirty="0">
                <a:solidFill>
                  <a:schemeClr val="bg1"/>
                </a:solidFill>
              </a:rPr>
              <a:t>	- Emperor Hadrian again made it illegal to perform any Jewish </a:t>
            </a:r>
            <a:r>
              <a:rPr lang="en-US" dirty="0" smtClean="0">
                <a:solidFill>
                  <a:schemeClr val="bg1"/>
                </a:solidFill>
              </a:rPr>
              <a:t>rites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823" y="919381"/>
            <a:ext cx="900868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 </a:t>
            </a:r>
            <a:r>
              <a:rPr lang="en-US" dirty="0" err="1">
                <a:solidFill>
                  <a:schemeClr val="bg1"/>
                </a:solidFill>
              </a:rPr>
              <a:t>Kochba</a:t>
            </a:r>
            <a:r>
              <a:rPr lang="en-US" dirty="0">
                <a:solidFill>
                  <a:schemeClr val="bg1"/>
                </a:solidFill>
              </a:rPr>
              <a:t> was very successful in battle and managed to hold the Romans back for three </a:t>
            </a:r>
          </a:p>
          <a:p>
            <a:r>
              <a:rPr lang="en-US" dirty="0">
                <a:solidFill>
                  <a:schemeClr val="bg1"/>
                </a:solidFill>
              </a:rPr>
              <a:t>and 1/2 years.</a:t>
            </a:r>
          </a:p>
          <a:p>
            <a:r>
              <a:rPr lang="en-US" dirty="0">
                <a:solidFill>
                  <a:schemeClr val="bg1"/>
                </a:solidFill>
              </a:rPr>
              <a:t>- At the end, the Talmud reports that: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numbers slain (Jews) were enormous, that the Romans "went on killing until their horses </a:t>
            </a:r>
          </a:p>
          <a:p>
            <a:r>
              <a:rPr lang="en-US" dirty="0">
                <a:solidFill>
                  <a:schemeClr val="bg1"/>
                </a:solidFill>
              </a:rPr>
              <a:t>were submerged in blood to their nostrils"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Gemora</a:t>
            </a:r>
            <a:r>
              <a:rPr lang="en-US" dirty="0">
                <a:solidFill>
                  <a:schemeClr val="bg1"/>
                </a:solidFill>
              </a:rPr>
              <a:t> tells us that we know </a:t>
            </a:r>
            <a:r>
              <a:rPr lang="en-US" dirty="0" err="1">
                <a:solidFill>
                  <a:schemeClr val="bg1"/>
                </a:solidFill>
              </a:rPr>
              <a:t>Betar</a:t>
            </a:r>
            <a:r>
              <a:rPr lang="en-US" dirty="0">
                <a:solidFill>
                  <a:schemeClr val="bg1"/>
                </a:solidFill>
              </a:rPr>
              <a:t> was conquered on the ninth of Av because we have </a:t>
            </a:r>
          </a:p>
          <a:p>
            <a:r>
              <a:rPr lang="en-US" dirty="0">
                <a:solidFill>
                  <a:schemeClr val="bg1"/>
                </a:solidFill>
              </a:rPr>
              <a:t>a tradition that this is so. The </a:t>
            </a:r>
            <a:r>
              <a:rPr lang="en-US" dirty="0" err="1">
                <a:solidFill>
                  <a:schemeClr val="bg1"/>
                </a:solidFill>
              </a:rPr>
              <a:t>Medrash</a:t>
            </a:r>
            <a:r>
              <a:rPr lang="en-US" dirty="0">
                <a:solidFill>
                  <a:schemeClr val="bg1"/>
                </a:solidFill>
              </a:rPr>
              <a:t> explains the events surrounding the fall of </a:t>
            </a:r>
            <a:r>
              <a:rPr lang="en-US" dirty="0" err="1">
                <a:solidFill>
                  <a:schemeClr val="bg1"/>
                </a:solidFill>
              </a:rPr>
              <a:t>Betar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Fifty two years after the second Temple was destroyed, a large Jewish army massed in the </a:t>
            </a:r>
          </a:p>
          <a:p>
            <a:r>
              <a:rPr lang="en-US" dirty="0">
                <a:solidFill>
                  <a:schemeClr val="bg1"/>
                </a:solidFill>
              </a:rPr>
              <a:t>city of </a:t>
            </a:r>
            <a:r>
              <a:rPr lang="en-US" dirty="0" err="1">
                <a:solidFill>
                  <a:schemeClr val="bg1"/>
                </a:solidFill>
              </a:rPr>
              <a:t>Betar</a:t>
            </a:r>
            <a:r>
              <a:rPr lang="en-US" dirty="0">
                <a:solidFill>
                  <a:schemeClr val="bg1"/>
                </a:solidFill>
              </a:rPr>
              <a:t>. The leader of this army was Bar </a:t>
            </a:r>
            <a:r>
              <a:rPr lang="en-US" dirty="0" err="1">
                <a:solidFill>
                  <a:schemeClr val="bg1"/>
                </a:solidFill>
              </a:rPr>
              <a:t>Koziva</a:t>
            </a:r>
            <a:r>
              <a:rPr lang="en-US" dirty="0">
                <a:solidFill>
                  <a:schemeClr val="bg1"/>
                </a:solidFill>
              </a:rPr>
              <a:t>, also known as Bar </a:t>
            </a:r>
            <a:r>
              <a:rPr lang="en-US" dirty="0" err="1">
                <a:solidFill>
                  <a:schemeClr val="bg1"/>
                </a:solidFill>
              </a:rPr>
              <a:t>Kochba</a:t>
            </a:r>
            <a:r>
              <a:rPr lang="en-US" dirty="0">
                <a:solidFill>
                  <a:schemeClr val="bg1"/>
                </a:solidFill>
              </a:rPr>
              <a:t>. The sage </a:t>
            </a:r>
          </a:p>
          <a:p>
            <a:r>
              <a:rPr lang="en-US" dirty="0">
                <a:solidFill>
                  <a:schemeClr val="bg1"/>
                </a:solidFill>
              </a:rPr>
              <a:t>Rabbi </a:t>
            </a:r>
            <a:r>
              <a:rPr lang="en-US" dirty="0" err="1">
                <a:solidFill>
                  <a:schemeClr val="bg1"/>
                </a:solidFill>
              </a:rPr>
              <a:t>Akiva</a:t>
            </a:r>
            <a:r>
              <a:rPr lang="en-US" dirty="0">
                <a:solidFill>
                  <a:schemeClr val="bg1"/>
                </a:solidFill>
              </a:rPr>
              <a:t> became Bar </a:t>
            </a:r>
            <a:r>
              <a:rPr lang="en-US" dirty="0" err="1">
                <a:solidFill>
                  <a:schemeClr val="bg1"/>
                </a:solidFill>
              </a:rPr>
              <a:t>Kochba's</a:t>
            </a:r>
            <a:r>
              <a:rPr lang="en-US" dirty="0">
                <a:solidFill>
                  <a:schemeClr val="bg1"/>
                </a:solidFill>
              </a:rPr>
              <a:t> armor bearer and regarded him as the </a:t>
            </a:r>
            <a:r>
              <a:rPr lang="en-US" dirty="0" err="1">
                <a:solidFill>
                  <a:schemeClr val="bg1"/>
                </a:solidFill>
              </a:rPr>
              <a:t>Moshiach</a:t>
            </a:r>
            <a:r>
              <a:rPr lang="en-US" dirty="0">
                <a:solidFill>
                  <a:schemeClr val="bg1"/>
                </a:solidFill>
              </a:rPr>
              <a:t> (Messiah).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1143442"/>
            <a:ext cx="8884868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5) The Roman army plowed Jerusalem in prep. for a new city</a:t>
            </a:r>
          </a:p>
          <a:p>
            <a:r>
              <a:rPr lang="en-US" dirty="0">
                <a:solidFill>
                  <a:schemeClr val="bg1"/>
                </a:solidFill>
              </a:rPr>
              <a:t>     this took place exactly one year later  (see Micah 3:12)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According to a text in the </a:t>
            </a:r>
            <a:r>
              <a:rPr lang="en-US" dirty="0" err="1">
                <a:solidFill>
                  <a:schemeClr val="bg1"/>
                </a:solidFill>
              </a:rPr>
              <a:t>Gemara</a:t>
            </a:r>
            <a:r>
              <a:rPr lang="en-US" dirty="0">
                <a:solidFill>
                  <a:schemeClr val="bg1"/>
                </a:solidFill>
              </a:rPr>
              <a:t> - a collection of ancient Jewish writings - the Romans </a:t>
            </a:r>
          </a:p>
          <a:p>
            <a:r>
              <a:rPr lang="en-US" dirty="0">
                <a:solidFill>
                  <a:schemeClr val="bg1"/>
                </a:solidFill>
              </a:rPr>
              <a:t>ran a plow over Zion on the 9th day of the Jewish month of Ab. The </a:t>
            </a:r>
            <a:r>
              <a:rPr lang="en-US" dirty="0" err="1">
                <a:solidFill>
                  <a:schemeClr val="bg1"/>
                </a:solidFill>
              </a:rPr>
              <a:t>Gemara</a:t>
            </a:r>
            <a:r>
              <a:rPr lang="en-US" dirty="0">
                <a:solidFill>
                  <a:schemeClr val="bg1"/>
                </a:solidFill>
              </a:rPr>
              <a:t> said that </a:t>
            </a:r>
          </a:p>
          <a:p>
            <a:r>
              <a:rPr lang="en-US" dirty="0" err="1">
                <a:solidFill>
                  <a:schemeClr val="bg1"/>
                </a:solidFill>
              </a:rPr>
              <a:t>Turnus</a:t>
            </a:r>
            <a:r>
              <a:rPr lang="en-US" dirty="0">
                <a:solidFill>
                  <a:schemeClr val="bg1"/>
                </a:solidFill>
              </a:rPr>
              <a:t> Rufus, a Roman officer, plowed the area of the Temple. This prophecy was fulfilled in </a:t>
            </a:r>
          </a:p>
          <a:p>
            <a:r>
              <a:rPr lang="en-US" dirty="0">
                <a:solidFill>
                  <a:schemeClr val="bg1"/>
                </a:solidFill>
              </a:rPr>
              <a:t>literal detail.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Incidentally, there was a Roman coin minted during that era that shows an image of a man </a:t>
            </a:r>
          </a:p>
          <a:p>
            <a:r>
              <a:rPr lang="en-US" dirty="0">
                <a:solidFill>
                  <a:schemeClr val="bg1"/>
                </a:solidFill>
              </a:rPr>
              <a:t>using a plow. The coin was intended to commemorate the founding of the pagan Roman city </a:t>
            </a:r>
          </a:p>
          <a:p>
            <a:r>
              <a:rPr lang="en-US" dirty="0">
                <a:solidFill>
                  <a:schemeClr val="bg1"/>
                </a:solidFill>
              </a:rPr>
              <a:t>called </a:t>
            </a:r>
            <a:r>
              <a:rPr lang="en-US" dirty="0" err="1">
                <a:solidFill>
                  <a:schemeClr val="bg1"/>
                </a:solidFill>
              </a:rPr>
              <a:t>Aelia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Capitolina</a:t>
            </a:r>
            <a:r>
              <a:rPr lang="en-US" dirty="0">
                <a:solidFill>
                  <a:schemeClr val="bg1"/>
                </a:solidFill>
              </a:rPr>
              <a:t> on the site of Jerusalem. The Romans sometimes minted coins </a:t>
            </a:r>
          </a:p>
          <a:p>
            <a:r>
              <a:rPr lang="en-US" dirty="0">
                <a:solidFill>
                  <a:schemeClr val="bg1"/>
                </a:solidFill>
              </a:rPr>
              <a:t>showing the plowing motif as a symbol of the establishment of a new Roman city.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Further</a:t>
            </a:r>
            <a:r>
              <a:rPr lang="en-US" dirty="0">
                <a:solidFill>
                  <a:schemeClr val="bg1"/>
                </a:solidFill>
              </a:rPr>
              <a:t>, the </a:t>
            </a:r>
            <a:r>
              <a:rPr lang="en-US" dirty="0" err="1">
                <a:solidFill>
                  <a:schemeClr val="bg1"/>
                </a:solidFill>
              </a:rPr>
              <a:t>Ta’anit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4:26b </a:t>
            </a:r>
            <a:r>
              <a:rPr lang="en-US" dirty="0">
                <a:solidFill>
                  <a:schemeClr val="bg1"/>
                </a:solidFill>
              </a:rPr>
              <a:t>also records this event as a preparation for a Roman </a:t>
            </a:r>
            <a:r>
              <a:rPr lang="en-US" dirty="0" smtClean="0">
                <a:solidFill>
                  <a:schemeClr val="bg1"/>
                </a:solidFill>
              </a:rPr>
              <a:t>colony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… on </a:t>
            </a:r>
            <a:r>
              <a:rPr lang="en-US" i="1" dirty="0">
                <a:solidFill>
                  <a:schemeClr val="bg1"/>
                </a:solidFill>
              </a:rPr>
              <a:t>the 9th of </a:t>
            </a:r>
            <a:r>
              <a:rPr lang="en-US" i="1" dirty="0" err="1">
                <a:solidFill>
                  <a:schemeClr val="bg1"/>
                </a:solidFill>
              </a:rPr>
              <a:t>Abh</a:t>
            </a:r>
            <a:r>
              <a:rPr lang="en-US" i="1" dirty="0">
                <a:solidFill>
                  <a:schemeClr val="bg1"/>
                </a:solidFill>
              </a:rPr>
              <a:t> it was decreed that our ancestors should not enter the Holy Land; on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that </a:t>
            </a:r>
            <a:r>
              <a:rPr lang="en-US" i="1" dirty="0">
                <a:solidFill>
                  <a:schemeClr val="bg1"/>
                </a:solidFill>
              </a:rPr>
              <a:t>day the first and second Temples were destroyed, the city of </a:t>
            </a:r>
            <a:r>
              <a:rPr lang="en-US" i="1" dirty="0" err="1">
                <a:solidFill>
                  <a:schemeClr val="bg1"/>
                </a:solidFill>
              </a:rPr>
              <a:t>Bethar</a:t>
            </a:r>
            <a:r>
              <a:rPr lang="en-US" i="1" dirty="0">
                <a:solidFill>
                  <a:schemeClr val="bg1"/>
                </a:solidFill>
              </a:rPr>
              <a:t> was taken, and the 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site </a:t>
            </a:r>
            <a:r>
              <a:rPr lang="en-US" i="1" dirty="0">
                <a:solidFill>
                  <a:schemeClr val="bg1"/>
                </a:solidFill>
              </a:rPr>
              <a:t>(of Jerusalem) was ploughed up (like a </a:t>
            </a:r>
            <a:r>
              <a:rPr lang="en-US" i="1" dirty="0" smtClean="0">
                <a:solidFill>
                  <a:schemeClr val="bg1"/>
                </a:solidFill>
              </a:rPr>
              <a:t>field) 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1143442"/>
            <a:ext cx="86515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) England expels all Jews (1290 AD)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July </a:t>
            </a:r>
            <a:r>
              <a:rPr lang="en-US" dirty="0">
                <a:solidFill>
                  <a:schemeClr val="bg1"/>
                </a:solidFill>
              </a:rPr>
              <a:t>18, 1290 AD, under King Edward the first … all Jews were forced to leave</a:t>
            </a:r>
          </a:p>
          <a:p>
            <a:r>
              <a:rPr lang="en-US" dirty="0">
                <a:solidFill>
                  <a:schemeClr val="bg1"/>
                </a:solidFill>
              </a:rPr>
              <a:t>- in was under Oliver Cromwell, 400 years later, that Jews were allowed to return (1657)</a:t>
            </a:r>
          </a:p>
          <a:p>
            <a:r>
              <a:rPr lang="en-US" dirty="0">
                <a:solidFill>
                  <a:schemeClr val="bg1"/>
                </a:solidFill>
              </a:rPr>
              <a:t>- this is when Britain became a huge world power and is directly traced to Lord Cromwell</a:t>
            </a:r>
          </a:p>
          <a:p>
            <a:r>
              <a:rPr lang="en-US" dirty="0">
                <a:solidFill>
                  <a:schemeClr val="bg1"/>
                </a:solidFill>
              </a:rPr>
              <a:t>- by 1914, they controlled one fourth of the planet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- Nov. 2, 1917, Lord Balfour gave his speech re: setting up a homeland for the Jews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Balfour Declaration of 1917 (dated 2 November 1917) was a letter from the United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Kingdom's </a:t>
            </a:r>
            <a:r>
              <a:rPr lang="en-US" dirty="0">
                <a:solidFill>
                  <a:schemeClr val="bg1"/>
                </a:solidFill>
              </a:rPr>
              <a:t>Foreign Secretary Arthur James Balfour to Baron Rothschild (Walter Rothschild,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2nd </a:t>
            </a:r>
            <a:r>
              <a:rPr lang="en-US" dirty="0">
                <a:solidFill>
                  <a:schemeClr val="bg1"/>
                </a:solidFill>
              </a:rPr>
              <a:t>Baron Rothschild), a leader of the British Jewish community, for transmission to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Zionist </a:t>
            </a:r>
            <a:r>
              <a:rPr lang="en-US" dirty="0">
                <a:solidFill>
                  <a:schemeClr val="bg1"/>
                </a:solidFill>
              </a:rPr>
              <a:t>Federation of Great Britain and Ireland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1143442"/>
            <a:ext cx="890205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 </a:t>
            </a:r>
            <a:r>
              <a:rPr lang="en-US" dirty="0">
                <a:solidFill>
                  <a:schemeClr val="bg1"/>
                </a:solidFill>
              </a:rPr>
              <a:t>Majesty's government view with favour the establishment in Palestine of a national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home </a:t>
            </a:r>
            <a:r>
              <a:rPr lang="en-US" dirty="0">
                <a:solidFill>
                  <a:schemeClr val="bg1"/>
                </a:solidFill>
              </a:rPr>
              <a:t>for the Jewish people, and will use their best </a:t>
            </a:r>
            <a:r>
              <a:rPr lang="en-US" dirty="0" err="1">
                <a:solidFill>
                  <a:schemeClr val="bg1"/>
                </a:solidFill>
              </a:rPr>
              <a:t>endeavours</a:t>
            </a:r>
            <a:r>
              <a:rPr lang="en-US" dirty="0">
                <a:solidFill>
                  <a:schemeClr val="bg1"/>
                </a:solidFill>
              </a:rPr>
              <a:t> to facilitate the achievement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this object, it being clearly understood that nothing shall be done which may prejudice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civil and religious rights of existing non-Jewish communities in Palestine, or the rights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political status enjoyed by Jews in any other country.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however</a:t>
            </a:r>
            <a:r>
              <a:rPr lang="en-US" dirty="0">
                <a:solidFill>
                  <a:schemeClr val="bg1"/>
                </a:solidFill>
              </a:rPr>
              <a:t>, the Arabs were granted most of the territory because of their help in defeating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Turks and Germany (Under Lawrence Of Arabia, who helped Arabs against the Turks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during </a:t>
            </a:r>
            <a:r>
              <a:rPr lang="en-US" dirty="0">
                <a:solidFill>
                  <a:schemeClr val="bg1"/>
                </a:solidFill>
              </a:rPr>
              <a:t>WWI)</a:t>
            </a:r>
          </a:p>
          <a:p>
            <a:r>
              <a:rPr lang="en-US" dirty="0">
                <a:solidFill>
                  <a:schemeClr val="bg1"/>
                </a:solidFill>
              </a:rPr>
              <a:t>- until 1948, Britain continued to renege on their promise to Israel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Jews </a:t>
            </a:r>
            <a:r>
              <a:rPr lang="en-US" dirty="0">
                <a:solidFill>
                  <a:schemeClr val="bg1"/>
                </a:solidFill>
              </a:rPr>
              <a:t>could not immigrate there before this and this lead to the slaughter of many during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WW2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it was at this time that England lost ALL of its outer colonies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7) Spain expels all Jews (1492 AD)</a:t>
            </a:r>
          </a:p>
          <a:p>
            <a:r>
              <a:rPr lang="en-US" dirty="0">
                <a:solidFill>
                  <a:schemeClr val="bg1"/>
                </a:solidFill>
              </a:rPr>
              <a:t>	- 800,000 Jews were forced to leave the </a:t>
            </a:r>
            <a:r>
              <a:rPr lang="en-US" dirty="0" smtClean="0">
                <a:solidFill>
                  <a:schemeClr val="bg1"/>
                </a:solidFill>
              </a:rPr>
              <a:t>country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1143442"/>
            <a:ext cx="866391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 </a:t>
            </a:r>
            <a:r>
              <a:rPr lang="en-US" dirty="0">
                <a:solidFill>
                  <a:schemeClr val="bg1"/>
                </a:solidFill>
              </a:rPr>
              <a:t>an Edict of Expulsion was issued against the Jews of Spain by Ferdinand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Isabella </a:t>
            </a:r>
            <a:r>
              <a:rPr lang="en-US" dirty="0">
                <a:solidFill>
                  <a:schemeClr val="bg1"/>
                </a:solidFill>
              </a:rPr>
              <a:t>(March 31, 1492). It ordered all Jews of whatever age to leave the kingdom by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last </a:t>
            </a:r>
            <a:r>
              <a:rPr lang="en-US" dirty="0">
                <a:solidFill>
                  <a:schemeClr val="bg1"/>
                </a:solidFill>
              </a:rPr>
              <a:t>day of July (one day before Tisha </a:t>
            </a:r>
            <a:r>
              <a:rPr lang="en-US" dirty="0" err="1">
                <a:solidFill>
                  <a:schemeClr val="bg1"/>
                </a:solidFill>
              </a:rPr>
              <a:t>B'Av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 </a:t>
            </a:r>
            <a:r>
              <a:rPr lang="en-US" dirty="0">
                <a:solidFill>
                  <a:schemeClr val="bg1"/>
                </a:solidFill>
              </a:rPr>
              <a:t>from this point forward, the power of Spain began to decrease</a:t>
            </a:r>
          </a:p>
          <a:p>
            <a:r>
              <a:rPr lang="en-US" dirty="0">
                <a:solidFill>
                  <a:schemeClr val="bg1"/>
                </a:solidFill>
              </a:rPr>
              <a:t>- It was also on August 3, 1942 day that Christopher Columbus began his historic trip to </a:t>
            </a:r>
          </a:p>
          <a:p>
            <a:r>
              <a:rPr lang="en-US" dirty="0">
                <a:solidFill>
                  <a:schemeClr val="bg1"/>
                </a:solidFill>
              </a:rPr>
              <a:t>discover a new world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8) World War 1 is </a:t>
            </a:r>
            <a:r>
              <a:rPr lang="en-US" dirty="0" smtClean="0">
                <a:solidFill>
                  <a:schemeClr val="bg1"/>
                </a:solidFill>
              </a:rPr>
              <a:t>declared (Germany against Russia) </a:t>
            </a:r>
            <a:r>
              <a:rPr lang="en-US" dirty="0">
                <a:solidFill>
                  <a:schemeClr val="bg1"/>
                </a:solidFill>
              </a:rPr>
              <a:t>(August 1, 1914)</a:t>
            </a:r>
          </a:p>
          <a:p>
            <a:r>
              <a:rPr lang="en-US" dirty="0">
                <a:solidFill>
                  <a:schemeClr val="bg1"/>
                </a:solidFill>
              </a:rPr>
              <a:t>- Russia began a persecution of their Jews in eastern Russia, forcing many of them to flee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Other events that occur on/around this date: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The </a:t>
            </a:r>
            <a:r>
              <a:rPr lang="en-US" dirty="0">
                <a:solidFill>
                  <a:schemeClr val="bg1"/>
                </a:solidFill>
              </a:rPr>
              <a:t>First Crusade was declared by Pope Urban II on July 20, 1095 (Av 9), killing 10,000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Jews </a:t>
            </a:r>
            <a:r>
              <a:rPr lang="en-US" dirty="0">
                <a:solidFill>
                  <a:schemeClr val="bg1"/>
                </a:solidFill>
              </a:rPr>
              <a:t>in its first month and destroying Jewish communities in France and the Rhineland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On </a:t>
            </a:r>
            <a:r>
              <a:rPr lang="en-US" dirty="0">
                <a:solidFill>
                  <a:schemeClr val="bg1"/>
                </a:solidFill>
              </a:rPr>
              <a:t>the eve of Tisha </a:t>
            </a:r>
            <a:r>
              <a:rPr lang="en-US" dirty="0" err="1">
                <a:solidFill>
                  <a:schemeClr val="bg1"/>
                </a:solidFill>
              </a:rPr>
              <a:t>B'Av</a:t>
            </a:r>
            <a:r>
              <a:rPr lang="en-US" dirty="0">
                <a:solidFill>
                  <a:schemeClr val="bg1"/>
                </a:solidFill>
              </a:rPr>
              <a:t> 5702 (July 23, 1942), the mass deportation began of Jews from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the </a:t>
            </a:r>
            <a:r>
              <a:rPr lang="en-US" dirty="0">
                <a:solidFill>
                  <a:schemeClr val="bg1"/>
                </a:solidFill>
              </a:rPr>
              <a:t>Warsaw </a:t>
            </a:r>
            <a:r>
              <a:rPr lang="en-US" dirty="0" smtClean="0">
                <a:solidFill>
                  <a:schemeClr val="bg1"/>
                </a:solidFill>
              </a:rPr>
              <a:t>Ghetto to Treblinka (death camp)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1143442"/>
            <a:ext cx="89158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22 July, 1306 King Philip IV of France expelled all Jews from his kingdom.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Jews </a:t>
            </a:r>
            <a:r>
              <a:rPr lang="en-US" dirty="0">
                <a:solidFill>
                  <a:schemeClr val="bg1"/>
                </a:solidFill>
              </a:rPr>
              <a:t>living in England </a:t>
            </a:r>
            <a:r>
              <a:rPr lang="en-US" dirty="0" smtClean="0">
                <a:solidFill>
                  <a:schemeClr val="bg1"/>
                </a:solidFill>
              </a:rPr>
              <a:t>had been expelled </a:t>
            </a:r>
            <a:r>
              <a:rPr lang="en-US" dirty="0">
                <a:solidFill>
                  <a:schemeClr val="bg1"/>
                </a:solidFill>
              </a:rPr>
              <a:t>by King Edward I, many of them moving to France.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They had to wear a special garment to differentiate them from Christians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Historians believed that this was ease the king's poor economy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- 100,000 Jews were arrested on the 9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of Av, given one month to leave the country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They were required to leave everything behind but the clothes on their backs.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The king auctioned it all off, kept the profits and took over the receipt of all debts owed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to the Jews.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 August 2, 1941 (Av 9, AM 5701), SS commander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Heinrich </a:t>
            </a:r>
            <a:r>
              <a:rPr lang="en-US" dirty="0">
                <a:solidFill>
                  <a:schemeClr val="bg1"/>
                </a:solidFill>
              </a:rPr>
              <a:t>Himmler formally received </a:t>
            </a:r>
            <a:r>
              <a:rPr lang="en-US" dirty="0" smtClean="0">
                <a:solidFill>
                  <a:schemeClr val="bg1"/>
                </a:solidFill>
              </a:rPr>
              <a:t>approval </a:t>
            </a:r>
            <a:r>
              <a:rPr lang="en-US" dirty="0">
                <a:solidFill>
                  <a:schemeClr val="bg1"/>
                </a:solidFill>
              </a:rPr>
              <a:t>from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Nazi Party for "The Final Solution." As a result,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Holocaust began </a:t>
            </a:r>
            <a:r>
              <a:rPr lang="en-US" dirty="0" smtClean="0">
                <a:solidFill>
                  <a:schemeClr val="bg1"/>
                </a:solidFill>
              </a:rPr>
              <a:t>during </a:t>
            </a:r>
            <a:r>
              <a:rPr lang="en-US" dirty="0">
                <a:solidFill>
                  <a:schemeClr val="bg1"/>
                </a:solidFill>
              </a:rPr>
              <a:t>which almost one third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the world's Jewish population perished.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1373" y="3459465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Anno Mundi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12774" y="3597965"/>
            <a:ext cx="298174" cy="337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2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919381"/>
            <a:ext cx="832356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Feast Of Trumpets (5 Of 7) (Rosh Hashanah)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see Lev. 23:23-25</a:t>
            </a:r>
          </a:p>
          <a:p>
            <a:r>
              <a:rPr lang="en-US" dirty="0">
                <a:solidFill>
                  <a:schemeClr val="bg1"/>
                </a:solidFill>
              </a:rPr>
              <a:t>- no one really knows what the trumpet really commemorates</a:t>
            </a:r>
          </a:p>
          <a:p>
            <a:r>
              <a:rPr lang="en-US" dirty="0">
                <a:solidFill>
                  <a:schemeClr val="bg1"/>
                </a:solidFill>
              </a:rPr>
              <a:t>- However, Isa. 27:13 – the Messiah is seen here as blowing the shofar (also Zech. 9:14)</a:t>
            </a:r>
          </a:p>
          <a:p>
            <a:r>
              <a:rPr lang="en-US" dirty="0">
                <a:solidFill>
                  <a:schemeClr val="bg1"/>
                </a:solidFill>
              </a:rPr>
              <a:t>- note that the Lev 23 passage calls people to a holy assembly … and a holy rest</a:t>
            </a:r>
          </a:p>
          <a:p>
            <a:r>
              <a:rPr lang="en-US" dirty="0">
                <a:solidFill>
                  <a:schemeClr val="bg1"/>
                </a:solidFill>
              </a:rPr>
              <a:t>- to the Jew, it was reminiscent of Abraham’s faithfulness in sacrificing Isaac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Lev </a:t>
            </a:r>
            <a:r>
              <a:rPr lang="en-US" dirty="0">
                <a:solidFill>
                  <a:schemeClr val="bg1"/>
                </a:solidFill>
              </a:rPr>
              <a:t>25:9 – the shofar was blown at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beginning </a:t>
            </a:r>
            <a:r>
              <a:rPr lang="en-US" dirty="0">
                <a:solidFill>
                  <a:schemeClr val="bg1"/>
                </a:solidFill>
              </a:rPr>
              <a:t>of the year of Jubilee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- 1 </a:t>
            </a:r>
            <a:r>
              <a:rPr lang="en-US" dirty="0">
                <a:solidFill>
                  <a:schemeClr val="bg1"/>
                </a:solidFill>
              </a:rPr>
              <a:t>Kings 34:39 – a shofar was used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announce </a:t>
            </a:r>
            <a:r>
              <a:rPr lang="en-US" dirty="0">
                <a:solidFill>
                  <a:schemeClr val="bg1"/>
                </a:solidFill>
              </a:rPr>
              <a:t>a new king </a:t>
            </a:r>
          </a:p>
        </p:txBody>
      </p:sp>
      <p:pic>
        <p:nvPicPr>
          <p:cNvPr id="2050" name="Picture 2" descr="Image result for feast of trump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26" y="3076739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6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303" y="1143442"/>
            <a:ext cx="841172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Feast Of Trumpets (5 Of 7) (Rosh Hashanah)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this feast was celebrated on the first of Tishri (7th month of the calendar)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the </a:t>
            </a:r>
            <a:r>
              <a:rPr lang="en-US" dirty="0">
                <a:solidFill>
                  <a:schemeClr val="bg1"/>
                </a:solidFill>
              </a:rPr>
              <a:t>trumpet was blown three times, followed by the blowing of the silver trumpets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(</a:t>
            </a:r>
            <a:r>
              <a:rPr lang="en-US" dirty="0">
                <a:solidFill>
                  <a:schemeClr val="bg1"/>
                </a:solidFill>
              </a:rPr>
              <a:t>to mark the new month)</a:t>
            </a:r>
          </a:p>
          <a:p>
            <a:r>
              <a:rPr lang="en-US" dirty="0">
                <a:solidFill>
                  <a:schemeClr val="bg1"/>
                </a:solidFill>
              </a:rPr>
              <a:t>- most of the middle eastern cultures considered this to be the first day of the new year,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although </a:t>
            </a:r>
            <a:r>
              <a:rPr lang="en-US" dirty="0">
                <a:solidFill>
                  <a:schemeClr val="bg1"/>
                </a:solidFill>
              </a:rPr>
              <a:t>we remember that Israel’s calendar was shifted six months by the Lord.</a:t>
            </a:r>
          </a:p>
          <a:p>
            <a:r>
              <a:rPr lang="en-US" dirty="0">
                <a:solidFill>
                  <a:schemeClr val="bg1"/>
                </a:solidFill>
              </a:rPr>
              <a:t>- it was a time of self examination</a:t>
            </a:r>
          </a:p>
          <a:p>
            <a:r>
              <a:rPr lang="en-US" dirty="0">
                <a:solidFill>
                  <a:schemeClr val="bg1"/>
                </a:solidFill>
              </a:rPr>
              <a:t>- this is viewed as the day that the Messiah would begin to rule</a:t>
            </a:r>
          </a:p>
          <a:p>
            <a:r>
              <a:rPr lang="en-US" dirty="0">
                <a:solidFill>
                  <a:schemeClr val="bg1"/>
                </a:solidFill>
              </a:rPr>
              <a:t>- this feast was declared to occur at the sighting of the new moon … by two witnesses</a:t>
            </a:r>
          </a:p>
          <a:p>
            <a:r>
              <a:rPr lang="en-US" dirty="0">
                <a:solidFill>
                  <a:schemeClr val="bg1"/>
                </a:solidFill>
              </a:rPr>
              <a:t>- this day (perhaps celebrated for two days) was considered to be the civil new year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What else happened on this day?</a:t>
            </a:r>
          </a:p>
        </p:txBody>
      </p:sp>
    </p:spTree>
    <p:extLst>
      <p:ext uri="{BB962C8B-B14F-4D97-AF65-F5344CB8AC3E}">
        <p14:creationId xmlns:p14="http://schemas.microsoft.com/office/powerpoint/2010/main" val="39302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503045"/>
              </p:ext>
            </p:extLst>
          </p:nvPr>
        </p:nvGraphicFramePr>
        <p:xfrm>
          <a:off x="1162879" y="1084751"/>
          <a:ext cx="5943600" cy="205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u="sng" dirty="0">
                          <a:effectLst/>
                        </a:rPr>
                        <a:t>Feast Of Trumpets: New Beginnings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1. Joshua brings the first offerings to the rebuilt alter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2. Ezra reads the law to the returned exiles to affirm the covenant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3. ?? End of the Battle of Armageddon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2476" y="3275494"/>
            <a:ext cx="85853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 Read </a:t>
            </a:r>
            <a:r>
              <a:rPr lang="en-US" dirty="0">
                <a:solidFill>
                  <a:schemeClr val="bg1"/>
                </a:solidFill>
              </a:rPr>
              <a:t>Ezra 3:1-6. Even before the foundations of the temple were laid, the sacrifices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were </a:t>
            </a:r>
            <a:r>
              <a:rPr lang="en-US" dirty="0">
                <a:solidFill>
                  <a:schemeClr val="bg1"/>
                </a:solidFill>
              </a:rPr>
              <a:t>re-started</a:t>
            </a:r>
          </a:p>
          <a:p>
            <a:r>
              <a:rPr lang="en-US" dirty="0">
                <a:solidFill>
                  <a:schemeClr val="bg1"/>
                </a:solidFill>
              </a:rPr>
              <a:t>2. See Neh. 8:2-3. Some years later, when the walls were rebuilt, the law was read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 re-affirm </a:t>
            </a:r>
            <a:r>
              <a:rPr lang="en-US" dirty="0">
                <a:solidFill>
                  <a:schemeClr val="bg1"/>
                </a:solidFill>
              </a:rPr>
              <a:t>the covenant with the Lord. Note that the people were then sent away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rejoice </a:t>
            </a:r>
            <a:r>
              <a:rPr lang="en-US" dirty="0">
                <a:solidFill>
                  <a:schemeClr val="bg1"/>
                </a:solidFill>
              </a:rPr>
              <a:t>(10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3. </a:t>
            </a:r>
            <a:r>
              <a:rPr lang="en-US" dirty="0" smtClean="0">
                <a:solidFill>
                  <a:schemeClr val="bg1"/>
                </a:solidFill>
              </a:rPr>
              <a:t>Joel </a:t>
            </a:r>
            <a:r>
              <a:rPr lang="en-US" dirty="0">
                <a:solidFill>
                  <a:schemeClr val="bg1"/>
                </a:solidFill>
              </a:rPr>
              <a:t>1:14-15, 2:1-2, Jer. 4:5-6 all seem to link the blowing of a trumpet with the coming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of </a:t>
            </a:r>
            <a:r>
              <a:rPr lang="en-US" dirty="0">
                <a:solidFill>
                  <a:schemeClr val="bg1"/>
                </a:solidFill>
              </a:rPr>
              <a:t>the Lord during the Battle of Armageddon. It is intriguing to note that Rev. 12:6,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Dan</a:t>
            </a:r>
            <a:r>
              <a:rPr lang="en-US" dirty="0">
                <a:solidFill>
                  <a:schemeClr val="bg1"/>
                </a:solidFill>
              </a:rPr>
              <a:t>. 9:27 and Matt. 24 all talk of the Abomination of Desolation that occurs and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fact </a:t>
            </a:r>
            <a:r>
              <a:rPr lang="en-US" dirty="0">
                <a:solidFill>
                  <a:schemeClr val="bg1"/>
                </a:solidFill>
              </a:rPr>
              <a:t>that 1260 days later, the Antichrist is destroyed. If you count back 1260 days from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the </a:t>
            </a:r>
            <a:r>
              <a:rPr lang="en-US" dirty="0">
                <a:solidFill>
                  <a:schemeClr val="bg1"/>
                </a:solidFill>
              </a:rPr>
              <a:t>Feast Of Trumpets you fall on the Passover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58353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13:1-5		Jesus teaches on repentance and being ready.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13:6-9		The barren fig tree (this represents Israel).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13:10-17		</a:t>
            </a:r>
            <a:r>
              <a:rPr lang="en-US" sz="1600" dirty="0" smtClean="0">
                <a:solidFill>
                  <a:schemeClr val="accent6"/>
                </a:solidFill>
              </a:rPr>
              <a:t>The healing of another woman.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13:18-21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parables of the mustard seed and leaven.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13:22-30		How many will be saved?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13:31-33		Jesus warns about Herod.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13:34-35		Jesus weeps over Jerusalem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14:1-6		</a:t>
            </a:r>
            <a:r>
              <a:rPr lang="en-US" sz="1600" dirty="0" smtClean="0">
                <a:solidFill>
                  <a:schemeClr val="accent6"/>
                </a:solidFill>
              </a:rPr>
              <a:t>The healing on the Sabbath.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14:7-15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over-zealous guest.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14:16-24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great supper.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14:25-35		The cost of discipleship.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15:1-7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sheep.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15:8-10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coin.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15:11-32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lost (prodigal) son.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16:1-18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dishonest steward.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16:19-31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story (not parable) of the rich man </a:t>
            </a:r>
          </a:p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	and Lazarus.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17:1-10		The teaching on forgiveness and service.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17:11-19		</a:t>
            </a:r>
            <a:r>
              <a:rPr lang="en-US" sz="1600" dirty="0" smtClean="0">
                <a:solidFill>
                  <a:schemeClr val="accent6"/>
                </a:solidFill>
              </a:rPr>
              <a:t>The cleansing of the ten lepers.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17:20-37		The question of “when the Kingdom of God”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should come.</a:t>
            </a:r>
          </a:p>
        </p:txBody>
      </p:sp>
    </p:spTree>
    <p:extLst>
      <p:ext uri="{BB962C8B-B14F-4D97-AF65-F5344CB8AC3E}">
        <p14:creationId xmlns:p14="http://schemas.microsoft.com/office/powerpoint/2010/main" val="26509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777097"/>
              </p:ext>
            </p:extLst>
          </p:nvPr>
        </p:nvGraphicFramePr>
        <p:xfrm>
          <a:off x="1152939" y="1341052"/>
          <a:ext cx="5943600" cy="205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u="sng">
                          <a:effectLst/>
                        </a:rPr>
                        <a:t>Feast Of Trumpets: New Beginnings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1. Joshua brings the first offerings to the rebuilt alter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2. Ezra reads the law to the returned exiles to affirm the covenant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3. ?? End of the Battle of Armageddon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174" y="3531042"/>
            <a:ext cx="8774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Other </a:t>
            </a:r>
            <a:r>
              <a:rPr lang="en-US" dirty="0">
                <a:solidFill>
                  <a:schemeClr val="bg1"/>
                </a:solidFill>
              </a:rPr>
              <a:t>Jewish </a:t>
            </a:r>
            <a:r>
              <a:rPr lang="en-US" b="1" i="1" dirty="0">
                <a:solidFill>
                  <a:schemeClr val="bg1"/>
                </a:solidFill>
              </a:rPr>
              <a:t>traditions</a:t>
            </a:r>
            <a:r>
              <a:rPr lang="en-US" dirty="0">
                <a:solidFill>
                  <a:schemeClr val="bg1"/>
                </a:solidFill>
              </a:rPr>
              <a:t> that are said to occur on this day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Creation </a:t>
            </a:r>
            <a:r>
              <a:rPr lang="en-US" dirty="0">
                <a:solidFill>
                  <a:schemeClr val="bg1"/>
                </a:solidFill>
              </a:rPr>
              <a:t>of Adam and Eve … their expulsion from the Garden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Noah </a:t>
            </a:r>
            <a:r>
              <a:rPr lang="en-US" dirty="0">
                <a:solidFill>
                  <a:schemeClr val="bg1"/>
                </a:solidFill>
              </a:rPr>
              <a:t>removes the covering from the Ark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Sarah</a:t>
            </a:r>
            <a:r>
              <a:rPr lang="en-US" dirty="0">
                <a:solidFill>
                  <a:schemeClr val="bg1"/>
                </a:solidFill>
              </a:rPr>
              <a:t>, Rachel and Hannah apparently all received the answers to their prayers for </a:t>
            </a:r>
            <a:r>
              <a:rPr lang="en-US" dirty="0" smtClean="0">
                <a:solidFill>
                  <a:schemeClr val="bg1"/>
                </a:solidFill>
              </a:rPr>
              <a:t>children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- Joseph </a:t>
            </a:r>
            <a:r>
              <a:rPr lang="en-US" dirty="0">
                <a:solidFill>
                  <a:schemeClr val="bg1"/>
                </a:solidFill>
              </a:rPr>
              <a:t>released from </a:t>
            </a:r>
            <a:r>
              <a:rPr lang="en-US" dirty="0" smtClean="0">
                <a:solidFill>
                  <a:schemeClr val="bg1"/>
                </a:solidFill>
              </a:rPr>
              <a:t>jail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41039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75" y="1095956"/>
            <a:ext cx="87743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Day Of Atonement (6 of 7)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 see </a:t>
            </a:r>
            <a:r>
              <a:rPr lang="en-US" dirty="0">
                <a:solidFill>
                  <a:schemeClr val="bg1"/>
                </a:solidFill>
              </a:rPr>
              <a:t>Lev. 23:26-32</a:t>
            </a:r>
          </a:p>
          <a:p>
            <a:r>
              <a:rPr lang="en-US" dirty="0">
                <a:solidFill>
                  <a:schemeClr val="bg1"/>
                </a:solidFill>
              </a:rPr>
              <a:t>- this feast was celebrated on the 10th day of Tishri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it </a:t>
            </a:r>
            <a:r>
              <a:rPr lang="en-US" dirty="0">
                <a:solidFill>
                  <a:schemeClr val="bg1"/>
                </a:solidFill>
              </a:rPr>
              <a:t>is also called Yom Kippur, the holiest day of the Jewish calendar (from </a:t>
            </a:r>
            <a:r>
              <a:rPr lang="en-US" dirty="0" err="1">
                <a:solidFill>
                  <a:schemeClr val="bg1"/>
                </a:solidFill>
              </a:rPr>
              <a:t>Kapper</a:t>
            </a:r>
            <a:r>
              <a:rPr lang="en-US" dirty="0">
                <a:solidFill>
                  <a:schemeClr val="bg1"/>
                </a:solidFill>
              </a:rPr>
              <a:t>, meaning to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cover </a:t>
            </a:r>
            <a:r>
              <a:rPr lang="en-US" dirty="0">
                <a:solidFill>
                  <a:schemeClr val="bg1"/>
                </a:solidFill>
              </a:rPr>
              <a:t>over) … related is </a:t>
            </a:r>
            <a:r>
              <a:rPr lang="en-US" dirty="0" err="1">
                <a:solidFill>
                  <a:schemeClr val="bg1"/>
                </a:solidFill>
              </a:rPr>
              <a:t>kopher</a:t>
            </a:r>
            <a:r>
              <a:rPr lang="en-US" dirty="0">
                <a:solidFill>
                  <a:schemeClr val="bg1"/>
                </a:solidFill>
              </a:rPr>
              <a:t> … a ransom of money</a:t>
            </a:r>
          </a:p>
          <a:p>
            <a:r>
              <a:rPr lang="en-US" dirty="0">
                <a:solidFill>
                  <a:schemeClr val="bg1"/>
                </a:solidFill>
              </a:rPr>
              <a:t>- Israel was to mourn for their sin, the high priest would enter the Holy of Holies and offer a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sacrifice </a:t>
            </a:r>
            <a:r>
              <a:rPr lang="en-US" dirty="0">
                <a:solidFill>
                  <a:schemeClr val="bg1"/>
                </a:solidFill>
              </a:rPr>
              <a:t>for the nation. </a:t>
            </a: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38" y="3247437"/>
            <a:ext cx="3118957" cy="35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4253948"/>
            <a:ext cx="39869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According to the Jewish writers, on the 6</a:t>
            </a:r>
            <a:r>
              <a:rPr lang="en-US" baseline="300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of Sivan,</a:t>
            </a:r>
          </a:p>
          <a:p>
            <a:r>
              <a:rPr lang="en-US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even weeks after the Exodus (49 days!), Moses first </a:t>
            </a:r>
          </a:p>
          <a:p>
            <a:r>
              <a:rPr lang="en-US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scended Sinai to receive the Torah. Forty days later, </a:t>
            </a:r>
          </a:p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on the 17</a:t>
            </a:r>
            <a:r>
              <a:rPr lang="en-US" baseline="30000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of Tammuz, the tablets were broken. Moses</a:t>
            </a:r>
          </a:p>
          <a:p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intercedes for Israel for another 40 days until he was</a:t>
            </a:r>
          </a:p>
          <a:p>
            <a:r>
              <a:rPr lang="en-US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alled back up to Sinai on Elul 1. Here, he was given a </a:t>
            </a:r>
          </a:p>
          <a:p>
            <a:r>
              <a:rPr lang="en-US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econd set of tablets and returned on Tishri 10. </a:t>
            </a:r>
            <a:endParaRPr lang="en-US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38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75" y="1095956"/>
            <a:ext cx="87743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Day Of Atonement (6 of 7)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the two </a:t>
            </a:r>
            <a:r>
              <a:rPr lang="en-US" dirty="0" smtClean="0">
                <a:solidFill>
                  <a:schemeClr val="bg1"/>
                </a:solidFill>
              </a:rPr>
              <a:t>animals </a:t>
            </a:r>
            <a:r>
              <a:rPr lang="en-US" dirty="0">
                <a:solidFill>
                  <a:schemeClr val="bg1"/>
                </a:solidFill>
              </a:rPr>
              <a:t>would be marked … one for sacrifice and one to be lead into the desert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>
                <a:solidFill>
                  <a:schemeClr val="bg1"/>
                </a:solidFill>
              </a:rPr>
              <a:t>set free (as a sign that sin had been removed); Lev 16:21-22 – Also John </a:t>
            </a:r>
            <a:r>
              <a:rPr lang="en-US" dirty="0" smtClean="0">
                <a:solidFill>
                  <a:schemeClr val="bg1"/>
                </a:solidFill>
              </a:rPr>
              <a:t>1:29, see </a:t>
            </a:r>
            <a:r>
              <a:rPr lang="en-US" dirty="0">
                <a:solidFill>
                  <a:schemeClr val="bg1"/>
                </a:solidFill>
              </a:rPr>
              <a:t>also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Hebrews </a:t>
            </a:r>
            <a:r>
              <a:rPr lang="en-US" dirty="0">
                <a:solidFill>
                  <a:schemeClr val="bg1"/>
                </a:solidFill>
              </a:rPr>
              <a:t>9:12-14</a:t>
            </a:r>
          </a:p>
          <a:p>
            <a:r>
              <a:rPr lang="en-US" dirty="0">
                <a:solidFill>
                  <a:schemeClr val="bg1"/>
                </a:solidFill>
              </a:rPr>
              <a:t>- every 50th year, was a year of Jubilee (see Lev. 25:9-10) that was celebrated on this feast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day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on this day, all debts were cancelled, all slaves set free, family lands that had been sold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(including </a:t>
            </a:r>
            <a:r>
              <a:rPr lang="en-US" dirty="0">
                <a:solidFill>
                  <a:schemeClr val="bg1"/>
                </a:solidFill>
              </a:rPr>
              <a:t>slaves) were returned (or set free)</a:t>
            </a:r>
          </a:p>
          <a:p>
            <a:r>
              <a:rPr lang="en-US" dirty="0">
                <a:solidFill>
                  <a:schemeClr val="bg1"/>
                </a:solidFill>
              </a:rPr>
              <a:t>- it was a day of fasting; no work was done</a:t>
            </a:r>
          </a:p>
          <a:p>
            <a:r>
              <a:rPr lang="en-US" dirty="0">
                <a:solidFill>
                  <a:schemeClr val="bg1"/>
                </a:solidFill>
              </a:rPr>
              <a:t>- this was the one day of the year that the “face of the Lord” could be seen and the man live</a:t>
            </a:r>
          </a:p>
          <a:p>
            <a:r>
              <a:rPr lang="en-US" dirty="0">
                <a:solidFill>
                  <a:schemeClr val="bg1"/>
                </a:solidFill>
              </a:rPr>
              <a:t>- the high priest was not required to where the </a:t>
            </a:r>
            <a:r>
              <a:rPr lang="en-US" dirty="0" err="1">
                <a:solidFill>
                  <a:schemeClr val="bg1"/>
                </a:solidFill>
              </a:rPr>
              <a:t>Urim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Thummim</a:t>
            </a:r>
            <a:r>
              <a:rPr lang="en-US" dirty="0">
                <a:solidFill>
                  <a:schemeClr val="bg1"/>
                </a:solidFill>
              </a:rPr>
              <a:t> on this day –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communication </a:t>
            </a:r>
            <a:r>
              <a:rPr lang="en-US" dirty="0">
                <a:solidFill>
                  <a:schemeClr val="bg1"/>
                </a:solidFill>
              </a:rPr>
              <a:t>with the Lord was face-to-face</a:t>
            </a:r>
          </a:p>
          <a:p>
            <a:r>
              <a:rPr lang="en-US" dirty="0">
                <a:solidFill>
                  <a:schemeClr val="bg1"/>
                </a:solidFill>
              </a:rPr>
              <a:t>- incense was offered this day … as a sweet savor to the Lord</a:t>
            </a:r>
          </a:p>
          <a:p>
            <a:r>
              <a:rPr lang="en-US" dirty="0">
                <a:solidFill>
                  <a:schemeClr val="bg1"/>
                </a:solidFill>
              </a:rPr>
              <a:t>- it is interesting that repentance (10 days prior) must come before redemption </a:t>
            </a:r>
          </a:p>
          <a:p>
            <a:r>
              <a:rPr lang="en-US" dirty="0">
                <a:solidFill>
                  <a:schemeClr val="bg1"/>
                </a:solidFill>
              </a:rPr>
              <a:t>- the ten days recall the 10 commandments</a:t>
            </a:r>
          </a:p>
          <a:p>
            <a:r>
              <a:rPr lang="en-US" dirty="0">
                <a:solidFill>
                  <a:schemeClr val="bg1"/>
                </a:solidFill>
              </a:rPr>
              <a:t>- Jesus has accomplished all of this for us (Romans 5:8-9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348" y="6239135"/>
            <a:ext cx="33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else happened on this day?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20950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75" y="1095956"/>
            <a:ext cx="877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511753"/>
              </p:ext>
            </p:extLst>
          </p:nvPr>
        </p:nvGraphicFramePr>
        <p:xfrm>
          <a:off x="1051448" y="1282928"/>
          <a:ext cx="6730889" cy="2095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0889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Day Of Atonement: Mourning and Atonement For Sin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1. Aaron, the high priest, makes atonement for Israel first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2. Israel saved from annihilation in 1973 during Yom Kippur War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3. The possible date when Israel will mourn as they see their </a:t>
                      </a:r>
                      <a:r>
                        <a:rPr lang="en-US" sz="2000" dirty="0" smtClean="0">
                          <a:effectLst/>
                        </a:rPr>
                        <a:t> 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    Messiah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5093" y="4005470"/>
            <a:ext cx="76626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r>
              <a:rPr lang="en-US" dirty="0">
                <a:solidFill>
                  <a:schemeClr val="bg1"/>
                </a:solidFill>
              </a:rPr>
              <a:t>1. Read Lev. 16:1-28</a:t>
            </a:r>
          </a:p>
          <a:p>
            <a:r>
              <a:rPr lang="en-US" dirty="0">
                <a:solidFill>
                  <a:schemeClr val="bg1"/>
                </a:solidFill>
              </a:rPr>
              <a:t>2. It was on this date that Arabs attacked Israel without warning. Over 100 000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Egyptian </a:t>
            </a:r>
            <a:r>
              <a:rPr lang="en-US" dirty="0">
                <a:solidFill>
                  <a:schemeClr val="bg1"/>
                </a:solidFill>
              </a:rPr>
              <a:t>and Syrian soldiers entered Sinai against 3000 Jewish defenders and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captured </a:t>
            </a:r>
            <a:r>
              <a:rPr lang="en-US" dirty="0">
                <a:solidFill>
                  <a:schemeClr val="bg1"/>
                </a:solidFill>
              </a:rPr>
              <a:t>the Sinai Peninsula and Golan Heights</a:t>
            </a:r>
          </a:p>
          <a:p>
            <a:r>
              <a:rPr lang="en-US" dirty="0">
                <a:solidFill>
                  <a:schemeClr val="bg1"/>
                </a:solidFill>
              </a:rPr>
              <a:t>3. See Zech. 12:10-11, Ezek. 36:26, 33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35741" y="3401833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pic>
        <p:nvPicPr>
          <p:cNvPr id="7170" name="Picture 2" descr="Image result for sinai golan heights map yom kipp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9" y="1198493"/>
            <a:ext cx="3542472" cy="35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sinai golan heights map yom kipp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20" y="1198493"/>
            <a:ext cx="3542472" cy="35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7565" y="4880646"/>
            <a:ext cx="215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 6 – 25, 1973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75" y="1095956"/>
            <a:ext cx="877432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Feast Of Tabernacles (7 Of 7)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- see Lev. 23:33-44</a:t>
            </a:r>
          </a:p>
          <a:p>
            <a:r>
              <a:rPr lang="en-US" b="1" dirty="0">
                <a:solidFill>
                  <a:schemeClr val="bg1"/>
                </a:solidFill>
              </a:rPr>
              <a:t>- this is the rejoicing after the mourning … it was later called “The Season Of Our Joy”</a:t>
            </a:r>
          </a:p>
          <a:p>
            <a:r>
              <a:rPr lang="en-US" b="1" dirty="0">
                <a:solidFill>
                  <a:schemeClr val="bg1"/>
                </a:solidFill>
              </a:rPr>
              <a:t>- it is also called Sukkot</a:t>
            </a:r>
          </a:p>
          <a:p>
            <a:r>
              <a:rPr lang="en-US" b="1" dirty="0">
                <a:solidFill>
                  <a:schemeClr val="bg1"/>
                </a:solidFill>
              </a:rPr>
              <a:t>- it begins five days after the Day of Atonement and lasts for one week. </a:t>
            </a:r>
          </a:p>
          <a:p>
            <a:r>
              <a:rPr lang="en-US" b="1" dirty="0">
                <a:solidFill>
                  <a:schemeClr val="bg1"/>
                </a:solidFill>
              </a:rPr>
              <a:t>- there is a huge list of sacrifices offered on this day – no matter how you group them, their number is ALWAYS divisible by seven. The seventh month, the seventh feast … seven days of feasting</a:t>
            </a:r>
          </a:p>
          <a:p>
            <a:r>
              <a:rPr lang="en-US" b="1" dirty="0">
                <a:solidFill>
                  <a:schemeClr val="bg1"/>
                </a:solidFill>
              </a:rPr>
              <a:t>- the people were to live in tents made with branches, to remind them of 40 years of wandering and how God cared for them, supplied for them and lead them</a:t>
            </a:r>
          </a:p>
          <a:p>
            <a:r>
              <a:rPr lang="en-US" b="1" dirty="0">
                <a:solidFill>
                  <a:schemeClr val="bg1"/>
                </a:solidFill>
              </a:rPr>
              <a:t>- it is possible that Christ was born on this day (see John 1:14 for the use of </a:t>
            </a:r>
            <a:r>
              <a:rPr lang="en-US" b="1" dirty="0" err="1">
                <a:solidFill>
                  <a:schemeClr val="bg1"/>
                </a:solidFill>
              </a:rPr>
              <a:t>tabernacled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r>
              <a:rPr lang="en-US" b="1" dirty="0">
                <a:solidFill>
                  <a:schemeClr val="bg1"/>
                </a:solidFill>
              </a:rPr>
              <a:t>- we know that Christ’s ministry lasted about three and one half years, and if He was indeed 33 and ½ years old at His death, then there is an exact agreement between this birthdate and the Feast Of Passover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What else happened on this day?</a:t>
            </a:r>
          </a:p>
        </p:txBody>
      </p:sp>
    </p:spTree>
    <p:extLst>
      <p:ext uri="{BB962C8B-B14F-4D97-AF65-F5344CB8AC3E}">
        <p14:creationId xmlns:p14="http://schemas.microsoft.com/office/powerpoint/2010/main" val="38301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716301"/>
              </p:ext>
            </p:extLst>
          </p:nvPr>
        </p:nvGraphicFramePr>
        <p:xfrm>
          <a:off x="1242391" y="1062757"/>
          <a:ext cx="6679096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79096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The 15</a:t>
                      </a:r>
                      <a:r>
                        <a:rPr lang="en-US" sz="2000" baseline="30000" dirty="0">
                          <a:effectLst/>
                        </a:rPr>
                        <a:t>th</a:t>
                      </a:r>
                      <a:r>
                        <a:rPr lang="en-US" sz="2000" dirty="0">
                          <a:effectLst/>
                        </a:rPr>
                        <a:t> Day Of Tishri: The Coming Of The Presence Of God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1. The dedication of Solomon’s Temple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>
                          <a:effectLst/>
                        </a:rPr>
                        <a:t>2. The dedication of Ezra’s temple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2000" dirty="0">
                          <a:effectLst/>
                        </a:rPr>
                        <a:t>3. The possible ushering in of the Messiah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868" y="2376880"/>
            <a:ext cx="83335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Notes: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1. Read 2Chron. 5:2-3, 12-14, 1Kings 8:1-2 remembering that this was one of the three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feasts </a:t>
            </a:r>
            <a:r>
              <a:rPr lang="en-US" dirty="0">
                <a:solidFill>
                  <a:schemeClr val="bg1"/>
                </a:solidFill>
              </a:rPr>
              <a:t>that God commanded all Israelite men to respond to.</a:t>
            </a:r>
          </a:p>
          <a:p>
            <a:r>
              <a:rPr lang="en-US" dirty="0">
                <a:solidFill>
                  <a:schemeClr val="bg1"/>
                </a:solidFill>
              </a:rPr>
              <a:t>2. See Neh. 8:2, 13-17</a:t>
            </a:r>
          </a:p>
          <a:p>
            <a:r>
              <a:rPr lang="en-US" dirty="0">
                <a:solidFill>
                  <a:schemeClr val="bg1"/>
                </a:solidFill>
              </a:rPr>
              <a:t>3. See Zech. 14:9, 16. Why would God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command </a:t>
            </a:r>
            <a:r>
              <a:rPr lang="en-US" dirty="0">
                <a:solidFill>
                  <a:schemeClr val="bg1"/>
                </a:solidFill>
              </a:rPr>
              <a:t>all men everywhere to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   celebrate this Jewish </a:t>
            </a:r>
            <a:r>
              <a:rPr lang="en-US" dirty="0">
                <a:solidFill>
                  <a:schemeClr val="bg1"/>
                </a:solidFill>
              </a:rPr>
              <a:t>feast?  See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Rev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bg1"/>
                </a:solidFill>
              </a:rPr>
              <a:t>21:1-3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high priest pool of silo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03" y="3607904"/>
            <a:ext cx="4656568" cy="31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0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53456" y="3531042"/>
            <a:ext cx="5019040" cy="33269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21:5-38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69" y="273050"/>
            <a:ext cx="274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Israel's Feasts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38" y="575954"/>
            <a:ext cx="881125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Note John 7 takes place during this feast. On the last day of the Feast Of Tabernacles,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makes the claim to be living water (John 7:37). Remember that on this day, the High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Priest </a:t>
            </a:r>
            <a:r>
              <a:rPr lang="en-US" dirty="0">
                <a:solidFill>
                  <a:schemeClr val="bg1"/>
                </a:solidFill>
              </a:rPr>
              <a:t>would descend from the temple to the Pool Of Siloam … and take water (spring fed,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making </a:t>
            </a:r>
            <a:r>
              <a:rPr lang="en-US" dirty="0">
                <a:solidFill>
                  <a:schemeClr val="bg1"/>
                </a:solidFill>
              </a:rPr>
              <a:t>it living water) in two pitchers back to the temple … and then pour the water on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alter</a:t>
            </a:r>
            <a:r>
              <a:rPr lang="en-US" dirty="0">
                <a:solidFill>
                  <a:schemeClr val="bg1"/>
                </a:solidFill>
              </a:rPr>
              <a:t>. He would ask God for the rains that the people needed.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after the first day of the festival, four giant candle sticks, with pots crowning them, would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 </a:t>
            </a:r>
            <a:r>
              <a:rPr lang="en-US" dirty="0">
                <a:solidFill>
                  <a:schemeClr val="bg1"/>
                </a:solidFill>
              </a:rPr>
              <a:t>placed in the Court Of The Women … four lads would pour oil into them from atop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ladders </a:t>
            </a:r>
            <a:r>
              <a:rPr lang="en-US" dirty="0">
                <a:solidFill>
                  <a:schemeClr val="bg1"/>
                </a:solidFill>
              </a:rPr>
              <a:t>– created a very bright light; choirs would sing, many played instruments and all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danced </a:t>
            </a:r>
            <a:r>
              <a:rPr lang="en-US" dirty="0">
                <a:solidFill>
                  <a:schemeClr val="bg1"/>
                </a:solidFill>
              </a:rPr>
              <a:t>to the Lord. John 8:12 … Jesus said that He was the Light Of The </a:t>
            </a:r>
            <a:r>
              <a:rPr lang="en-US" dirty="0" smtClean="0">
                <a:solidFill>
                  <a:schemeClr val="bg1"/>
                </a:solidFill>
              </a:rPr>
              <a:t>World.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Consider that this day’s theme was communion with the Lord … Jesus in John 8 illustrates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this</a:t>
            </a:r>
            <a:r>
              <a:rPr lang="en-US" dirty="0">
                <a:solidFill>
                  <a:schemeClr val="bg1"/>
                </a:solidFill>
              </a:rPr>
              <a:t>. What is the writing in the sand? Read Jeremiah 17:13</a:t>
            </a:r>
          </a:p>
          <a:p>
            <a:endParaRPr lang="en-US" dirty="0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6" y="4517787"/>
            <a:ext cx="3108127" cy="22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Jesus writes in the s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80" y="4539368"/>
            <a:ext cx="5293833" cy="218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226" y="329758"/>
            <a:ext cx="847020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Luke 21:8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 replied: "Watch out that you are not deceived. For many will come in my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name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claiming, ‘I am he,’ and ‘The time is near.’ Do not follow them.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9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When you hear of wars and revolutions, do not be frightened. These things must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happen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first, but the end will not come right away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."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10  Then he said to them: "Nation will rise against nation, and kingdom against kingdom.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11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There will be great earthquakes, famines and pestilences in various places,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fearful events and great signs from heaven.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12  </a:t>
            </a:r>
            <a:r>
              <a:rPr lang="en-US" dirty="0">
                <a:solidFill>
                  <a:srgbClr val="0070C0"/>
                </a:solidFill>
              </a:rPr>
              <a:t>"But before all this, they will lay hands on you and persecute you. They will deliver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you </a:t>
            </a:r>
            <a:r>
              <a:rPr lang="en-US" dirty="0">
                <a:solidFill>
                  <a:srgbClr val="0070C0"/>
                </a:solidFill>
              </a:rPr>
              <a:t>to synagogues and prisons, and you will be brought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before </a:t>
            </a:r>
            <a:r>
              <a:rPr lang="en-US" dirty="0">
                <a:solidFill>
                  <a:srgbClr val="0070C0"/>
                </a:solidFill>
              </a:rPr>
              <a:t>kings and governors, and all on account of my name.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13  </a:t>
            </a:r>
            <a:r>
              <a:rPr lang="en-US" u="sng" dirty="0">
                <a:solidFill>
                  <a:srgbClr val="0070C0"/>
                </a:solidFill>
              </a:rPr>
              <a:t>This will result in your being witnesses to them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14  </a:t>
            </a:r>
            <a:r>
              <a:rPr lang="en-US" dirty="0">
                <a:solidFill>
                  <a:srgbClr val="0070C0"/>
                </a:solidFill>
              </a:rPr>
              <a:t>But </a:t>
            </a:r>
            <a:r>
              <a:rPr lang="en-US" u="sng" dirty="0">
                <a:solidFill>
                  <a:srgbClr val="0070C0"/>
                </a:solidFill>
              </a:rPr>
              <a:t>make up your mind </a:t>
            </a:r>
            <a:r>
              <a:rPr lang="en-US" dirty="0">
                <a:solidFill>
                  <a:srgbClr val="0070C0"/>
                </a:solidFill>
              </a:rPr>
              <a:t>not to worry beforehand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how </a:t>
            </a:r>
            <a:r>
              <a:rPr lang="en-US" dirty="0">
                <a:solidFill>
                  <a:srgbClr val="0070C0"/>
                </a:solidFill>
              </a:rPr>
              <a:t>you will defend yourselves.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15  </a:t>
            </a:r>
            <a:r>
              <a:rPr lang="en-US" dirty="0">
                <a:solidFill>
                  <a:srgbClr val="0070C0"/>
                </a:solidFill>
              </a:rPr>
              <a:t>For I will </a:t>
            </a:r>
            <a:r>
              <a:rPr lang="en-US" u="sng" dirty="0">
                <a:solidFill>
                  <a:srgbClr val="0070C0"/>
                </a:solidFill>
              </a:rPr>
              <a:t>give you words and wisdom</a:t>
            </a:r>
            <a:r>
              <a:rPr lang="en-US" dirty="0">
                <a:solidFill>
                  <a:srgbClr val="0070C0"/>
                </a:solidFill>
              </a:rPr>
              <a:t> that none of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your </a:t>
            </a:r>
            <a:r>
              <a:rPr lang="en-US" dirty="0">
                <a:solidFill>
                  <a:srgbClr val="0070C0"/>
                </a:solidFill>
              </a:rPr>
              <a:t>adversaries will be able to </a:t>
            </a:r>
            <a:r>
              <a:rPr lang="en-US" u="sng" dirty="0">
                <a:solidFill>
                  <a:srgbClr val="0070C0"/>
                </a:solidFill>
              </a:rPr>
              <a:t>resist or contradict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226" y="329758"/>
            <a:ext cx="825373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16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You will be betrayed even by parents, brothers, relatives and friends, and they will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some of you to death.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17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All men will hate you because of me.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18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But not a hair of your head will perish.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19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By standing firm you will gain life.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20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¶  "When you see Jerusalem being surrounded by armies, you will know that its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desolation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near.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21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Then let those who are in Judea flee to the mountains,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let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those in the city get out, and let those in the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country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 enter the city.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22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For this is the time of punishment in fulfilment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all that has been written.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23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How dreadful it will be in those days for pregnant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women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and nursing mothers! There will be great distress in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land and wrath against this people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" y="536448"/>
            <a:ext cx="5805244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18:1-8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Unjust Judge.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18:9-14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Pharisee and the Publican.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18:15-17		Jesus blesses the little children.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18:18-30		The story of the rich young ruler.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18:31-34		Jesus predicts His death.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18:35-43		</a:t>
            </a:r>
            <a:r>
              <a:rPr lang="en-US" sz="1600" dirty="0" smtClean="0">
                <a:solidFill>
                  <a:schemeClr val="accent6"/>
                </a:solidFill>
              </a:rPr>
              <a:t>Jesus heals the blind man near Jericho.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19:1-10		The conversion of Zacchaeus.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19:11-27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pounds.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19:28-40		The triumphal entry into Jerusalem.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19:41-44		Jesus weeps over Jerusalem.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19:45-48		Again, Jesus cleanses the Temple court.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Temple Teachings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20:1-8		The authority of Jesus is questioned.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20:9-18		</a:t>
            </a:r>
            <a:r>
              <a:rPr lang="en-US" sz="1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parable of the vineyard.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20:19-26		The question about tax money.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20:27-38		The Sadducees are silenced.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20:39-47		The scribes are interrogated.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21:1-4		Jesus observes the widow’s mite offering.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21:5-38		Jesus discusses the end-times issues.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226" y="329758"/>
            <a:ext cx="8700010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24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They will fall by the sword and will be taken as prisoners to all the nations. Jerusalem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will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be trampled on by the Gentiles until the times of the Gentiles are fulfilled.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25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"There will be signs in the sun, moon and stars. On the earth, nations will be in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anguish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and perplexity at the roaring and tossing of the sea.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26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Men will faint from terror, apprehensive of what is coming on the world, for the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heavenly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bodies will be shaken.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27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At that time they will see the Son of Man coming in a cloud with power and great glory.</a:t>
            </a: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28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When these things begin to take place, stand up and lift up your heads,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because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your redemption is drawing near."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29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¶  He told them this parable: "Look at the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fig-tree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all the trees.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30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When they sprout leaves, you can see for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yourselves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and know that summer is near.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31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Even so, when you see these things happening,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you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know that the kingdom of God is near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226" y="329758"/>
            <a:ext cx="845122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32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"I tell you the truth, this generation will certainly not pass away until all these things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have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happened.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33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Heaven and earth will pass away, but my words will never pass away.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34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"Be careful, or your hearts will be weighed down with dissipation, drunkenness and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anxieties of life, and that day will close on you unexpectedly like a trap.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35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For it will come upon all those who live on the face of the whole earth.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36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 always on the watch, and pray that you may be able to escape all that is about 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happen, and that you may be able to stand before the Son of Man."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u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56" y="3467182"/>
            <a:ext cx="4690304" cy="32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74" y="258418"/>
            <a:ext cx="3297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words of Judas 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443" y="934278"/>
            <a:ext cx="8355172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Mt 26:25  Then Judas, the one who would betray him, said, "Surely not I, Rabbi?" Jesus answered,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"</a:t>
            </a:r>
            <a:r>
              <a:rPr lang="en-US" sz="1600" dirty="0">
                <a:solidFill>
                  <a:schemeClr val="bg1"/>
                </a:solidFill>
              </a:rPr>
              <a:t>Yes, it is you."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Mt </a:t>
            </a:r>
            <a:r>
              <a:rPr lang="en-US" sz="1600" dirty="0">
                <a:solidFill>
                  <a:schemeClr val="bg1"/>
                </a:solidFill>
              </a:rPr>
              <a:t>26:49  Going at once to Jesus, Judas said, "Greetings, Rabbi!" and kissed him.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Mt </a:t>
            </a:r>
            <a:r>
              <a:rPr lang="en-US" sz="1600" dirty="0">
                <a:solidFill>
                  <a:schemeClr val="bg1"/>
                </a:solidFill>
              </a:rPr>
              <a:t>27:3  When Judas, who had betrayed him, saw that Jesus was condemned, he was seized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with </a:t>
            </a:r>
            <a:r>
              <a:rPr lang="en-US" sz="1600" dirty="0">
                <a:solidFill>
                  <a:schemeClr val="bg1"/>
                </a:solidFill>
              </a:rPr>
              <a:t>remorse and returned the thirty silver coins to the chief priests and the elders.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John 12: 4-7  But one of his disciples, Judas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Iscariot, who was later to betray him, </a:t>
            </a:r>
          </a:p>
          <a:p>
            <a:r>
              <a:rPr lang="en-US" sz="1600" dirty="0">
                <a:solidFill>
                  <a:schemeClr val="bg1"/>
                </a:solidFill>
              </a:rPr>
              <a:t>objected, "Why wasn’t this perfume sold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and the money given to the poor? It was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worth a year’s wages." He did not say this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because he cared about the poor but because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he was a thief; as keeper of the money bag, </a:t>
            </a:r>
          </a:p>
          <a:p>
            <a:r>
              <a:rPr lang="en-US" sz="1600" dirty="0">
                <a:solidFill>
                  <a:schemeClr val="bg1"/>
                </a:solidFill>
              </a:rPr>
              <a:t>he used to help himself to what was put into </a:t>
            </a:r>
          </a:p>
          <a:p>
            <a:r>
              <a:rPr lang="en-US" sz="1600" dirty="0">
                <a:solidFill>
                  <a:schemeClr val="bg1"/>
                </a:solidFill>
              </a:rPr>
              <a:t>it. "Leave her alone," Jesus replied. "It was 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intended that she should save this perfume for 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 day of my </a:t>
            </a:r>
            <a:r>
              <a:rPr lang="en-US" sz="1600" dirty="0" smtClean="0">
                <a:solidFill>
                  <a:schemeClr val="bg1"/>
                </a:solidFill>
              </a:rPr>
              <a:t>burial.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Mt </a:t>
            </a:r>
            <a:r>
              <a:rPr lang="en-US" sz="1600" dirty="0">
                <a:solidFill>
                  <a:schemeClr val="bg1"/>
                </a:solidFill>
              </a:rPr>
              <a:t>27:5  So Judas threw the money into the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temple </a:t>
            </a:r>
            <a:r>
              <a:rPr lang="en-US" sz="1600" dirty="0">
                <a:solidFill>
                  <a:schemeClr val="bg1"/>
                </a:solidFill>
              </a:rPr>
              <a:t>and left. Then he went away and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hanged </a:t>
            </a:r>
            <a:r>
              <a:rPr lang="en-US" sz="1600" dirty="0">
                <a:solidFill>
                  <a:schemeClr val="bg1"/>
                </a:solidFill>
              </a:rPr>
              <a:t>himself.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5951228"/>
            <a:ext cx="290816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Seder Meal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6028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u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56" y="3467182"/>
            <a:ext cx="4690304" cy="32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966" y="199018"/>
            <a:ext cx="3980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Passover (Last Supper, Communion,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Eucharist </a:t>
            </a:r>
            <a:r>
              <a:rPr lang="en-US" dirty="0">
                <a:solidFill>
                  <a:schemeClr val="bg1"/>
                </a:solidFill>
              </a:rPr>
              <a:t>[thanksgiving])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234" y="958803"/>
            <a:ext cx="837280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When </a:t>
            </a:r>
            <a:r>
              <a:rPr lang="en-US" sz="1600" dirty="0">
                <a:solidFill>
                  <a:schemeClr val="bg1"/>
                </a:solidFill>
              </a:rPr>
              <a:t>receiving communion, some of the thoughts that I hang on to … 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The </a:t>
            </a:r>
            <a:r>
              <a:rPr lang="en-US" sz="1600" dirty="0">
                <a:solidFill>
                  <a:schemeClr val="bg1"/>
                </a:solidFill>
              </a:rPr>
              <a:t>matzoth is pierced … like the body of the Lord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is jagged like His broken body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is a part of a whole … as I am a part of the Body.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will be taken again one day with the Lord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is my nourishment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is made without yeast (sin)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was made quickly with haste … I am not to put down roots in this world. Always ready to move.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My </a:t>
            </a:r>
            <a:r>
              <a:rPr lang="en-US" sz="1600" dirty="0">
                <a:solidFill>
                  <a:schemeClr val="bg1"/>
                </a:solidFill>
              </a:rPr>
              <a:t>God supplies my needs as He did in the desert with Israel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This </a:t>
            </a:r>
            <a:r>
              <a:rPr lang="en-US" sz="1600" dirty="0">
                <a:solidFill>
                  <a:schemeClr val="bg1"/>
                </a:solidFill>
              </a:rPr>
              <a:t>is a lingering taste … meant to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be </a:t>
            </a:r>
            <a:r>
              <a:rPr lang="en-US" sz="1600" dirty="0">
                <a:solidFill>
                  <a:schemeClr val="bg1"/>
                </a:solidFill>
              </a:rPr>
              <a:t>dessert and the last thing I remember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The </a:t>
            </a:r>
            <a:r>
              <a:rPr lang="en-US" sz="1600" dirty="0">
                <a:solidFill>
                  <a:schemeClr val="bg1"/>
                </a:solidFill>
              </a:rPr>
              <a:t>juice is red, as His precious blood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was the cup of salvation.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It </a:t>
            </a:r>
            <a:r>
              <a:rPr lang="en-US" sz="1600" dirty="0">
                <a:solidFill>
                  <a:schemeClr val="bg1"/>
                </a:solidFill>
              </a:rPr>
              <a:t>was used of a bride to say, “I do”.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I </a:t>
            </a:r>
            <a:r>
              <a:rPr lang="en-US" sz="1600" dirty="0">
                <a:solidFill>
                  <a:schemeClr val="bg1"/>
                </a:solidFill>
              </a:rPr>
              <a:t>am to abide in the vine.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There </a:t>
            </a:r>
            <a:r>
              <a:rPr lang="en-US" sz="1600" dirty="0">
                <a:solidFill>
                  <a:schemeClr val="bg1"/>
                </a:solidFill>
              </a:rPr>
              <a:t>is life in the blood and it was shed as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a </a:t>
            </a:r>
            <a:r>
              <a:rPr lang="en-US" sz="1600" dirty="0">
                <a:solidFill>
                  <a:schemeClr val="bg1"/>
                </a:solidFill>
              </a:rPr>
              <a:t>sacrifice for me.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- Communion </a:t>
            </a:r>
            <a:r>
              <a:rPr lang="en-US" sz="1600" dirty="0">
                <a:solidFill>
                  <a:schemeClr val="bg1"/>
                </a:solidFill>
              </a:rPr>
              <a:t>is a shared meal. It is serious 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but </a:t>
            </a:r>
            <a:r>
              <a:rPr lang="en-US" sz="1600" dirty="0">
                <a:solidFill>
                  <a:schemeClr val="bg1"/>
                </a:solidFill>
              </a:rPr>
              <a:t>also joyful. These are not polar opposites. 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11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22:1-38</a:t>
            </a:r>
          </a:p>
        </p:txBody>
      </p:sp>
    </p:spTree>
    <p:extLst>
      <p:ext uri="{BB962C8B-B14F-4D97-AF65-F5344CB8AC3E}">
        <p14:creationId xmlns:p14="http://schemas.microsoft.com/office/powerpoint/2010/main" val="14125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38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Gethsemane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22:39-46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07" y="3876261"/>
            <a:ext cx="4472607" cy="29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6" y="568350"/>
            <a:ext cx="5581632" cy="4187924"/>
          </a:xfrm>
          <a:prstGeom prst="rect">
            <a:avLst/>
          </a:prstGeom>
          <a:noFill/>
          <a:effectLst>
            <a:outerShdw blurRad="241300" dist="101600" dir="2700000" sx="101000" sy="101000" algn="tl" rotWithShape="0">
              <a:prstClr val="black">
                <a:alpha val="9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246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Gethsemane And Prayer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22:39-46</a:t>
            </a:r>
          </a:p>
        </p:txBody>
      </p:sp>
      <p:pic>
        <p:nvPicPr>
          <p:cNvPr id="2052" name="Picture 4" descr="Image result for gethsemane Jesus pra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3" y="3437853"/>
            <a:ext cx="4306132" cy="323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392" y="1037196"/>
            <a:ext cx="854426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 There </a:t>
            </a:r>
            <a:r>
              <a:rPr lang="en-US" dirty="0">
                <a:solidFill>
                  <a:schemeClr val="bg1"/>
                </a:solidFill>
              </a:rPr>
              <a:t>is a time to pray that is not convenient but imperative. Would the apostles have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scattered </a:t>
            </a:r>
            <a:r>
              <a:rPr lang="en-US" dirty="0">
                <a:solidFill>
                  <a:schemeClr val="bg1"/>
                </a:solidFill>
              </a:rPr>
              <a:t>had they prayed? Would Peter’s outcome have been different?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We </a:t>
            </a:r>
            <a:r>
              <a:rPr lang="en-US" dirty="0">
                <a:solidFill>
                  <a:schemeClr val="bg1"/>
                </a:solidFill>
              </a:rPr>
              <a:t>do not know.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We </a:t>
            </a:r>
            <a:r>
              <a:rPr lang="en-US" dirty="0">
                <a:solidFill>
                  <a:schemeClr val="bg1"/>
                </a:solidFill>
              </a:rPr>
              <a:t>pray as we know best to pray … in honesty and humility. Jesus sought for a different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way </a:t>
            </a:r>
            <a:r>
              <a:rPr lang="en-US" dirty="0">
                <a:solidFill>
                  <a:schemeClr val="bg1"/>
                </a:solidFill>
              </a:rPr>
              <a:t>to accomplish what He needed to. There was no other way. When God said NO,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Jesus </a:t>
            </a:r>
            <a:r>
              <a:rPr lang="en-US" dirty="0">
                <a:solidFill>
                  <a:schemeClr val="bg1"/>
                </a:solidFill>
              </a:rPr>
              <a:t>submitted to the plan.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Prayer </a:t>
            </a:r>
            <a:r>
              <a:rPr lang="en-US" dirty="0">
                <a:solidFill>
                  <a:schemeClr val="bg1"/>
                </a:solidFill>
              </a:rPr>
              <a:t>should be emotional as well as rational.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- We </a:t>
            </a:r>
            <a:r>
              <a:rPr lang="en-US" dirty="0">
                <a:solidFill>
                  <a:schemeClr val="bg1"/>
                </a:solidFill>
              </a:rPr>
              <a:t>should not expect others to fully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understand </a:t>
            </a:r>
            <a:r>
              <a:rPr lang="en-US" dirty="0">
                <a:solidFill>
                  <a:schemeClr val="bg1"/>
                </a:solidFill>
              </a:rPr>
              <a:t>our burden. Show grace when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they </a:t>
            </a:r>
            <a:r>
              <a:rPr lang="en-US" dirty="0">
                <a:solidFill>
                  <a:schemeClr val="bg1"/>
                </a:solidFill>
              </a:rPr>
              <a:t>do not and gratitude when they do.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bg1"/>
                </a:solidFill>
              </a:rPr>
              <a:t>angel strengthened him. Though we have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no </a:t>
            </a:r>
            <a:r>
              <a:rPr lang="en-US" dirty="0">
                <a:solidFill>
                  <a:schemeClr val="bg1"/>
                </a:solidFill>
              </a:rPr>
              <a:t>idea how, it was apparently necessary.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God </a:t>
            </a:r>
            <a:r>
              <a:rPr lang="en-US" dirty="0">
                <a:solidFill>
                  <a:schemeClr val="bg1"/>
                </a:solidFill>
              </a:rPr>
              <a:t>comforts all who mourn.</a:t>
            </a:r>
          </a:p>
        </p:txBody>
      </p:sp>
    </p:spTree>
    <p:extLst>
      <p:ext uri="{BB962C8B-B14F-4D97-AF65-F5344CB8AC3E}">
        <p14:creationId xmlns:p14="http://schemas.microsoft.com/office/powerpoint/2010/main" val="32175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15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Arrest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357" y="1133876"/>
            <a:ext cx="85295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</a:t>
            </a:r>
            <a:r>
              <a:rPr lang="en-US" dirty="0">
                <a:solidFill>
                  <a:schemeClr val="bg1"/>
                </a:solidFill>
              </a:rPr>
              <a:t>is interesting that Peter does not wait for instructions from the Lord regarding fighting.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just jumps right in.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Note </a:t>
            </a:r>
            <a:r>
              <a:rPr lang="en-US" dirty="0">
                <a:solidFill>
                  <a:schemeClr val="bg1"/>
                </a:solidFill>
              </a:rPr>
              <a:t>that the healing of the ear, nor the knocking down of the guards stops them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>
                <a:solidFill>
                  <a:schemeClr val="bg1"/>
                </a:solidFill>
              </a:rPr>
              <a:t>arresting Jesus.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How </a:t>
            </a:r>
            <a:r>
              <a:rPr lang="en-US" dirty="0">
                <a:solidFill>
                  <a:schemeClr val="bg1"/>
                </a:solidFill>
              </a:rPr>
              <a:t>often do I attempt to control a situation with power tactics?</a:t>
            </a:r>
          </a:p>
        </p:txBody>
      </p:sp>
      <p:pic>
        <p:nvPicPr>
          <p:cNvPr id="3074" name="Picture 2" descr="Image result for arrest of 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23" y="3359426"/>
            <a:ext cx="5141991" cy="34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7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Silence and Solitude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06494"/>
            <a:ext cx="8526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- these ancient practices are often lost today. </a:t>
            </a:r>
          </a:p>
          <a:p>
            <a:r>
              <a:rPr lang="en-US" dirty="0">
                <a:solidFill>
                  <a:schemeClr val="bg1"/>
                </a:solidFill>
              </a:rPr>
              <a:t>	- We need to silence all of the extraneous noises and LISTEN for God to speak</a:t>
            </a:r>
          </a:p>
          <a:p>
            <a:r>
              <a:rPr lang="en-US" dirty="0">
                <a:solidFill>
                  <a:schemeClr val="bg1"/>
                </a:solidFill>
              </a:rPr>
              <a:t>	- Not all prayer must be spoken.</a:t>
            </a:r>
          </a:p>
          <a:p>
            <a:r>
              <a:rPr lang="en-US" dirty="0">
                <a:solidFill>
                  <a:schemeClr val="bg1"/>
                </a:solidFill>
              </a:rPr>
              <a:t>	- It forces us to come to grips with ourselves, our own pattern and thought</a:t>
            </a:r>
          </a:p>
          <a:p>
            <a:r>
              <a:rPr lang="en-US" dirty="0">
                <a:solidFill>
                  <a:schemeClr val="bg1"/>
                </a:solidFill>
              </a:rPr>
              <a:t>	- It allows for God to intrude into our lives and speak loudly and shockingly</a:t>
            </a:r>
          </a:p>
          <a:p>
            <a:r>
              <a:rPr lang="en-US" dirty="0">
                <a:solidFill>
                  <a:schemeClr val="bg1"/>
                </a:solidFill>
              </a:rPr>
              <a:t>	- It reminds us that our lives and value do not consist of what we produce!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5" y="2460820"/>
            <a:ext cx="7571620" cy="42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5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Silence and Solitude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975200"/>
            <a:ext cx="8534269" cy="56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2" y="121920"/>
            <a:ext cx="553369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The Suffering And Resurrection Of The Lord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22:1-2		The plot to kill Jesus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22:3-6		The treachery of Judas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22:7-13		The preparations for the Passover.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22:14-18		The last Passover.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22:19-20		The Lord’s supper is instituted.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22:21-23		The announcement of the betrayal.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22:24-30		The Apostle’s place in the future kingdom.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22:31-34		Jesus predicts Peter’s denial.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22:35-38		Jesus predicts future conflicts.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22:39-46		Jesus prays in the Garden of Gethsemane.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22:47-53		Jesus is betrayed.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22:54-65		Jesus is arrested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22:66 - 23:26  	The various trials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23:27-38		The crucifixion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23:39-45		The thief that repents.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23:46-49		The death of Christ.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23:50-56		The burial of Christ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24:1-12		The resurrection of Christ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24:13-35		Jesus appears to the disciples on the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	road to Emmaus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24:36-43		Jesus appears to the eleven.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24:44-49		Jesus gives the great commission.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24:50-53		The ascension of Christ</a:t>
            </a:r>
          </a:p>
        </p:txBody>
      </p:sp>
    </p:spTree>
    <p:extLst>
      <p:ext uri="{BB962C8B-B14F-4D97-AF65-F5344CB8AC3E}">
        <p14:creationId xmlns:p14="http://schemas.microsoft.com/office/powerpoint/2010/main" val="3798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18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Redefining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357" y="1133876"/>
            <a:ext cx="87315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“People use the word ‘depression’ if they can’t find their keys, or if they've had a fight with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their </a:t>
            </a:r>
            <a:r>
              <a:rPr lang="en-US" dirty="0">
                <a:solidFill>
                  <a:schemeClr val="bg1"/>
                </a:solidFill>
              </a:rPr>
              <a:t>mother or father, or if they’ve had an argument with their boyfriend or girlfriend, if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they </a:t>
            </a:r>
            <a:r>
              <a:rPr lang="en-US" dirty="0">
                <a:solidFill>
                  <a:schemeClr val="bg1"/>
                </a:solidFill>
              </a:rPr>
              <a:t>didn’t make the school team or didn’t do well on an exam,” Kutcher says. “When we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dirty="0">
                <a:solidFill>
                  <a:schemeClr val="bg1"/>
                </a:solidFill>
              </a:rPr>
              <a:t>the word ‘depression’ for every negative emotional state, the word loses its meaning.”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Kutcher </a:t>
            </a:r>
            <a:r>
              <a:rPr lang="en-US" dirty="0">
                <a:solidFill>
                  <a:schemeClr val="bg1"/>
                </a:solidFill>
              </a:rPr>
              <a:t>says this over-diagnosis of normal human experience is indeed a social trend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“There is more interest in the topic and more self-identification,” says Dr. Stan Kutcher, an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adolescent </a:t>
            </a:r>
            <a:r>
              <a:rPr lang="en-US" dirty="0">
                <a:solidFill>
                  <a:schemeClr val="bg1"/>
                </a:solidFill>
              </a:rPr>
              <a:t>psychiatry expert and the Sun Life Financial Chair in Adolescent Mental Health,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who </a:t>
            </a:r>
            <a:r>
              <a:rPr lang="en-US" dirty="0">
                <a:solidFill>
                  <a:schemeClr val="bg1"/>
                </a:solidFill>
              </a:rPr>
              <a:t>says he sees a trend of romanticized depression, of self-victimization. “I see that 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lots </a:t>
            </a:r>
            <a:r>
              <a:rPr lang="en-US" dirty="0">
                <a:solidFill>
                  <a:schemeClr val="bg1"/>
                </a:solidFill>
              </a:rPr>
              <a:t>of social media.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78" y="3676356"/>
            <a:ext cx="4550636" cy="30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1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18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Redefining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966" y="805304"/>
            <a:ext cx="890461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Consider a student union diversity officer at Goldsmith University, who banned white people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men from an event promoting equality. After accusations of what was obvious racism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sexism, the woman denied the allegations, stating that,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“I, an ethnic minority woman, cannot be racist or sexist towards white men, because racism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sexism describe structures of privilege based on race and gender.”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may be thinking, “that’s not the definition of racism,” and you’d be correct. Racism, by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definition</a:t>
            </a:r>
            <a:r>
              <a:rPr lang="en-US" dirty="0">
                <a:solidFill>
                  <a:schemeClr val="bg1"/>
                </a:solidFill>
              </a:rPr>
              <a:t>, is the belief that some races are naturally superior to others and that race is the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primary </a:t>
            </a:r>
            <a:r>
              <a:rPr lang="en-US" dirty="0">
                <a:solidFill>
                  <a:schemeClr val="bg1"/>
                </a:solidFill>
              </a:rPr>
              <a:t>determinant of human traits. Racial discrimination is treating people differently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solely </a:t>
            </a:r>
            <a:r>
              <a:rPr lang="en-US" dirty="0">
                <a:solidFill>
                  <a:schemeClr val="bg1"/>
                </a:solidFill>
              </a:rPr>
              <a:t>on the basis of their race, and has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nothing </a:t>
            </a:r>
            <a:r>
              <a:rPr lang="en-US" dirty="0">
                <a:solidFill>
                  <a:schemeClr val="bg1"/>
                </a:solidFill>
              </a:rPr>
              <a:t>to do with “structures or privilege.”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Social justice extremists like this woman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have </a:t>
            </a:r>
            <a:r>
              <a:rPr lang="en-US" dirty="0">
                <a:solidFill>
                  <a:schemeClr val="bg1"/>
                </a:solidFill>
              </a:rPr>
              <a:t>literally redefined what racism is 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order </a:t>
            </a:r>
            <a:r>
              <a:rPr lang="en-US" dirty="0">
                <a:solidFill>
                  <a:schemeClr val="bg1"/>
                </a:solidFill>
              </a:rPr>
              <a:t>to justify their own racism. In their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view</a:t>
            </a:r>
            <a:r>
              <a:rPr lang="en-US" dirty="0">
                <a:solidFill>
                  <a:schemeClr val="bg1"/>
                </a:solidFill>
              </a:rPr>
              <a:t>, their actions are justified as they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are </a:t>
            </a:r>
            <a:r>
              <a:rPr lang="en-US" dirty="0">
                <a:solidFill>
                  <a:schemeClr val="bg1"/>
                </a:solidFill>
              </a:rPr>
              <a:t>a natural response to oppression.</a:t>
            </a:r>
          </a:p>
        </p:txBody>
      </p:sp>
      <p:pic>
        <p:nvPicPr>
          <p:cNvPr id="2050" name="Picture 2" descr="Image result for ethni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1" y="3612363"/>
            <a:ext cx="4221922" cy="31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2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18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Redefining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000" y="805304"/>
            <a:ext cx="277191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Love ….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Hate ….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Tolerance … 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Grace …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redef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30" y="3502401"/>
            <a:ext cx="6224385" cy="326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96" y="2874618"/>
            <a:ext cx="5196619" cy="3897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6" y="568350"/>
            <a:ext cx="4889740" cy="3667305"/>
          </a:xfrm>
          <a:prstGeom prst="rect">
            <a:avLst/>
          </a:prstGeom>
          <a:effectLst>
            <a:outerShdw blurRad="330200" dist="38100" dir="5400000" sx="103000" sy="103000" algn="t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7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22:47-62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32" y="2908300"/>
            <a:ext cx="5266267" cy="394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6" y="568350"/>
            <a:ext cx="4953000" cy="3714750"/>
          </a:xfrm>
          <a:prstGeom prst="rect">
            <a:avLst/>
          </a:prstGeom>
          <a:effectLst>
            <a:outerShdw blurRad="330200" dist="38100" dir="5400000" sx="103000" sy="103000" algn="t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2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43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 Herod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2:6-12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772" y="805304"/>
            <a:ext cx="359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Spiritual Growth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4" descr="Image result for four components of trans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96" y="1650753"/>
            <a:ext cx="6901502" cy="47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43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 Herod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2830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2:6-12</a:t>
            </a:r>
          </a:p>
        </p:txBody>
      </p:sp>
      <p:pic>
        <p:nvPicPr>
          <p:cNvPr id="4098" name="Picture 2" descr="Image result for bind toget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07" y="3332149"/>
            <a:ext cx="5008355" cy="34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0886" y="1000522"/>
            <a:ext cx="6389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What truly binds us together?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886" y="1744085"/>
            <a:ext cx="8419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Christ </a:t>
            </a:r>
            <a:r>
              <a:rPr lang="en-US" sz="2000" dirty="0">
                <a:solidFill>
                  <a:srgbClr val="FFFF00"/>
                </a:solidFill>
              </a:rPr>
              <a:t>died for each of us and we are redeemed, adopted into a family together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 </a:t>
            </a:r>
            <a:r>
              <a:rPr lang="en-US" sz="2000" dirty="0">
                <a:solidFill>
                  <a:srgbClr val="FFFF00"/>
                </a:solidFill>
              </a:rPr>
              <a:t>common goal of making Christ known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 </a:t>
            </a:r>
            <a:r>
              <a:rPr lang="en-US" sz="2000" dirty="0">
                <a:solidFill>
                  <a:srgbClr val="FFFF00"/>
                </a:solidFill>
              </a:rPr>
              <a:t>common future together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An </a:t>
            </a:r>
            <a:r>
              <a:rPr lang="en-US" sz="2000" dirty="0">
                <a:solidFill>
                  <a:srgbClr val="FFFF00"/>
                </a:solidFill>
              </a:rPr>
              <a:t>understanding that Christ uses us together to encourage, rebuke, </a:t>
            </a:r>
            <a:r>
              <a:rPr lang="en-US" sz="2000" dirty="0" smtClean="0">
                <a:solidFill>
                  <a:srgbClr val="FFFF00"/>
                </a:solidFill>
              </a:rPr>
              <a:t>transform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43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 Herod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886" y="1000522"/>
            <a:ext cx="2400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Authority?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886" y="1657590"/>
            <a:ext cx="8419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	a) The ability to redeem back portions of creation towards God’s order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b) The ability to model righteousness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c) The ability to influence people towards the love of God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d) </a:t>
            </a:r>
            <a:r>
              <a:rPr lang="en-US" sz="2000" dirty="0" smtClean="0">
                <a:solidFill>
                  <a:srgbClr val="FFFF00"/>
                </a:solidFill>
              </a:rPr>
              <a:t>The ability tot </a:t>
            </a:r>
            <a:r>
              <a:rPr lang="en-US" sz="2000" dirty="0">
                <a:solidFill>
                  <a:srgbClr val="FFFF00"/>
                </a:solidFill>
              </a:rPr>
              <a:t>t</a:t>
            </a:r>
            <a:r>
              <a:rPr lang="en-US" sz="2000" dirty="0" smtClean="0">
                <a:solidFill>
                  <a:srgbClr val="FFFF00"/>
                </a:solidFill>
              </a:rPr>
              <a:t>reat </a:t>
            </a:r>
            <a:r>
              <a:rPr lang="en-US" sz="2000" dirty="0">
                <a:solidFill>
                  <a:srgbClr val="FFFF00"/>
                </a:solidFill>
              </a:rPr>
              <a:t>all people, even the oppressed, as valued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13" y="3103201"/>
            <a:ext cx="5715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966" y="199018"/>
            <a:ext cx="143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 Herod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886" y="1000522"/>
            <a:ext cx="2344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Barabbas?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1666153"/>
            <a:ext cx="7946541" cy="51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195" y="316048"/>
            <a:ext cx="73522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Carrying my cross?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What it does NOT mean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that there is some burden that I am required to suffer with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In the first century, this phrase had only one meaning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You were about to die.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I surrender my life, plans, dreams to Christ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The call is tough, the rewards are without measure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15" y="3777491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19:28-44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941" y="93022"/>
            <a:ext cx="45718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The Triumphal Entry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-    See Psalm 118</a:t>
            </a:r>
          </a:p>
          <a:p>
            <a:pPr marL="285750" indent="-285750">
              <a:buFontTx/>
              <a:buChar char="-"/>
            </a:pPr>
            <a:r>
              <a:rPr lang="en-US" i="1" dirty="0" smtClean="0">
                <a:solidFill>
                  <a:schemeClr val="bg1"/>
                </a:solidFill>
              </a:rPr>
              <a:t>See also </a:t>
            </a:r>
            <a:r>
              <a:rPr lang="en-US" i="1" dirty="0" err="1" smtClean="0">
                <a:solidFill>
                  <a:schemeClr val="bg1"/>
                </a:solidFill>
              </a:rPr>
              <a:t>Zech</a:t>
            </a:r>
            <a:r>
              <a:rPr lang="en-US" i="1" dirty="0" smtClean="0">
                <a:solidFill>
                  <a:schemeClr val="bg1"/>
                </a:solidFill>
              </a:rPr>
              <a:t> 9:9</a:t>
            </a:r>
          </a:p>
          <a:p>
            <a:pPr marL="285750" indent="-285750">
              <a:buFontTx/>
              <a:buChar char="-"/>
            </a:pPr>
            <a:endParaRPr lang="en-US" i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i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AutoShape 2" descr="Image result for sight"/>
          <p:cNvSpPr>
            <a:spLocks noChangeAspect="1" noChangeArrowheads="1"/>
          </p:cNvSpPr>
          <p:nvPr/>
        </p:nvSpPr>
        <p:spPr bwMode="auto">
          <a:xfrm>
            <a:off x="155575" y="-28273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ight"/>
          <p:cNvSpPr>
            <a:spLocks noChangeAspect="1" noChangeArrowheads="1"/>
          </p:cNvSpPr>
          <p:nvPr/>
        </p:nvSpPr>
        <p:spPr bwMode="auto">
          <a:xfrm>
            <a:off x="307975" y="-2674938"/>
            <a:ext cx="78581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1" y="1320800"/>
            <a:ext cx="8712253" cy="5459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9341" y="721735"/>
            <a:ext cx="405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The Mount Of Olives To Jerusalem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(across the Kidron Valley) … looking west.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9" y="384313"/>
            <a:ext cx="2324100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49" y="384313"/>
            <a:ext cx="2324100" cy="1743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349" y="2825036"/>
            <a:ext cx="7228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Who made absolute truth claims?</a:t>
            </a: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Can you really have a robust ethic outside of divinity?</a:t>
            </a:r>
          </a:p>
          <a:p>
            <a:pPr marL="385763" indent="-385763"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Did Williamson </a:t>
            </a:r>
            <a:r>
              <a:rPr lang="en-US" sz="2400" dirty="0" err="1">
                <a:solidFill>
                  <a:schemeClr val="bg1"/>
                </a:solidFill>
              </a:rPr>
              <a:t>Provine</a:t>
            </a:r>
            <a:r>
              <a:rPr lang="en-US" sz="2400" dirty="0">
                <a:solidFill>
                  <a:schemeClr val="bg1"/>
                </a:solidFill>
              </a:rPr>
              <a:t> try to convince you?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- Why is this counter intuitive to his argument?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9152" y="2326171"/>
            <a:ext cx="1063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Phil Johnson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1015" y="2326171"/>
            <a:ext cx="12935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William </a:t>
            </a:r>
            <a:r>
              <a:rPr lang="en-US" sz="1350" dirty="0" err="1">
                <a:solidFill>
                  <a:schemeClr val="bg1"/>
                </a:solidFill>
              </a:rPr>
              <a:t>Provine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29" y="862426"/>
            <a:ext cx="4214813" cy="2500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91" y="3710816"/>
            <a:ext cx="4429125" cy="2943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1" y="1500247"/>
            <a:ext cx="276030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>
                <a:solidFill>
                  <a:schemeClr val="bg1"/>
                </a:solidFill>
              </a:rPr>
              <a:t>Free Will?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458" y="4181475"/>
            <a:ext cx="359835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>
                <a:solidFill>
                  <a:schemeClr val="bg1"/>
                </a:solidFill>
              </a:rPr>
              <a:t>Does it exist?</a:t>
            </a:r>
          </a:p>
        </p:txBody>
      </p:sp>
    </p:spTree>
    <p:extLst>
      <p:ext uri="{BB962C8B-B14F-4D97-AF65-F5344CB8AC3E}">
        <p14:creationId xmlns:p14="http://schemas.microsoft.com/office/powerpoint/2010/main" val="6232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61452" y="3399183"/>
            <a:ext cx="4403035" cy="3389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5371" r="5740" b="7592"/>
          <a:stretch/>
        </p:blipFill>
        <p:spPr>
          <a:xfrm>
            <a:off x="219075" y="1097756"/>
            <a:ext cx="2068709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354" y="1331119"/>
            <a:ext cx="2243138" cy="15716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817019" y="2000250"/>
            <a:ext cx="800100" cy="233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92" y="3772950"/>
            <a:ext cx="2240756" cy="1633715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rot="5400000">
            <a:off x="6819900" y="2321719"/>
            <a:ext cx="1114425" cy="5143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7336" y="4078141"/>
            <a:ext cx="4036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The Principle of Reaping </a:t>
            </a:r>
            <a:endParaRPr lang="en-US" sz="3000" dirty="0" smtClean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and </a:t>
            </a:r>
            <a:r>
              <a:rPr lang="en-US" sz="3000" dirty="0">
                <a:solidFill>
                  <a:schemeClr val="bg1"/>
                </a:solidFill>
              </a:rPr>
              <a:t>Sowing</a:t>
            </a:r>
          </a:p>
        </p:txBody>
      </p:sp>
    </p:spTree>
    <p:extLst>
      <p:ext uri="{BB962C8B-B14F-4D97-AF65-F5344CB8AC3E}">
        <p14:creationId xmlns:p14="http://schemas.microsoft.com/office/powerpoint/2010/main" val="10585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69" y="735730"/>
            <a:ext cx="81107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1)	Father, forgive them for they </a:t>
            </a:r>
            <a:r>
              <a:rPr lang="en-US" sz="2000" dirty="0" smtClean="0">
                <a:solidFill>
                  <a:schemeClr val="bg1"/>
                </a:solidFill>
              </a:rPr>
              <a:t>do not know what </a:t>
            </a:r>
            <a:r>
              <a:rPr lang="en-US" sz="2000" dirty="0">
                <a:solidFill>
                  <a:schemeClr val="bg1"/>
                </a:solidFill>
              </a:rPr>
              <a:t>they are doing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2)	I tell you the truth. Today you will be with me in paradise.</a:t>
            </a:r>
          </a:p>
          <a:p>
            <a:r>
              <a:rPr lang="en-US" sz="2000" dirty="0">
                <a:solidFill>
                  <a:schemeClr val="bg1"/>
                </a:solidFill>
              </a:rPr>
              <a:t>3)	Father, into your hands to I commit my spirit.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4)	Dear woman, here is your son. Here is your mother (John 19:26-27)</a:t>
            </a:r>
          </a:p>
          <a:p>
            <a:r>
              <a:rPr lang="en-US" sz="2000" dirty="0">
                <a:solidFill>
                  <a:schemeClr val="bg1"/>
                </a:solidFill>
              </a:rPr>
              <a:t>5)	I am thirsty (John 19:28</a:t>
            </a:r>
            <a:r>
              <a:rPr lang="en-US" sz="2000" dirty="0" smtClean="0">
                <a:solidFill>
                  <a:schemeClr val="bg1"/>
                </a:solidFill>
              </a:rPr>
              <a:t>) … see Psalm 69:21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6)	It is finished (John 19:30)</a:t>
            </a:r>
          </a:p>
          <a:p>
            <a:r>
              <a:rPr lang="en-US" sz="2000" dirty="0">
                <a:solidFill>
                  <a:schemeClr val="bg1"/>
                </a:solidFill>
              </a:rPr>
              <a:t>7)	My God, my God, why have you forsaken me (Matt. 27:46)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34" y="3052073"/>
            <a:ext cx="6625529" cy="38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69" y="735730"/>
            <a:ext cx="824712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General Reflections For Us On </a:t>
            </a:r>
            <a:r>
              <a:rPr lang="en-US" sz="2000" dirty="0" smtClean="0">
                <a:solidFill>
                  <a:schemeClr val="bg1"/>
                </a:solidFill>
              </a:rPr>
              <a:t>Death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1)	Being ready to die well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how </a:t>
            </a:r>
            <a:r>
              <a:rPr lang="en-US" sz="2000" dirty="0">
                <a:solidFill>
                  <a:schemeClr val="bg1"/>
                </a:solidFill>
              </a:rPr>
              <a:t>we each view and handle death speaks to the next generation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powerfully</a:t>
            </a:r>
            <a:r>
              <a:rPr lang="en-US" sz="2000" dirty="0">
                <a:solidFill>
                  <a:schemeClr val="bg1"/>
                </a:solidFill>
              </a:rPr>
              <a:t>. I want to be ready and to have a heart at ease with all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No </a:t>
            </a:r>
            <a:r>
              <a:rPr lang="en-US" sz="2000" dirty="0">
                <a:solidFill>
                  <a:schemeClr val="bg1"/>
                </a:solidFill>
              </a:rPr>
              <a:t>unfinished business</a:t>
            </a:r>
          </a:p>
          <a:p>
            <a:r>
              <a:rPr lang="en-US" sz="2000" dirty="0">
                <a:solidFill>
                  <a:schemeClr val="bg1"/>
                </a:solidFill>
              </a:rPr>
              <a:t>2)	As a Christian, I must view death as a path, a door, a transition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3)	Trust in the will of the Lord. It is often not easy nor painless,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but </a:t>
            </a:r>
            <a:r>
              <a:rPr lang="en-US" sz="2000" dirty="0">
                <a:solidFill>
                  <a:schemeClr val="bg1"/>
                </a:solidFill>
              </a:rPr>
              <a:t>trustworthy.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47" y="3742208"/>
            <a:ext cx="5051567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69" y="636339"/>
            <a:ext cx="8572027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4)	How do we help others face the losses in their own lives?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Death </a:t>
            </a:r>
            <a:r>
              <a:rPr lang="en-US" sz="2000" dirty="0">
                <a:solidFill>
                  <a:schemeClr val="bg1"/>
                </a:solidFill>
              </a:rPr>
              <a:t>of a </a:t>
            </a:r>
            <a:r>
              <a:rPr lang="en-US" sz="2000" dirty="0" smtClean="0">
                <a:solidFill>
                  <a:schemeClr val="bg1"/>
                </a:solidFill>
              </a:rPr>
              <a:t>parent	- Death </a:t>
            </a:r>
            <a:r>
              <a:rPr lang="en-US" sz="2000" dirty="0">
                <a:solidFill>
                  <a:schemeClr val="bg1"/>
                </a:solidFill>
              </a:rPr>
              <a:t>of a sibling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Loss </a:t>
            </a:r>
            <a:r>
              <a:rPr lang="en-US" sz="2000" dirty="0">
                <a:solidFill>
                  <a:schemeClr val="bg1"/>
                </a:solidFill>
              </a:rPr>
              <a:t>of a </a:t>
            </a:r>
            <a:r>
              <a:rPr lang="en-US" sz="2000" dirty="0" smtClean="0">
                <a:solidFill>
                  <a:schemeClr val="bg1"/>
                </a:solidFill>
              </a:rPr>
              <a:t>friend		- Death </a:t>
            </a:r>
            <a:r>
              <a:rPr lang="en-US" sz="2000" dirty="0">
                <a:solidFill>
                  <a:schemeClr val="bg1"/>
                </a:solidFill>
              </a:rPr>
              <a:t>of a </a:t>
            </a:r>
            <a:r>
              <a:rPr lang="en-US" sz="2000" dirty="0" smtClean="0">
                <a:solidFill>
                  <a:schemeClr val="bg1"/>
                </a:solidFill>
              </a:rPr>
              <a:t>pet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do we do?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Remember</a:t>
            </a:r>
            <a:r>
              <a:rPr lang="en-US" sz="2000" dirty="0">
                <a:solidFill>
                  <a:schemeClr val="bg1"/>
                </a:solidFill>
              </a:rPr>
              <a:t> that about 2-3 months after a loss is most </a:t>
            </a:r>
            <a:r>
              <a:rPr lang="en-US" sz="2000" dirty="0" smtClean="0">
                <a:solidFill>
                  <a:schemeClr val="bg1"/>
                </a:solidFill>
              </a:rPr>
              <a:t>critical.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Get people </a:t>
            </a:r>
            <a:r>
              <a:rPr lang="en-US" sz="2000" dirty="0">
                <a:solidFill>
                  <a:schemeClr val="bg1"/>
                </a:solidFill>
              </a:rPr>
              <a:t>to talk about their grief and be willing to let them express </a:t>
            </a:r>
            <a:r>
              <a:rPr lang="en-US" sz="2000" dirty="0" smtClean="0">
                <a:solidFill>
                  <a:schemeClr val="bg1"/>
                </a:solidFill>
              </a:rPr>
              <a:t>it.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They may be angry, they </a:t>
            </a:r>
            <a:r>
              <a:rPr lang="en-US" sz="2000" dirty="0" smtClean="0">
                <a:solidFill>
                  <a:schemeClr val="bg1"/>
                </a:solidFill>
              </a:rPr>
              <a:t>may </a:t>
            </a:r>
            <a:r>
              <a:rPr lang="en-US" sz="2000" dirty="0">
                <a:solidFill>
                  <a:schemeClr val="bg1"/>
                </a:solidFill>
              </a:rPr>
              <a:t>cry … get comfortable </a:t>
            </a:r>
            <a:r>
              <a:rPr lang="en-US" sz="2000" dirty="0" smtClean="0">
                <a:solidFill>
                  <a:schemeClr val="bg1"/>
                </a:solidFill>
              </a:rPr>
              <a:t>with it.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Talk about/ask questions </a:t>
            </a:r>
            <a:r>
              <a:rPr lang="en-US" sz="2000" dirty="0" smtClean="0">
                <a:solidFill>
                  <a:schemeClr val="bg1"/>
                </a:solidFill>
              </a:rPr>
              <a:t>about </a:t>
            </a:r>
            <a:r>
              <a:rPr lang="en-US" sz="2000" dirty="0">
                <a:solidFill>
                  <a:schemeClr val="bg1"/>
                </a:solidFill>
              </a:rPr>
              <a:t>the past. Do not </a:t>
            </a:r>
            <a:r>
              <a:rPr lang="en-US" sz="2000" dirty="0" smtClean="0">
                <a:solidFill>
                  <a:schemeClr val="bg1"/>
                </a:solidFill>
              </a:rPr>
              <a:t>avoid </a:t>
            </a:r>
            <a:r>
              <a:rPr lang="en-US" sz="2000" dirty="0">
                <a:solidFill>
                  <a:schemeClr val="bg1"/>
                </a:solidFill>
              </a:rPr>
              <a:t>talking to them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about </a:t>
            </a:r>
            <a:r>
              <a:rPr lang="en-US" sz="2000" dirty="0">
                <a:solidFill>
                  <a:schemeClr val="bg1"/>
                </a:solidFill>
              </a:rPr>
              <a:t>the lost </a:t>
            </a:r>
            <a:r>
              <a:rPr lang="en-US" sz="2000" dirty="0" smtClean="0">
                <a:solidFill>
                  <a:schemeClr val="bg1"/>
                </a:solidFill>
              </a:rPr>
              <a:t>person.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They do not </a:t>
            </a:r>
            <a:r>
              <a:rPr lang="en-US" sz="2000" dirty="0">
                <a:solidFill>
                  <a:schemeClr val="bg1"/>
                </a:solidFill>
              </a:rPr>
              <a:t>need </a:t>
            </a:r>
            <a:r>
              <a:rPr lang="en-US" sz="2000" dirty="0" smtClean="0">
                <a:solidFill>
                  <a:schemeClr val="bg1"/>
                </a:solidFill>
              </a:rPr>
              <a:t>sermon.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Also remember the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practical </a:t>
            </a:r>
            <a:r>
              <a:rPr lang="en-US" sz="2000" dirty="0">
                <a:solidFill>
                  <a:schemeClr val="bg1"/>
                </a:solidFill>
              </a:rPr>
              <a:t>… loss typically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can </a:t>
            </a:r>
            <a:r>
              <a:rPr lang="en-US" sz="2000" dirty="0">
                <a:solidFill>
                  <a:schemeClr val="bg1"/>
                </a:solidFill>
              </a:rPr>
              <a:t>last for 2 years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or more</a:t>
            </a:r>
            <a:r>
              <a:rPr lang="en-US" sz="2000" dirty="0" smtClean="0">
                <a:solidFill>
                  <a:schemeClr val="bg1"/>
                </a:solidFill>
              </a:rPr>
              <a:t>).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They may need </a:t>
            </a:r>
            <a:r>
              <a:rPr lang="en-US" sz="2000" dirty="0">
                <a:solidFill>
                  <a:schemeClr val="bg1"/>
                </a:solidFill>
              </a:rPr>
              <a:t>help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making </a:t>
            </a:r>
            <a:r>
              <a:rPr lang="en-US" sz="2000" dirty="0">
                <a:solidFill>
                  <a:schemeClr val="bg1"/>
                </a:solidFill>
              </a:rPr>
              <a:t>decisions …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especially </a:t>
            </a:r>
            <a:r>
              <a:rPr lang="en-US" sz="2000" dirty="0">
                <a:solidFill>
                  <a:schemeClr val="bg1"/>
                </a:solidFill>
              </a:rPr>
              <a:t>financial ones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Help them </a:t>
            </a:r>
            <a:r>
              <a:rPr lang="en-US" sz="2000" dirty="0">
                <a:solidFill>
                  <a:schemeClr val="bg1"/>
                </a:solidFill>
              </a:rPr>
              <a:t>to not make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crucial </a:t>
            </a:r>
            <a:r>
              <a:rPr lang="en-US" sz="2000" dirty="0">
                <a:solidFill>
                  <a:schemeClr val="bg1"/>
                </a:solidFill>
              </a:rPr>
              <a:t>decisions for the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next </a:t>
            </a:r>
            <a:r>
              <a:rPr lang="en-US" sz="2000" dirty="0">
                <a:solidFill>
                  <a:schemeClr val="bg1"/>
                </a:solidFill>
              </a:rPr>
              <a:t>year, if </a:t>
            </a:r>
            <a:r>
              <a:rPr lang="en-US" sz="2000" dirty="0" smtClean="0">
                <a:solidFill>
                  <a:schemeClr val="bg1"/>
                </a:solidFill>
              </a:rPr>
              <a:t>possible.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47" y="3742208"/>
            <a:ext cx="5051567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69" y="636339"/>
            <a:ext cx="881844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5)	Making people comfortable at death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See </a:t>
            </a:r>
            <a:r>
              <a:rPr lang="en-US" sz="2000" dirty="0">
                <a:solidFill>
                  <a:schemeClr val="bg1"/>
                </a:solidFill>
              </a:rPr>
              <a:t>Proverbs 31:4-7</a:t>
            </a:r>
          </a:p>
          <a:p>
            <a:r>
              <a:rPr lang="en-US" sz="2000" dirty="0">
                <a:solidFill>
                  <a:schemeClr val="bg1"/>
                </a:solidFill>
              </a:rPr>
              <a:t>6)	Reminds me that there is something that the Lord wants me to do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and </a:t>
            </a:r>
            <a:r>
              <a:rPr lang="en-US" sz="2000" dirty="0">
                <a:solidFill>
                  <a:schemeClr val="bg1"/>
                </a:solidFill>
              </a:rPr>
              <a:t>to </a:t>
            </a:r>
            <a:r>
              <a:rPr lang="en-US" sz="2000" dirty="0" smtClean="0">
                <a:solidFill>
                  <a:schemeClr val="bg1"/>
                </a:solidFill>
              </a:rPr>
              <a:t>become. Death </a:t>
            </a:r>
            <a:r>
              <a:rPr lang="en-US" sz="2000" dirty="0">
                <a:solidFill>
                  <a:schemeClr val="bg1"/>
                </a:solidFill>
              </a:rPr>
              <a:t>does not end that process, but it is clear that there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is </a:t>
            </a:r>
            <a:r>
              <a:rPr lang="en-US" sz="2000" dirty="0">
                <a:solidFill>
                  <a:schemeClr val="bg1"/>
                </a:solidFill>
              </a:rPr>
              <a:t>a part in this life that does come to an end.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7)	Reminds me that ALL through my life, there is a need for those to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speak </a:t>
            </a:r>
            <a:r>
              <a:rPr lang="en-US" sz="2000" dirty="0">
                <a:solidFill>
                  <a:schemeClr val="bg1"/>
                </a:solidFill>
              </a:rPr>
              <a:t>truth into my hearts because in the stressors of living, I too can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forget </a:t>
            </a:r>
            <a:r>
              <a:rPr lang="en-US" sz="2000" dirty="0">
                <a:solidFill>
                  <a:schemeClr val="bg1"/>
                </a:solidFill>
              </a:rPr>
              <a:t>or become confused. I need people around me to help me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remember </a:t>
            </a:r>
            <a:r>
              <a:rPr lang="en-US" sz="2000" dirty="0">
                <a:solidFill>
                  <a:schemeClr val="bg1"/>
                </a:solidFill>
              </a:rPr>
              <a:t>truth. This is the day to continue to build meaningful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relationships </a:t>
            </a:r>
            <a:r>
              <a:rPr lang="en-US" sz="2000" dirty="0">
                <a:solidFill>
                  <a:schemeClr val="bg1"/>
                </a:solidFill>
              </a:rPr>
              <a:t>where you can.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47" y="3742208"/>
            <a:ext cx="5051567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86" y="604282"/>
            <a:ext cx="76182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Ways of looking at the cross:</a:t>
            </a:r>
          </a:p>
          <a:p>
            <a:r>
              <a:rPr lang="en-US" sz="2000" dirty="0">
                <a:solidFill>
                  <a:schemeClr val="bg1"/>
                </a:solidFill>
              </a:rPr>
              <a:t>1)	Ransom </a:t>
            </a:r>
          </a:p>
          <a:p>
            <a:r>
              <a:rPr lang="en-US" sz="2000" dirty="0">
                <a:solidFill>
                  <a:schemeClr val="bg1"/>
                </a:solidFill>
              </a:rPr>
              <a:t>2)	Substitutionary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3)	</a:t>
            </a:r>
            <a:r>
              <a:rPr lang="en-US" sz="2000" dirty="0" smtClean="0">
                <a:solidFill>
                  <a:schemeClr val="bg1"/>
                </a:solidFill>
              </a:rPr>
              <a:t>Propitiation </a:t>
            </a:r>
            <a:r>
              <a:rPr lang="en-US" sz="2000" dirty="0">
                <a:solidFill>
                  <a:schemeClr val="bg1"/>
                </a:solidFill>
              </a:rPr>
              <a:t>(satisfying the justice of God)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4)	The lifting up of Jesus (and the lowering of Satan)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5)	It is the sacrifice that causes to cease all other sacrifices for sin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4" y="2792976"/>
            <a:ext cx="5349741" cy="394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5599" y="35863"/>
            <a:ext cx="3401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Luke 23:13-25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926" y="604282"/>
            <a:ext cx="72869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Often times, we can ALL observe the SAME facts 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and </a:t>
            </a:r>
            <a:r>
              <a:rPr lang="en-US" sz="2800" dirty="0">
                <a:solidFill>
                  <a:srgbClr val="FF0000"/>
                </a:solidFill>
              </a:rPr>
              <a:t>arrive at DIFFERENT conclusions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74" y="1558389"/>
            <a:ext cx="7757342" cy="51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926" y="604282"/>
            <a:ext cx="3071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First Century Tombs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6" y="2175842"/>
            <a:ext cx="4762500" cy="453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736" y="124445"/>
            <a:ext cx="4634095" cy="309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11719</TotalTime>
  <Words>6992</Words>
  <Application>Microsoft Office PowerPoint</Application>
  <PresentationFormat>On-screen Show (4:3)</PresentationFormat>
  <Paragraphs>1439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Adobe Gothic Std B</vt:lpstr>
      <vt:lpstr>Adobe Arabic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Williamson</dc:creator>
  <cp:lastModifiedBy>Bob Williamson</cp:lastModifiedBy>
  <cp:revision>538</cp:revision>
  <dcterms:created xsi:type="dcterms:W3CDTF">2015-01-10T18:47:51Z</dcterms:created>
  <dcterms:modified xsi:type="dcterms:W3CDTF">2017-03-04T17:54:07Z</dcterms:modified>
</cp:coreProperties>
</file>