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6" r:id="rId2"/>
    <p:sldId id="257" r:id="rId3"/>
    <p:sldId id="261" r:id="rId4"/>
    <p:sldId id="262" r:id="rId5"/>
    <p:sldId id="263" r:id="rId6"/>
    <p:sldId id="264" r:id="rId7"/>
    <p:sldId id="265" r:id="rId8"/>
    <p:sldId id="266" r:id="rId9"/>
    <p:sldId id="540" r:id="rId10"/>
    <p:sldId id="542" r:id="rId11"/>
    <p:sldId id="543" r:id="rId12"/>
    <p:sldId id="544" r:id="rId13"/>
    <p:sldId id="545" r:id="rId14"/>
    <p:sldId id="541" r:id="rId15"/>
    <p:sldId id="546" r:id="rId16"/>
    <p:sldId id="557" r:id="rId17"/>
    <p:sldId id="559" r:id="rId18"/>
    <p:sldId id="547" r:id="rId19"/>
    <p:sldId id="561" r:id="rId20"/>
    <p:sldId id="548" r:id="rId21"/>
    <p:sldId id="549" r:id="rId22"/>
    <p:sldId id="550" r:id="rId23"/>
    <p:sldId id="551" r:id="rId24"/>
    <p:sldId id="552" r:id="rId25"/>
    <p:sldId id="553" r:id="rId26"/>
    <p:sldId id="556" r:id="rId27"/>
    <p:sldId id="567" r:id="rId28"/>
    <p:sldId id="577" r:id="rId29"/>
    <p:sldId id="578" r:id="rId30"/>
    <p:sldId id="560" r:id="rId31"/>
    <p:sldId id="563" r:id="rId32"/>
    <p:sldId id="568" r:id="rId33"/>
    <p:sldId id="564" r:id="rId34"/>
    <p:sldId id="565" r:id="rId35"/>
    <p:sldId id="562" r:id="rId36"/>
    <p:sldId id="579" r:id="rId37"/>
    <p:sldId id="575" r:id="rId38"/>
    <p:sldId id="571" r:id="rId39"/>
    <p:sldId id="566" r:id="rId40"/>
    <p:sldId id="573" r:id="rId41"/>
    <p:sldId id="574" r:id="rId42"/>
    <p:sldId id="569" r:id="rId43"/>
    <p:sldId id="584" r:id="rId44"/>
    <p:sldId id="572" r:id="rId45"/>
    <p:sldId id="576" r:id="rId46"/>
    <p:sldId id="585" r:id="rId47"/>
    <p:sldId id="580" r:id="rId48"/>
    <p:sldId id="583" r:id="rId49"/>
    <p:sldId id="581" r:id="rId50"/>
    <p:sldId id="582" r:id="rId51"/>
    <p:sldId id="587" r:id="rId52"/>
    <p:sldId id="588" r:id="rId53"/>
    <p:sldId id="590" r:id="rId54"/>
    <p:sldId id="589" r:id="rId55"/>
    <p:sldId id="591" r:id="rId56"/>
    <p:sldId id="592" r:id="rId57"/>
    <p:sldId id="593" r:id="rId58"/>
    <p:sldId id="600" r:id="rId59"/>
    <p:sldId id="594" r:id="rId60"/>
    <p:sldId id="596" r:id="rId61"/>
    <p:sldId id="597" r:id="rId62"/>
    <p:sldId id="601" r:id="rId63"/>
    <p:sldId id="602" r:id="rId64"/>
    <p:sldId id="603" r:id="rId65"/>
    <p:sldId id="604" r:id="rId66"/>
    <p:sldId id="605" r:id="rId67"/>
    <p:sldId id="606" r:id="rId68"/>
    <p:sldId id="607" r:id="rId69"/>
    <p:sldId id="609" r:id="rId70"/>
    <p:sldId id="608" r:id="rId71"/>
    <p:sldId id="610" r:id="rId72"/>
    <p:sldId id="611" r:id="rId73"/>
    <p:sldId id="612" r:id="rId74"/>
    <p:sldId id="613" r:id="rId75"/>
    <p:sldId id="616" r:id="rId76"/>
    <p:sldId id="617" r:id="rId77"/>
    <p:sldId id="614" r:id="rId78"/>
    <p:sldId id="615" r:id="rId79"/>
    <p:sldId id="618" r:id="rId80"/>
    <p:sldId id="619" r:id="rId81"/>
    <p:sldId id="620" r:id="rId82"/>
    <p:sldId id="621" r:id="rId83"/>
    <p:sldId id="622" r:id="rId84"/>
    <p:sldId id="623" r:id="rId85"/>
    <p:sldId id="624" r:id="rId86"/>
    <p:sldId id="625" r:id="rId87"/>
    <p:sldId id="626"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Williamson" initials="BW" lastIdx="2" clrIdx="0">
    <p:extLst>
      <p:ext uri="{19B8F6BF-5375-455C-9EA6-DF929625EA0E}">
        <p15:presenceInfo xmlns:p15="http://schemas.microsoft.com/office/powerpoint/2012/main" userId="72dbb6d809f7ed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84" autoAdjust="0"/>
    <p:restoredTop sz="94660"/>
  </p:normalViewPr>
  <p:slideViewPr>
    <p:cSldViewPr snapToGrid="0">
      <p:cViewPr varScale="1">
        <p:scale>
          <a:sx n="102" d="100"/>
          <a:sy n="102" d="100"/>
        </p:scale>
        <p:origin x="8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9C99D-C597-4821-A0DF-838F4CAD6B26}" type="datetimeFigureOut">
              <a:rPr lang="en-US" smtClean="0"/>
              <a:t>5/8/2023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EEB02-6D90-49DF-A13B-672745491AD8}" type="slidenum">
              <a:rPr lang="en-US" smtClean="0"/>
              <a:t>‹#›</a:t>
            </a:fld>
            <a:endParaRPr lang="en-US"/>
          </a:p>
        </p:txBody>
      </p:sp>
    </p:spTree>
    <p:extLst>
      <p:ext uri="{BB962C8B-B14F-4D97-AF65-F5344CB8AC3E}">
        <p14:creationId xmlns:p14="http://schemas.microsoft.com/office/powerpoint/2010/main" val="104809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 June </a:t>
            </a:r>
            <a:r>
              <a:rPr lang="en-US" dirty="0" err="1"/>
              <a:t>McCarroll</a:t>
            </a:r>
            <a:r>
              <a:rPr lang="en-US" dirty="0"/>
              <a:t> … Road History</a:t>
            </a:r>
          </a:p>
        </p:txBody>
      </p:sp>
      <p:sp>
        <p:nvSpPr>
          <p:cNvPr id="4" name="Slide Number Placeholder 3"/>
          <p:cNvSpPr>
            <a:spLocks noGrp="1"/>
          </p:cNvSpPr>
          <p:nvPr>
            <p:ph type="sldNum" sz="quarter" idx="10"/>
          </p:nvPr>
        </p:nvSpPr>
        <p:spPr/>
        <p:txBody>
          <a:bodyPr/>
          <a:lstStyle/>
          <a:p>
            <a:fld id="{FC8AD416-B5C8-455B-A9CF-F229FF4BD57C}" type="slidenum">
              <a:rPr lang="en-US" smtClean="0"/>
              <a:t>48</a:t>
            </a:fld>
            <a:endParaRPr lang="en-US"/>
          </a:p>
        </p:txBody>
      </p:sp>
    </p:spTree>
    <p:extLst>
      <p:ext uri="{BB962C8B-B14F-4D97-AF65-F5344CB8AC3E}">
        <p14:creationId xmlns:p14="http://schemas.microsoft.com/office/powerpoint/2010/main" val="112822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75317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172843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497526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19845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185872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3267BF-7D3A-40E5-B7E4-F32DEF0C8DA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70548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3267BF-7D3A-40E5-B7E4-F32DEF0C8DAA}"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5157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3267BF-7D3A-40E5-B7E4-F32DEF0C8DAA}"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294007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267BF-7D3A-40E5-B7E4-F32DEF0C8DAA}"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95972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3267BF-7D3A-40E5-B7E4-F32DEF0C8DA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41465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3267BF-7D3A-40E5-B7E4-F32DEF0C8DA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272701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267BF-7D3A-40E5-B7E4-F32DEF0C8DAA}"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E22AF-9CA1-41B6-9F38-B5FE0317A6C3}" type="slidenum">
              <a:rPr lang="en-US" smtClean="0"/>
              <a:t>‹#›</a:t>
            </a:fld>
            <a:endParaRPr lang="en-US"/>
          </a:p>
        </p:txBody>
      </p:sp>
    </p:spTree>
    <p:extLst>
      <p:ext uri="{BB962C8B-B14F-4D97-AF65-F5344CB8AC3E}">
        <p14:creationId xmlns:p14="http://schemas.microsoft.com/office/powerpoint/2010/main" val="398562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5.jpg"/></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640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1831335"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Lost And Found</a:t>
            </a:r>
          </a:p>
        </p:txBody>
      </p:sp>
      <p:sp>
        <p:nvSpPr>
          <p:cNvPr id="8" name="TextBox 7"/>
          <p:cNvSpPr txBox="1"/>
          <p:nvPr/>
        </p:nvSpPr>
        <p:spPr>
          <a:xfrm>
            <a:off x="0" y="4281257"/>
            <a:ext cx="4404411" cy="369332"/>
          </a:xfrm>
          <a:prstGeom prst="rect">
            <a:avLst/>
          </a:prstGeom>
          <a:noFill/>
        </p:spPr>
        <p:txBody>
          <a:bodyPr wrap="none" rtlCol="0">
            <a:spAutoFit/>
          </a:bodyPr>
          <a:lstStyle/>
          <a:p>
            <a:r>
              <a:rPr lang="en-US" dirty="0">
                <a:solidFill>
                  <a:schemeClr val="bg1"/>
                </a:solidFill>
              </a:rPr>
              <a:t>First century floor of a synagogue in </a:t>
            </a:r>
            <a:r>
              <a:rPr lang="en-US" dirty="0" err="1">
                <a:solidFill>
                  <a:schemeClr val="bg1"/>
                </a:solidFill>
              </a:rPr>
              <a:t>Magdala</a:t>
            </a:r>
            <a:endParaRPr lang="en-US" dirty="0">
              <a:solidFill>
                <a:schemeClr val="bg1"/>
              </a:solidFill>
            </a:endParaRPr>
          </a:p>
        </p:txBody>
      </p:sp>
      <p:pic>
        <p:nvPicPr>
          <p:cNvPr id="4098" name="Picture 2" descr="http://www.magdala.org/wp-content/uploads/2015/02/synogogu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09" y="1147531"/>
            <a:ext cx="762000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28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1831335"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Lost And Found</a:t>
            </a:r>
          </a:p>
        </p:txBody>
      </p:sp>
      <p:sp>
        <p:nvSpPr>
          <p:cNvPr id="8" name="TextBox 7"/>
          <p:cNvSpPr txBox="1"/>
          <p:nvPr/>
        </p:nvSpPr>
        <p:spPr>
          <a:xfrm>
            <a:off x="208063" y="6486001"/>
            <a:ext cx="4404411" cy="369332"/>
          </a:xfrm>
          <a:prstGeom prst="rect">
            <a:avLst/>
          </a:prstGeom>
          <a:noFill/>
        </p:spPr>
        <p:txBody>
          <a:bodyPr wrap="none" rtlCol="0">
            <a:spAutoFit/>
          </a:bodyPr>
          <a:lstStyle/>
          <a:p>
            <a:r>
              <a:rPr lang="en-US" dirty="0">
                <a:solidFill>
                  <a:schemeClr val="bg1"/>
                </a:solidFill>
              </a:rPr>
              <a:t>First century floor of a synagogue in </a:t>
            </a:r>
            <a:r>
              <a:rPr lang="en-US" dirty="0" err="1">
                <a:solidFill>
                  <a:schemeClr val="bg1"/>
                </a:solidFill>
              </a:rPr>
              <a:t>Magdala</a:t>
            </a:r>
            <a:endParaRPr lang="en-US" dirty="0">
              <a:solidFill>
                <a:schemeClr val="bg1"/>
              </a:solidFill>
            </a:endParaRPr>
          </a:p>
        </p:txBody>
      </p:sp>
      <p:pic>
        <p:nvPicPr>
          <p:cNvPr id="5122" name="Picture 2" descr="http://nelsonkraybill.files.wordpress.com/2014/05/img_73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43" y="988562"/>
            <a:ext cx="7333475" cy="55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4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1831335"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Lost And Found</a:t>
            </a:r>
          </a:p>
        </p:txBody>
      </p:sp>
      <p:sp>
        <p:nvSpPr>
          <p:cNvPr id="8" name="TextBox 7"/>
          <p:cNvSpPr txBox="1"/>
          <p:nvPr/>
        </p:nvSpPr>
        <p:spPr>
          <a:xfrm>
            <a:off x="208063" y="6486001"/>
            <a:ext cx="4496744" cy="369332"/>
          </a:xfrm>
          <a:prstGeom prst="rect">
            <a:avLst/>
          </a:prstGeom>
          <a:noFill/>
        </p:spPr>
        <p:txBody>
          <a:bodyPr wrap="none" rtlCol="0">
            <a:spAutoFit/>
          </a:bodyPr>
          <a:lstStyle/>
          <a:p>
            <a:r>
              <a:rPr lang="en-US" dirty="0">
                <a:solidFill>
                  <a:schemeClr val="bg1"/>
                </a:solidFill>
              </a:rPr>
              <a:t>Excavation of a first century home in Nazareth</a:t>
            </a:r>
          </a:p>
        </p:txBody>
      </p:sp>
      <p:pic>
        <p:nvPicPr>
          <p:cNvPr id="6146" name="Picture 2" descr="https://drbez.files.wordpress.com/2009/12/nazareth-house-new-discov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760" y="960635"/>
            <a:ext cx="5236928" cy="55253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dn.biblicalarchaeology.org/wp-content/uploads/house-nazare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63" y="1113576"/>
            <a:ext cx="4385125" cy="3011120"/>
          </a:xfrm>
          <a:prstGeom prst="rect">
            <a:avLst/>
          </a:prstGeom>
          <a:noFill/>
          <a:effectLst>
            <a:outerShdw blurRad="165100" dist="381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91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1831335"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Lost And Found</a:t>
            </a:r>
          </a:p>
        </p:txBody>
      </p:sp>
      <p:sp>
        <p:nvSpPr>
          <p:cNvPr id="8" name="TextBox 7"/>
          <p:cNvSpPr txBox="1"/>
          <p:nvPr/>
        </p:nvSpPr>
        <p:spPr>
          <a:xfrm>
            <a:off x="249637" y="1393369"/>
            <a:ext cx="7942046" cy="1754326"/>
          </a:xfrm>
          <a:prstGeom prst="rect">
            <a:avLst/>
          </a:prstGeom>
          <a:noFill/>
        </p:spPr>
        <p:txBody>
          <a:bodyPr wrap="none" rtlCol="0">
            <a:spAutoFit/>
          </a:bodyPr>
          <a:lstStyle/>
          <a:p>
            <a:r>
              <a:rPr lang="en-US" dirty="0">
                <a:solidFill>
                  <a:schemeClr val="bg1"/>
                </a:solidFill>
              </a:rPr>
              <a:t>Judaism had advice about this kind of a request. Sirach 33:19 – 23 begins with the </a:t>
            </a:r>
          </a:p>
          <a:p>
            <a:r>
              <a:rPr lang="en-US" dirty="0">
                <a:solidFill>
                  <a:schemeClr val="bg1"/>
                </a:solidFill>
              </a:rPr>
              <a:t>statement: “To son or wife, to brother or friend, give no power over yourself while </a:t>
            </a:r>
          </a:p>
          <a:p>
            <a:r>
              <a:rPr lang="en-US" dirty="0">
                <a:solidFill>
                  <a:schemeClr val="bg1"/>
                </a:solidFill>
              </a:rPr>
              <a:t>you live; and give not your goods to another so as to have to ask for them again.” </a:t>
            </a:r>
          </a:p>
          <a:p>
            <a:r>
              <a:rPr lang="en-US" dirty="0">
                <a:solidFill>
                  <a:schemeClr val="bg1"/>
                </a:solidFill>
              </a:rPr>
              <a:t>To distribute the estate too soon was to risk having to fall into another’s care. </a:t>
            </a:r>
          </a:p>
          <a:p>
            <a:r>
              <a:rPr lang="en-US" dirty="0">
                <a:solidFill>
                  <a:schemeClr val="bg1"/>
                </a:solidFill>
              </a:rPr>
              <a:t>Nevertheless, the father in the parable grants the request. This detail pictures a </a:t>
            </a:r>
          </a:p>
          <a:p>
            <a:r>
              <a:rPr lang="en-US" dirty="0">
                <a:solidFill>
                  <a:schemeClr val="bg1"/>
                </a:solidFill>
              </a:rPr>
              <a:t>father who is letting a sinner go his own way. </a:t>
            </a:r>
          </a:p>
        </p:txBody>
      </p:sp>
      <p:pic>
        <p:nvPicPr>
          <p:cNvPr id="7170" name="Picture 2" descr="http://franthony.com/wp-content/uploads/2014/10/money_Inherit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660" y="3542909"/>
            <a:ext cx="47244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94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2896370"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What do you value most?</a:t>
            </a:r>
          </a:p>
        </p:txBody>
      </p:sp>
      <p:pic>
        <p:nvPicPr>
          <p:cNvPr id="12290" name="Picture 2" descr="http://adventistgulf.org/wp-content/uploads/2014/11/penny-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35" y="933450"/>
            <a:ext cx="7896225"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59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4351961"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Am I running from … or standing aloof?</a:t>
            </a:r>
          </a:p>
        </p:txBody>
      </p:sp>
      <p:pic>
        <p:nvPicPr>
          <p:cNvPr id="8198" name="Picture 6" descr="http://images2.fanpop.com/image/photos/11500000/Elizabeth-and-Mr-Darcy-Pride-and-Prejudice-Screencaps-mr-darcy-and-elizabeth-11522241-1600-900.jpg"/>
          <p:cNvPicPr>
            <a:picLocks noChangeAspect="1" noChangeArrowheads="1"/>
          </p:cNvPicPr>
          <p:nvPr/>
        </p:nvPicPr>
        <p:blipFill rotWithShape="1">
          <a:blip r:embed="rId3">
            <a:extLst>
              <a:ext uri="{28A0092B-C50C-407E-A947-70E740481C1C}">
                <a14:useLocalDpi xmlns:a14="http://schemas.microsoft.com/office/drawing/2010/main" val="0"/>
              </a:ext>
            </a:extLst>
          </a:blip>
          <a:srcRect t="12404" b="12513"/>
          <a:stretch/>
        </p:blipFill>
        <p:spPr bwMode="auto">
          <a:xfrm>
            <a:off x="233994" y="1090669"/>
            <a:ext cx="7764252" cy="328109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homeofthecroslands.files.wordpress.com/2016/01/woman_running_a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815" y="3849231"/>
            <a:ext cx="5715000" cy="2857500"/>
          </a:xfrm>
          <a:prstGeom prst="rect">
            <a:avLst/>
          </a:prstGeom>
          <a:noFill/>
          <a:effectLst>
            <a:outerShdw blurRad="190500" dist="38100" dir="13500000" sx="102000" sy="102000" algn="br" rotWithShape="0">
              <a:prstClr val="black">
                <a:alpha val="9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09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a:t>
            </a:r>
          </a:p>
        </p:txBody>
      </p:sp>
      <p:sp>
        <p:nvSpPr>
          <p:cNvPr id="6" name="TextBox 5"/>
          <p:cNvSpPr txBox="1"/>
          <p:nvPr/>
        </p:nvSpPr>
        <p:spPr>
          <a:xfrm>
            <a:off x="470613" y="207406"/>
            <a:ext cx="2176814"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Dishonest Steward</a:t>
            </a:r>
          </a:p>
        </p:txBody>
      </p:sp>
      <p:pic>
        <p:nvPicPr>
          <p:cNvPr id="3" name="Picture 2"/>
          <p:cNvPicPr>
            <a:picLocks noChangeAspect="1"/>
          </p:cNvPicPr>
          <p:nvPr/>
        </p:nvPicPr>
        <p:blipFill>
          <a:blip r:embed="rId3"/>
          <a:stretch>
            <a:fillRect/>
          </a:stretch>
        </p:blipFill>
        <p:spPr>
          <a:xfrm>
            <a:off x="67734" y="1708727"/>
            <a:ext cx="8983901" cy="5053444"/>
          </a:xfrm>
          <a:prstGeom prst="rect">
            <a:avLst/>
          </a:prstGeom>
        </p:spPr>
      </p:pic>
    </p:spTree>
    <p:extLst>
      <p:ext uri="{BB962C8B-B14F-4D97-AF65-F5344CB8AC3E}">
        <p14:creationId xmlns:p14="http://schemas.microsoft.com/office/powerpoint/2010/main" val="2171430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i.ytimg.com/vi/RpjqSAZf1wU/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32" y="1242391"/>
            <a:ext cx="4572000" cy="3429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8766" y="642610"/>
            <a:ext cx="2499017" cy="369332"/>
          </a:xfrm>
          <a:prstGeom prst="rect">
            <a:avLst/>
          </a:prstGeom>
          <a:noFill/>
        </p:spPr>
        <p:txBody>
          <a:bodyPr wrap="none" rtlCol="0">
            <a:spAutoFit/>
          </a:bodyPr>
          <a:lstStyle/>
          <a:p>
            <a:r>
              <a:rPr lang="en-US" dirty="0" err="1">
                <a:solidFill>
                  <a:schemeClr val="bg1"/>
                </a:solidFill>
              </a:rPr>
              <a:t>Beni’s</a:t>
            </a:r>
            <a:r>
              <a:rPr lang="en-US" dirty="0">
                <a:solidFill>
                  <a:schemeClr val="bg1"/>
                </a:solidFill>
              </a:rPr>
              <a:t> Collection Of Idols</a:t>
            </a:r>
          </a:p>
        </p:txBody>
      </p:sp>
      <p:pic>
        <p:nvPicPr>
          <p:cNvPr id="4100" name="Picture 4" descr="https://encrypted-tbn1.gstatic.com/images?q=tbn:ANd9GcTIp2mR3lGXH92pOilOF1r8yv1g1dmzkrXQpWA9DfoJsY74qW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733800"/>
            <a:ext cx="5715000" cy="28575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encrypted-tbn3.gstatic.com/images?q=tbn:ANd9GcTwnMKK8f5mIklcOns-giRciVqaCjWgLwwEw9AyOs0u0Zxmnb7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2391" y="1034534"/>
            <a:ext cx="3810000" cy="284797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5514" y="914400"/>
            <a:ext cx="5312865" cy="646331"/>
          </a:xfrm>
          <a:prstGeom prst="rect">
            <a:avLst/>
          </a:prstGeom>
          <a:noFill/>
        </p:spPr>
        <p:txBody>
          <a:bodyPr wrap="none" rtlCol="0">
            <a:spAutoFit/>
          </a:bodyPr>
          <a:lstStyle/>
          <a:p>
            <a:r>
              <a:rPr lang="en-US" dirty="0">
                <a:solidFill>
                  <a:schemeClr val="bg1"/>
                </a:solidFill>
              </a:rPr>
              <a:t>He uses: A Christian cross, an Islamic crescent </a:t>
            </a:r>
          </a:p>
          <a:p>
            <a:r>
              <a:rPr lang="en-US" dirty="0">
                <a:solidFill>
                  <a:schemeClr val="bg1"/>
                </a:solidFill>
              </a:rPr>
              <a:t>moon and sword, a Buddha, and a Jewish Star of David</a:t>
            </a:r>
          </a:p>
        </p:txBody>
      </p:sp>
      <p:sp>
        <p:nvSpPr>
          <p:cNvPr id="10" name="TextBox 9"/>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a:t>
            </a:r>
          </a:p>
        </p:txBody>
      </p:sp>
      <p:sp>
        <p:nvSpPr>
          <p:cNvPr id="12" name="TextBox 11"/>
          <p:cNvSpPr txBox="1"/>
          <p:nvPr/>
        </p:nvSpPr>
        <p:spPr>
          <a:xfrm>
            <a:off x="470613" y="207406"/>
            <a:ext cx="3446969"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Doing What It Takes To Survive</a:t>
            </a:r>
          </a:p>
        </p:txBody>
      </p:sp>
    </p:spTree>
    <p:extLst>
      <p:ext uri="{BB962C8B-B14F-4D97-AF65-F5344CB8AC3E}">
        <p14:creationId xmlns:p14="http://schemas.microsoft.com/office/powerpoint/2010/main" val="95705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16:10-14</a:t>
            </a:r>
          </a:p>
        </p:txBody>
      </p:sp>
      <p:sp>
        <p:nvSpPr>
          <p:cNvPr id="6" name="TextBox 5"/>
          <p:cNvSpPr txBox="1"/>
          <p:nvPr/>
        </p:nvSpPr>
        <p:spPr>
          <a:xfrm>
            <a:off x="470613" y="207406"/>
            <a:ext cx="1616789"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Serving who?</a:t>
            </a:r>
          </a:p>
        </p:txBody>
      </p:sp>
      <p:pic>
        <p:nvPicPr>
          <p:cNvPr id="4098" name="Picture 2" descr="http://www.genesisthejourney.com/images/large/blog/Kenny/Two-Mast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17" y="2869949"/>
            <a:ext cx="9130483" cy="3914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6436" y="1613174"/>
            <a:ext cx="8202630" cy="646331"/>
          </a:xfrm>
          <a:prstGeom prst="rect">
            <a:avLst/>
          </a:prstGeom>
          <a:noFill/>
        </p:spPr>
        <p:txBody>
          <a:bodyPr wrap="none" rtlCol="0">
            <a:spAutoFit/>
          </a:bodyPr>
          <a:lstStyle/>
          <a:p>
            <a:r>
              <a:rPr lang="en-US" dirty="0">
                <a:solidFill>
                  <a:schemeClr val="bg1"/>
                </a:solidFill>
              </a:rPr>
              <a:t>It is interesting that God links the way we handle little with the way we handle much. </a:t>
            </a:r>
          </a:p>
          <a:p>
            <a:r>
              <a:rPr lang="en-US" dirty="0">
                <a:solidFill>
                  <a:schemeClr val="bg1"/>
                </a:solidFill>
              </a:rPr>
              <a:t>Size does not indicate the level of integrity. Little things matter</a:t>
            </a:r>
          </a:p>
        </p:txBody>
      </p:sp>
    </p:spTree>
    <p:extLst>
      <p:ext uri="{BB962C8B-B14F-4D97-AF65-F5344CB8AC3E}">
        <p14:creationId xmlns:p14="http://schemas.microsoft.com/office/powerpoint/2010/main" val="1748068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16:10-14</a:t>
            </a:r>
          </a:p>
        </p:txBody>
      </p:sp>
      <p:sp>
        <p:nvSpPr>
          <p:cNvPr id="6" name="TextBox 5"/>
          <p:cNvSpPr txBox="1"/>
          <p:nvPr/>
        </p:nvSpPr>
        <p:spPr>
          <a:xfrm>
            <a:off x="470613" y="207406"/>
            <a:ext cx="1912383"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Self Justification</a:t>
            </a:r>
          </a:p>
        </p:txBody>
      </p:sp>
      <p:sp>
        <p:nvSpPr>
          <p:cNvPr id="3" name="TextBox 2"/>
          <p:cNvSpPr txBox="1"/>
          <p:nvPr/>
        </p:nvSpPr>
        <p:spPr>
          <a:xfrm>
            <a:off x="305079" y="3122937"/>
            <a:ext cx="5202386" cy="1754326"/>
          </a:xfrm>
          <a:prstGeom prst="rect">
            <a:avLst/>
          </a:prstGeom>
          <a:noFill/>
        </p:spPr>
        <p:txBody>
          <a:bodyPr wrap="none" rtlCol="0">
            <a:spAutoFit/>
          </a:bodyPr>
          <a:lstStyle/>
          <a:p>
            <a:r>
              <a:rPr lang="en-US" dirty="0">
                <a:solidFill>
                  <a:schemeClr val="bg1"/>
                </a:solidFill>
              </a:rPr>
              <a:t>-    Who am I trying to please?</a:t>
            </a:r>
          </a:p>
          <a:p>
            <a:r>
              <a:rPr lang="en-US" dirty="0">
                <a:solidFill>
                  <a:schemeClr val="bg1"/>
                </a:solidFill>
              </a:rPr>
              <a:t>-    Will I invite Christ to examine me and my motives?</a:t>
            </a:r>
          </a:p>
          <a:p>
            <a:pPr marL="285750" indent="-285750">
              <a:buFontTx/>
              <a:buChar char="-"/>
            </a:pPr>
            <a:r>
              <a:rPr lang="en-US" dirty="0">
                <a:solidFill>
                  <a:schemeClr val="bg1"/>
                </a:solidFill>
              </a:rPr>
              <a:t>Can I see another perspective </a:t>
            </a:r>
          </a:p>
          <a:p>
            <a:r>
              <a:rPr lang="en-US" dirty="0">
                <a:solidFill>
                  <a:schemeClr val="bg1"/>
                </a:solidFill>
              </a:rPr>
              <a:t>     (especially a Biblical one)?</a:t>
            </a:r>
          </a:p>
          <a:p>
            <a:r>
              <a:rPr lang="en-US" dirty="0">
                <a:solidFill>
                  <a:schemeClr val="bg1"/>
                </a:solidFill>
              </a:rPr>
              <a:t>-    Do I always have to be right?</a:t>
            </a:r>
          </a:p>
          <a:p>
            <a:r>
              <a:rPr lang="en-US" dirty="0">
                <a:solidFill>
                  <a:schemeClr val="bg1"/>
                </a:solidFill>
              </a:rPr>
              <a:t>-    Does grace flow freely from me?</a:t>
            </a:r>
          </a:p>
        </p:txBody>
      </p:sp>
      <p:pic>
        <p:nvPicPr>
          <p:cNvPr id="1026" name="Picture 2" descr="https://mindbodyspiritualawareness.com/wp-content/uploads/2015/05/EgoMania-Narciss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824" y="3775468"/>
            <a:ext cx="4657873" cy="2887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ptimisticbeauty.files.wordpress.com/2013/10/695d2-justificationofweightgain.jpg?w=468&amp;h=2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79" y="677856"/>
            <a:ext cx="4457700" cy="234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18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8225329" cy="5016758"/>
          </a:xfrm>
          <a:prstGeom prst="rect">
            <a:avLst/>
          </a:prstGeom>
          <a:noFill/>
        </p:spPr>
        <p:txBody>
          <a:bodyPr wrap="none" rtlCol="0">
            <a:spAutoFit/>
          </a:bodyPr>
          <a:lstStyle/>
          <a:p>
            <a:r>
              <a:rPr lang="en-US" sz="1600" b="1" dirty="0">
                <a:solidFill>
                  <a:schemeClr val="bg1"/>
                </a:solidFill>
              </a:rPr>
              <a:t>The Beginnings Of The Life Of Jesus</a:t>
            </a:r>
          </a:p>
          <a:p>
            <a:r>
              <a:rPr lang="en-US" sz="1600" dirty="0">
                <a:solidFill>
                  <a:schemeClr val="bg1"/>
                </a:solidFill>
              </a:rPr>
              <a:t>1:1-4		The introduction of the book.</a:t>
            </a:r>
          </a:p>
          <a:p>
            <a:r>
              <a:rPr lang="en-US" sz="1600" dirty="0">
                <a:solidFill>
                  <a:schemeClr val="bg1"/>
                </a:solidFill>
              </a:rPr>
              <a:t>1:5-25		The birth of John the Baptist is foretold</a:t>
            </a:r>
          </a:p>
          <a:p>
            <a:r>
              <a:rPr lang="en-US" sz="1600" dirty="0">
                <a:solidFill>
                  <a:schemeClr val="bg1"/>
                </a:solidFill>
              </a:rPr>
              <a:t>1:26-45		The birth of Jesus is foretold.</a:t>
            </a:r>
          </a:p>
          <a:p>
            <a:r>
              <a:rPr lang="en-US" sz="1600" dirty="0">
                <a:solidFill>
                  <a:schemeClr val="bg1"/>
                </a:solidFill>
              </a:rPr>
              <a:t>1:45-56		The song of praise that Mary dictates. This is similar to Hannah’s song.</a:t>
            </a:r>
          </a:p>
          <a:p>
            <a:r>
              <a:rPr lang="en-US" sz="1600" dirty="0">
                <a:solidFill>
                  <a:schemeClr val="bg1"/>
                </a:solidFill>
              </a:rPr>
              <a:t>1:57-80		The birth of John the Baptist, with Zachariah’s prophecy</a:t>
            </a:r>
          </a:p>
          <a:p>
            <a:endParaRPr lang="en-US" sz="1600" dirty="0">
              <a:solidFill>
                <a:schemeClr val="bg1"/>
              </a:solidFill>
            </a:endParaRPr>
          </a:p>
          <a:p>
            <a:r>
              <a:rPr lang="en-US" sz="1600" dirty="0">
                <a:solidFill>
                  <a:schemeClr val="bg1"/>
                </a:solidFill>
              </a:rPr>
              <a:t>2:1-3		Enrollment of </a:t>
            </a:r>
            <a:r>
              <a:rPr lang="en-US" sz="1600" dirty="0" err="1">
                <a:solidFill>
                  <a:schemeClr val="bg1"/>
                </a:solidFill>
              </a:rPr>
              <a:t>Quirinius</a:t>
            </a:r>
            <a:endParaRPr lang="en-US" sz="1600" dirty="0">
              <a:solidFill>
                <a:schemeClr val="bg1"/>
              </a:solidFill>
            </a:endParaRPr>
          </a:p>
          <a:p>
            <a:r>
              <a:rPr lang="en-US" sz="1600" dirty="0">
                <a:solidFill>
                  <a:schemeClr val="bg1"/>
                </a:solidFill>
              </a:rPr>
              <a:t>2:4-20		The birth of Christ</a:t>
            </a:r>
          </a:p>
          <a:p>
            <a:r>
              <a:rPr lang="en-US" sz="1600" dirty="0">
                <a:solidFill>
                  <a:schemeClr val="bg1"/>
                </a:solidFill>
              </a:rPr>
              <a:t>2:21-38		Jesus is circumcised and presented to the priest Simeon. Anna also speaks.</a:t>
            </a:r>
          </a:p>
          <a:p>
            <a:r>
              <a:rPr lang="en-US" sz="1600" dirty="0">
                <a:solidFill>
                  <a:schemeClr val="bg1"/>
                </a:solidFill>
              </a:rPr>
              <a:t>2:39-52		The boyhood of Jesus; the visit to Jerusalem when He was twelve.</a:t>
            </a:r>
          </a:p>
          <a:p>
            <a:endParaRPr lang="en-US" sz="1600" dirty="0">
              <a:solidFill>
                <a:schemeClr val="bg1"/>
              </a:solidFill>
            </a:endParaRPr>
          </a:p>
          <a:p>
            <a:r>
              <a:rPr lang="en-US" sz="1600" b="1" dirty="0">
                <a:solidFill>
                  <a:schemeClr val="bg1"/>
                </a:solidFill>
              </a:rPr>
              <a:t>The Preparation For Ministry</a:t>
            </a:r>
          </a:p>
          <a:p>
            <a:r>
              <a:rPr lang="en-US" sz="1600" dirty="0">
                <a:solidFill>
                  <a:schemeClr val="bg1"/>
                </a:solidFill>
              </a:rPr>
              <a:t>3:1-14		The ministry of John the Baptist.</a:t>
            </a:r>
          </a:p>
          <a:p>
            <a:r>
              <a:rPr lang="en-US" sz="1600" dirty="0">
                <a:solidFill>
                  <a:schemeClr val="bg1"/>
                </a:solidFill>
              </a:rPr>
              <a:t>3:15-20		John testifies about the coming Christ.</a:t>
            </a:r>
          </a:p>
          <a:p>
            <a:r>
              <a:rPr lang="en-US" sz="1600" dirty="0">
                <a:solidFill>
                  <a:schemeClr val="bg1"/>
                </a:solidFill>
              </a:rPr>
              <a:t>3:21-22		The baptism of Jesus</a:t>
            </a:r>
          </a:p>
          <a:p>
            <a:r>
              <a:rPr lang="en-US" sz="1600" dirty="0">
                <a:solidFill>
                  <a:schemeClr val="bg1"/>
                </a:solidFill>
              </a:rPr>
              <a:t>3:23-38		The genealogy of Jesus</a:t>
            </a:r>
          </a:p>
          <a:p>
            <a:endParaRPr lang="en-US" sz="1600" dirty="0">
              <a:solidFill>
                <a:schemeClr val="bg1"/>
              </a:solidFill>
            </a:endParaRPr>
          </a:p>
          <a:p>
            <a:r>
              <a:rPr lang="en-US" sz="1600" dirty="0">
                <a:solidFill>
                  <a:schemeClr val="bg1"/>
                </a:solidFill>
              </a:rPr>
              <a:t>4:1-12		The temptation of Jesus</a:t>
            </a:r>
          </a:p>
          <a:p>
            <a:r>
              <a:rPr lang="en-US" sz="1600" dirty="0">
                <a:solidFill>
                  <a:schemeClr val="bg1"/>
                </a:solidFill>
              </a:rPr>
              <a:t>4:13		Satan is defeated and leaves temporarily.</a:t>
            </a:r>
          </a:p>
        </p:txBody>
      </p:sp>
    </p:spTree>
    <p:extLst>
      <p:ext uri="{BB962C8B-B14F-4D97-AF65-F5344CB8AC3E}">
        <p14:creationId xmlns:p14="http://schemas.microsoft.com/office/powerpoint/2010/main" val="371814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858439" y="3205908"/>
            <a:ext cx="4164375" cy="36520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172770" y="1395470"/>
            <a:ext cx="8722260" cy="1138773"/>
          </a:xfrm>
          <a:prstGeom prst="rect">
            <a:avLst/>
          </a:prstGeom>
          <a:noFill/>
          <a:effectLst>
            <a:outerShdw blurRad="63500" dist="25400" dir="2700000" algn="tl" rotWithShape="0">
              <a:prstClr val="black"/>
            </a:outerShdw>
          </a:effectLst>
        </p:spPr>
        <p:txBody>
          <a:bodyPr wrap="none" rtlCol="0">
            <a:spAutoFit/>
          </a:bodyPr>
          <a:lstStyle>
            <a:defPPr>
              <a:defRPr lang="en-US"/>
            </a:defPPr>
            <a:lvl1pPr marL="457200" indent="-457200">
              <a:buAutoNum type="arabicParenR"/>
              <a:defRPr sz="2400">
                <a:solidFill>
                  <a:schemeClr val="bg1"/>
                </a:solidFill>
                <a:latin typeface="Adobe Gothic Std B" panose="020B0800000000000000" pitchFamily="34" charset="-128"/>
                <a:ea typeface="Adobe Gothic Std B" panose="020B0800000000000000" pitchFamily="34" charset="-128"/>
              </a:defRPr>
            </a:lvl1pPr>
          </a:lstStyle>
          <a:p>
            <a:pPr marL="0" indent="0">
              <a:buNone/>
            </a:pPr>
            <a:r>
              <a:rPr lang="en-US" dirty="0"/>
              <a:t>A Trilogy ... </a:t>
            </a:r>
          </a:p>
          <a:p>
            <a:r>
              <a:rPr lang="en-US" sz="2200" dirty="0"/>
              <a:t>The Prodigal Son wastes his dad's possessions (Luke 15: 11-32)</a:t>
            </a:r>
          </a:p>
          <a:p>
            <a:r>
              <a:rPr lang="en-US" sz="2200" dirty="0"/>
              <a:t>The Unjust Steward wastes his master's possessions (16:1-12)</a:t>
            </a:r>
          </a:p>
        </p:txBody>
      </p:sp>
      <p:pic>
        <p:nvPicPr>
          <p:cNvPr id="3074" name="Picture 2" descr="http://whatistaxed.com/images/root_of_all_ev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977" y="2732987"/>
            <a:ext cx="3296339" cy="2753413"/>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5486400"/>
            <a:ext cx="8458200" cy="1200329"/>
          </a:xfrm>
          <a:prstGeom prst="rect">
            <a:avLst/>
          </a:prstGeom>
          <a:noFill/>
          <a:effectLst>
            <a:outerShdw blurRad="50800" dist="38100" dir="2700000" algn="tl" rotWithShape="0">
              <a:prstClr val="black"/>
            </a:outerShdw>
          </a:effectLst>
        </p:spPr>
        <p:txBody>
          <a:bodyPr wrap="square" rtlCol="0">
            <a:spAutoFit/>
          </a:bodyPr>
          <a:lstStyle/>
          <a:p>
            <a:r>
              <a:rPr lang="en-US" sz="2400" dirty="0">
                <a:solidFill>
                  <a:schemeClr val="bg1"/>
                </a:solidFill>
              </a:rPr>
              <a:t>No servant can serve two masters. Either he will hate the one and love the other, or he will be devoted to the one and despise the other. You cannot serve both God and Money.“                 </a:t>
            </a:r>
            <a:r>
              <a:rPr lang="en-US" dirty="0">
                <a:solidFill>
                  <a:schemeClr val="bg1"/>
                </a:solidFill>
              </a:rPr>
              <a:t>(Luke 16:13)</a:t>
            </a:r>
          </a:p>
        </p:txBody>
      </p:sp>
      <p:sp>
        <p:nvSpPr>
          <p:cNvPr id="5" name="TextBox 4"/>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Tree>
    <p:extLst>
      <p:ext uri="{BB962C8B-B14F-4D97-AF65-F5344CB8AC3E}">
        <p14:creationId xmlns:p14="http://schemas.microsoft.com/office/powerpoint/2010/main" val="198072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858439" y="3205908"/>
            <a:ext cx="4164375" cy="36520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457200" y="5410200"/>
            <a:ext cx="8610600" cy="1323439"/>
          </a:xfrm>
          <a:prstGeom prst="rect">
            <a:avLst/>
          </a:prstGeom>
          <a:noFill/>
          <a:effectLst>
            <a:outerShdw blurRad="38100" dist="25400" dir="2700000" algn="tl" rotWithShape="0">
              <a:prstClr val="black"/>
            </a:outerShdw>
          </a:effectLst>
        </p:spPr>
        <p:txBody>
          <a:bodyPr wrap="square" rtlCol="0">
            <a:spAutoFit/>
          </a:bodyPr>
          <a:lstStyle/>
          <a:p>
            <a:r>
              <a:rPr lang="en-US" sz="2000" dirty="0">
                <a:solidFill>
                  <a:schemeClr val="bg1"/>
                </a:solidFill>
              </a:rPr>
              <a:t>"There was a rich man who was dressed in purple and fine linen and </a:t>
            </a:r>
          </a:p>
          <a:p>
            <a:r>
              <a:rPr lang="en-US" sz="2000" dirty="0">
                <a:solidFill>
                  <a:schemeClr val="bg1"/>
                </a:solidFill>
              </a:rPr>
              <a:t>lived in luxury every day. At his gate was laid a beggar named Lazarus, covered with sores and longing to eat what fell from the rich man’s table. Even the dogs came and licked his sores.                                                                 (Luke 16:19-21)</a:t>
            </a:r>
          </a:p>
        </p:txBody>
      </p:sp>
      <p:pic>
        <p:nvPicPr>
          <p:cNvPr id="6" name="Picture 2" descr="File:Haustellum brandaris 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83617"/>
            <a:ext cx="3811495" cy="4181476"/>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3425" y="4267200"/>
            <a:ext cx="1622688" cy="830997"/>
          </a:xfrm>
          <a:prstGeom prst="rect">
            <a:avLst/>
          </a:prstGeom>
          <a:noFill/>
          <a:effectLst>
            <a:outerShdw blurRad="38100" dist="38100" dir="2700000" algn="tl" rotWithShape="0">
              <a:prstClr val="black"/>
            </a:outerShdw>
          </a:effectLst>
        </p:spPr>
        <p:txBody>
          <a:bodyPr wrap="none" rtlCol="0">
            <a:spAutoFit/>
          </a:bodyPr>
          <a:lstStyle/>
          <a:p>
            <a:r>
              <a:rPr lang="en-US" sz="2400" dirty="0">
                <a:solidFill>
                  <a:schemeClr val="bg1"/>
                </a:solidFill>
              </a:rPr>
              <a:t>Murex </a:t>
            </a:r>
          </a:p>
          <a:p>
            <a:r>
              <a:rPr lang="en-US" sz="2400" dirty="0">
                <a:solidFill>
                  <a:schemeClr val="bg1"/>
                </a:solidFill>
              </a:rPr>
              <a:t>(Rock Snail)</a:t>
            </a:r>
          </a:p>
        </p:txBody>
      </p:sp>
      <p:pic>
        <p:nvPicPr>
          <p:cNvPr id="8" name="Picture 4" descr="File:Purpur-mit-Ausfaerbu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983617"/>
            <a:ext cx="3383335" cy="4220376"/>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349" y="304800"/>
            <a:ext cx="4522392" cy="461665"/>
          </a:xfrm>
          <a:prstGeom prst="rect">
            <a:avLst/>
          </a:prstGeom>
          <a:noFill/>
          <a:effectLst>
            <a:outerShdw blurRad="63500" dist="25400" dir="2700000" algn="tl" rotWithShape="0">
              <a:prstClr val="black"/>
            </a:outerShdw>
          </a:effectLst>
        </p:spPr>
        <p:txBody>
          <a:bodyPr wrap="none" rtlCol="0">
            <a:spAutoFit/>
          </a:bodyPr>
          <a:lstStyle>
            <a:defPPr>
              <a:defRPr lang="en-US"/>
            </a:defPPr>
            <a:lvl1pPr indent="0">
              <a:buNone/>
              <a:defRPr sz="2400">
                <a:solidFill>
                  <a:schemeClr val="bg1"/>
                </a:solidFill>
                <a:latin typeface="Adobe Gothic Std B" panose="020B0800000000000000" pitchFamily="34" charset="-128"/>
                <a:ea typeface="Adobe Gothic Std B" panose="020B0800000000000000" pitchFamily="34" charset="-128"/>
              </a:defRPr>
            </a:lvl1pPr>
          </a:lstStyle>
          <a:p>
            <a:r>
              <a:rPr lang="en-US" dirty="0"/>
              <a:t>3) The Rich Man  wastes his life</a:t>
            </a:r>
          </a:p>
        </p:txBody>
      </p:sp>
      <p:sp>
        <p:nvSpPr>
          <p:cNvPr id="10" name="TextBox 9"/>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Tree>
    <p:extLst>
      <p:ext uri="{BB962C8B-B14F-4D97-AF65-F5344CB8AC3E}">
        <p14:creationId xmlns:p14="http://schemas.microsoft.com/office/powerpoint/2010/main" val="331178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http://1.bp.blogspot.com/_coiqgshAu1Q/TJk_mHglOKI/AAAAAAAAJRo/s5nu2tKEogw/s1600/Meal-Oct07-DE9987sAR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69" y="1277258"/>
            <a:ext cx="8926591" cy="5400589"/>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Tree>
    <p:extLst>
      <p:ext uri="{BB962C8B-B14F-4D97-AF65-F5344CB8AC3E}">
        <p14:creationId xmlns:p14="http://schemas.microsoft.com/office/powerpoint/2010/main" val="50611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descr="http://3.bp.blogspot.com/-yAddudJRebo/T4iAYTcoPHI/AAAAAAAAAr0/RIbV6-_F0Zw/s1600/Triclinium+Last+Supper+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87" y="934593"/>
            <a:ext cx="8734540" cy="5734284"/>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64427" y="6106715"/>
            <a:ext cx="1940083" cy="461665"/>
          </a:xfrm>
          <a:prstGeom prst="rect">
            <a:avLst/>
          </a:prstGeom>
          <a:noFill/>
          <a:effectLst>
            <a:outerShdw blurRad="50800" dist="38100" dir="2700000" algn="tl" rotWithShape="0">
              <a:prstClr val="black"/>
            </a:outerShdw>
          </a:effectLst>
        </p:spPr>
        <p:txBody>
          <a:bodyPr wrap="none" rtlCol="0">
            <a:spAutoFit/>
          </a:bodyPr>
          <a:lstStyle/>
          <a:p>
            <a:r>
              <a:rPr lang="en-US" sz="2400" dirty="0">
                <a:solidFill>
                  <a:schemeClr val="bg1"/>
                </a:solidFill>
              </a:rPr>
              <a:t>The Triclinium</a:t>
            </a:r>
            <a:endParaRPr lang="en-US" sz="1600" dirty="0">
              <a:solidFill>
                <a:schemeClr val="bg1"/>
              </a:solidFill>
            </a:endParaRPr>
          </a:p>
        </p:txBody>
      </p:sp>
      <p:sp>
        <p:nvSpPr>
          <p:cNvPr id="5" name="TextBox 4"/>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Tree>
    <p:extLst>
      <p:ext uri="{BB962C8B-B14F-4D97-AF65-F5344CB8AC3E}">
        <p14:creationId xmlns:p14="http://schemas.microsoft.com/office/powerpoint/2010/main" val="151262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descr="http://modernservantleader.com/wp-content/uploads/2010/11/servant-leadership-manifesto-6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41" y="2379643"/>
            <a:ext cx="8597895" cy="4298948"/>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Tree>
    <p:extLst>
      <p:ext uri="{BB962C8B-B14F-4D97-AF65-F5344CB8AC3E}">
        <p14:creationId xmlns:p14="http://schemas.microsoft.com/office/powerpoint/2010/main" val="54817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78805" y="929564"/>
            <a:ext cx="7796727" cy="5847545"/>
          </a:xfrm>
          <a:prstGeom prst="rect">
            <a:avLst/>
          </a:prstGeom>
          <a:noFill/>
          <a:effectLst>
            <a:outerShdw blurRad="177800" dist="50800" dir="2700000" algn="tl" rotWithShape="0">
              <a:prstClr val="black">
                <a:alpha val="82000"/>
              </a:prstClr>
            </a:outerShdw>
          </a:effectLst>
        </p:spPr>
      </p:pic>
      <p:sp>
        <p:nvSpPr>
          <p:cNvPr id="5" name="TextBox 4"/>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Tree>
    <p:extLst>
      <p:ext uri="{BB962C8B-B14F-4D97-AF65-F5344CB8AC3E}">
        <p14:creationId xmlns:p14="http://schemas.microsoft.com/office/powerpoint/2010/main" val="3130820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www.truthortradition.com/wp-content/uploads/2013/09/grave_clothes-720x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229" y="3739080"/>
            <a:ext cx="6383135" cy="3014259"/>
          </a:xfrm>
          <a:prstGeom prst="rect">
            <a:avLst/>
          </a:prstGeom>
          <a:noFill/>
          <a:effectLst>
            <a:outerShdw blurRad="177800" dist="50800" dir="2700000" algn="tl" rotWithShape="0">
              <a:prstClr val="black">
                <a:alpha val="82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16:19-30</a:t>
            </a:r>
          </a:p>
        </p:txBody>
      </p:sp>
      <p:sp>
        <p:nvSpPr>
          <p:cNvPr id="5" name="TextBox 4"/>
          <p:cNvSpPr txBox="1"/>
          <p:nvPr/>
        </p:nvSpPr>
        <p:spPr>
          <a:xfrm>
            <a:off x="249032" y="618009"/>
            <a:ext cx="8610600" cy="4093428"/>
          </a:xfrm>
          <a:prstGeom prst="rect">
            <a:avLst/>
          </a:prstGeom>
          <a:noFill/>
          <a:effectLst>
            <a:outerShdw blurRad="38100" dist="25400" dir="2700000" algn="tl" rotWithShape="0">
              <a:prstClr val="black"/>
            </a:outerShdw>
          </a:effectLst>
        </p:spPr>
        <p:txBody>
          <a:bodyPr wrap="square" rtlCol="0">
            <a:spAutoFit/>
          </a:bodyPr>
          <a:lstStyle/>
          <a:p>
            <a:r>
              <a:rPr lang="en-US" sz="2000" dirty="0">
                <a:solidFill>
                  <a:schemeClr val="bg1"/>
                </a:solidFill>
              </a:rPr>
              <a:t>Interesting Questions From The Text:</a:t>
            </a:r>
          </a:p>
          <a:p>
            <a:endParaRPr lang="en-US" sz="2000" dirty="0">
              <a:solidFill>
                <a:schemeClr val="bg1"/>
              </a:solidFill>
            </a:endParaRPr>
          </a:p>
          <a:p>
            <a:pPr marL="457200" indent="-457200">
              <a:buAutoNum type="arabicParenR"/>
            </a:pPr>
            <a:r>
              <a:rPr lang="en-US" sz="2000" dirty="0">
                <a:solidFill>
                  <a:schemeClr val="bg1"/>
                </a:solidFill>
              </a:rPr>
              <a:t>Are miracles enough to sustain a life time of faith?</a:t>
            </a:r>
          </a:p>
          <a:p>
            <a:pPr marL="457200" indent="-457200">
              <a:buAutoNum type="arabicParenR"/>
            </a:pPr>
            <a:r>
              <a:rPr lang="en-US" sz="2000" dirty="0">
                <a:solidFill>
                  <a:schemeClr val="bg1"/>
                </a:solidFill>
              </a:rPr>
              <a:t>What "close by" person is God calling me to love?</a:t>
            </a:r>
          </a:p>
          <a:p>
            <a:pPr marL="457200" indent="-457200">
              <a:buAutoNum type="arabicParenR"/>
            </a:pPr>
            <a:r>
              <a:rPr lang="en-US" sz="2000" dirty="0">
                <a:solidFill>
                  <a:schemeClr val="bg1"/>
                </a:solidFill>
              </a:rPr>
              <a:t>Do I make my resources count for the Kingdom?</a:t>
            </a:r>
          </a:p>
          <a:p>
            <a:pPr marL="457200" indent="-457200">
              <a:buAutoNum type="arabicParenR"/>
            </a:pPr>
            <a:r>
              <a:rPr lang="en-US" sz="2000" dirty="0">
                <a:solidFill>
                  <a:schemeClr val="bg1"/>
                </a:solidFill>
              </a:rPr>
              <a:t>Is there a reservoir of anger or peace inside of me? What am I adding to the tank?</a:t>
            </a:r>
          </a:p>
          <a:p>
            <a:pPr marL="457200" indent="-457200">
              <a:buAutoNum type="arabicParenR"/>
            </a:pPr>
            <a:r>
              <a:rPr lang="en-US" sz="2000" dirty="0">
                <a:solidFill>
                  <a:schemeClr val="bg1"/>
                </a:solidFill>
              </a:rPr>
              <a:t>Can I ask the Lord to move me towards possessing a forgiving spirit?</a:t>
            </a:r>
          </a:p>
          <a:p>
            <a:pPr lvl="1"/>
            <a:r>
              <a:rPr lang="en-US" sz="2000" dirty="0">
                <a:solidFill>
                  <a:schemeClr val="bg1"/>
                </a:solidFill>
              </a:rPr>
              <a:t>- Lazarus' silence is impressive to me!</a:t>
            </a:r>
          </a:p>
          <a:p>
            <a:pPr marL="457200" indent="-457200">
              <a:buAutoNum type="arabicParenR"/>
            </a:pPr>
            <a:r>
              <a:rPr lang="en-US" sz="2000" dirty="0">
                <a:solidFill>
                  <a:schemeClr val="bg1"/>
                </a:solidFill>
              </a:rPr>
              <a:t>How important is community to me?</a:t>
            </a:r>
          </a:p>
          <a:p>
            <a:pPr marL="457200" indent="-457200">
              <a:buAutoNum type="arabicParenR"/>
            </a:pPr>
            <a:r>
              <a:rPr lang="en-US" sz="2000" dirty="0">
                <a:solidFill>
                  <a:schemeClr val="bg1"/>
                </a:solidFill>
              </a:rPr>
              <a:t>How do I sense or see divine help in my life?</a:t>
            </a:r>
          </a:p>
          <a:p>
            <a:pPr marL="457200" indent="-457200">
              <a:buAutoNum type="arabicParenR"/>
            </a:pPr>
            <a:r>
              <a:rPr lang="en-US" sz="2000" dirty="0">
                <a:solidFill>
                  <a:schemeClr val="bg1"/>
                </a:solidFill>
              </a:rPr>
              <a:t>Do I flirt with racial pride?</a:t>
            </a:r>
          </a:p>
          <a:p>
            <a:pPr marL="457200" indent="-457200">
              <a:buAutoNum type="arabicParenR"/>
            </a:pPr>
            <a:r>
              <a:rPr lang="en-US" sz="2000" dirty="0">
                <a:solidFill>
                  <a:schemeClr val="bg1"/>
                </a:solidFill>
              </a:rPr>
              <a:t>Does wealth = blessing?</a:t>
            </a:r>
          </a:p>
        </p:txBody>
      </p:sp>
    </p:spTree>
    <p:extLst>
      <p:ext uri="{BB962C8B-B14F-4D97-AF65-F5344CB8AC3E}">
        <p14:creationId xmlns:p14="http://schemas.microsoft.com/office/powerpoint/2010/main" val="2603129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43192" y="3413156"/>
            <a:ext cx="4119327" cy="33226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sp>
        <p:nvSpPr>
          <p:cNvPr id="2" name="Rectangle 1"/>
          <p:cNvSpPr/>
          <p:nvPr/>
        </p:nvSpPr>
        <p:spPr>
          <a:xfrm>
            <a:off x="134292" y="930671"/>
            <a:ext cx="8718487" cy="2554545"/>
          </a:xfrm>
          <a:prstGeom prst="rect">
            <a:avLst/>
          </a:prstGeom>
        </p:spPr>
        <p:txBody>
          <a:bodyPr wrap="square">
            <a:spAutoFit/>
          </a:bodyPr>
          <a:lstStyle/>
          <a:p>
            <a:r>
              <a:rPr lang="en-US" sz="1600" dirty="0">
                <a:solidFill>
                  <a:schemeClr val="bg1"/>
                </a:solidFill>
              </a:rPr>
              <a:t>Acts 11:19 ¶  Now those who had been scattered by the persecution in connection with Stephen travelled as far as Phoenicia, Cyprus and Antioch, telling the message only to Jews.</a:t>
            </a:r>
          </a:p>
          <a:p>
            <a:r>
              <a:rPr lang="en-US" sz="1600" dirty="0">
                <a:solidFill>
                  <a:schemeClr val="bg1"/>
                </a:solidFill>
              </a:rPr>
              <a:t>20  Some of them, however, men from Cyprus and Cyrene, went to Antioch and began to speak to Greeks also, telling them the good news about the Lord Jesus.</a:t>
            </a:r>
          </a:p>
          <a:p>
            <a:r>
              <a:rPr lang="en-US" sz="1600" dirty="0">
                <a:solidFill>
                  <a:schemeClr val="bg1"/>
                </a:solidFill>
              </a:rPr>
              <a:t>21  The Lord’s hand was with them, and a great number of people believed and turned to the Lord.</a:t>
            </a:r>
          </a:p>
          <a:p>
            <a:r>
              <a:rPr lang="en-US" sz="1600" dirty="0">
                <a:solidFill>
                  <a:schemeClr val="bg1"/>
                </a:solidFill>
              </a:rPr>
              <a:t>22  News of this reached the ears of the church at Jerusalem, and they sent Barnabas to Antioch.</a:t>
            </a:r>
          </a:p>
          <a:p>
            <a:r>
              <a:rPr lang="en-US" sz="1600" dirty="0">
                <a:solidFill>
                  <a:schemeClr val="bg1"/>
                </a:solidFill>
              </a:rPr>
              <a:t>23  When he arrived and saw the evidence of the grace of God, he was glad and encouraged them all to remain true to the Lord with all their hearts.</a:t>
            </a:r>
          </a:p>
          <a:p>
            <a:r>
              <a:rPr lang="en-US" sz="1600" dirty="0">
                <a:solidFill>
                  <a:schemeClr val="bg1"/>
                </a:solidFill>
              </a:rPr>
              <a:t>24  He was a good man, full of the Holy Spirit and faith, and a great number of people were brought to the Lord.</a:t>
            </a:r>
          </a:p>
        </p:txBody>
      </p:sp>
      <p:sp>
        <p:nvSpPr>
          <p:cNvPr id="6" name="Rectangle 5"/>
          <p:cNvSpPr/>
          <p:nvPr/>
        </p:nvSpPr>
        <p:spPr>
          <a:xfrm>
            <a:off x="134292" y="3560067"/>
            <a:ext cx="8718487" cy="3539430"/>
          </a:xfrm>
          <a:prstGeom prst="rect">
            <a:avLst/>
          </a:prstGeom>
        </p:spPr>
        <p:txBody>
          <a:bodyPr wrap="square">
            <a:spAutoFit/>
          </a:bodyPr>
          <a:lstStyle/>
          <a:p>
            <a:r>
              <a:rPr lang="en-US" sz="1600" dirty="0">
                <a:solidFill>
                  <a:schemeClr val="bg1"/>
                </a:solidFill>
              </a:rPr>
              <a:t>Galatian 2:11 ¶  When Peter came to Antioch, I opposed him to his face, because he was clearly in the wrong.</a:t>
            </a:r>
          </a:p>
          <a:p>
            <a:r>
              <a:rPr lang="en-US" sz="1600" dirty="0">
                <a:solidFill>
                  <a:schemeClr val="bg1"/>
                </a:solidFill>
              </a:rPr>
              <a:t>12  Before certain men came from James, he used to eat with the Gentiles. But when they arrived, he began to draw back and separate himself from the Gentiles because he was afraid of those who belonged to the circumcision group.</a:t>
            </a:r>
          </a:p>
          <a:p>
            <a:r>
              <a:rPr lang="en-US" sz="1600" dirty="0">
                <a:solidFill>
                  <a:schemeClr val="bg1"/>
                </a:solidFill>
              </a:rPr>
              <a:t>13  The other Jews joined him in his hypocrisy, so that by their hypocrisy even Barnabas was led astray.</a:t>
            </a:r>
          </a:p>
          <a:p>
            <a:r>
              <a:rPr lang="en-US" sz="1600" dirty="0">
                <a:solidFill>
                  <a:schemeClr val="bg1"/>
                </a:solidFill>
              </a:rPr>
              <a:t>14  When I saw that they were not acting in line with the truth of the gospel, I said to Peter in front of them all, "You are a Jew, yet you live like a Gentile and not like a Jew. How is it, then, that you force Gentiles to follow Jewish customs?</a:t>
            </a:r>
          </a:p>
          <a:p>
            <a:r>
              <a:rPr lang="en-US" sz="1600" dirty="0">
                <a:solidFill>
                  <a:schemeClr val="bg1"/>
                </a:solidFill>
              </a:rPr>
              <a:t>15  "We who are Jews by birth and not ‘Gentile sinners’</a:t>
            </a:r>
          </a:p>
          <a:p>
            <a:r>
              <a:rPr lang="en-US" sz="1600" dirty="0">
                <a:solidFill>
                  <a:schemeClr val="bg1"/>
                </a:solidFill>
              </a:rPr>
              <a:t>16  know that a man is not justified by observing the law, but by faith in Jesus Christ. So we, too, have put our faith in Christ Jesus that we may be justified by faith in Christ and not by observing the law, because by observing the law no-one will be justified.</a:t>
            </a:r>
          </a:p>
          <a:p>
            <a:endParaRPr lang="en-US" sz="1600" dirty="0">
              <a:solidFill>
                <a:schemeClr val="bg1"/>
              </a:solidFill>
            </a:endParaRPr>
          </a:p>
        </p:txBody>
      </p:sp>
    </p:spTree>
    <p:extLst>
      <p:ext uri="{BB962C8B-B14F-4D97-AF65-F5344CB8AC3E}">
        <p14:creationId xmlns:p14="http://schemas.microsoft.com/office/powerpoint/2010/main" val="218692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43192" y="3413156"/>
            <a:ext cx="4119327" cy="33226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425461" y="235390"/>
            <a:ext cx="6300115" cy="6052242"/>
          </a:xfrm>
          <a:prstGeom prst="rect">
            <a:avLst/>
          </a:prstGeom>
        </p:spPr>
      </p:pic>
      <p:sp>
        <p:nvSpPr>
          <p:cNvPr id="7" name="TextBox 6"/>
          <p:cNvSpPr txBox="1"/>
          <p:nvPr/>
        </p:nvSpPr>
        <p:spPr>
          <a:xfrm>
            <a:off x="2652665" y="6273225"/>
            <a:ext cx="4097788" cy="584775"/>
          </a:xfrm>
          <a:prstGeom prst="rect">
            <a:avLst/>
          </a:prstGeom>
          <a:noFill/>
        </p:spPr>
        <p:txBody>
          <a:bodyPr wrap="none" rtlCol="0">
            <a:spAutoFit/>
          </a:bodyPr>
          <a:lstStyle/>
          <a:p>
            <a:r>
              <a:rPr lang="en-US" sz="3200" dirty="0">
                <a:solidFill>
                  <a:schemeClr val="bg1"/>
                </a:solidFill>
              </a:rPr>
              <a:t>www.williamsonit.ca/ss</a:t>
            </a:r>
          </a:p>
        </p:txBody>
      </p:sp>
    </p:spTree>
    <p:extLst>
      <p:ext uri="{BB962C8B-B14F-4D97-AF65-F5344CB8AC3E}">
        <p14:creationId xmlns:p14="http://schemas.microsoft.com/office/powerpoint/2010/main" val="4049390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43192" y="3413156"/>
            <a:ext cx="4119327" cy="33226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652665" y="6273225"/>
            <a:ext cx="4097788" cy="584775"/>
          </a:xfrm>
          <a:prstGeom prst="rect">
            <a:avLst/>
          </a:prstGeom>
          <a:noFill/>
        </p:spPr>
        <p:txBody>
          <a:bodyPr wrap="none" rtlCol="0">
            <a:spAutoFit/>
          </a:bodyPr>
          <a:lstStyle/>
          <a:p>
            <a:r>
              <a:rPr lang="en-US" sz="3200" dirty="0">
                <a:solidFill>
                  <a:schemeClr val="bg1"/>
                </a:solidFill>
              </a:rPr>
              <a:t>www.williamsonit.ca/ss</a:t>
            </a:r>
          </a:p>
        </p:txBody>
      </p:sp>
      <p:pic>
        <p:nvPicPr>
          <p:cNvPr id="2" name="Picture 1"/>
          <p:cNvPicPr>
            <a:picLocks noChangeAspect="1"/>
          </p:cNvPicPr>
          <p:nvPr/>
        </p:nvPicPr>
        <p:blipFill>
          <a:blip r:embed="rId3"/>
          <a:stretch>
            <a:fillRect/>
          </a:stretch>
        </p:blipFill>
        <p:spPr>
          <a:xfrm>
            <a:off x="419760" y="417544"/>
            <a:ext cx="5353050" cy="5534025"/>
          </a:xfrm>
          <a:prstGeom prst="rect">
            <a:avLst/>
          </a:prstGeom>
        </p:spPr>
      </p:pic>
      <p:sp>
        <p:nvSpPr>
          <p:cNvPr id="4" name="Oval 3"/>
          <p:cNvSpPr/>
          <p:nvPr/>
        </p:nvSpPr>
        <p:spPr>
          <a:xfrm>
            <a:off x="579422" y="5074467"/>
            <a:ext cx="697117" cy="4572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53000" y="5074467"/>
            <a:ext cx="697117" cy="4572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5879475" y="1837853"/>
            <a:ext cx="2861929" cy="2502906"/>
          </a:xfrm>
          <a:prstGeom prst="rect">
            <a:avLst/>
          </a:prstGeom>
        </p:spPr>
      </p:pic>
    </p:spTree>
    <p:extLst>
      <p:ext uri="{BB962C8B-B14F-4D97-AF65-F5344CB8AC3E}">
        <p14:creationId xmlns:p14="http://schemas.microsoft.com/office/powerpoint/2010/main" val="181654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8994001" cy="5016758"/>
          </a:xfrm>
          <a:prstGeom prst="rect">
            <a:avLst/>
          </a:prstGeom>
          <a:noFill/>
        </p:spPr>
        <p:txBody>
          <a:bodyPr wrap="none" rtlCol="0">
            <a:spAutoFit/>
          </a:bodyPr>
          <a:lstStyle/>
          <a:p>
            <a:r>
              <a:rPr lang="en-US" sz="1600" b="1" dirty="0">
                <a:solidFill>
                  <a:schemeClr val="bg1"/>
                </a:solidFill>
              </a:rPr>
              <a:t>The Galilean Ministry Begins</a:t>
            </a:r>
          </a:p>
          <a:p>
            <a:r>
              <a:rPr lang="en-US" sz="1600" dirty="0">
                <a:solidFill>
                  <a:schemeClr val="bg1"/>
                </a:solidFill>
              </a:rPr>
              <a:t>4:14-15		The beginning of His ministry.</a:t>
            </a:r>
          </a:p>
          <a:p>
            <a:r>
              <a:rPr lang="en-US" sz="1600" dirty="0">
                <a:solidFill>
                  <a:schemeClr val="bg1"/>
                </a:solidFill>
              </a:rPr>
              <a:t>4:16-30		Jesus is rejected at Nazareth, His home town. Note that He quotes from  Isa. 61:1-2.</a:t>
            </a:r>
          </a:p>
          <a:p>
            <a:r>
              <a:rPr lang="en-US" sz="1600" dirty="0">
                <a:solidFill>
                  <a:schemeClr val="bg1"/>
                </a:solidFill>
              </a:rPr>
              <a:t>4:31-37		</a:t>
            </a:r>
            <a:r>
              <a:rPr lang="en-US" sz="1600" dirty="0">
                <a:solidFill>
                  <a:schemeClr val="accent6"/>
                </a:solidFill>
              </a:rPr>
              <a:t>The demoniac is healed.</a:t>
            </a:r>
          </a:p>
          <a:p>
            <a:r>
              <a:rPr lang="en-US" sz="1600" dirty="0">
                <a:solidFill>
                  <a:schemeClr val="bg1"/>
                </a:solidFill>
              </a:rPr>
              <a:t>4:38-44		</a:t>
            </a:r>
            <a:r>
              <a:rPr lang="en-US" sz="1600" dirty="0">
                <a:solidFill>
                  <a:schemeClr val="accent6"/>
                </a:solidFill>
              </a:rPr>
              <a:t>Peter’s mother-in-law is healed.</a:t>
            </a:r>
          </a:p>
          <a:p>
            <a:endParaRPr lang="en-US" sz="1600" dirty="0">
              <a:solidFill>
                <a:schemeClr val="bg1"/>
              </a:solidFill>
            </a:endParaRPr>
          </a:p>
          <a:p>
            <a:r>
              <a:rPr lang="en-US" sz="1600" dirty="0">
                <a:solidFill>
                  <a:schemeClr val="bg1"/>
                </a:solidFill>
              </a:rPr>
              <a:t>5:1-11		The call of Peter, James and John.</a:t>
            </a:r>
          </a:p>
          <a:p>
            <a:r>
              <a:rPr lang="en-US" sz="1600" dirty="0">
                <a:solidFill>
                  <a:schemeClr val="bg1"/>
                </a:solidFill>
              </a:rPr>
              <a:t>5:12-26		</a:t>
            </a:r>
            <a:r>
              <a:rPr lang="en-US" sz="1600" dirty="0">
                <a:solidFill>
                  <a:schemeClr val="accent6"/>
                </a:solidFill>
              </a:rPr>
              <a:t>The leper and the paralytic are healed.</a:t>
            </a:r>
          </a:p>
          <a:p>
            <a:r>
              <a:rPr lang="en-US" sz="1600" dirty="0">
                <a:solidFill>
                  <a:schemeClr val="bg1"/>
                </a:solidFill>
              </a:rPr>
              <a:t>5:27-29		The call of Levi (also called Matthew)</a:t>
            </a:r>
          </a:p>
          <a:p>
            <a:r>
              <a:rPr lang="en-US" sz="1600" dirty="0">
                <a:solidFill>
                  <a:schemeClr val="bg1"/>
                </a:solidFill>
              </a:rPr>
              <a:t>5:30-39		The Pharisees and scribes attack: Jesus answers.</a:t>
            </a:r>
          </a:p>
          <a:p>
            <a:endParaRPr lang="en-US" sz="1600" dirty="0">
              <a:solidFill>
                <a:schemeClr val="bg1"/>
              </a:solidFill>
            </a:endParaRPr>
          </a:p>
          <a:p>
            <a:r>
              <a:rPr lang="en-US" sz="1600" dirty="0">
                <a:solidFill>
                  <a:schemeClr val="bg1"/>
                </a:solidFill>
              </a:rPr>
              <a:t>6:1-11		</a:t>
            </a:r>
            <a:r>
              <a:rPr lang="en-US" sz="1600" dirty="0">
                <a:solidFill>
                  <a:schemeClr val="accent6"/>
                </a:solidFill>
              </a:rPr>
              <a:t>Jesus deals with the question of the Sabbath by healing an atrophied hand.</a:t>
            </a:r>
          </a:p>
          <a:p>
            <a:r>
              <a:rPr lang="en-US" sz="1600" dirty="0">
                <a:solidFill>
                  <a:schemeClr val="bg1"/>
                </a:solidFill>
              </a:rPr>
              <a:t>6:12-19		Jesus prays all night - then chooses the twelve.</a:t>
            </a:r>
          </a:p>
          <a:p>
            <a:r>
              <a:rPr lang="en-US" sz="1600" dirty="0">
                <a:solidFill>
                  <a:schemeClr val="bg1"/>
                </a:solidFill>
              </a:rPr>
              <a:t>6:20-49		Another teaching of the Beatitudes (similar to Matthew 5-7).</a:t>
            </a:r>
          </a:p>
          <a:p>
            <a:endParaRPr lang="en-US" sz="1600" dirty="0">
              <a:solidFill>
                <a:schemeClr val="bg1"/>
              </a:solidFill>
            </a:endParaRPr>
          </a:p>
          <a:p>
            <a:r>
              <a:rPr lang="en-US" sz="1600" dirty="0">
                <a:solidFill>
                  <a:schemeClr val="bg1"/>
                </a:solidFill>
              </a:rPr>
              <a:t>7:1-10		</a:t>
            </a:r>
            <a:r>
              <a:rPr lang="en-US" sz="1600" dirty="0">
                <a:solidFill>
                  <a:schemeClr val="accent6"/>
                </a:solidFill>
              </a:rPr>
              <a:t>The Centurion’s servant is healed.</a:t>
            </a:r>
          </a:p>
          <a:p>
            <a:r>
              <a:rPr lang="en-US" sz="1600" dirty="0">
                <a:solidFill>
                  <a:schemeClr val="bg1"/>
                </a:solidFill>
              </a:rPr>
              <a:t>7:11-18		</a:t>
            </a:r>
            <a:r>
              <a:rPr lang="en-US" sz="1600" dirty="0">
                <a:solidFill>
                  <a:schemeClr val="accent6"/>
                </a:solidFill>
              </a:rPr>
              <a:t>The widow’s son is raised from the dead </a:t>
            </a:r>
          </a:p>
          <a:p>
            <a:r>
              <a:rPr lang="en-US" sz="1600" dirty="0">
                <a:solidFill>
                  <a:schemeClr val="accent6"/>
                </a:solidFill>
              </a:rPr>
              <a:t>		at Nain.</a:t>
            </a:r>
          </a:p>
          <a:p>
            <a:r>
              <a:rPr lang="en-US" sz="1600" dirty="0">
                <a:solidFill>
                  <a:schemeClr val="bg1"/>
                </a:solidFill>
              </a:rPr>
              <a:t>7:19-35		Jesus testifies about John the Baptist.</a:t>
            </a:r>
          </a:p>
          <a:p>
            <a:r>
              <a:rPr lang="en-US" sz="1600" dirty="0">
                <a:solidFill>
                  <a:schemeClr val="bg1"/>
                </a:solidFill>
              </a:rPr>
              <a:t>7:36-50		Jesus is anointed by the sinful woman.</a:t>
            </a:r>
          </a:p>
        </p:txBody>
      </p:sp>
    </p:spTree>
    <p:extLst>
      <p:ext uri="{BB962C8B-B14F-4D97-AF65-F5344CB8AC3E}">
        <p14:creationId xmlns:p14="http://schemas.microsoft.com/office/powerpoint/2010/main" val="413022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pic>
        <p:nvPicPr>
          <p:cNvPr id="4098" name="Picture 2" descr="http://cedarhome.org/wp-content/uploads/2012/04/donkeymill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972" y="1740664"/>
            <a:ext cx="6677775" cy="50103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nemasket.net/wp-content/uploads/2013/05/jacobmarl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37" y="386317"/>
            <a:ext cx="3294043" cy="4937096"/>
          </a:xfrm>
          <a:prstGeom prst="rect">
            <a:avLst/>
          </a:prstGeom>
          <a:noFill/>
          <a:effectLst>
            <a:outerShdw blurRad="152400" dist="38100" dir="2700000" sx="101000" sy="101000" algn="tl" rotWithShape="0">
              <a:prstClr val="black">
                <a:alpha val="9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3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636190" y="4309450"/>
            <a:ext cx="2507810" cy="2548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65" y="1002730"/>
            <a:ext cx="7750432" cy="5741654"/>
          </a:xfrm>
          <a:prstGeom prst="rect">
            <a:avLst/>
          </a:prstGeom>
        </p:spPr>
      </p:pic>
    </p:spTree>
    <p:extLst>
      <p:ext uri="{BB962C8B-B14F-4D97-AF65-F5344CB8AC3E}">
        <p14:creationId xmlns:p14="http://schemas.microsoft.com/office/powerpoint/2010/main" val="129566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636190" y="4309450"/>
            <a:ext cx="2507810" cy="2548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820" y="3757188"/>
            <a:ext cx="3983413" cy="2950981"/>
          </a:xfrm>
          <a:prstGeom prst="rect">
            <a:avLst/>
          </a:prstGeom>
        </p:spPr>
      </p:pic>
      <p:sp>
        <p:nvSpPr>
          <p:cNvPr id="3" name="TextBox 2"/>
          <p:cNvSpPr txBox="1"/>
          <p:nvPr/>
        </p:nvSpPr>
        <p:spPr>
          <a:xfrm>
            <a:off x="140649" y="339132"/>
            <a:ext cx="8438657" cy="5355312"/>
          </a:xfrm>
          <a:prstGeom prst="rect">
            <a:avLst/>
          </a:prstGeom>
          <a:noFill/>
        </p:spPr>
        <p:txBody>
          <a:bodyPr wrap="none" rtlCol="0">
            <a:spAutoFit/>
          </a:bodyPr>
          <a:lstStyle/>
          <a:p>
            <a:r>
              <a:rPr lang="en-US" dirty="0">
                <a:solidFill>
                  <a:schemeClr val="bg1"/>
                </a:solidFill>
              </a:rPr>
              <a:t>When you must have this kind of conversation … </a:t>
            </a:r>
          </a:p>
          <a:p>
            <a:pPr lvl="0"/>
            <a:endParaRPr lang="en-US" dirty="0">
              <a:solidFill>
                <a:schemeClr val="bg1"/>
              </a:solidFill>
            </a:endParaRPr>
          </a:p>
          <a:p>
            <a:pPr lvl="0"/>
            <a:r>
              <a:rPr lang="en-US" dirty="0">
                <a:solidFill>
                  <a:schemeClr val="bg1"/>
                </a:solidFill>
              </a:rPr>
              <a:t>What is the real goal? What do I want for me, the other person and the relationship?</a:t>
            </a:r>
          </a:p>
          <a:p>
            <a:pPr lvl="0"/>
            <a:r>
              <a:rPr lang="en-US" dirty="0">
                <a:solidFill>
                  <a:schemeClr val="bg1"/>
                </a:solidFill>
              </a:rPr>
              <a:t>When others move to silence (withdrawing, masking, avoiding) or violence (controlling, </a:t>
            </a:r>
          </a:p>
          <a:p>
            <a:pPr lvl="0"/>
            <a:r>
              <a:rPr lang="en-US" dirty="0">
                <a:solidFill>
                  <a:schemeClr val="bg1"/>
                </a:solidFill>
              </a:rPr>
              <a:t>labeling, verbal attacking), these are signs that others don't feel safe. Learn to look for </a:t>
            </a:r>
          </a:p>
          <a:p>
            <a:pPr lvl="0"/>
            <a:r>
              <a:rPr lang="en-US" dirty="0">
                <a:solidFill>
                  <a:schemeClr val="bg1"/>
                </a:solidFill>
              </a:rPr>
              <a:t>silence or violence - signs that safety is at risk. </a:t>
            </a:r>
            <a:r>
              <a:rPr lang="en-US" i="1" dirty="0">
                <a:solidFill>
                  <a:schemeClr val="bg1"/>
                </a:solidFill>
              </a:rPr>
              <a:t>When crucial conversations turn ugly, the </a:t>
            </a:r>
          </a:p>
          <a:p>
            <a:pPr lvl="0"/>
            <a:r>
              <a:rPr lang="en-US" i="1" dirty="0">
                <a:solidFill>
                  <a:schemeClr val="bg1"/>
                </a:solidFill>
              </a:rPr>
              <a:t>problem is not too much candor, it's too little safety. With enough safety, you can talk </a:t>
            </a:r>
          </a:p>
          <a:p>
            <a:pPr lvl="0"/>
            <a:r>
              <a:rPr lang="en-US" i="1" dirty="0">
                <a:solidFill>
                  <a:schemeClr val="bg1"/>
                </a:solidFill>
              </a:rPr>
              <a:t>about anything</a:t>
            </a:r>
            <a:r>
              <a:rPr lang="en-US" dirty="0">
                <a:solidFill>
                  <a:schemeClr val="bg1"/>
                </a:solidFill>
              </a:rPr>
              <a:t>.</a:t>
            </a:r>
          </a:p>
          <a:p>
            <a:pPr lvl="0"/>
            <a:endParaRPr lang="en-US" dirty="0">
              <a:solidFill>
                <a:schemeClr val="bg1"/>
              </a:solidFill>
            </a:endParaRPr>
          </a:p>
          <a:p>
            <a:pPr lvl="0"/>
            <a:r>
              <a:rPr lang="en-US" dirty="0">
                <a:solidFill>
                  <a:schemeClr val="bg1"/>
                </a:solidFill>
              </a:rPr>
              <a:t>People don't get defensive because of the </a:t>
            </a:r>
            <a:r>
              <a:rPr lang="en-US" i="1" dirty="0">
                <a:solidFill>
                  <a:schemeClr val="bg1"/>
                </a:solidFill>
              </a:rPr>
              <a:t>content</a:t>
            </a:r>
            <a:r>
              <a:rPr lang="en-US" dirty="0">
                <a:solidFill>
                  <a:schemeClr val="bg1"/>
                </a:solidFill>
              </a:rPr>
              <a:t> of what you're saying. </a:t>
            </a:r>
          </a:p>
          <a:p>
            <a:pPr lvl="0"/>
            <a:r>
              <a:rPr lang="en-US" dirty="0">
                <a:solidFill>
                  <a:schemeClr val="bg1"/>
                </a:solidFill>
              </a:rPr>
              <a:t>They get defensive because of the </a:t>
            </a:r>
            <a:r>
              <a:rPr lang="en-US" i="1" dirty="0">
                <a:solidFill>
                  <a:schemeClr val="bg1"/>
                </a:solidFill>
              </a:rPr>
              <a:t>intent</a:t>
            </a:r>
            <a:r>
              <a:rPr lang="en-US" dirty="0">
                <a:solidFill>
                  <a:schemeClr val="bg1"/>
                </a:solidFill>
              </a:rPr>
              <a:t> they perceive behind it. When others become </a:t>
            </a:r>
          </a:p>
          <a:p>
            <a:pPr lvl="0"/>
            <a:r>
              <a:rPr lang="en-US" dirty="0">
                <a:solidFill>
                  <a:schemeClr val="bg1"/>
                </a:solidFill>
              </a:rPr>
              <a:t>defensive, stop talking about the issue and clarify your purpose.</a:t>
            </a:r>
          </a:p>
          <a:p>
            <a:pPr lvl="0"/>
            <a:endParaRPr lang="en-US" dirty="0">
              <a:solidFill>
                <a:schemeClr val="bg1"/>
              </a:solidFill>
            </a:endParaRPr>
          </a:p>
          <a:p>
            <a:pPr lvl="0"/>
            <a:r>
              <a:rPr lang="en-US" dirty="0">
                <a:solidFill>
                  <a:schemeClr val="bg1"/>
                </a:solidFill>
              </a:rPr>
              <a:t>Master your own emotions</a:t>
            </a:r>
          </a:p>
          <a:p>
            <a:pPr lvl="0"/>
            <a:r>
              <a:rPr lang="en-US" dirty="0">
                <a:solidFill>
                  <a:schemeClr val="bg1"/>
                </a:solidFill>
              </a:rPr>
              <a:t>Be willing to really listen to the other person. Get </a:t>
            </a:r>
          </a:p>
          <a:p>
            <a:pPr lvl="0"/>
            <a:r>
              <a:rPr lang="en-US" dirty="0">
                <a:solidFill>
                  <a:schemeClr val="bg1"/>
                </a:solidFill>
              </a:rPr>
              <a:t>curious</a:t>
            </a:r>
          </a:p>
          <a:p>
            <a:pPr lvl="0"/>
            <a:endParaRPr lang="en-US" dirty="0">
              <a:solidFill>
                <a:schemeClr val="bg1"/>
              </a:solidFill>
            </a:endParaRPr>
          </a:p>
          <a:p>
            <a:pPr lvl="0"/>
            <a:r>
              <a:rPr lang="en-US" dirty="0">
                <a:solidFill>
                  <a:schemeClr val="bg1"/>
                </a:solidFill>
              </a:rPr>
              <a:t>Plan appropriate actions to resolve the problem.</a:t>
            </a:r>
          </a:p>
          <a:p>
            <a:endParaRPr lang="en-US" dirty="0"/>
          </a:p>
        </p:txBody>
      </p:sp>
    </p:spTree>
    <p:extLst>
      <p:ext uri="{BB962C8B-B14F-4D97-AF65-F5344CB8AC3E}">
        <p14:creationId xmlns:p14="http://schemas.microsoft.com/office/powerpoint/2010/main" val="1995833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636190" y="2752253"/>
            <a:ext cx="2507810" cy="4105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pic>
        <p:nvPicPr>
          <p:cNvPr id="2050" name="Picture 2" descr="http://www.myquotesclub.com/wp-content/uploads/2015/11/You-can-choose-courage-or-you-can-choose-comf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291" y="1102318"/>
            <a:ext cx="6284685" cy="554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907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88055" y="2752253"/>
            <a:ext cx="6255945" cy="4105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sp>
        <p:nvSpPr>
          <p:cNvPr id="3" name="TextBox 2"/>
          <p:cNvSpPr txBox="1"/>
          <p:nvPr/>
        </p:nvSpPr>
        <p:spPr>
          <a:xfrm>
            <a:off x="249564" y="1135309"/>
            <a:ext cx="8785547" cy="5078313"/>
          </a:xfrm>
          <a:prstGeom prst="rect">
            <a:avLst/>
          </a:prstGeom>
          <a:noFill/>
        </p:spPr>
        <p:txBody>
          <a:bodyPr wrap="none" rtlCol="0">
            <a:spAutoFit/>
          </a:bodyPr>
          <a:lstStyle/>
          <a:p>
            <a:r>
              <a:rPr lang="en-US" dirty="0">
                <a:solidFill>
                  <a:schemeClr val="bg1"/>
                </a:solidFill>
              </a:rPr>
              <a:t>If we put ourselves out there and love with our whole hearts, we ARE going to experience </a:t>
            </a:r>
          </a:p>
          <a:p>
            <a:r>
              <a:rPr lang="en-US" dirty="0">
                <a:solidFill>
                  <a:schemeClr val="bg1"/>
                </a:solidFill>
              </a:rPr>
              <a:t>heartbreak.</a:t>
            </a:r>
          </a:p>
          <a:p>
            <a:endParaRPr lang="en-US" dirty="0">
              <a:solidFill>
                <a:schemeClr val="bg1"/>
              </a:solidFill>
            </a:endParaRPr>
          </a:p>
          <a:p>
            <a:r>
              <a:rPr lang="en-US" dirty="0">
                <a:solidFill>
                  <a:schemeClr val="bg1"/>
                </a:solidFill>
              </a:rPr>
              <a:t>When I hurt, I often tell myself a story about the situation. My version of the story allows </a:t>
            </a:r>
          </a:p>
          <a:p>
            <a:r>
              <a:rPr lang="en-US" dirty="0">
                <a:solidFill>
                  <a:schemeClr val="bg1"/>
                </a:solidFill>
              </a:rPr>
              <a:t>me to be the victim and the hero and often ends with me getting my just reward. The truth </a:t>
            </a:r>
          </a:p>
          <a:p>
            <a:r>
              <a:rPr lang="en-US" dirty="0">
                <a:solidFill>
                  <a:schemeClr val="bg1"/>
                </a:solidFill>
              </a:rPr>
              <a:t>problem: My version of the story is almost always a lie.</a:t>
            </a:r>
          </a:p>
          <a:p>
            <a:endParaRPr lang="en-US" dirty="0">
              <a:solidFill>
                <a:schemeClr val="bg1"/>
              </a:solidFill>
            </a:endParaRPr>
          </a:p>
          <a:p>
            <a:r>
              <a:rPr lang="en-US" dirty="0">
                <a:solidFill>
                  <a:schemeClr val="bg1"/>
                </a:solidFill>
              </a:rPr>
              <a:t>Vulnerability, can lead to hurt. As a result, we turn to self-protection- choosing certainty </a:t>
            </a:r>
          </a:p>
          <a:p>
            <a:r>
              <a:rPr lang="en-US" dirty="0">
                <a:solidFill>
                  <a:schemeClr val="bg1"/>
                </a:solidFill>
              </a:rPr>
              <a:t>over curiosity, </a:t>
            </a:r>
            <a:r>
              <a:rPr lang="en-US" dirty="0" err="1">
                <a:solidFill>
                  <a:schemeClr val="bg1"/>
                </a:solidFill>
              </a:rPr>
              <a:t>armour</a:t>
            </a:r>
            <a:r>
              <a:rPr lang="en-US" dirty="0">
                <a:solidFill>
                  <a:schemeClr val="bg1"/>
                </a:solidFill>
              </a:rPr>
              <a:t> over vulnerability, knowing over learning.</a:t>
            </a:r>
          </a:p>
          <a:p>
            <a:endParaRPr lang="en-US" dirty="0">
              <a:solidFill>
                <a:schemeClr val="bg1"/>
              </a:solidFill>
            </a:endParaRPr>
          </a:p>
          <a:p>
            <a:r>
              <a:rPr lang="en-US" dirty="0">
                <a:solidFill>
                  <a:schemeClr val="bg1"/>
                </a:solidFill>
              </a:rPr>
              <a:t>Often when I am angry, I am really hurt, feeling uncomfortable, vulnerable and even shame.</a:t>
            </a:r>
          </a:p>
          <a:p>
            <a:endParaRPr lang="en-US" dirty="0">
              <a:solidFill>
                <a:schemeClr val="bg1"/>
              </a:solidFill>
            </a:endParaRPr>
          </a:p>
          <a:p>
            <a:r>
              <a:rPr lang="en-US" dirty="0">
                <a:solidFill>
                  <a:schemeClr val="bg1"/>
                </a:solidFill>
              </a:rPr>
              <a:t>Often, we make up the story that we are unlovable … unworthy of love. This is perhaps </a:t>
            </a:r>
          </a:p>
          <a:p>
            <a:r>
              <a:rPr lang="en-US" dirty="0">
                <a:solidFill>
                  <a:schemeClr val="bg1"/>
                </a:solidFill>
              </a:rPr>
              <a:t>the most dangerous lie of all.</a:t>
            </a:r>
          </a:p>
          <a:p>
            <a:endParaRPr lang="en-US" dirty="0">
              <a:solidFill>
                <a:schemeClr val="bg1"/>
              </a:solidFill>
            </a:endParaRPr>
          </a:p>
          <a:p>
            <a:r>
              <a:rPr lang="en-US" dirty="0">
                <a:solidFill>
                  <a:schemeClr val="bg1"/>
                </a:solidFill>
              </a:rPr>
              <a:t>Healing begins when I exhaust every comfortable way of solving my problem, finally giving </a:t>
            </a:r>
          </a:p>
          <a:p>
            <a:r>
              <a:rPr lang="en-US" dirty="0">
                <a:solidFill>
                  <a:schemeClr val="bg1"/>
                </a:solidFill>
              </a:rPr>
              <a:t>into truth and owning my story. </a:t>
            </a:r>
            <a:r>
              <a:rPr lang="en-US" i="1" u="sng" dirty="0">
                <a:solidFill>
                  <a:schemeClr val="bg1"/>
                </a:solidFill>
              </a:rPr>
              <a:t>Seeking God to intervene</a:t>
            </a:r>
            <a:r>
              <a:rPr lang="en-US" dirty="0">
                <a:solidFill>
                  <a:schemeClr val="bg1"/>
                </a:solidFill>
              </a:rPr>
              <a:t>. </a:t>
            </a:r>
          </a:p>
          <a:p>
            <a:endParaRPr lang="en-US" dirty="0"/>
          </a:p>
        </p:txBody>
      </p:sp>
      <p:sp>
        <p:nvSpPr>
          <p:cNvPr id="5" name="TextBox 4"/>
          <p:cNvSpPr txBox="1"/>
          <p:nvPr/>
        </p:nvSpPr>
        <p:spPr>
          <a:xfrm>
            <a:off x="606583" y="6213622"/>
            <a:ext cx="2908617" cy="369332"/>
          </a:xfrm>
          <a:prstGeom prst="rect">
            <a:avLst/>
          </a:prstGeom>
          <a:noFill/>
        </p:spPr>
        <p:txBody>
          <a:bodyPr wrap="none" rtlCol="0">
            <a:spAutoFit/>
          </a:bodyPr>
          <a:lstStyle/>
          <a:p>
            <a:r>
              <a:rPr lang="en-US" i="1" dirty="0" err="1">
                <a:solidFill>
                  <a:schemeClr val="bg1"/>
                </a:solidFill>
              </a:rPr>
              <a:t>Brene</a:t>
            </a:r>
            <a:r>
              <a:rPr lang="en-US" i="1" dirty="0">
                <a:solidFill>
                  <a:schemeClr val="bg1"/>
                </a:solidFill>
              </a:rPr>
              <a:t> Brown, "Rising Strong"</a:t>
            </a:r>
          </a:p>
        </p:txBody>
      </p:sp>
    </p:spTree>
    <p:extLst>
      <p:ext uri="{BB962C8B-B14F-4D97-AF65-F5344CB8AC3E}">
        <p14:creationId xmlns:p14="http://schemas.microsoft.com/office/powerpoint/2010/main" val="429351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17:1-10</a:t>
            </a:r>
          </a:p>
        </p:txBody>
      </p:sp>
      <p:pic>
        <p:nvPicPr>
          <p:cNvPr id="2" name="Picture 1"/>
          <p:cNvPicPr>
            <a:picLocks noChangeAspect="1"/>
          </p:cNvPicPr>
          <p:nvPr/>
        </p:nvPicPr>
        <p:blipFill>
          <a:blip r:embed="rId3"/>
          <a:stretch>
            <a:fillRect/>
          </a:stretch>
        </p:blipFill>
        <p:spPr>
          <a:xfrm>
            <a:off x="4110273" y="3541945"/>
            <a:ext cx="4860441" cy="3239101"/>
          </a:xfrm>
          <a:prstGeom prst="rect">
            <a:avLst/>
          </a:prstGeom>
        </p:spPr>
      </p:pic>
      <p:sp>
        <p:nvSpPr>
          <p:cNvPr id="8" name="TextBox 7"/>
          <p:cNvSpPr txBox="1"/>
          <p:nvPr/>
        </p:nvSpPr>
        <p:spPr>
          <a:xfrm>
            <a:off x="194711" y="1002730"/>
            <a:ext cx="8610600" cy="4708981"/>
          </a:xfrm>
          <a:prstGeom prst="rect">
            <a:avLst/>
          </a:prstGeom>
          <a:noFill/>
          <a:effectLst>
            <a:outerShdw blurRad="38100" dist="25400" dir="2700000" algn="tl" rotWithShape="0">
              <a:prstClr val="black"/>
            </a:outerShdw>
          </a:effectLst>
        </p:spPr>
        <p:txBody>
          <a:bodyPr wrap="square" rtlCol="0">
            <a:spAutoFit/>
          </a:bodyPr>
          <a:lstStyle/>
          <a:p>
            <a:r>
              <a:rPr lang="en-US" sz="2000" dirty="0">
                <a:solidFill>
                  <a:schemeClr val="bg1"/>
                </a:solidFill>
              </a:rPr>
              <a:t>Forgiveness:  I desire to give up my right to hurt you for hurting me.</a:t>
            </a:r>
          </a:p>
          <a:p>
            <a:endParaRPr lang="en-US" sz="2000" dirty="0">
              <a:solidFill>
                <a:schemeClr val="bg1"/>
              </a:solidFill>
            </a:endParaRPr>
          </a:p>
          <a:p>
            <a:r>
              <a:rPr lang="en-US" sz="2000" dirty="0">
                <a:solidFill>
                  <a:schemeClr val="bg1"/>
                </a:solidFill>
              </a:rPr>
              <a:t>Who do I need to forgive?</a:t>
            </a:r>
          </a:p>
          <a:p>
            <a:r>
              <a:rPr lang="en-US" sz="2000" dirty="0">
                <a:solidFill>
                  <a:schemeClr val="bg1"/>
                </a:solidFill>
              </a:rPr>
              <a:t>	a) My parents?</a:t>
            </a:r>
          </a:p>
          <a:p>
            <a:r>
              <a:rPr lang="en-US" sz="2000" dirty="0">
                <a:solidFill>
                  <a:schemeClr val="bg1"/>
                </a:solidFill>
              </a:rPr>
              <a:t>	b) My friends and acquaintances?</a:t>
            </a:r>
          </a:p>
          <a:p>
            <a:r>
              <a:rPr lang="en-US" sz="2000" dirty="0">
                <a:solidFill>
                  <a:schemeClr val="bg1"/>
                </a:solidFill>
              </a:rPr>
              <a:t>	c) Church leaders (youth pastors), teachers?</a:t>
            </a:r>
          </a:p>
          <a:p>
            <a:r>
              <a:rPr lang="en-US" sz="2000" dirty="0">
                <a:solidFill>
                  <a:schemeClr val="bg1"/>
                </a:solidFill>
              </a:rPr>
              <a:t>	d) Myself?</a:t>
            </a:r>
          </a:p>
          <a:p>
            <a:r>
              <a:rPr lang="en-US" sz="2000" dirty="0">
                <a:solidFill>
                  <a:schemeClr val="bg1"/>
                </a:solidFill>
              </a:rPr>
              <a:t>	e) God?</a:t>
            </a:r>
          </a:p>
          <a:p>
            <a:endParaRPr lang="en-US" sz="2000" dirty="0">
              <a:solidFill>
                <a:schemeClr val="bg1"/>
              </a:solidFill>
            </a:endParaRPr>
          </a:p>
          <a:p>
            <a:r>
              <a:rPr lang="en-US" sz="2000" dirty="0">
                <a:solidFill>
                  <a:schemeClr val="bg1"/>
                </a:solidFill>
              </a:rPr>
              <a:t>It does not mean that they are “off </a:t>
            </a:r>
          </a:p>
          <a:p>
            <a:r>
              <a:rPr lang="en-US" sz="2000" dirty="0">
                <a:solidFill>
                  <a:schemeClr val="bg1"/>
                </a:solidFill>
              </a:rPr>
              <a:t>the hook”. Just that they are now </a:t>
            </a:r>
          </a:p>
          <a:p>
            <a:r>
              <a:rPr lang="en-US" sz="2000" dirty="0">
                <a:solidFill>
                  <a:schemeClr val="bg1"/>
                </a:solidFill>
              </a:rPr>
              <a:t>on God’s hook and not yours. </a:t>
            </a:r>
          </a:p>
          <a:p>
            <a:r>
              <a:rPr lang="en-US" sz="2000" dirty="0">
                <a:solidFill>
                  <a:schemeClr val="bg1"/>
                </a:solidFill>
              </a:rPr>
              <a:t>You are asking God to take control </a:t>
            </a:r>
          </a:p>
          <a:p>
            <a:r>
              <a:rPr lang="en-US" sz="2000" dirty="0">
                <a:solidFill>
                  <a:schemeClr val="bg1"/>
                </a:solidFill>
              </a:rPr>
              <a:t>and you relinquish it. You want His </a:t>
            </a:r>
          </a:p>
          <a:p>
            <a:r>
              <a:rPr lang="en-US" sz="2000" dirty="0">
                <a:solidFill>
                  <a:schemeClr val="bg1"/>
                </a:solidFill>
              </a:rPr>
              <a:t>best for them. </a:t>
            </a:r>
          </a:p>
        </p:txBody>
      </p:sp>
    </p:spTree>
    <p:extLst>
      <p:ext uri="{BB962C8B-B14F-4D97-AF65-F5344CB8AC3E}">
        <p14:creationId xmlns:p14="http://schemas.microsoft.com/office/powerpoint/2010/main" val="808992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17:6</a:t>
            </a:r>
          </a:p>
        </p:txBody>
      </p:sp>
      <p:sp>
        <p:nvSpPr>
          <p:cNvPr id="8" name="TextBox 7"/>
          <p:cNvSpPr txBox="1"/>
          <p:nvPr/>
        </p:nvSpPr>
        <p:spPr>
          <a:xfrm>
            <a:off x="209896" y="233289"/>
            <a:ext cx="4063340" cy="707886"/>
          </a:xfrm>
          <a:prstGeom prst="rect">
            <a:avLst/>
          </a:prstGeom>
          <a:noFill/>
          <a:effectLst>
            <a:outerShdw blurRad="38100" dist="25400" dir="2700000" algn="tl" rotWithShape="0">
              <a:prstClr val="black"/>
            </a:outerShdw>
          </a:effectLst>
        </p:spPr>
        <p:txBody>
          <a:bodyPr wrap="square" rtlCol="0">
            <a:spAutoFit/>
          </a:bodyPr>
          <a:lstStyle/>
          <a:p>
            <a:r>
              <a:rPr lang="en-US" sz="2000" b="1" dirty="0">
                <a:solidFill>
                  <a:schemeClr val="bg1"/>
                </a:solidFill>
              </a:rPr>
              <a:t>Sycamore Garden in Netanya – </a:t>
            </a:r>
          </a:p>
          <a:p>
            <a:r>
              <a:rPr lang="en-US" sz="2000" b="1" dirty="0">
                <a:solidFill>
                  <a:schemeClr val="bg1"/>
                </a:solidFill>
              </a:rPr>
              <a:t>Thousand year old sycamore tree</a:t>
            </a:r>
          </a:p>
        </p:txBody>
      </p:sp>
      <p:pic>
        <p:nvPicPr>
          <p:cNvPr id="1026" name="Picture 2" descr="Image result for sycamore tree isra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60" y="941175"/>
            <a:ext cx="7666937" cy="574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835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17:11-19</a:t>
            </a:r>
          </a:p>
        </p:txBody>
      </p:sp>
      <p:pic>
        <p:nvPicPr>
          <p:cNvPr id="1026" name="Picture 2" descr="Image result for galilee samari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15" y="436844"/>
            <a:ext cx="4314825"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648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2888055" y="2752253"/>
            <a:ext cx="6255945" cy="4105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17:11-19</a:t>
            </a:r>
          </a:p>
        </p:txBody>
      </p:sp>
      <p:sp>
        <p:nvSpPr>
          <p:cNvPr id="3" name="TextBox 2"/>
          <p:cNvSpPr txBox="1"/>
          <p:nvPr/>
        </p:nvSpPr>
        <p:spPr>
          <a:xfrm>
            <a:off x="567445" y="1403881"/>
            <a:ext cx="4472443" cy="4770537"/>
          </a:xfrm>
          <a:prstGeom prst="rect">
            <a:avLst/>
          </a:prstGeom>
          <a:noFill/>
        </p:spPr>
        <p:txBody>
          <a:bodyPr wrap="none" rtlCol="0">
            <a:spAutoFit/>
          </a:bodyPr>
          <a:lstStyle/>
          <a:p>
            <a:r>
              <a:rPr lang="en-US" sz="2400" dirty="0">
                <a:solidFill>
                  <a:schemeClr val="bg1"/>
                </a:solidFill>
              </a:rPr>
              <a:t>Roots Of Thankfulness</a:t>
            </a:r>
          </a:p>
          <a:p>
            <a:endParaRPr lang="en-US" sz="2400" dirty="0">
              <a:solidFill>
                <a:schemeClr val="bg1"/>
              </a:solidFill>
            </a:endParaRPr>
          </a:p>
          <a:p>
            <a:pPr marL="457200" indent="-457200">
              <a:buAutoNum type="arabicParenR"/>
            </a:pPr>
            <a:r>
              <a:rPr lang="en-US" sz="2400" dirty="0">
                <a:solidFill>
                  <a:schemeClr val="bg1"/>
                </a:solidFill>
              </a:rPr>
              <a:t>God is</a:t>
            </a:r>
          </a:p>
          <a:p>
            <a:pPr marL="457200" indent="-457200">
              <a:buAutoNum type="arabicParenR"/>
            </a:pPr>
            <a:r>
              <a:rPr lang="en-US" sz="2400" dirty="0">
                <a:solidFill>
                  <a:schemeClr val="bg1"/>
                </a:solidFill>
              </a:rPr>
              <a:t>God is imminent</a:t>
            </a:r>
          </a:p>
          <a:p>
            <a:pPr marL="457200" indent="-457200">
              <a:buAutoNum type="arabicParenR"/>
            </a:pPr>
            <a:r>
              <a:rPr lang="en-US" sz="2400" dirty="0">
                <a:solidFill>
                  <a:schemeClr val="bg1"/>
                </a:solidFill>
              </a:rPr>
              <a:t>God cares</a:t>
            </a:r>
          </a:p>
          <a:p>
            <a:pPr marL="457200" indent="-457200">
              <a:buAutoNum type="arabicParenR"/>
            </a:pPr>
            <a:r>
              <a:rPr lang="en-US" sz="2400" dirty="0">
                <a:solidFill>
                  <a:schemeClr val="bg1"/>
                </a:solidFill>
              </a:rPr>
              <a:t>God moves on my behalf</a:t>
            </a:r>
          </a:p>
          <a:p>
            <a:pPr marL="457200" indent="-457200">
              <a:buAutoNum type="arabicParenR"/>
            </a:pPr>
            <a:r>
              <a:rPr lang="en-US" sz="2400" dirty="0">
                <a:solidFill>
                  <a:schemeClr val="bg1"/>
                </a:solidFill>
              </a:rPr>
              <a:t>God's gifts often APPEAR small</a:t>
            </a:r>
          </a:p>
          <a:p>
            <a:pPr lvl="1"/>
            <a:r>
              <a:rPr lang="en-US" sz="2400" dirty="0">
                <a:solidFill>
                  <a:schemeClr val="bg1"/>
                </a:solidFill>
              </a:rPr>
              <a:t>or not important </a:t>
            </a:r>
          </a:p>
          <a:p>
            <a:pPr lvl="1"/>
            <a:r>
              <a:rPr lang="en-US" sz="2400" dirty="0">
                <a:solidFill>
                  <a:schemeClr val="bg1"/>
                </a:solidFill>
              </a:rPr>
              <a:t>- but are huge</a:t>
            </a:r>
          </a:p>
          <a:p>
            <a:pPr marL="457200" indent="-457200">
              <a:buAutoNum type="arabicParenR" startAt="6"/>
            </a:pPr>
            <a:r>
              <a:rPr lang="en-US" sz="2400" dirty="0">
                <a:solidFill>
                  <a:schemeClr val="bg1"/>
                </a:solidFill>
              </a:rPr>
              <a:t>God's gifts appear ill-timed </a:t>
            </a:r>
          </a:p>
          <a:p>
            <a:pPr lvl="1"/>
            <a:r>
              <a:rPr lang="en-US" sz="2400" dirty="0">
                <a:solidFill>
                  <a:schemeClr val="bg1"/>
                </a:solidFill>
              </a:rPr>
              <a:t>- But are not</a:t>
            </a:r>
          </a:p>
          <a:p>
            <a:pPr marL="457200" indent="-457200">
              <a:buAutoNum type="arabicParenR" startAt="6"/>
            </a:pPr>
            <a:r>
              <a:rPr lang="en-US" sz="2400" dirty="0">
                <a:solidFill>
                  <a:schemeClr val="bg1"/>
                </a:solidFill>
              </a:rPr>
              <a:t>God's gifts produce fruit</a:t>
            </a:r>
          </a:p>
          <a:p>
            <a:endParaRPr lang="en-US" sz="1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011" y="1002730"/>
            <a:ext cx="3209925" cy="5695950"/>
          </a:xfrm>
          <a:prstGeom prst="rect">
            <a:avLst/>
          </a:prstGeom>
        </p:spPr>
      </p:pic>
    </p:spTree>
    <p:extLst>
      <p:ext uri="{BB962C8B-B14F-4D97-AF65-F5344CB8AC3E}">
        <p14:creationId xmlns:p14="http://schemas.microsoft.com/office/powerpoint/2010/main" val="2119618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17:11-19</a:t>
            </a:r>
          </a:p>
        </p:txBody>
      </p:sp>
      <p:sp>
        <p:nvSpPr>
          <p:cNvPr id="8" name="TextBox 7"/>
          <p:cNvSpPr txBox="1"/>
          <p:nvPr/>
        </p:nvSpPr>
        <p:spPr>
          <a:xfrm>
            <a:off x="284770" y="4350324"/>
            <a:ext cx="1787998" cy="400110"/>
          </a:xfrm>
          <a:prstGeom prst="rect">
            <a:avLst/>
          </a:prstGeom>
          <a:noFill/>
          <a:effectLst>
            <a:outerShdw blurRad="38100" dist="25400" dir="2700000" algn="tl" rotWithShape="0">
              <a:prstClr val="black"/>
            </a:outerShdw>
          </a:effectLst>
        </p:spPr>
        <p:txBody>
          <a:bodyPr wrap="square" rtlCol="0">
            <a:spAutoFit/>
          </a:bodyPr>
          <a:lstStyle/>
          <a:p>
            <a:r>
              <a:rPr lang="en-US" sz="2000" dirty="0">
                <a:solidFill>
                  <a:schemeClr val="bg1"/>
                </a:solidFill>
              </a:rPr>
              <a:t>Anabel Beam</a:t>
            </a:r>
          </a:p>
        </p:txBody>
      </p:sp>
      <p:pic>
        <p:nvPicPr>
          <p:cNvPr id="3076" name="Picture 4" descr="https://aleteiaen.files.wordpress.com/2016/03/web-beam-family-christy-annabell-courtesy-of-christy-beam-ryan-johnson.jpg?w=7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716" y="2959462"/>
            <a:ext cx="5372916" cy="35819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nnabel Beam shares story of how God cured her of lifelong illness (PA Real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17" y="233289"/>
            <a:ext cx="2857500" cy="3895725"/>
          </a:xfrm>
          <a:prstGeom prst="rect">
            <a:avLst/>
          </a:prstGeom>
          <a:noFill/>
          <a:effectLst>
            <a:outerShdw blurRad="279400" dist="38100" dir="2700000" sx="102000" sy="102000" algn="tl" rotWithShape="0">
              <a:prstClr val="black">
                <a:alpha val="96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4005" y="5469750"/>
            <a:ext cx="1787998" cy="400110"/>
          </a:xfrm>
          <a:prstGeom prst="rect">
            <a:avLst/>
          </a:prstGeom>
          <a:noFill/>
          <a:effectLst>
            <a:outerShdw blurRad="38100" dist="25400" dir="2700000" algn="tl" rotWithShape="0">
              <a:prstClr val="black"/>
            </a:outerShdw>
          </a:effectLst>
        </p:spPr>
        <p:txBody>
          <a:bodyPr wrap="square" rtlCol="0">
            <a:spAutoFit/>
          </a:bodyPr>
          <a:lstStyle/>
          <a:p>
            <a:r>
              <a:rPr lang="en-US" sz="2000" dirty="0">
                <a:solidFill>
                  <a:schemeClr val="bg1"/>
                </a:solidFill>
              </a:rPr>
              <a:t>Christy Beam</a:t>
            </a:r>
          </a:p>
        </p:txBody>
      </p:sp>
      <p:cxnSp>
        <p:nvCxnSpPr>
          <p:cNvPr id="5" name="Straight Arrow Connector 4"/>
          <p:cNvCxnSpPr/>
          <p:nvPr/>
        </p:nvCxnSpPr>
        <p:spPr>
          <a:xfrm flipV="1">
            <a:off x="2917289" y="3981388"/>
            <a:ext cx="4059133" cy="161703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85945" y="4129014"/>
            <a:ext cx="2631344" cy="400110"/>
          </a:xfrm>
          <a:prstGeom prst="rect">
            <a:avLst/>
          </a:prstGeom>
          <a:noFill/>
          <a:effectLst>
            <a:outerShdw blurRad="38100" dist="25400" dir="2700000" algn="tl" rotWithShape="0">
              <a:prstClr val="black"/>
            </a:outerShdw>
          </a:effectLst>
        </p:spPr>
        <p:txBody>
          <a:bodyPr wrap="square" rtlCol="0">
            <a:spAutoFit/>
          </a:bodyPr>
          <a:lstStyle/>
          <a:p>
            <a:r>
              <a:rPr lang="en-US" sz="2000" dirty="0">
                <a:solidFill>
                  <a:schemeClr val="bg1"/>
                </a:solidFill>
              </a:rPr>
              <a:t>Miracles From Heaven</a:t>
            </a:r>
          </a:p>
        </p:txBody>
      </p:sp>
      <p:sp>
        <p:nvSpPr>
          <p:cNvPr id="3" name="TextBox 2"/>
          <p:cNvSpPr txBox="1"/>
          <p:nvPr/>
        </p:nvSpPr>
        <p:spPr>
          <a:xfrm>
            <a:off x="3138629" y="1115935"/>
            <a:ext cx="5936753" cy="1569660"/>
          </a:xfrm>
          <a:prstGeom prst="rect">
            <a:avLst/>
          </a:prstGeom>
          <a:noFill/>
        </p:spPr>
        <p:txBody>
          <a:bodyPr wrap="none" rtlCol="0">
            <a:spAutoFit/>
          </a:bodyPr>
          <a:lstStyle/>
          <a:p>
            <a:r>
              <a:rPr lang="en-US" sz="1600" dirty="0">
                <a:solidFill>
                  <a:schemeClr val="bg1"/>
                </a:solidFill>
              </a:rPr>
              <a:t>Annabel Beam was five years old she was diagnosed with two rare </a:t>
            </a:r>
          </a:p>
          <a:p>
            <a:r>
              <a:rPr lang="en-US" sz="1600" dirty="0">
                <a:solidFill>
                  <a:schemeClr val="bg1"/>
                </a:solidFill>
              </a:rPr>
              <a:t>life-threatening digestive disorders, pseudo-obstruction motility </a:t>
            </a:r>
          </a:p>
          <a:p>
            <a:r>
              <a:rPr lang="en-US" sz="1600" dirty="0">
                <a:solidFill>
                  <a:schemeClr val="bg1"/>
                </a:solidFill>
              </a:rPr>
              <a:t>disorder and antral </a:t>
            </a:r>
            <a:r>
              <a:rPr lang="en-US" sz="1600" dirty="0" err="1">
                <a:solidFill>
                  <a:schemeClr val="bg1"/>
                </a:solidFill>
              </a:rPr>
              <a:t>hypomotility</a:t>
            </a:r>
            <a:r>
              <a:rPr lang="en-US" sz="1600" dirty="0">
                <a:solidFill>
                  <a:schemeClr val="bg1"/>
                </a:solidFill>
              </a:rPr>
              <a:t> disorder. In December 2011 (age 9), </a:t>
            </a:r>
          </a:p>
          <a:p>
            <a:r>
              <a:rPr lang="en-US" sz="1600" dirty="0">
                <a:solidFill>
                  <a:schemeClr val="bg1"/>
                </a:solidFill>
              </a:rPr>
              <a:t>Annabel Beam fell 30 feet headfirst down into the rotted-out trunk </a:t>
            </a:r>
          </a:p>
          <a:p>
            <a:r>
              <a:rPr lang="en-US" sz="1600" dirty="0">
                <a:solidFill>
                  <a:schemeClr val="bg1"/>
                </a:solidFill>
              </a:rPr>
              <a:t>of a cottonwood tree. Several hours passed before emergency </a:t>
            </a:r>
          </a:p>
          <a:p>
            <a:r>
              <a:rPr lang="en-US" sz="1600" dirty="0">
                <a:solidFill>
                  <a:schemeClr val="bg1"/>
                </a:solidFill>
              </a:rPr>
              <a:t>personnel were able to harness Annabel to safety. -FoxNews.com</a:t>
            </a:r>
          </a:p>
        </p:txBody>
      </p:sp>
    </p:spTree>
    <p:extLst>
      <p:ext uri="{BB962C8B-B14F-4D97-AF65-F5344CB8AC3E}">
        <p14:creationId xmlns:p14="http://schemas.microsoft.com/office/powerpoint/2010/main" val="57824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8063105" cy="3293209"/>
          </a:xfrm>
          <a:prstGeom prst="rect">
            <a:avLst/>
          </a:prstGeom>
          <a:noFill/>
        </p:spPr>
        <p:txBody>
          <a:bodyPr wrap="none" rtlCol="0">
            <a:spAutoFit/>
          </a:bodyPr>
          <a:lstStyle/>
          <a:p>
            <a:r>
              <a:rPr lang="en-US" sz="1600" dirty="0">
                <a:solidFill>
                  <a:schemeClr val="bg1"/>
                </a:solidFill>
              </a:rPr>
              <a:t>8:1-3		The women who ministered to Christ are listed.</a:t>
            </a:r>
          </a:p>
          <a:p>
            <a:r>
              <a:rPr lang="en-US" sz="1600" dirty="0">
                <a:solidFill>
                  <a:schemeClr val="bg1"/>
                </a:solidFill>
              </a:rPr>
              <a:t>8:4-15		</a:t>
            </a:r>
            <a:r>
              <a:rPr lang="en-US" sz="1600" dirty="0">
                <a:solidFill>
                  <a:schemeClr val="accent5">
                    <a:lumMod val="60000"/>
                    <a:lumOff val="40000"/>
                  </a:schemeClr>
                </a:solidFill>
              </a:rPr>
              <a:t>The parable of the sower</a:t>
            </a:r>
          </a:p>
          <a:p>
            <a:r>
              <a:rPr lang="en-US" sz="1600" dirty="0">
                <a:solidFill>
                  <a:schemeClr val="bg1"/>
                </a:solidFill>
              </a:rPr>
              <a:t>8:16-18		</a:t>
            </a:r>
            <a:r>
              <a:rPr lang="en-US" sz="1600" dirty="0">
                <a:solidFill>
                  <a:schemeClr val="accent5">
                    <a:lumMod val="60000"/>
                    <a:lumOff val="40000"/>
                  </a:schemeClr>
                </a:solidFill>
              </a:rPr>
              <a:t>The parable of the lighted candle.</a:t>
            </a:r>
          </a:p>
          <a:p>
            <a:r>
              <a:rPr lang="en-US" sz="1600" dirty="0">
                <a:solidFill>
                  <a:schemeClr val="bg1"/>
                </a:solidFill>
              </a:rPr>
              <a:t>8:19-21		The new relationship is defined.</a:t>
            </a:r>
          </a:p>
          <a:p>
            <a:r>
              <a:rPr lang="en-US" sz="1600" dirty="0">
                <a:solidFill>
                  <a:schemeClr val="bg1"/>
                </a:solidFill>
              </a:rPr>
              <a:t>8:22-25		Jesus stills the storm</a:t>
            </a:r>
          </a:p>
          <a:p>
            <a:r>
              <a:rPr lang="en-US" sz="1600" dirty="0">
                <a:solidFill>
                  <a:schemeClr val="bg1"/>
                </a:solidFill>
              </a:rPr>
              <a:t>8:26-39		</a:t>
            </a:r>
            <a:r>
              <a:rPr lang="en-US" sz="1600" dirty="0">
                <a:solidFill>
                  <a:schemeClr val="accent6"/>
                </a:solidFill>
              </a:rPr>
              <a:t>The demoniac of Gadara is healed</a:t>
            </a:r>
          </a:p>
          <a:p>
            <a:r>
              <a:rPr lang="en-US" sz="1600" dirty="0">
                <a:solidFill>
                  <a:schemeClr val="bg1"/>
                </a:solidFill>
              </a:rPr>
              <a:t>8:40-56		</a:t>
            </a:r>
            <a:r>
              <a:rPr lang="en-US" sz="1600" dirty="0">
                <a:solidFill>
                  <a:schemeClr val="accent6"/>
                </a:solidFill>
              </a:rPr>
              <a:t>A woman is healed and </a:t>
            </a:r>
            <a:r>
              <a:rPr lang="en-US" sz="1600" dirty="0" err="1">
                <a:solidFill>
                  <a:schemeClr val="accent6"/>
                </a:solidFill>
              </a:rPr>
              <a:t>Jarius’s</a:t>
            </a:r>
            <a:r>
              <a:rPr lang="en-US" sz="1600" dirty="0">
                <a:solidFill>
                  <a:schemeClr val="accent6"/>
                </a:solidFill>
              </a:rPr>
              <a:t> daughter is raised from the dead.</a:t>
            </a:r>
          </a:p>
          <a:p>
            <a:endParaRPr lang="en-US" sz="1600" dirty="0">
              <a:solidFill>
                <a:schemeClr val="bg1"/>
              </a:solidFill>
            </a:endParaRPr>
          </a:p>
          <a:p>
            <a:r>
              <a:rPr lang="en-US" sz="1600" dirty="0">
                <a:solidFill>
                  <a:schemeClr val="bg1"/>
                </a:solidFill>
              </a:rPr>
              <a:t>9:1-9		The twelve are sent out to minister on their own (and are given power)</a:t>
            </a:r>
          </a:p>
          <a:p>
            <a:r>
              <a:rPr lang="en-US" sz="1600" dirty="0">
                <a:solidFill>
                  <a:schemeClr val="bg1"/>
                </a:solidFill>
              </a:rPr>
              <a:t>9:10-17		The feeding of the 5000.</a:t>
            </a:r>
          </a:p>
          <a:p>
            <a:r>
              <a:rPr lang="en-US" sz="1600" dirty="0">
                <a:solidFill>
                  <a:schemeClr val="bg1"/>
                </a:solidFill>
              </a:rPr>
              <a:t>9:18-26		The confession of Peter</a:t>
            </a:r>
          </a:p>
          <a:p>
            <a:r>
              <a:rPr lang="en-US" sz="1600" dirty="0">
                <a:solidFill>
                  <a:schemeClr val="bg1"/>
                </a:solidFill>
              </a:rPr>
              <a:t>9:27-36		The transfiguration of Jesus before the disciples.</a:t>
            </a:r>
          </a:p>
          <a:p>
            <a:r>
              <a:rPr lang="en-US" sz="1600" dirty="0">
                <a:solidFill>
                  <a:schemeClr val="bg1"/>
                </a:solidFill>
              </a:rPr>
              <a:t>9:37-50		</a:t>
            </a:r>
            <a:r>
              <a:rPr lang="en-US" sz="1600" dirty="0">
                <a:solidFill>
                  <a:schemeClr val="accent6"/>
                </a:solidFill>
              </a:rPr>
              <a:t>Why the disciples had no power: Jesus again casts of the demon.</a:t>
            </a:r>
          </a:p>
        </p:txBody>
      </p:sp>
    </p:spTree>
    <p:extLst>
      <p:ext uri="{BB962C8B-B14F-4D97-AF65-F5344CB8AC3E}">
        <p14:creationId xmlns:p14="http://schemas.microsoft.com/office/powerpoint/2010/main" val="582927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2888055" y="2752253"/>
            <a:ext cx="6255945" cy="4105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17:11-19</a:t>
            </a:r>
          </a:p>
        </p:txBody>
      </p:sp>
      <p:sp>
        <p:nvSpPr>
          <p:cNvPr id="3" name="TextBox 2"/>
          <p:cNvSpPr txBox="1"/>
          <p:nvPr/>
        </p:nvSpPr>
        <p:spPr>
          <a:xfrm>
            <a:off x="567445" y="1403881"/>
            <a:ext cx="8121582" cy="4401205"/>
          </a:xfrm>
          <a:prstGeom prst="rect">
            <a:avLst/>
          </a:prstGeom>
          <a:noFill/>
        </p:spPr>
        <p:txBody>
          <a:bodyPr wrap="none" rtlCol="0">
            <a:spAutoFit/>
          </a:bodyPr>
          <a:lstStyle/>
          <a:p>
            <a:r>
              <a:rPr lang="en-US" sz="2400" b="1" dirty="0">
                <a:solidFill>
                  <a:schemeClr val="bg1"/>
                </a:solidFill>
              </a:rPr>
              <a:t>What is a Univocal Term?</a:t>
            </a:r>
          </a:p>
          <a:p>
            <a:r>
              <a:rPr lang="en-US" sz="2000" dirty="0">
                <a:solidFill>
                  <a:schemeClr val="bg1"/>
                </a:solidFill>
              </a:rPr>
              <a:t>A term that has only one meaning. That is, it signifies only one </a:t>
            </a:r>
          </a:p>
          <a:p>
            <a:r>
              <a:rPr lang="en-US" sz="2000" dirty="0">
                <a:solidFill>
                  <a:schemeClr val="bg1"/>
                </a:solidFill>
              </a:rPr>
              <a:t>thought, and therefore corresponds to only one definition. Words </a:t>
            </a:r>
          </a:p>
          <a:p>
            <a:r>
              <a:rPr lang="en-US" sz="2000" dirty="0">
                <a:solidFill>
                  <a:schemeClr val="bg1"/>
                </a:solidFill>
              </a:rPr>
              <a:t>mean the same thing even when applied in different contexts, for </a:t>
            </a:r>
          </a:p>
          <a:p>
            <a:r>
              <a:rPr lang="en-US" sz="2000" dirty="0">
                <a:solidFill>
                  <a:schemeClr val="bg1"/>
                </a:solidFill>
              </a:rPr>
              <a:t>example, black shoes, black hair, black car. Such a term invariably </a:t>
            </a:r>
          </a:p>
          <a:p>
            <a:r>
              <a:rPr lang="en-US" sz="2000" dirty="0">
                <a:solidFill>
                  <a:schemeClr val="bg1"/>
                </a:solidFill>
              </a:rPr>
              <a:t>has an equivalent import where it’s used. </a:t>
            </a:r>
          </a:p>
          <a:p>
            <a:endParaRPr lang="en-US" sz="1600" dirty="0">
              <a:solidFill>
                <a:schemeClr val="bg1"/>
              </a:solidFill>
            </a:endParaRPr>
          </a:p>
          <a:p>
            <a:r>
              <a:rPr lang="en-US" sz="2400" b="1" dirty="0">
                <a:solidFill>
                  <a:schemeClr val="bg1"/>
                </a:solidFill>
              </a:rPr>
              <a:t>What is an Equivocal Term?</a:t>
            </a:r>
          </a:p>
          <a:p>
            <a:r>
              <a:rPr lang="en-US" sz="2000" dirty="0">
                <a:solidFill>
                  <a:schemeClr val="bg1"/>
                </a:solidFill>
              </a:rPr>
              <a:t>A term that has a variety of different meanings. An associate equivocal </a:t>
            </a:r>
          </a:p>
          <a:p>
            <a:r>
              <a:rPr lang="en-US" sz="2000" dirty="0">
                <a:solidFill>
                  <a:schemeClr val="bg1"/>
                </a:solidFill>
              </a:rPr>
              <a:t>term has completely different intentions once it’s used. For instance, the </a:t>
            </a:r>
          </a:p>
          <a:p>
            <a:r>
              <a:rPr lang="en-US" sz="2000" dirty="0">
                <a:solidFill>
                  <a:schemeClr val="bg1"/>
                </a:solidFill>
              </a:rPr>
              <a:t>term “Chihuahua” will signify (a) a breed of dog; (b) a state of Mexico.</a:t>
            </a:r>
          </a:p>
          <a:p>
            <a:r>
              <a:rPr lang="en-US" sz="2000" dirty="0">
                <a:solidFill>
                  <a:schemeClr val="bg1"/>
                </a:solidFill>
              </a:rPr>
              <a:t>The term ‘bat’ could also be seen as an equivocal term. You could be talking </a:t>
            </a:r>
          </a:p>
          <a:p>
            <a:r>
              <a:rPr lang="en-US" sz="2000" dirty="0">
                <a:solidFill>
                  <a:schemeClr val="bg1"/>
                </a:solidFill>
              </a:rPr>
              <a:t>about a ‘cricket bat’ or a ‘flying bat’ (the animal).</a:t>
            </a:r>
          </a:p>
          <a:p>
            <a:endParaRPr lang="en-US" sz="1600" dirty="0">
              <a:solidFill>
                <a:schemeClr val="bg1"/>
              </a:solidFill>
            </a:endParaRPr>
          </a:p>
        </p:txBody>
      </p:sp>
    </p:spTree>
    <p:extLst>
      <p:ext uri="{BB962C8B-B14F-4D97-AF65-F5344CB8AC3E}">
        <p14:creationId xmlns:p14="http://schemas.microsoft.com/office/powerpoint/2010/main" val="3220982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2888055" y="2752253"/>
            <a:ext cx="6255945" cy="4105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17:11-19</a:t>
            </a:r>
          </a:p>
        </p:txBody>
      </p:sp>
      <p:sp>
        <p:nvSpPr>
          <p:cNvPr id="3" name="TextBox 2"/>
          <p:cNvSpPr txBox="1"/>
          <p:nvPr/>
        </p:nvSpPr>
        <p:spPr>
          <a:xfrm>
            <a:off x="567445" y="1403881"/>
            <a:ext cx="8321060" cy="3908762"/>
          </a:xfrm>
          <a:prstGeom prst="rect">
            <a:avLst/>
          </a:prstGeom>
          <a:noFill/>
        </p:spPr>
        <p:txBody>
          <a:bodyPr wrap="none" rtlCol="0">
            <a:spAutoFit/>
          </a:bodyPr>
          <a:lstStyle/>
          <a:p>
            <a:r>
              <a:rPr lang="en-US" sz="2400" b="1" dirty="0">
                <a:solidFill>
                  <a:schemeClr val="bg1"/>
                </a:solidFill>
              </a:rPr>
              <a:t>Thomas Aquinas on Religious Language as Analogous</a:t>
            </a:r>
          </a:p>
          <a:p>
            <a:r>
              <a:rPr lang="en-US" sz="2000" dirty="0">
                <a:solidFill>
                  <a:schemeClr val="bg1"/>
                </a:solidFill>
              </a:rPr>
              <a:t>Aquinas argued that our positive talk about God is analogical, and neither </a:t>
            </a:r>
          </a:p>
          <a:p>
            <a:r>
              <a:rPr lang="en-US" sz="2000" dirty="0">
                <a:solidFill>
                  <a:schemeClr val="bg1"/>
                </a:solidFill>
              </a:rPr>
              <a:t>univocal or equivocal.   He argues that we do not speak of God univocally, </a:t>
            </a:r>
          </a:p>
          <a:p>
            <a:r>
              <a:rPr lang="en-US" sz="2000" dirty="0">
                <a:solidFill>
                  <a:schemeClr val="bg1"/>
                </a:solidFill>
              </a:rPr>
              <a:t>because words when applied to God do not have the same meaning as when </a:t>
            </a:r>
          </a:p>
          <a:p>
            <a:r>
              <a:rPr lang="en-US" sz="2000" dirty="0">
                <a:solidFill>
                  <a:schemeClr val="bg1"/>
                </a:solidFill>
              </a:rPr>
              <a:t>they are applied to a person. He also argued that we do not speak equivocally </a:t>
            </a:r>
          </a:p>
          <a:p>
            <a:r>
              <a:rPr lang="en-US" sz="2000" dirty="0">
                <a:solidFill>
                  <a:schemeClr val="bg1"/>
                </a:solidFill>
              </a:rPr>
              <a:t>about God because there must be some connection of the creature and the </a:t>
            </a:r>
          </a:p>
          <a:p>
            <a:r>
              <a:rPr lang="en-US" sz="2000" dirty="0">
                <a:solidFill>
                  <a:schemeClr val="bg1"/>
                </a:solidFill>
              </a:rPr>
              <a:t>creator. We therefore speak about God analogically.</a:t>
            </a:r>
          </a:p>
          <a:p>
            <a:endParaRPr lang="en-US" sz="2400" b="1" dirty="0">
              <a:solidFill>
                <a:schemeClr val="bg1"/>
              </a:solidFill>
            </a:endParaRPr>
          </a:p>
          <a:p>
            <a:r>
              <a:rPr lang="en-US" sz="2400" b="1" dirty="0">
                <a:solidFill>
                  <a:schemeClr val="bg1"/>
                </a:solidFill>
              </a:rPr>
              <a:t>What is an Analogous Term?</a:t>
            </a:r>
          </a:p>
          <a:p>
            <a:r>
              <a:rPr lang="en-US" sz="2000" dirty="0">
                <a:solidFill>
                  <a:schemeClr val="bg1"/>
                </a:solidFill>
              </a:rPr>
              <a:t>Analogous Term: A term that is supposed to convey one or additional similar </a:t>
            </a:r>
          </a:p>
          <a:p>
            <a:r>
              <a:rPr lang="en-US" sz="2000" dirty="0">
                <a:solidFill>
                  <a:schemeClr val="bg1"/>
                </a:solidFill>
              </a:rPr>
              <a:t>characteristics that exist between two ideas.</a:t>
            </a:r>
          </a:p>
          <a:p>
            <a:endParaRPr lang="en-US" sz="1600" dirty="0">
              <a:solidFill>
                <a:schemeClr val="bg1"/>
              </a:solidFill>
            </a:endParaRPr>
          </a:p>
        </p:txBody>
      </p:sp>
    </p:spTree>
    <p:extLst>
      <p:ext uri="{BB962C8B-B14F-4D97-AF65-F5344CB8AC3E}">
        <p14:creationId xmlns:p14="http://schemas.microsoft.com/office/powerpoint/2010/main" val="891246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17:20-37</a:t>
            </a:r>
          </a:p>
        </p:txBody>
      </p:sp>
      <p:pic>
        <p:nvPicPr>
          <p:cNvPr id="2" name="Picture 2" descr="http://mfmireland.org/wp-content/uploads/sermons/2015/08/kingdom-of-G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103" y="3634712"/>
            <a:ext cx="5613872" cy="3158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39" y="1026059"/>
            <a:ext cx="8889357" cy="2585323"/>
          </a:xfrm>
          <a:prstGeom prst="rect">
            <a:avLst/>
          </a:prstGeom>
          <a:noFill/>
        </p:spPr>
        <p:txBody>
          <a:bodyPr wrap="none" rtlCol="0">
            <a:spAutoFit/>
          </a:bodyPr>
          <a:lstStyle/>
          <a:p>
            <a:r>
              <a:rPr lang="en-US" dirty="0">
                <a:solidFill>
                  <a:schemeClr val="bg1"/>
                </a:solidFill>
              </a:rPr>
              <a:t>The Kingdom is where the rule and reign of Christ is recognized and obeyed.</a:t>
            </a:r>
          </a:p>
          <a:p>
            <a:endParaRPr lang="en-US" dirty="0">
              <a:solidFill>
                <a:schemeClr val="bg1"/>
              </a:solidFill>
            </a:endParaRPr>
          </a:p>
          <a:p>
            <a:r>
              <a:rPr lang="en-US" dirty="0">
                <a:solidFill>
                  <a:schemeClr val="bg1"/>
                </a:solidFill>
              </a:rPr>
              <a:t>Principle #1:	How far does the Kingdom of God enter into your life, your family, your </a:t>
            </a:r>
          </a:p>
          <a:p>
            <a:r>
              <a:rPr lang="en-US" dirty="0">
                <a:solidFill>
                  <a:schemeClr val="bg1"/>
                </a:solidFill>
              </a:rPr>
              <a:t>		home? It is meant to be clearly evident and daily lived out.</a:t>
            </a:r>
          </a:p>
          <a:p>
            <a:r>
              <a:rPr lang="en-US" dirty="0">
                <a:solidFill>
                  <a:schemeClr val="bg1"/>
                </a:solidFill>
              </a:rPr>
              <a:t>Principle #2:	The Kingdom of God is not found in a book, or place or charismatic </a:t>
            </a:r>
          </a:p>
          <a:p>
            <a:r>
              <a:rPr lang="en-US" dirty="0">
                <a:solidFill>
                  <a:schemeClr val="bg1"/>
                </a:solidFill>
              </a:rPr>
              <a:t>		leader. It is not just a future thing.</a:t>
            </a:r>
          </a:p>
          <a:p>
            <a:r>
              <a:rPr lang="en-US" dirty="0">
                <a:solidFill>
                  <a:schemeClr val="bg1"/>
                </a:solidFill>
              </a:rPr>
              <a:t>Principle #3	The Kingdom cannot be manifested before the suffering of Christ.</a:t>
            </a:r>
          </a:p>
          <a:p>
            <a:r>
              <a:rPr lang="en-US" dirty="0">
                <a:solidFill>
                  <a:schemeClr val="bg1"/>
                </a:solidFill>
              </a:rPr>
              <a:t>Principle #4	People will seek the Kingdom by following humans. When Christ returns, </a:t>
            </a:r>
          </a:p>
          <a:p>
            <a:r>
              <a:rPr lang="en-US" dirty="0">
                <a:solidFill>
                  <a:schemeClr val="bg1"/>
                </a:solidFill>
              </a:rPr>
              <a:t>		no one will doubt it as it will not be hidden from anyone.  </a:t>
            </a:r>
          </a:p>
        </p:txBody>
      </p:sp>
    </p:spTree>
    <p:extLst>
      <p:ext uri="{BB962C8B-B14F-4D97-AF65-F5344CB8AC3E}">
        <p14:creationId xmlns:p14="http://schemas.microsoft.com/office/powerpoint/2010/main" val="371332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965418" y="3186820"/>
            <a:ext cx="5103838" cy="3584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6" name="Picture 2" descr="Image result for Bar Koch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4" y="903815"/>
            <a:ext cx="6619875" cy="5867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17:20-37</a:t>
            </a:r>
          </a:p>
        </p:txBody>
      </p:sp>
      <p:sp>
        <p:nvSpPr>
          <p:cNvPr id="3" name="TextBox 2"/>
          <p:cNvSpPr txBox="1"/>
          <p:nvPr/>
        </p:nvSpPr>
        <p:spPr>
          <a:xfrm>
            <a:off x="7025666" y="3391831"/>
            <a:ext cx="1748107" cy="646331"/>
          </a:xfrm>
          <a:prstGeom prst="rect">
            <a:avLst/>
          </a:prstGeom>
          <a:noFill/>
        </p:spPr>
        <p:txBody>
          <a:bodyPr wrap="none" rtlCol="0">
            <a:spAutoFit/>
          </a:bodyPr>
          <a:lstStyle/>
          <a:p>
            <a:r>
              <a:rPr lang="en-US" dirty="0">
                <a:solidFill>
                  <a:schemeClr val="bg1"/>
                </a:solidFill>
              </a:rPr>
              <a:t>To The Freedom </a:t>
            </a:r>
          </a:p>
          <a:p>
            <a:r>
              <a:rPr lang="en-US" dirty="0">
                <a:solidFill>
                  <a:schemeClr val="bg1"/>
                </a:solidFill>
              </a:rPr>
              <a:t>Of Jerusalem …</a:t>
            </a:r>
          </a:p>
        </p:txBody>
      </p:sp>
      <p:pic>
        <p:nvPicPr>
          <p:cNvPr id="5" name="Picture 4"/>
          <p:cNvPicPr>
            <a:picLocks noChangeAspect="1"/>
          </p:cNvPicPr>
          <p:nvPr/>
        </p:nvPicPr>
        <p:blipFill>
          <a:blip r:embed="rId4"/>
          <a:stretch>
            <a:fillRect/>
          </a:stretch>
        </p:blipFill>
        <p:spPr>
          <a:xfrm>
            <a:off x="5878482" y="1674891"/>
            <a:ext cx="3190774" cy="1691110"/>
          </a:xfrm>
          <a:prstGeom prst="rect">
            <a:avLst/>
          </a:prstGeom>
        </p:spPr>
      </p:pic>
    </p:spTree>
    <p:extLst>
      <p:ext uri="{BB962C8B-B14F-4D97-AF65-F5344CB8AC3E}">
        <p14:creationId xmlns:p14="http://schemas.microsoft.com/office/powerpoint/2010/main" val="506277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17:28-37</a:t>
            </a:r>
          </a:p>
        </p:txBody>
      </p:sp>
      <p:pic>
        <p:nvPicPr>
          <p:cNvPr id="1026" name="Picture 2" descr="http://1.bp.blogspot.com/-Du76Tx0ZyCA/VXzEAlwevcI/AAAAAAAAFEc/2Htkb797m0k/s1600/tumblr_m3biyv0ofs1qinmdw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4188" y="1066655"/>
            <a:ext cx="40576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nteraksyon.com/assets/images/articles/interphoto_13676637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56" y="226721"/>
            <a:ext cx="5048124" cy="3119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4.bp.blogspot.com/-qAOpj8WFy4Q/VFUqqLZGpXI/AAAAAAAARfw/Lqjpu_nauXg/s1600/1%2Bdaily-routines-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395" y="2895554"/>
            <a:ext cx="4273237" cy="3779184"/>
          </a:xfrm>
          <a:prstGeom prst="rect">
            <a:avLst/>
          </a:prstGeom>
          <a:noFill/>
          <a:effectLst>
            <a:outerShdw blurRad="228600" dist="38100" dir="10800000" sx="101000" sy="101000" algn="r" rotWithShape="0">
              <a:prstClr val="black">
                <a:alpha val="54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6512" y="3954149"/>
            <a:ext cx="4058227" cy="830997"/>
          </a:xfrm>
          <a:prstGeom prst="rect">
            <a:avLst/>
          </a:prstGeom>
          <a:noFill/>
        </p:spPr>
        <p:txBody>
          <a:bodyPr wrap="none" rtlCol="0">
            <a:spAutoFit/>
          </a:bodyPr>
          <a:lstStyle/>
          <a:p>
            <a:r>
              <a:rPr lang="en-US" sz="2400" dirty="0">
                <a:solidFill>
                  <a:schemeClr val="bg1"/>
                </a:solidFill>
              </a:rPr>
              <a:t>In life, can I maintain a specific </a:t>
            </a:r>
          </a:p>
          <a:p>
            <a:r>
              <a:rPr lang="en-US" sz="2400" dirty="0">
                <a:solidFill>
                  <a:schemeClr val="bg1"/>
                </a:solidFill>
              </a:rPr>
              <a:t>orientation towards God?</a:t>
            </a:r>
          </a:p>
        </p:txBody>
      </p:sp>
    </p:spTree>
    <p:extLst>
      <p:ext uri="{BB962C8B-B14F-4D97-AF65-F5344CB8AC3E}">
        <p14:creationId xmlns:p14="http://schemas.microsoft.com/office/powerpoint/2010/main" val="2783070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17:28-37</a:t>
            </a:r>
          </a:p>
        </p:txBody>
      </p:sp>
      <p:sp>
        <p:nvSpPr>
          <p:cNvPr id="2" name="TextBox 1"/>
          <p:cNvSpPr txBox="1"/>
          <p:nvPr/>
        </p:nvSpPr>
        <p:spPr>
          <a:xfrm>
            <a:off x="288311" y="977782"/>
            <a:ext cx="8716104" cy="5355312"/>
          </a:xfrm>
          <a:prstGeom prst="rect">
            <a:avLst/>
          </a:prstGeom>
          <a:noFill/>
        </p:spPr>
        <p:txBody>
          <a:bodyPr wrap="none" rtlCol="0">
            <a:spAutoFit/>
          </a:bodyPr>
          <a:lstStyle/>
          <a:p>
            <a:r>
              <a:rPr lang="en-US" dirty="0">
                <a:solidFill>
                  <a:schemeClr val="bg1"/>
                </a:solidFill>
              </a:rPr>
              <a:t>How should I avoid the entanglements of this world?</a:t>
            </a:r>
          </a:p>
          <a:p>
            <a:endParaRPr lang="en-US" dirty="0">
              <a:solidFill>
                <a:schemeClr val="bg1"/>
              </a:solidFill>
            </a:endParaRPr>
          </a:p>
          <a:p>
            <a:r>
              <a:rPr lang="en-US" dirty="0">
                <a:solidFill>
                  <a:schemeClr val="bg1"/>
                </a:solidFill>
              </a:rPr>
              <a:t>a)     I must be a student of what motivates me, what triggers me to act in certain ways</a:t>
            </a:r>
          </a:p>
          <a:p>
            <a:endParaRPr lang="en-US" dirty="0">
              <a:solidFill>
                <a:schemeClr val="bg1"/>
              </a:solidFill>
            </a:endParaRPr>
          </a:p>
          <a:p>
            <a:r>
              <a:rPr lang="en-US" dirty="0">
                <a:solidFill>
                  <a:schemeClr val="bg1"/>
                </a:solidFill>
              </a:rPr>
              <a:t>“1Ch 12:32  men of Issachar, who understood the times and knew what Israel should do—”</a:t>
            </a:r>
          </a:p>
          <a:p>
            <a:endParaRPr lang="en-US" dirty="0">
              <a:solidFill>
                <a:schemeClr val="bg1"/>
              </a:solidFill>
            </a:endParaRPr>
          </a:p>
          <a:p>
            <a:r>
              <a:rPr lang="en-US" dirty="0">
                <a:solidFill>
                  <a:schemeClr val="bg1"/>
                </a:solidFill>
              </a:rPr>
              <a:t>	- What drove me to Friday night walks?</a:t>
            </a:r>
          </a:p>
          <a:p>
            <a:r>
              <a:rPr lang="en-US" dirty="0">
                <a:solidFill>
                  <a:schemeClr val="bg1"/>
                </a:solidFill>
              </a:rPr>
              <a:t>	- When I am tired, do I want to buy something to help me feel better?</a:t>
            </a:r>
          </a:p>
          <a:p>
            <a:r>
              <a:rPr lang="en-US" dirty="0">
                <a:solidFill>
                  <a:schemeClr val="bg1"/>
                </a:solidFill>
              </a:rPr>
              <a:t>	- Do I need the approval of others to feel good about myself?</a:t>
            </a:r>
          </a:p>
          <a:p>
            <a:endParaRPr lang="en-US" dirty="0">
              <a:solidFill>
                <a:schemeClr val="bg1"/>
              </a:solidFill>
            </a:endParaRPr>
          </a:p>
          <a:p>
            <a:r>
              <a:rPr lang="en-US" dirty="0">
                <a:solidFill>
                  <a:schemeClr val="bg1"/>
                </a:solidFill>
              </a:rPr>
              <a:t>b)     I must chose to surrender those </a:t>
            </a:r>
          </a:p>
          <a:p>
            <a:r>
              <a:rPr lang="en-US" dirty="0">
                <a:solidFill>
                  <a:schemeClr val="bg1"/>
                </a:solidFill>
              </a:rPr>
              <a:t>         aspects to God that He finds unsavory</a:t>
            </a:r>
          </a:p>
          <a:p>
            <a:endParaRPr lang="en-US" dirty="0">
              <a:solidFill>
                <a:schemeClr val="bg1"/>
              </a:solidFill>
            </a:endParaRPr>
          </a:p>
          <a:p>
            <a:pPr marL="342900" indent="-342900">
              <a:buAutoNum type="alphaLcParenR" startAt="3"/>
            </a:pPr>
            <a:r>
              <a:rPr lang="en-US" dirty="0">
                <a:solidFill>
                  <a:schemeClr val="bg1"/>
                </a:solidFill>
              </a:rPr>
              <a:t>  Continue to surround myself and </a:t>
            </a:r>
          </a:p>
          <a:p>
            <a:r>
              <a:rPr lang="en-US" dirty="0">
                <a:solidFill>
                  <a:schemeClr val="bg1"/>
                </a:solidFill>
              </a:rPr>
              <a:t>         propel myself towards those things </a:t>
            </a:r>
          </a:p>
          <a:p>
            <a:r>
              <a:rPr lang="en-US" dirty="0">
                <a:solidFill>
                  <a:schemeClr val="bg1"/>
                </a:solidFill>
              </a:rPr>
              <a:t>         that bring life</a:t>
            </a:r>
          </a:p>
          <a:p>
            <a:endParaRPr lang="en-US" dirty="0">
              <a:solidFill>
                <a:schemeClr val="bg1"/>
              </a:solidFill>
            </a:endParaRPr>
          </a:p>
          <a:p>
            <a:r>
              <a:rPr lang="en-US" dirty="0">
                <a:solidFill>
                  <a:schemeClr val="bg1"/>
                </a:solidFill>
              </a:rPr>
              <a:t>WHAT ELSE??</a:t>
            </a:r>
          </a:p>
          <a:p>
            <a:endParaRPr lang="en-US" dirty="0">
              <a:solidFill>
                <a:schemeClr val="bg1"/>
              </a:solidFill>
            </a:endParaRPr>
          </a:p>
        </p:txBody>
      </p:sp>
      <p:pic>
        <p:nvPicPr>
          <p:cNvPr id="2050" name="Picture 2" descr="Image result for not entangled with the wor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352" y="3711921"/>
            <a:ext cx="4355161" cy="305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6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Image result for day of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873" y="3587477"/>
            <a:ext cx="5813000" cy="3270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17:28-37</a:t>
            </a:r>
          </a:p>
        </p:txBody>
      </p:sp>
      <p:sp>
        <p:nvSpPr>
          <p:cNvPr id="2" name="TextBox 1"/>
          <p:cNvSpPr txBox="1"/>
          <p:nvPr/>
        </p:nvSpPr>
        <p:spPr>
          <a:xfrm>
            <a:off x="215883" y="586944"/>
            <a:ext cx="7861383" cy="4524315"/>
          </a:xfrm>
          <a:prstGeom prst="rect">
            <a:avLst/>
          </a:prstGeom>
          <a:noFill/>
        </p:spPr>
        <p:txBody>
          <a:bodyPr wrap="none" rtlCol="0">
            <a:spAutoFit/>
          </a:bodyPr>
          <a:lstStyle/>
          <a:p>
            <a:r>
              <a:rPr lang="en-US" dirty="0">
                <a:solidFill>
                  <a:schemeClr val="bg1"/>
                </a:solidFill>
              </a:rPr>
              <a:t>To what "Day" is Jesus warning us?</a:t>
            </a:r>
          </a:p>
          <a:p>
            <a:endParaRPr lang="en-US" dirty="0">
              <a:solidFill>
                <a:schemeClr val="bg1"/>
              </a:solidFill>
            </a:endParaRPr>
          </a:p>
          <a:p>
            <a:pPr marL="342900" indent="-342900">
              <a:buAutoNum type="arabicParenR"/>
            </a:pPr>
            <a:r>
              <a:rPr lang="en-US" dirty="0">
                <a:solidFill>
                  <a:schemeClr val="bg1"/>
                </a:solidFill>
              </a:rPr>
              <a:t>The "Day" is spoken of in context as when Christ is revealed</a:t>
            </a:r>
          </a:p>
          <a:p>
            <a:pPr marL="342900" indent="-342900">
              <a:buAutoNum type="arabicParenR"/>
            </a:pPr>
            <a:r>
              <a:rPr lang="en-US" dirty="0">
                <a:solidFill>
                  <a:schemeClr val="bg1"/>
                </a:solidFill>
              </a:rPr>
              <a:t>It appears to be a day in which there is a separation of that which is within the</a:t>
            </a:r>
          </a:p>
          <a:p>
            <a:r>
              <a:rPr lang="en-US" dirty="0">
                <a:solidFill>
                  <a:schemeClr val="bg1"/>
                </a:solidFill>
              </a:rPr>
              <a:t>        Kingdom and that which is without.</a:t>
            </a:r>
          </a:p>
          <a:p>
            <a:pPr marL="342900" indent="-342900">
              <a:buAutoNum type="arabicParenR" startAt="3"/>
            </a:pPr>
            <a:r>
              <a:rPr lang="en-US" dirty="0">
                <a:solidFill>
                  <a:schemeClr val="bg1"/>
                </a:solidFill>
              </a:rPr>
              <a:t>There seems to be specific warning … don't look to the things of this world</a:t>
            </a:r>
          </a:p>
          <a:p>
            <a:pPr marL="342900" indent="-342900">
              <a:buAutoNum type="arabicParenR" startAt="3"/>
            </a:pPr>
            <a:r>
              <a:rPr lang="en-US" dirty="0">
                <a:solidFill>
                  <a:schemeClr val="bg1"/>
                </a:solidFill>
              </a:rPr>
              <a:t>It appears to be sudden</a:t>
            </a:r>
          </a:p>
          <a:p>
            <a:pPr marL="342900" indent="-342900">
              <a:buAutoNum type="arabicParenR" startAt="3"/>
            </a:pPr>
            <a:r>
              <a:rPr lang="en-US" dirty="0">
                <a:solidFill>
                  <a:schemeClr val="bg1"/>
                </a:solidFill>
              </a:rPr>
              <a:t>There could be a link here to Matthew 25 and Revelation 14</a:t>
            </a:r>
          </a:p>
          <a:p>
            <a:pPr marL="342900" indent="-342900">
              <a:buAutoNum type="arabicParenR" startAt="3"/>
            </a:pPr>
            <a:endParaRPr lang="en-US" dirty="0">
              <a:solidFill>
                <a:schemeClr val="bg1"/>
              </a:solidFill>
            </a:endParaRPr>
          </a:p>
          <a:p>
            <a:endParaRPr lang="en-US" dirty="0">
              <a:solidFill>
                <a:schemeClr val="bg1"/>
              </a:solidFill>
            </a:endParaRPr>
          </a:p>
          <a:p>
            <a:r>
              <a:rPr lang="en-US" dirty="0">
                <a:solidFill>
                  <a:schemeClr val="bg1"/>
                </a:solidFill>
              </a:rPr>
              <a:t>I align these events at the </a:t>
            </a:r>
          </a:p>
          <a:p>
            <a:r>
              <a:rPr lang="en-US" dirty="0">
                <a:solidFill>
                  <a:schemeClr val="bg1"/>
                </a:solidFill>
              </a:rPr>
              <a:t>bodily return of Christ, at the </a:t>
            </a:r>
          </a:p>
          <a:p>
            <a:r>
              <a:rPr lang="en-US" dirty="0">
                <a:solidFill>
                  <a:schemeClr val="bg1"/>
                </a:solidFill>
              </a:rPr>
              <a:t>end of the Battle of </a:t>
            </a:r>
          </a:p>
          <a:p>
            <a:r>
              <a:rPr lang="en-US" dirty="0">
                <a:solidFill>
                  <a:schemeClr val="bg1"/>
                </a:solidFill>
              </a:rPr>
              <a:t>Armageddon.</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85358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18:1-8</a:t>
            </a:r>
          </a:p>
        </p:txBody>
      </p:sp>
      <p:sp>
        <p:nvSpPr>
          <p:cNvPr id="2" name="TextBox 1"/>
          <p:cNvSpPr txBox="1"/>
          <p:nvPr/>
        </p:nvSpPr>
        <p:spPr>
          <a:xfrm>
            <a:off x="206830" y="896385"/>
            <a:ext cx="4341253" cy="923330"/>
          </a:xfrm>
          <a:prstGeom prst="rect">
            <a:avLst/>
          </a:prstGeom>
          <a:noFill/>
        </p:spPr>
        <p:txBody>
          <a:bodyPr wrap="none" rtlCol="0">
            <a:spAutoFit/>
          </a:bodyPr>
          <a:lstStyle/>
          <a:p>
            <a:r>
              <a:rPr lang="en-US" sz="3600" dirty="0">
                <a:solidFill>
                  <a:schemeClr val="bg1"/>
                </a:solidFill>
              </a:rPr>
              <a:t>The Art Of Persistence</a:t>
            </a:r>
          </a:p>
          <a:p>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923" y="1528466"/>
            <a:ext cx="6970243" cy="5227682"/>
          </a:xfrm>
          <a:prstGeom prst="rect">
            <a:avLst/>
          </a:prstGeom>
        </p:spPr>
      </p:pic>
    </p:spTree>
    <p:extLst>
      <p:ext uri="{BB962C8B-B14F-4D97-AF65-F5344CB8AC3E}">
        <p14:creationId xmlns:p14="http://schemas.microsoft.com/office/powerpoint/2010/main" val="1324005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cdn.wonderfulengineering.com/wp-content/uploads/2014/01/highway-wallpa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88" y="1563903"/>
            <a:ext cx="7893933" cy="44387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5671"/>
            <a:ext cx="3089475" cy="3118933"/>
          </a:xfrm>
          <a:prstGeom prst="rect">
            <a:avLst/>
          </a:prstGeom>
          <a:ln>
            <a:noFill/>
          </a:ln>
          <a:effectLst>
            <a:outerShdw blurRad="190500" algn="tl" rotWithShape="0">
              <a:srgbClr val="000000">
                <a:alpha val="70000"/>
              </a:srgbClr>
            </a:outerShdw>
          </a:effectLst>
        </p:spPr>
      </p:pic>
      <p:sp>
        <p:nvSpPr>
          <p:cNvPr id="4" name="AutoShape 7" descr="data:image/jpeg;base64,/9j/4AAQSkZJRgABAQAAAQABAAD/2wCEAAkGBxQTEhUUEhQWFRUXGBcXGBgYGBoXGBgVFxwXGBgdGBgYHCggGBwlHRcXITEhJSsrLi4uFx8zODMsNygtLisBCgoKDg0OFBAPFCwcHBwsLCwsLCwsLCwsLCwsLCwsLCwsKywsLCwsLCwsLCwsLCwsLCssLCw3LCwsNywsLCs3K//AABEIAOsA1wMBIgACEQEDEQH/xAAcAAABBQEBAQAAAAAAAAAAAAADAAIEBQYBBwj/xAA7EAABAgQEAwYGAAUEAgMAAAABAhEAAyExBBJBUQVhcQYigZGh8BMyscHR4QcUI0LxUmJyghUkFpKy/8QAGAEBAQEBAQAAAAAAAAAAAAAAAAECAwT/xAAdEQEBAQEBAQADAQAAAAAAAAAAARECMSFBUXES/9oADAMBAAIRAxEAPwD3GFChQChRx47AKFCjjwHYUKFAKIuPnZUvzgfF+Jow8srXppvHm/EePzZ5cKZJcgO7JLs7cozbiyNTjOMJGz60H1itXxIG6UWsw+mn7igQSrWo2f8AHWCTk2FqA7Xd2jOtYtp3EhVkp5Cx9Ibh+I52dIH+H+guYoJwINzSlj/iO4dCgoEkZQCa1rdyPYiarRHGAKIYHL1sWHgIHi5iFDTo3Q+2inxSLk8mFXoz+hgMhSlMCCGs9OdHFYaDKlozNlHrpvAkywfLm7ER3EoOcamunXQ8oYXd7CulbNZuXu0AUy6bhtrWhsxTF3bwF97e3jsqTmFwGd/vygUwEOzbU5HnANmqcMUuzsW9v+ojlKdEgOdnoWoxPukOKDrSw/EKVL9l+mnjveIBpdywAv8A2J/EEzKFKEa9wbDyjoZiw1FNfWE1eu19NIAsqSlmYesScNLQQO6NH7ofwMBlS7O/v3aH4d/e7f4iiXOljK1gXtRmIGlhChqi7f8AYmn+6FAeswoUKOrm4YQMchPAdeFCjkA4Q2YsAEnSOx55277SF1SZaiG+Yh36BoluLJqD2p49/MKSEJPwxUEli93CfdoqpZALM23K/K0UcueRQZqV3uNAOVfAwZQoCSc3+nUm4fztHLXTF1LnC1W8as20Nn4pIANbc7bv090g3Beyk2YzkpGhtTxMa/A9hpCR/UJWdyaNp6xZKmxjJM3MQO8SQ+vn72iSub8FScwYUPhuH1pTWPRcDwSTK+RIq3pavjHOLcAkzw0xIoXcULjp1jX+Wf8ATELxiCkZBfVnDjmYqMZigDUG+x/cXHFuxa5bqkklIej15MRsaxm8Vhlo7qioF6ueVbxmtHS8Yoq7ySAzlwX53g+UG2tXsPQxVEsTtY1Op6aH7wbBTyHFGtd+lIirBCTf73BZqaGl4S5JemusIKJHhv56QkzKHep/L0pBEdSWNvD0hoUOZewhTFfWz8z7eATJlbja4f3+YKkghyW0tX6GpFoSFt5gm7c4hmcWp5uILLWCHfvHbUs1WgJqcddqW6uYJLmC27390pFemgc8jXTw099IkpWxFd2r7rX1gibNUMoOgCv/AND06R2Aqm9ypsVXOmb8xyKPZIUKOGOrmUNeOmOCA6DHRChpVSAZiVsDHhvHio4ibmUR3jtvS5pp7Ffb5k2o/MeS9sMHmxSik6jSxpGO2uWcw5IqCxdrc28P1F72d4UZs0KWGAIIBHP3etYgLT/UszgVF6s59Y2XZqUyA5oT15UjEjda/CICCABp9v3FkmrUivkqoHv0baJErEAUeOsc0pIhxgaZw3gOI4lKQCVrSkDcteKgkxD3FIx/a3hqUgzGbUmzhjT0i8/+UYYvlmpLc/CA4iYjEJOUuCCKPrs0Zv1Y8nx3eV3VN5gvuC3p1gmExQSw1Jq9bCo2pD+OYIycUEkFQoQWVSrNHJKS70Itq7VLkxzdEmZOpcmvP234hpnAhwSaULl2o2kCNrXdh3jcFuRH6hi1t46srWg1gjk2aGvSrsa63aIAn7GrGgJ2p4VESpszul3NbFwTEGVal+T+NN4ijzJ3Pk9q6e/YPIWQ5JO99uWkRkbgjfWh6/f2SyTzYMTqbVqfXwHiBJmI2J5VIqLPtB5amIHManwr5xHwqGUS9/8Al58/3Ehy4ZufzNY+GnoIoLiiMlS1VfLqM2wZ4UDxzmXfXmfpCgPcRDTHRHFGOzk6mERAfit1h3xrc4ArQxSRDwYbMtAAXJB/zHl3bHDTJc9fdZCmIVWpFwGLu1Y9MmTakNFN2lwPxkMTbbY0PpGa1HmE1IMsqYZip6A0FfxGmwnEVSpCVBi4SRvXc+IjKdoJa5cwJDsWsNqGpoI0PDOFGbKSUOAAKOS7DQHwjnGlkP5iekLm4kSEmyUghTDevKKuZJUHKcUqaaDNmUmo0fM3rrBcJwCbNQ6yWsBQFLHZq7+MXaezQCZYKXJUSpXy5gzMQKNGkT+B48zJSgKlIYli71FXq9DGPn5RnVOCpgKmABV8xZtXYAG0bXsdgMhnkhgpbAckuBfm/nAVcPEucsKAylWdJp3VG4q9/wAxcRmsPxhCXRLwss5Pm/pgqbrUn9RoeG8URMSTLSoKA+W1dG6mLiRh0uSACTQ0FadKj8w+RgEy1FaUgEjTYdfdISGvP+0/D1oxErETMqrulnrRT+YEVMuablISbs9rtyuLc41f8SHWmUEByVB/EX22jHYx0TsjaOx5gsb10MZrUPnK3dvTVrxEmzjUAPfWzfaOJW9bnzgM1ZBV0sB+IimYmYVO777Uo9PCIqFACh6Vp6w6assxZ9WGX7e7RCKzUHyIoH5G36jKpcxQ0J87ba1ufODyFgXbo48Az+kQctagklrU1B8afWJUlZNWLBtfN62gJ/xmYNa1npDpGI/VQN+eu0Q5qntXlf3SCy18jt9Bvdw0VEvGzAJTl7ubk/nVoUR58zuGmuzVc3N4UKPfzDFJeHmOGO7kYpAhjgaQ8mALVUeP7iCSgw4wBM8Q8TRvFDZsoHrFdiZRf372izK4DOT6RKPOO23CSppoplflQ9ObeEQ+y/EzKy5uja77feN3j5ecZSBlZmePP+L4cy5pFbmjDupVYDcRizG49EwOKRN+UgO2tH2HiImrASASQAl2f/PKMBwXHqRlBFNG5+7Rb4vFHEkSkKPeDlQ2BqG93i6mL/A8WkJKkCYl3roxPsQCf2hw2csrNp46fSMJO7CT/jKyzSU1LkmoOjPub8oseEfw/aYJi1nun5QDXqXtDb+jI9EwxSUhSQACHs0QeKTmHLXfwiDMnKkLAcqlqpY92j6PQn1iLjsalQJoPMenp4xdTFdxCeFTJOYCh1FesYjjZC5xWHdyARtYfnWJ/aLGZigJ0aoB32H+YzypgoxN31elmOuto52tyJKkgG777eb0oPWIWKxRVQAgakj7PrT/ABAps3MVEWB5tXoa6wKWouD62Y/mtoimTphUou7Hk5UenX6QILqxBsasx8vxB5hYvU1sanz23iPNmtUJB5mgqXfk9YijGY3JntoH0392giFU5mlKWtQ+cASjXxI0f6tz6QfDSUvRxu4NS4rATpSinujlfUXNNvSDibm2rsA7vsKRACydMwpQigHQnn6QSSBbLUeFSbHnaKg2KlNLLFu9tz31vChY6SfhlIbSjVdyTbZxXpChVfQSlwviCOqhhaO7iYoj34xHmXfTyMScrmHKlRBVzjqHBeEhZ0MS50mBZPvEU6TMLir/AH84fMm9dY5KR+/bwVUl4oqJru9PWKbj+DzoLCrZn5+VaRocRK6n2YpsStiXOnrbzjNWMbhVlSQ1PLc+UPk8TOHW4ClEiyQCWGzfWCZPhLIIygqo7kMasGMBxElwCBUWcEjkMr7xlpbYLtJxFa3Rg5hS1+6Dyd1UetIKeKcVdR/l0y03eatAA5d3Mc3na4iqwWGxywRLWpI3oL9T7ryiWez+NU3xJxWHBILC3J2H7MPqLDh3HJ8xfw8RKQAaZkKChR3Ftw3jAMepIdKDTUnx1et4N/LKQAlfzHXulja4oKRV8WniWlQz97KevVyK6esUZ7i04OU5qitdRyv78IpQFZmDKqf9QYHb9vGm4xwQ/wApJxYJKVFpgcNVRyl/9OlN4onIY6B6ncch4xitRHxOZy7eBIG58jeAImF2s55gm7V8jDlzCtRY90kHncW3tBJkpk6MC5NHejEdABa9Iiok5feZ7ONbe9W2hJcMKEV3NOnOHpBSS7661pTxpfpAstC4JHXZmHO0AZD2cPc3q9K/R4kSlAOKvU1J8YgTJZfna5fmLOwH02eCJRXYPrrd78oAiphJJJpfU+vu0Ows7vA0qdyXP4ofLnAxKNSKWeu96O5pDJDAi2V38Oeh98oC4xGJAzAagXBehDXpZ/bQojTg9SHJDG/Jo7FR9FwssNIaOTI7uR8ImAKUX5/5jgJMB2bWjfSAhQBjqwTHA1XiKJOnAD9iK7FY9QqARt+vehh2I9PtA50wKSxD8ogr8XxGa7UY7V8GEZHis9eYupmJG2/OkavEYI5mQzPtFbP7PTVnuou5zFhckvvrGa1GbxaVzEOl1FLksXITckjpFOeJqplcgUYF6PVgOdGj1/s5wVEkKdPfLZidf1GZ7QdgAtapmEIQSayz8r1JKVCqKnYimkS80lik4b2nKGSkAFrE11a7eXOLKf2mWpqga3aM3ieCT5Ch8SWoXZzmTXYpFrXboIkS+HTZgZEsqqaJBt1IhtX4XFeLKWWUWuxc2pbygfBeHT8dNyS3yBs61AgBL1A3Uz0jR8J7CqUQcSvICxypLqN2Gb+2N/gsCiUgIkpCEhrC+/U84s531LVR2i4Kn/xszDoSpWWWyQKqKk1DNcuI8YEskAKSpLJIIIKSG0ZVRH0UIzPFuCSFKPxg4LsWqxrf3pF651Oa8XKMtBelakQ1aNRy31HLenrGv452JVLSV4VWdIrkJZQA2Jv0jNIQFj/SQWIIII55SHBO0c8b1Hmlnaw63DHW4pvqIizFEir2/wB1mALjzPhEvGSwGr4kEdGu+0RAhh4NSrP+CdIigpzG5v1f1FBzMTEglxUv1va7wpaB+inb2abVhrhJIdraHlV4Bk5ABqTmO5+wPLeGOrc0qx0ah5QVQDluTUc6tcWqfKOSDmANSxO4qdK2tAOmzCoF3Zg71c0bkfOFBZsnMFJZ6JYWGj1IaFAfR5hQyOOdI9DieRHYGpdYCcR75QBpiRDVLA9vEP8Amnvy92jslZNQCdGiaoxUk2BhkrCknvANpufxBpcg/wBxflEmCBIkJFgIq+0fHpeFQkqBWtasqEJqpSjyFhUOdImYvGfOmUypqQ+XQE2zHSKvgPAlJJn4k/ExKwXUa/DSa/DRskerQ/ipvBcKpAUZqsy5hCidLMAkaACkTZss3EQuKySmU8tgpDkdSfo5r1MTsJMKkJJDEgFusAMo9nS0dychEhoTRUBTKtBQhodCgFFRipkxM9JWEmQRl/3JXoSNtPrFvEfG4b4iFIJbMCH2elIUGyDYRmu0/Y+XiXWg/CnswmAPbRQ1FT5xocJLKUhJJLUc3PM84NEzR4ZxXgM/CnLOSDXurFULA62vsIpZqh7Ht/GPoDivDJeIllExLghuYfbYx5V2l7DzcMc0sfFksdytJarpFwwuPGOfXOOk6ZJVXdnY/k0PsvESY+ZqGtGfSlxSJolgkM+xfZiGPrA1SDp1IapHKvK0YaNmLIFTV6P50OlmPUQsOnUEUd+v4joknfKdSwKudQeUEw8sMSWpyem3mPTSA7MetrBhW1PdvuyhmKIql3okvQHTc+35Qoo+iVTRD0mIcyVzPl1gg18vflHZxSlCKzFrZ/Bol/FanveKnHLhVhIV0i7kyQkUiv4dhXGY+EWsIU1YLULHe8NmJJDAsd2f0gkKKgOHwyUBki5JO5J3MFEdhQAsTKCkqSbEEecMwCnlpe7MeoofpEiAygxI/wC3nAGhQoUAoUKFAKOR2FAKOEx2FAMWuoGphxD3hR2Ax3afsTLmhUyQAiab3yq3cPtqK9Y8wxMkpWuWtLKQGNbFvztHv5jG9seyfx3XKpMA8Cm7HyjHXP6a56eTYhq19b8oHh0AEDU6O3UD8xInyyhS0LDLDgoq77WgWFFamrVvY1uBHN0DnihArROrHTWo09YUExxYqIVUtvy2Dm31hRB75m1f0vCTiRW/pEETSB+/1EPEYpqvT30jtrktcRiQFGvtor1T868oPXzjO8YxpAKhZuotFx2ccoCyD3iG6U0iauNZI+UNBIiSJ7UNDcdDEoRtk1a2bmWh8cUHhCA7ChQoBQxYq/hD44YDsKOCOwChQoUAoUKFAKFChQDSawirQXgcycBAcTiMstS+VOsAaVMJJG0FiPgZmZAJoTeJDwHl38U+FBMyViU0c/DVSjh8r8rjeMNKlkVfRwHduvV7849m7ZYT42Cmhqp746oL6dI8dloUCHAccmpTp5Vjl1Prpz4izMQxVcWvWvnSn0hQPiCS6y7Bkucpo7aN4Qow09rxK9vBtvfukV81JL0bWv1iWMUmvv3+oGucPX3Tx9Y6sK3EyQvKgJcGharCukXriXkQBQbNWwiLw2WFLKugbVwOsD4gv+vL1NQ/qzv7eAu8bNIUk9HPiIt5anAjP40g3GkW+Hmd1PQekajNTIQhqFQiYqHwoaFUeOvAdhqjCBgClOW97QBMOpxBYjy2TYX5QZUB2FDAa6wSAakw6OJhrwD44YbmjpMBU4md/VyuKh21684BxueUy0JvmmIS24Lk+gMVHaqYuVME5Nk0JvlBIcts0S+Iq+InD7ZhM2BGRQAf/sDGdaxfiZkSKezBZbsTctFRImFRJJqG8BYRZSpjJJuwPpFQGfNSU5AAp7i/V48Z7Q4AyMStNQAXAeuU1FNY9a4afmX7Ir5R5/8AxJRlxaVCvdby8tC0Y68a59YXGmineoTsDRqU08I7A+Izqqq3y3D16P7pCjm29RnT1BL19P3FViOKEsC9TQOLGjWgGKx6izfrXzGrw7s9hvi4pLhwO9UU6t78I2y9G4fggiSlOoH1q/O8ZlSsuPQ+qaPSoJvGpmTb8tvAe+kZjG0xkvoa1tU+H689VmL3FkqmIbcv4RZz2zJrX3yiJgqzPfKDTFn4hca3vFRZg1hL5QKTNFBrBdY0hA0rDkCBrVat9I6E1gHG8CmCv1gihzaOZau8BT45ayhYDuFINNiX8NfOLHDzgSodLRH4qcqXCXNWAap0G3swXAzsyQSnKo3/AMi8RUwCHw0QoqOgQmhQ1QgGqIBhFYNIYpIrr6wyV0iDL9uyEyRWpUA29benpHTMTkk+B9PfpC7b4X4kpKXGbMCN719IhYPEAyErIssJ3ra20Z/LU8aGTMpejfb9xJmLaSo7hXqDFUlZJSnmPZi14jSVpY9LbRURuCj+mnmB7rGW/iXJBlIUP7VCw0N/GNHwZZKRoLNb3vEbtng82HXSwJHUVFol8WevF+IS+8okA0AF3d3rtr5woPxFBIUXYkJqxJuH8LeR5R2OTotluHemx5xsf4c8HzoXPUe8SUps2VOw51jFz5jguCzH0r52j1/sphAjByQkM8pB6kpBL846cz6x14BN7raudYoeLyiMRLXfS9q/kxqeMYeiWFtozuMQCoO73v7pFqRc8NWBNUeQ11NfGLDEEPTeKvh8jNnYl0s1XrBcOtQYKFXb36RUWdMzEWaCprESashfg2/v34nkvrFQph8hEh9YFNqm0DwC+70p5QEl4ahf4jqRENWLCF5Tq58meAJi12LWeDSyFAPEecoFJO253hcNWCgEN4GAmiOxwGOZ4o6YjTVGDTFQEHWAAlBzHw+kdUsgPruwg8xNzEGWkqcFjU7W0aIqHxRGYDkFWv8AaKj+TMuTNZ8iAqYB/uGuba8WGOnBK0S/7lBRSNwln+sQOKzCrB4hg/8ASWLi7G5MZqh9k8UZ5M0/IKAW+nnGm4gsFBo/dJ8W9/u0ZnsbhsmGlJsaP4s9o1GLSBLU/wDpLNuxhPC+oHBHLPf6tE/iuHC5S0mxSfpyiN2fTT39Ytpkpwob0izxK+buJAjMLsydmYnd32hRZ9qJXw8TiEuwEwi+5e7c4UcXUczgsjn093MezcJxaRg5anDJloB5EJAI8xHiEmZ30sHBPnV9uYj0Xs7PZasJNLIX30v/AL+9fxjfNZ6jZcRmd0F4pZqUqBI6v938os8ZOATlWflpvZwPSKyauWkMFhr38I3WYB2fx39dSCbhIAJ2d2pGrMtzZmaPK+JrV8QKkl1pIUK20u3No9E4DxcYiQlYbMwcD/VrDmlg88VJG32hSyWoXp4wPFXDliWbr9ogqxUyWr5QUk6GoLtV76wRbJV3bfqK7C4jLPMs1cZntrXypEnD4sKBCVJPjXyP4iq43JKFy5ugUx8X9IDRImbeXSK/iM4IIKqA67aPEtMv+4GjCBcRw6ZiGW7XcUp1ijmZKgA7i9KekDweGSgHIWTa713pEDH4hMgJAdlkgUJ7zbc+UROBcLKQZqJhzLWo5Se7UuXTvRog0ipmXnAJGJzORpTx0iJP4gkukqYs1fseW8Nw60pTVQBdy8NFhMFL+/vCln9xFVPzWIbrBAslwCPdbiANMNC5YawOUADQ/oxBxOIIoSANSWpS16msV+PxMsIX8SaohiQUvQ/8kt6w0wb/AMepWK+MtQKEpUhKeaiCS9tIi4zDGTIxBUrMChag4YCljVvGCdguLJn4dICnUB/cz/t7wTtzMbCT9O4oDZy7RPxq/lmcPxM5ZSUKYFWpB06exG44gT8LKTUp9en2jzXguGVMVKSk1d77B6kdI9B4ms5UJq7AW1t5c4kWp3BEd373fxi0iv4QkhIBofP1iehV43Ga8R7cyMuNxFRVQNrWtpr7aFDP4g4r/wB7ENoQNb0eo6wo4310iBIQp0hnDh62LgRruM8SQpSFI7qpYSkF6lqeVBrGFwMxRWgFS2/5KFqaHnHpHAeCSFoQpaMxY1KlaHrFiUPA8fRiE/CxHcOqnvvbrvHcf2VLFUmeTQ0Jcb3d/rF3i+zeFKKyU6jW1edYq5mHEnMiUVJSTbOo6aOS3hGs/afxmsOFpmFMxJBHMGx676xb9meKmTiGJAlqzcgDQDzjE8XnrTOdK11KgXUohqWBLDwixkd+X3iT4kG/I3jOq9j4iXSDfyrt6tGTxmCxE1Shn+E7BJqX6h/WNNk/9MGr/DBdy79YosRLdIUSpwRUKULk7HlHSsxl5nZ+dhpiZyVFSkmr/h7a62jdSsQjEYfd0j/7NXxBLUiuxeESVJfMczg95VQx0eMhw3HzETZiELITmVS4ootQxnxfW/7N8RK5ZlqIzoJQRrfuluYaLqWpwx6R48jHTE4kZVkZqq5lxGxw3EpplSznLkB6Ct+XKLOksW/HcCmYjMB3kHMnqx8ogdlsE0tKRNUcpLhw5LnYbmOcOxS5ktWdRLFPK5I0vaLzhmGSJYIDEsSXLkl3r4wFdOwxM7MuiRv/AHFuluUMx2MyiktSiG2+5rFhjh3CauxNzyitwk9TgvUEaDlAAGFp8eckoJIDEigelBAzjiskIBlvZavl5M5cmM9xXGzP/IHvqZLMHoHFaW1PnFViMSuYV51qLOzEjc2ETWsXsqViAZippUqUSWPdYgAVBempfyik4nxUhM3JnDpY5y7qsLFvDbyirx2NmEZCteUOAMxozxm8XMURlKlZdsyufPnGRoewnGl4eahIDpUWNxXXW143P8SeMoXh0IQoELIKiD/aAq7cwI8k4ZJAWWKqBRHeVcNz5mLOajOhYWpRGZA+dVnSN4b8wb/sBgz3piqZaJc3JoSPMxuCCTan4/UZvsEkDKgfLlJa9WfWN4iUGsI3zPjNv0PCIYWaGpngBSjQCr6RJSIq+0CXw6xWoahIvzEaZeJdrJoXip5yuSpyxILGxf2axyB9pcCgT5oY2R/crRm1hRxrq//Z"/>
          <p:cNvSpPr>
            <a:spLocks noChangeAspect="1" noChangeArrowheads="1"/>
          </p:cNvSpPr>
          <p:nvPr/>
        </p:nvSpPr>
        <p:spPr bwMode="auto">
          <a:xfrm>
            <a:off x="155575" y="-2286000"/>
            <a:ext cx="4352925"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data:image/jpeg;base64,/9j/4AAQSkZJRgABAQAAAQABAAD/2wCEAAkGBxQTEhUUEhQWFRUXGBcXGBgYGBoXGBgVFxwXGBgdGBgYHCggGBwlHRcXITEhJSsrLi4uFx8zODMsNygtLisBCgoKDg0OFBAPFCwcHBwsLCwsLCwsLCwsLCwsLCwsLCwsKywsLCwsLCwsLCwsLCwsLCssLCw3LCwsNywsLCs3K//AABEIAOsA1wMBIgACEQEDEQH/xAAcAAABBQEBAQAAAAAAAAAAAAADAAIEBQYBBwj/xAA7EAABAgQEAwYGAAUEAgMAAAABAhEAAyExBBJBUQVhcQYigZGh8BMyscHR4QcUI0LxUmJyghUkFpKy/8QAGAEBAQEBAQAAAAAAAAAAAAAAAAECAwT/xAAdEQEBAQEBAQADAQAAAAAAAAAAARECMSFBUXES/9oADAMBAAIRAxEAPwD3GFChQChRx47AKFCjjwHYUKFAKIuPnZUvzgfF+Jow8srXppvHm/EePzZ5cKZJcgO7JLs7cozbiyNTjOMJGz60H1itXxIG6UWsw+mn7igQSrWo2f8AHWCTk2FqA7Xd2jOtYtp3EhVkp5Cx9Ibh+I52dIH+H+guYoJwINzSlj/iO4dCgoEkZQCa1rdyPYiarRHGAKIYHL1sWHgIHi5iFDTo3Q+2inxSLk8mFXoz+hgMhSlMCCGs9OdHFYaDKlozNlHrpvAkywfLm7ER3EoOcamunXQ8oYXd7CulbNZuXu0AUy6bhtrWhsxTF3bwF97e3jsqTmFwGd/vygUwEOzbU5HnANmqcMUuzsW9v+ojlKdEgOdnoWoxPukOKDrSw/EKVL9l+mnjveIBpdywAv8A2J/EEzKFKEa9wbDyjoZiw1FNfWE1eu19NIAsqSlmYesScNLQQO6NH7ofwMBlS7O/v3aH4d/e7f4iiXOljK1gXtRmIGlhChqi7f8AYmn+6FAeswoUKOrm4YQMchPAdeFCjkA4Q2YsAEnSOx55277SF1SZaiG+Yh36BoluLJqD2p49/MKSEJPwxUEli93CfdoqpZALM23K/K0UcueRQZqV3uNAOVfAwZQoCSc3+nUm4fztHLXTF1LnC1W8as20Nn4pIANbc7bv090g3Beyk2YzkpGhtTxMa/A9hpCR/UJWdyaNp6xZKmxjJM3MQO8SQ+vn72iSub8FScwYUPhuH1pTWPRcDwSTK+RIq3pavjHOLcAkzw0xIoXcULjp1jX+Wf8ATELxiCkZBfVnDjmYqMZigDUG+x/cXHFuxa5bqkklIej15MRsaxm8Vhlo7qioF6ueVbxmtHS8Yoq7ySAzlwX53g+UG2tXsPQxVEsTtY1Op6aH7wbBTyHFGtd+lIirBCTf73BZqaGl4S5JemusIKJHhv56QkzKHep/L0pBEdSWNvD0hoUOZewhTFfWz8z7eATJlbja4f3+YKkghyW0tX6GpFoSFt5gm7c4hmcWp5uILLWCHfvHbUs1WgJqcddqW6uYJLmC27390pFemgc8jXTw099IkpWxFd2r7rX1gibNUMoOgCv/AND06R2Aqm9ypsVXOmb8xyKPZIUKOGOrmUNeOmOCA6DHRChpVSAZiVsDHhvHio4ibmUR3jtvS5pp7Ffb5k2o/MeS9sMHmxSik6jSxpGO2uWcw5IqCxdrc28P1F72d4UZs0KWGAIIBHP3etYgLT/UszgVF6s59Y2XZqUyA5oT15UjEjda/CICCABp9v3FkmrUivkqoHv0baJErEAUeOsc0pIhxgaZw3gOI4lKQCVrSkDcteKgkxD3FIx/a3hqUgzGbUmzhjT0i8/+UYYvlmpLc/CA4iYjEJOUuCCKPrs0Zv1Y8nx3eV3VN5gvuC3p1gmExQSw1Jq9bCo2pD+OYIycUEkFQoQWVSrNHJKS70Itq7VLkxzdEmZOpcmvP234hpnAhwSaULl2o2kCNrXdh3jcFuRH6hi1t46srWg1gjk2aGvSrsa63aIAn7GrGgJ2p4VESpszul3NbFwTEGVal+T+NN4ijzJ3Pk9q6e/YPIWQ5JO99uWkRkbgjfWh6/f2SyTzYMTqbVqfXwHiBJmI2J5VIqLPtB5amIHManwr5xHwqGUS9/8Al58/3Ehy4ZufzNY+GnoIoLiiMlS1VfLqM2wZ4UDxzmXfXmfpCgPcRDTHRHFGOzk6mERAfit1h3xrc4ArQxSRDwYbMtAAXJB/zHl3bHDTJc9fdZCmIVWpFwGLu1Y9MmTakNFN2lwPxkMTbbY0PpGa1HmE1IMsqYZip6A0FfxGmwnEVSpCVBi4SRvXc+IjKdoJa5cwJDsWsNqGpoI0PDOFGbKSUOAAKOS7DQHwjnGlkP5iekLm4kSEmyUghTDevKKuZJUHKcUqaaDNmUmo0fM3rrBcJwCbNQ6yWsBQFLHZq7+MXaezQCZYKXJUSpXy5gzMQKNGkT+B48zJSgKlIYli71FXq9DGPn5RnVOCpgKmABV8xZtXYAG0bXsdgMhnkhgpbAckuBfm/nAVcPEucsKAylWdJp3VG4q9/wAxcRmsPxhCXRLwss5Pm/pgqbrUn9RoeG8URMSTLSoKA+W1dG6mLiRh0uSACTQ0FadKj8w+RgEy1FaUgEjTYdfdISGvP+0/D1oxErETMqrulnrRT+YEVMuablISbs9rtyuLc41f8SHWmUEByVB/EX22jHYx0TsjaOx5gsb10MZrUPnK3dvTVrxEmzjUAPfWzfaOJW9bnzgM1ZBV0sB+IimYmYVO777Uo9PCIqFACh6Vp6w6assxZ9WGX7e7RCKzUHyIoH5G36jKpcxQ0J87ba1ufODyFgXbo48Az+kQctagklrU1B8afWJUlZNWLBtfN62gJ/xmYNa1npDpGI/VQN+eu0Q5qntXlf3SCy18jt9Bvdw0VEvGzAJTl7ubk/nVoUR58zuGmuzVc3N4UKPfzDFJeHmOGO7kYpAhjgaQ8mALVUeP7iCSgw4wBM8Q8TRvFDZsoHrFdiZRf372izK4DOT6RKPOO23CSppoplflQ9ObeEQ+y/EzKy5uja77feN3j5ecZSBlZmePP+L4cy5pFbmjDupVYDcRizG49EwOKRN+UgO2tH2HiImrASASQAl2f/PKMBwXHqRlBFNG5+7Rb4vFHEkSkKPeDlQ2BqG93i6mL/A8WkJKkCYl3roxPsQCf2hw2csrNp46fSMJO7CT/jKyzSU1LkmoOjPub8oseEfw/aYJi1nun5QDXqXtDb+jI9EwxSUhSQACHs0QeKTmHLXfwiDMnKkLAcqlqpY92j6PQn1iLjsalQJoPMenp4xdTFdxCeFTJOYCh1FesYjjZC5xWHdyARtYfnWJ/aLGZigJ0aoB32H+YzypgoxN31elmOuto52tyJKkgG777eb0oPWIWKxRVQAgakj7PrT/ABAps3MVEWB5tXoa6wKWouD62Y/mtoimTphUou7Hk5UenX6QILqxBsasx8vxB5hYvU1sanz23iPNmtUJB5mgqXfk9YijGY3JntoH0392giFU5mlKWtQ+cASjXxI0f6tz6QfDSUvRxu4NS4rATpSinujlfUXNNvSDibm2rsA7vsKRACydMwpQigHQnn6QSSBbLUeFSbHnaKg2KlNLLFu9tz31vChY6SfhlIbSjVdyTbZxXpChVfQSlwviCOqhhaO7iYoj34xHmXfTyMScrmHKlRBVzjqHBeEhZ0MS50mBZPvEU6TMLir/AH84fMm9dY5KR+/bwVUl4oqJru9PWKbj+DzoLCrZn5+VaRocRK6n2YpsStiXOnrbzjNWMbhVlSQ1PLc+UPk8TOHW4ClEiyQCWGzfWCZPhLIIygqo7kMasGMBxElwCBUWcEjkMr7xlpbYLtJxFa3Rg5hS1+6Dyd1UetIKeKcVdR/l0y03eatAA5d3Mc3na4iqwWGxywRLWpI3oL9T7ryiWez+NU3xJxWHBILC3J2H7MPqLDh3HJ8xfw8RKQAaZkKChR3Ftw3jAMepIdKDTUnx1et4N/LKQAlfzHXulja4oKRV8WniWlQz97KevVyK6esUZ7i04OU5qitdRyv78IpQFZmDKqf9QYHb9vGm4xwQ/wApJxYJKVFpgcNVRyl/9OlN4onIY6B6ncch4xitRHxOZy7eBIG58jeAImF2s55gm7V8jDlzCtRY90kHncW3tBJkpk6MC5NHejEdABa9Iiok5feZ7ONbe9W2hJcMKEV3NOnOHpBSS7661pTxpfpAstC4JHXZmHO0AZD2cPc3q9K/R4kSlAOKvU1J8YgTJZfna5fmLOwH02eCJRXYPrrd78oAiphJJJpfU+vu0Ows7vA0qdyXP4ofLnAxKNSKWeu96O5pDJDAi2V38Oeh98oC4xGJAzAagXBehDXpZ/bQojTg9SHJDG/Jo7FR9FwssNIaOTI7uR8ImAKUX5/5jgJMB2bWjfSAhQBjqwTHA1XiKJOnAD9iK7FY9QqARt+vehh2I9PtA50wKSxD8ogr8XxGa7UY7V8GEZHis9eYupmJG2/OkavEYI5mQzPtFbP7PTVnuou5zFhckvvrGa1GbxaVzEOl1FLksXITckjpFOeJqplcgUYF6PVgOdGj1/s5wVEkKdPfLZidf1GZ7QdgAtapmEIQSayz8r1JKVCqKnYimkS80lik4b2nKGSkAFrE11a7eXOLKf2mWpqga3aM3ieCT5Ch8SWoXZzmTXYpFrXboIkS+HTZgZEsqqaJBt1IhtX4XFeLKWWUWuxc2pbygfBeHT8dNyS3yBs61AgBL1A3Uz0jR8J7CqUQcSvICxypLqN2Gb+2N/gsCiUgIkpCEhrC+/U84s531LVR2i4Kn/xszDoSpWWWyQKqKk1DNcuI8YEskAKSpLJIIIKSG0ZVRH0UIzPFuCSFKPxg4LsWqxrf3pF651Oa8XKMtBelakQ1aNRy31HLenrGv452JVLSV4VWdIrkJZQA2Jv0jNIQFj/SQWIIII55SHBO0c8b1Hmlnaw63DHW4pvqIizFEir2/wB1mALjzPhEvGSwGr4kEdGu+0RAhh4NSrP+CdIigpzG5v1f1FBzMTEglxUv1va7wpaB+inb2abVhrhJIdraHlV4Bk5ABqTmO5+wPLeGOrc0qx0ah5QVQDluTUc6tcWqfKOSDmANSxO4qdK2tAOmzCoF3Zg71c0bkfOFBZsnMFJZ6JYWGj1IaFAfR5hQyOOdI9DieRHYGpdYCcR75QBpiRDVLA9vEP8Amnvy92jslZNQCdGiaoxUk2BhkrCknvANpufxBpcg/wBxflEmCBIkJFgIq+0fHpeFQkqBWtasqEJqpSjyFhUOdImYvGfOmUypqQ+XQE2zHSKvgPAlJJn4k/ExKwXUa/DSa/DRskerQ/ipvBcKpAUZqsy5hCidLMAkaACkTZss3EQuKySmU8tgpDkdSfo5r1MTsJMKkJJDEgFusAMo9nS0dychEhoTRUBTKtBQhodCgFFRipkxM9JWEmQRl/3JXoSNtPrFvEfG4b4iFIJbMCH2elIUGyDYRmu0/Y+XiXWg/CnswmAPbRQ1FT5xocJLKUhJJLUc3PM84NEzR4ZxXgM/CnLOSDXurFULA62vsIpZqh7Ht/GPoDivDJeIllExLghuYfbYx5V2l7DzcMc0sfFksdytJarpFwwuPGOfXOOk6ZJVXdnY/k0PsvESY+ZqGtGfSlxSJolgkM+xfZiGPrA1SDp1IapHKvK0YaNmLIFTV6P50OlmPUQsOnUEUd+v4joknfKdSwKudQeUEw8sMSWpyem3mPTSA7MetrBhW1PdvuyhmKIql3okvQHTc+35Qoo+iVTRD0mIcyVzPl1gg18vflHZxSlCKzFrZ/Bol/FanveKnHLhVhIV0i7kyQkUiv4dhXGY+EWsIU1YLULHe8NmJJDAsd2f0gkKKgOHwyUBki5JO5J3MFEdhQAsTKCkqSbEEecMwCnlpe7MeoofpEiAygxI/wC3nAGhQoUAoUKFAKOR2FAKOEx2FAMWuoGphxD3hR2Ax3afsTLmhUyQAiab3yq3cPtqK9Y8wxMkpWuWtLKQGNbFvztHv5jG9seyfx3XKpMA8Cm7HyjHXP6a56eTYhq19b8oHh0AEDU6O3UD8xInyyhS0LDLDgoq77WgWFFamrVvY1uBHN0DnihArROrHTWo09YUExxYqIVUtvy2Dm31hRB75m1f0vCTiRW/pEETSB+/1EPEYpqvT30jtrktcRiQFGvtor1T868oPXzjO8YxpAKhZuotFx2ccoCyD3iG6U0iauNZI+UNBIiSJ7UNDcdDEoRtk1a2bmWh8cUHhCA7ChQoBQxYq/hD44YDsKOCOwChQoUAoUKFAKFChQDSawirQXgcycBAcTiMstS+VOsAaVMJJG0FiPgZmZAJoTeJDwHl38U+FBMyViU0c/DVSjh8r8rjeMNKlkVfRwHduvV7849m7ZYT42Cmhqp746oL6dI8dloUCHAccmpTp5Vjl1Prpz4izMQxVcWvWvnSn0hQPiCS6y7Bkucpo7aN4Qow09rxK9vBtvfukV81JL0bWv1iWMUmvv3+oGucPX3Tx9Y6sK3EyQvKgJcGharCukXriXkQBQbNWwiLw2WFLKugbVwOsD4gv+vL1NQ/qzv7eAu8bNIUk9HPiIt5anAjP40g3GkW+Hmd1PQekajNTIQhqFQiYqHwoaFUeOvAdhqjCBgClOW97QBMOpxBYjy2TYX5QZUB2FDAa6wSAakw6OJhrwD44YbmjpMBU4md/VyuKh21684BxueUy0JvmmIS24Lk+gMVHaqYuVME5Nk0JvlBIcts0S+Iq+InD7ZhM2BGRQAf/sDGdaxfiZkSKezBZbsTctFRImFRJJqG8BYRZSpjJJuwPpFQGfNSU5AAp7i/V48Z7Q4AyMStNQAXAeuU1FNY9a4afmX7Ir5R5/8AxJRlxaVCvdby8tC0Y68a59YXGmineoTsDRqU08I7A+Izqqq3y3D16P7pCjm29RnT1BL19P3FViOKEsC9TQOLGjWgGKx6izfrXzGrw7s9hvi4pLhwO9UU6t78I2y9G4fggiSlOoH1q/O8ZlSsuPQ+qaPSoJvGpmTb8tvAe+kZjG0xkvoa1tU+H689VmL3FkqmIbcv4RZz2zJrX3yiJgqzPfKDTFn4hca3vFRZg1hL5QKTNFBrBdY0hA0rDkCBrVat9I6E1gHG8CmCv1gihzaOZau8BT45ayhYDuFINNiX8NfOLHDzgSodLRH4qcqXCXNWAap0G3swXAzsyQSnKo3/AMi8RUwCHw0QoqOgQmhQ1QgGqIBhFYNIYpIrr6wyV0iDL9uyEyRWpUA29benpHTMTkk+B9PfpC7b4X4kpKXGbMCN719IhYPEAyErIssJ3ra20Z/LU8aGTMpejfb9xJmLaSo7hXqDFUlZJSnmPZi14jSVpY9LbRURuCj+mnmB7rGW/iXJBlIUP7VCw0N/GNHwZZKRoLNb3vEbtng82HXSwJHUVFol8WevF+IS+8okA0AF3d3rtr5woPxFBIUXYkJqxJuH8LeR5R2OTotluHemx5xsf4c8HzoXPUe8SUps2VOw51jFz5jguCzH0r52j1/sphAjByQkM8pB6kpBL846cz6x14BN7raudYoeLyiMRLXfS9q/kxqeMYeiWFtozuMQCoO73v7pFqRc8NWBNUeQ11NfGLDEEPTeKvh8jNnYl0s1XrBcOtQYKFXb36RUWdMzEWaCprESashfg2/v34nkvrFQph8hEh9YFNqm0DwC+70p5QEl4ahf4jqRENWLCF5Tq58meAJi12LWeDSyFAPEecoFJO253hcNWCgEN4GAmiOxwGOZ4o6YjTVGDTFQEHWAAlBzHw+kdUsgPruwg8xNzEGWkqcFjU7W0aIqHxRGYDkFWv8AaKj+TMuTNZ8iAqYB/uGuba8WGOnBK0S/7lBRSNwln+sQOKzCrB4hg/8ASWLi7G5MZqh9k8UZ5M0/IKAW+nnGm4gsFBo/dJ8W9/u0ZnsbhsmGlJsaP4s9o1GLSBLU/wDpLNuxhPC+oHBHLPf6tE/iuHC5S0mxSfpyiN2fTT39Ytpkpwob0izxK+buJAjMLsydmYnd32hRZ9qJXw8TiEuwEwi+5e7c4UcXUczgsjn093MezcJxaRg5anDJloB5EJAI8xHiEmZ30sHBPnV9uYj0Xs7PZasJNLIX30v/AL+9fxjfNZ6jZcRmd0F4pZqUqBI6v938os8ZOATlWflpvZwPSKyauWkMFhr38I3WYB2fx39dSCbhIAJ2d2pGrMtzZmaPK+JrV8QKkl1pIUK20u3No9E4DxcYiQlYbMwcD/VrDmlg88VJG32hSyWoXp4wPFXDliWbr9ogqxUyWr5QUk6GoLtV76wRbJV3bfqK7C4jLPMs1cZntrXypEnD4sKBCVJPjXyP4iq43JKFy5ugUx8X9IDRImbeXSK/iM4IIKqA67aPEtMv+4GjCBcRw6ZiGW7XcUp1ijmZKgA7i9KekDweGSgHIWTa713pEDH4hMgJAdlkgUJ7zbc+UROBcLKQZqJhzLWo5Se7UuXTvRog0ipmXnAJGJzORpTx0iJP4gkukqYs1fseW8Nw60pTVQBdy8NFhMFL+/vCln9xFVPzWIbrBAslwCPdbiANMNC5YawOUADQ/oxBxOIIoSANSWpS16msV+PxMsIX8SaohiQUvQ/8kt6w0wb/AMepWK+MtQKEpUhKeaiCS9tIi4zDGTIxBUrMChag4YCljVvGCdguLJn4dICnUB/cz/t7wTtzMbCT9O4oDZy7RPxq/lmcPxM5ZSUKYFWpB06exG44gT8LKTUp9en2jzXguGVMVKSk1d77B6kdI9B4ms5UJq7AW1t5c4kWp3BEd373fxi0iv4QkhIBofP1iehV43Ga8R7cyMuNxFRVQNrWtpr7aFDP4g4r/wB7ENoQNb0eo6wo4310iBIQp0hnDh62LgRruM8SQpSFI7qpYSkF6lqeVBrGFwMxRWgFS2/5KFqaHnHpHAeCSFoQpaMxY1KlaHrFiUPA8fRiE/CxHcOqnvvbrvHcf2VLFUmeTQ0Jcb3d/rF3i+zeFKKyU6jW1edYq5mHEnMiUVJSTbOo6aOS3hGs/afxmsOFpmFMxJBHMGx676xb9meKmTiGJAlqzcgDQDzjE8XnrTOdK11KgXUohqWBLDwixkd+X3iT4kG/I3jOq9j4iXSDfyrt6tGTxmCxE1Shn+E7BJqX6h/WNNk/9MGr/DBdy79YosRLdIUSpwRUKULk7HlHSsxl5nZ+dhpiZyVFSkmr/h7a62jdSsQjEYfd0j/7NXxBLUiuxeESVJfMczg95VQx0eMhw3HzETZiELITmVS4ootQxnxfW/7N8RK5ZlqIzoJQRrfuluYaLqWpwx6R48jHTE4kZVkZqq5lxGxw3EpplSznLkB6Ct+XKLOksW/HcCmYjMB3kHMnqx8ogdlsE0tKRNUcpLhw5LnYbmOcOxS5ktWdRLFPK5I0vaLzhmGSJYIDEsSXLkl3r4wFdOwxM7MuiRv/AHFuluUMx2MyiktSiG2+5rFhjh3CauxNzyitwk9TgvUEaDlAAGFp8eckoJIDEigelBAzjiskIBlvZavl5M5cmM9xXGzP/IHvqZLMHoHFaW1PnFViMSuYV51qLOzEjc2ETWsXsqViAZippUqUSWPdYgAVBempfyik4nxUhM3JnDpY5y7qsLFvDbyirx2NmEZCteUOAMxozxm8XMURlKlZdsyufPnGRoewnGl4eahIDpUWNxXXW143P8SeMoXh0IQoELIKiD/aAq7cwI8k4ZJAWWKqBRHeVcNz5mLOajOhYWpRGZA+dVnSN4b8wb/sBgz3piqZaJc3JoSPMxuCCTan4/UZvsEkDKgfLlJa9WfWN4iUGsI3zPjNv0PCIYWaGpngBSjQCr6RJSIq+0CXw6xWoahIvzEaZeJdrJoXip5yuSpyxILGxf2axyB9pcCgT5oY2R/crRm1hRxrq//Z"/>
          <p:cNvSpPr>
            <a:spLocks noChangeAspect="1" noChangeArrowheads="1"/>
          </p:cNvSpPr>
          <p:nvPr/>
        </p:nvSpPr>
        <p:spPr bwMode="auto">
          <a:xfrm>
            <a:off x="307975" y="-2133600"/>
            <a:ext cx="4352925"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5" name="Picture 11" descr="http://kolahun.typepad.com/.a/6a00e009968c0a883301538f6dee96970b-p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0244" y="3918309"/>
            <a:ext cx="2671840" cy="2923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18:1-8</a:t>
            </a:r>
          </a:p>
        </p:txBody>
      </p:sp>
      <p:sp>
        <p:nvSpPr>
          <p:cNvPr id="8" name="TextBox 7"/>
          <p:cNvSpPr txBox="1"/>
          <p:nvPr/>
        </p:nvSpPr>
        <p:spPr>
          <a:xfrm>
            <a:off x="206830" y="896385"/>
            <a:ext cx="4341253" cy="923330"/>
          </a:xfrm>
          <a:prstGeom prst="rect">
            <a:avLst/>
          </a:prstGeom>
          <a:noFill/>
        </p:spPr>
        <p:txBody>
          <a:bodyPr wrap="none" rtlCol="0">
            <a:spAutoFit/>
          </a:bodyPr>
          <a:lstStyle/>
          <a:p>
            <a:r>
              <a:rPr lang="en-US" sz="3600" dirty="0">
                <a:solidFill>
                  <a:schemeClr val="bg1"/>
                </a:solidFill>
              </a:rPr>
              <a:t>The Art Of Persistence</a:t>
            </a:r>
          </a:p>
          <a:p>
            <a:endParaRPr lang="en-US" dirty="0">
              <a:solidFill>
                <a:schemeClr val="bg1"/>
              </a:solidFill>
            </a:endParaRPr>
          </a:p>
        </p:txBody>
      </p:sp>
    </p:spTree>
    <p:extLst>
      <p:ext uri="{BB962C8B-B14F-4D97-AF65-F5344CB8AC3E}">
        <p14:creationId xmlns:p14="http://schemas.microsoft.com/office/powerpoint/2010/main" val="2752370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18:9-17</a:t>
            </a:r>
          </a:p>
        </p:txBody>
      </p:sp>
      <p:pic>
        <p:nvPicPr>
          <p:cNvPr id="3076" name="Picture 4" descr="Image result for arrog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83" y="233289"/>
            <a:ext cx="5024669" cy="30064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rrog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65" y="3382585"/>
            <a:ext cx="371475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arrog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5581" y="3607310"/>
            <a:ext cx="3921450" cy="29594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arroga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500" y="1112740"/>
            <a:ext cx="2802827" cy="238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1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6297621" cy="5509200"/>
          </a:xfrm>
          <a:prstGeom prst="rect">
            <a:avLst/>
          </a:prstGeom>
          <a:noFill/>
        </p:spPr>
        <p:txBody>
          <a:bodyPr wrap="none" rtlCol="0">
            <a:spAutoFit/>
          </a:bodyPr>
          <a:lstStyle/>
          <a:p>
            <a:r>
              <a:rPr lang="en-US" sz="1600" b="1" dirty="0">
                <a:solidFill>
                  <a:schemeClr val="bg1"/>
                </a:solidFill>
              </a:rPr>
              <a:t>On The Way To Jerusalem</a:t>
            </a:r>
          </a:p>
          <a:p>
            <a:r>
              <a:rPr lang="en-US" sz="1600" dirty="0">
                <a:solidFill>
                  <a:schemeClr val="bg1"/>
                </a:solidFill>
              </a:rPr>
              <a:t>9:51-62		Jesus now turns towards Jerusalem (and the cross).</a:t>
            </a:r>
          </a:p>
          <a:p>
            <a:r>
              <a:rPr lang="en-US" sz="1600" dirty="0">
                <a:solidFill>
                  <a:schemeClr val="bg1"/>
                </a:solidFill>
              </a:rPr>
              <a:t>10:1-24		The seventy disciples are sent out to minister. </a:t>
            </a:r>
          </a:p>
          <a:p>
            <a:r>
              <a:rPr lang="en-US" sz="1600" dirty="0">
                <a:solidFill>
                  <a:schemeClr val="bg1"/>
                </a:solidFill>
              </a:rPr>
              <a:t>10:25-29		The lawyer asks, “Who is my </a:t>
            </a:r>
            <a:r>
              <a:rPr lang="en-US" sz="1600" dirty="0" err="1">
                <a:solidFill>
                  <a:schemeClr val="bg1"/>
                </a:solidFill>
              </a:rPr>
              <a:t>neighbour</a:t>
            </a:r>
            <a:r>
              <a:rPr lang="en-US" sz="1600" dirty="0">
                <a:solidFill>
                  <a:schemeClr val="bg1"/>
                </a:solidFill>
              </a:rPr>
              <a:t>”?</a:t>
            </a:r>
          </a:p>
          <a:p>
            <a:r>
              <a:rPr lang="en-US" sz="1600" dirty="0">
                <a:solidFill>
                  <a:schemeClr val="bg1"/>
                </a:solidFill>
              </a:rPr>
              <a:t>10:30-37		The good Samaritan story.</a:t>
            </a:r>
          </a:p>
          <a:p>
            <a:r>
              <a:rPr lang="en-US" sz="1600" dirty="0">
                <a:solidFill>
                  <a:schemeClr val="bg1"/>
                </a:solidFill>
              </a:rPr>
              <a:t>10:38-42		The contrasts between Mary and Martha.</a:t>
            </a:r>
          </a:p>
          <a:p>
            <a:endParaRPr lang="en-US" sz="1600" dirty="0">
              <a:solidFill>
                <a:schemeClr val="bg1"/>
              </a:solidFill>
            </a:endParaRPr>
          </a:p>
          <a:p>
            <a:r>
              <a:rPr lang="en-US" sz="1600" dirty="0">
                <a:solidFill>
                  <a:schemeClr val="bg1"/>
                </a:solidFill>
              </a:rPr>
              <a:t>11:1		Jesus praying.</a:t>
            </a:r>
          </a:p>
          <a:p>
            <a:r>
              <a:rPr lang="en-US" sz="1600" dirty="0">
                <a:solidFill>
                  <a:schemeClr val="bg1"/>
                </a:solidFill>
              </a:rPr>
              <a:t>11:2-4  		Jesus’ instructions on prayer.</a:t>
            </a:r>
          </a:p>
          <a:p>
            <a:r>
              <a:rPr lang="en-US" sz="1600" dirty="0">
                <a:solidFill>
                  <a:schemeClr val="bg1"/>
                </a:solidFill>
              </a:rPr>
              <a:t>11:5-13		</a:t>
            </a:r>
            <a:r>
              <a:rPr lang="en-US" sz="1600" dirty="0">
                <a:solidFill>
                  <a:schemeClr val="accent5">
                    <a:lumMod val="60000"/>
                    <a:lumOff val="40000"/>
                  </a:schemeClr>
                </a:solidFill>
              </a:rPr>
              <a:t>A parable on prayer</a:t>
            </a:r>
          </a:p>
          <a:p>
            <a:r>
              <a:rPr lang="en-US" sz="1600" dirty="0">
                <a:solidFill>
                  <a:schemeClr val="bg1"/>
                </a:solidFill>
              </a:rPr>
              <a:t>11:14-28		Jesus teaches on Demonism</a:t>
            </a:r>
          </a:p>
          <a:p>
            <a:r>
              <a:rPr lang="en-US" sz="1600" dirty="0">
                <a:solidFill>
                  <a:schemeClr val="bg1"/>
                </a:solidFill>
              </a:rPr>
              <a:t>11:29-32		The sign of Jonah</a:t>
            </a:r>
          </a:p>
          <a:p>
            <a:r>
              <a:rPr lang="en-US" sz="1600" dirty="0">
                <a:solidFill>
                  <a:schemeClr val="bg1"/>
                </a:solidFill>
              </a:rPr>
              <a:t>11:33-38		</a:t>
            </a:r>
            <a:r>
              <a:rPr lang="en-US" sz="1600" dirty="0">
                <a:solidFill>
                  <a:schemeClr val="accent5">
                    <a:lumMod val="60000"/>
                    <a:lumOff val="40000"/>
                  </a:schemeClr>
                </a:solidFill>
              </a:rPr>
              <a:t>The parable of the candle.</a:t>
            </a:r>
          </a:p>
          <a:p>
            <a:r>
              <a:rPr lang="en-US" sz="1600" dirty="0">
                <a:solidFill>
                  <a:schemeClr val="bg1"/>
                </a:solidFill>
              </a:rPr>
              <a:t>11:39-44		The Pharisees are denounced.</a:t>
            </a:r>
          </a:p>
          <a:p>
            <a:r>
              <a:rPr lang="en-US" sz="1600" dirty="0">
                <a:solidFill>
                  <a:schemeClr val="bg1"/>
                </a:solidFill>
              </a:rPr>
              <a:t>11:45-54		The lawyers are denounced.</a:t>
            </a:r>
          </a:p>
          <a:p>
            <a:endParaRPr lang="en-US" sz="1600" dirty="0">
              <a:solidFill>
                <a:schemeClr val="bg1"/>
              </a:solidFill>
            </a:endParaRPr>
          </a:p>
          <a:p>
            <a:r>
              <a:rPr lang="en-US" sz="1600" dirty="0">
                <a:solidFill>
                  <a:schemeClr val="bg1"/>
                </a:solidFill>
              </a:rPr>
              <a:t>12:1-12		The warning about false doctrine.</a:t>
            </a:r>
          </a:p>
          <a:p>
            <a:r>
              <a:rPr lang="en-US" sz="1600" dirty="0">
                <a:solidFill>
                  <a:schemeClr val="bg1"/>
                </a:solidFill>
              </a:rPr>
              <a:t>12:13-34		The warnings against greediness.</a:t>
            </a:r>
          </a:p>
          <a:p>
            <a:r>
              <a:rPr lang="en-US" sz="1600" dirty="0">
                <a:solidFill>
                  <a:schemeClr val="bg1"/>
                </a:solidFill>
              </a:rPr>
              <a:t>12:35-48		The warning about watching for </a:t>
            </a:r>
          </a:p>
          <a:p>
            <a:r>
              <a:rPr lang="en-US" sz="1600" dirty="0">
                <a:solidFill>
                  <a:schemeClr val="bg1"/>
                </a:solidFill>
              </a:rPr>
              <a:t>		the second coming.</a:t>
            </a:r>
          </a:p>
          <a:p>
            <a:r>
              <a:rPr lang="en-US" sz="1600" dirty="0">
                <a:solidFill>
                  <a:schemeClr val="bg1"/>
                </a:solidFill>
              </a:rPr>
              <a:t>12:49-59		Christ “divides” people.</a:t>
            </a:r>
          </a:p>
          <a:p>
            <a:endParaRPr lang="en-US" sz="1600" dirty="0">
              <a:solidFill>
                <a:schemeClr val="bg1"/>
              </a:solidFill>
            </a:endParaRPr>
          </a:p>
        </p:txBody>
      </p:sp>
    </p:spTree>
    <p:extLst>
      <p:ext uri="{BB962C8B-B14F-4D97-AF65-F5344CB8AC3E}">
        <p14:creationId xmlns:p14="http://schemas.microsoft.com/office/powerpoint/2010/main" val="593851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18:9-17</a:t>
            </a:r>
          </a:p>
        </p:txBody>
      </p:sp>
      <p:sp>
        <p:nvSpPr>
          <p:cNvPr id="3" name="TextBox 2"/>
          <p:cNvSpPr txBox="1"/>
          <p:nvPr/>
        </p:nvSpPr>
        <p:spPr>
          <a:xfrm>
            <a:off x="234355" y="1002730"/>
            <a:ext cx="8852680" cy="1200329"/>
          </a:xfrm>
          <a:prstGeom prst="rect">
            <a:avLst/>
          </a:prstGeom>
          <a:noFill/>
        </p:spPr>
        <p:txBody>
          <a:bodyPr wrap="none" rtlCol="0">
            <a:spAutoFit/>
          </a:bodyPr>
          <a:lstStyle/>
          <a:p>
            <a:r>
              <a:rPr lang="en-US" dirty="0">
                <a:solidFill>
                  <a:schemeClr val="bg1"/>
                </a:solidFill>
              </a:rPr>
              <a:t>What does it mean to be a righteous person? In the Greek world, the word </a:t>
            </a:r>
            <a:r>
              <a:rPr lang="en-US" dirty="0" err="1">
                <a:solidFill>
                  <a:schemeClr val="bg1"/>
                </a:solidFill>
              </a:rPr>
              <a:t>dikaios</a:t>
            </a:r>
            <a:r>
              <a:rPr lang="en-US" dirty="0">
                <a:solidFill>
                  <a:schemeClr val="bg1"/>
                </a:solidFill>
              </a:rPr>
              <a:t> was used </a:t>
            </a:r>
          </a:p>
          <a:p>
            <a:r>
              <a:rPr lang="en-US" dirty="0">
                <a:solidFill>
                  <a:schemeClr val="bg1"/>
                </a:solidFill>
              </a:rPr>
              <a:t>of a person who was cultured, and observed customs and legal norms. This kind of person </a:t>
            </a:r>
          </a:p>
          <a:p>
            <a:r>
              <a:rPr lang="en-US" dirty="0">
                <a:solidFill>
                  <a:schemeClr val="bg1"/>
                </a:solidFill>
              </a:rPr>
              <a:t>would generally be viewed well, would obey the law and would be seen as decent. </a:t>
            </a:r>
          </a:p>
          <a:p>
            <a:endParaRPr lang="en-US" dirty="0">
              <a:solidFill>
                <a:schemeClr val="bg1"/>
              </a:solidFill>
            </a:endParaRPr>
          </a:p>
        </p:txBody>
      </p:sp>
      <p:sp>
        <p:nvSpPr>
          <p:cNvPr id="5" name="TextBox 4"/>
          <p:cNvSpPr txBox="1"/>
          <p:nvPr/>
        </p:nvSpPr>
        <p:spPr>
          <a:xfrm>
            <a:off x="234355" y="2069530"/>
            <a:ext cx="8669296" cy="4524315"/>
          </a:xfrm>
          <a:prstGeom prst="rect">
            <a:avLst/>
          </a:prstGeom>
          <a:noFill/>
        </p:spPr>
        <p:txBody>
          <a:bodyPr wrap="none" rtlCol="0">
            <a:spAutoFit/>
          </a:bodyPr>
          <a:lstStyle/>
          <a:p>
            <a:r>
              <a:rPr lang="en-US" dirty="0">
                <a:solidFill>
                  <a:schemeClr val="bg1"/>
                </a:solidFill>
              </a:rPr>
              <a:t>Yet, the NT draws its understanding of the word from the OT. </a:t>
            </a:r>
          </a:p>
          <a:p>
            <a:endParaRPr lang="en-US" dirty="0">
              <a:solidFill>
                <a:schemeClr val="bg1"/>
              </a:solidFill>
            </a:endParaRPr>
          </a:p>
          <a:p>
            <a:r>
              <a:rPr lang="en-US" dirty="0">
                <a:solidFill>
                  <a:schemeClr val="bg1"/>
                </a:solidFill>
              </a:rPr>
              <a:t>“There is absolutely no concept in the Old Testament with so central a significance for </a:t>
            </a:r>
          </a:p>
          <a:p>
            <a:r>
              <a:rPr lang="en-US" dirty="0">
                <a:solidFill>
                  <a:schemeClr val="bg1"/>
                </a:solidFill>
              </a:rPr>
              <a:t>all relationships of human life as that of </a:t>
            </a:r>
            <a:r>
              <a:rPr lang="en-US" dirty="0" err="1">
                <a:solidFill>
                  <a:schemeClr val="bg1"/>
                </a:solidFill>
              </a:rPr>
              <a:t>sadaqa</a:t>
            </a:r>
            <a:r>
              <a:rPr lang="en-US" dirty="0">
                <a:solidFill>
                  <a:schemeClr val="bg1"/>
                </a:solidFill>
              </a:rPr>
              <a:t> (righteousness). It is the standard not only </a:t>
            </a:r>
          </a:p>
          <a:p>
            <a:r>
              <a:rPr lang="en-US" dirty="0">
                <a:solidFill>
                  <a:schemeClr val="bg1"/>
                </a:solidFill>
              </a:rPr>
              <a:t>for man’s relationship with God, but also for his relationships with others … even to his </a:t>
            </a:r>
          </a:p>
          <a:p>
            <a:r>
              <a:rPr lang="en-US" dirty="0">
                <a:solidFill>
                  <a:schemeClr val="bg1"/>
                </a:solidFill>
              </a:rPr>
              <a:t>relationship to the animals and to his natural environment.”</a:t>
            </a:r>
          </a:p>
          <a:p>
            <a:endParaRPr lang="en-US" dirty="0">
              <a:solidFill>
                <a:schemeClr val="bg1"/>
              </a:solidFill>
            </a:endParaRPr>
          </a:p>
          <a:p>
            <a:r>
              <a:rPr lang="en-US" dirty="0">
                <a:solidFill>
                  <a:schemeClr val="bg1"/>
                </a:solidFill>
              </a:rPr>
              <a:t>The righteous is not one who observes a particular </a:t>
            </a:r>
          </a:p>
          <a:p>
            <a:r>
              <a:rPr lang="en-US" dirty="0">
                <a:solidFill>
                  <a:schemeClr val="bg1"/>
                </a:solidFill>
              </a:rPr>
              <a:t>code of ethics, but rather a person or community </a:t>
            </a:r>
          </a:p>
          <a:p>
            <a:r>
              <a:rPr lang="en-US" dirty="0">
                <a:solidFill>
                  <a:schemeClr val="bg1"/>
                </a:solidFill>
              </a:rPr>
              <a:t>granted a special relationship of acceptance in the </a:t>
            </a:r>
          </a:p>
          <a:p>
            <a:r>
              <a:rPr lang="en-US" dirty="0">
                <a:solidFill>
                  <a:schemeClr val="bg1"/>
                </a:solidFill>
              </a:rPr>
              <a:t>presence of God. That relationship is maintained by </a:t>
            </a:r>
          </a:p>
          <a:p>
            <a:r>
              <a:rPr lang="en-US" dirty="0">
                <a:solidFill>
                  <a:schemeClr val="bg1"/>
                </a:solidFill>
              </a:rPr>
              <a:t>acting in loyalty to the giver of the unearned status. </a:t>
            </a:r>
          </a:p>
          <a:p>
            <a:r>
              <a:rPr lang="en-US" dirty="0">
                <a:solidFill>
                  <a:schemeClr val="bg1"/>
                </a:solidFill>
              </a:rPr>
              <a:t>God’s righteousness means His saving acts in history.</a:t>
            </a:r>
          </a:p>
          <a:p>
            <a:endParaRPr lang="en-US" dirty="0">
              <a:solidFill>
                <a:schemeClr val="bg1"/>
              </a:solidFill>
            </a:endParaRPr>
          </a:p>
          <a:p>
            <a:r>
              <a:rPr lang="en-US" sz="1200" i="1" dirty="0">
                <a:solidFill>
                  <a:schemeClr val="bg1"/>
                </a:solidFill>
              </a:rPr>
              <a:t>Kenneth Baily </a:t>
            </a:r>
          </a:p>
          <a:p>
            <a:endParaRPr lang="en-US" dirty="0">
              <a:solidFill>
                <a:schemeClr val="bg1"/>
              </a:solidFill>
            </a:endParaRPr>
          </a:p>
        </p:txBody>
      </p:sp>
    </p:spTree>
    <p:extLst>
      <p:ext uri="{BB962C8B-B14F-4D97-AF65-F5344CB8AC3E}">
        <p14:creationId xmlns:p14="http://schemas.microsoft.com/office/powerpoint/2010/main" val="1206076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18:9-17</a:t>
            </a:r>
          </a:p>
        </p:txBody>
      </p:sp>
      <p:sp>
        <p:nvSpPr>
          <p:cNvPr id="3" name="TextBox 2"/>
          <p:cNvSpPr txBox="1"/>
          <p:nvPr/>
        </p:nvSpPr>
        <p:spPr>
          <a:xfrm>
            <a:off x="234355" y="1002730"/>
            <a:ext cx="8891537" cy="2585323"/>
          </a:xfrm>
          <a:prstGeom prst="rect">
            <a:avLst/>
          </a:prstGeom>
          <a:noFill/>
        </p:spPr>
        <p:txBody>
          <a:bodyPr wrap="none" rtlCol="0">
            <a:spAutoFit/>
          </a:bodyPr>
          <a:lstStyle/>
          <a:p>
            <a:r>
              <a:rPr lang="en-US" dirty="0">
                <a:solidFill>
                  <a:schemeClr val="bg1"/>
                </a:solidFill>
              </a:rPr>
              <a:t>Micah 6:3-5,8  "My people, what have I done to you? How have I burdened you? Answer me.</a:t>
            </a:r>
          </a:p>
          <a:p>
            <a:r>
              <a:rPr lang="en-US" dirty="0">
                <a:solidFill>
                  <a:schemeClr val="bg1"/>
                </a:solidFill>
              </a:rPr>
              <a:t>I brought you up out of Egypt and redeemed you from the land of slavery. I sent Moses to </a:t>
            </a:r>
          </a:p>
          <a:p>
            <a:r>
              <a:rPr lang="en-US" dirty="0">
                <a:solidFill>
                  <a:schemeClr val="bg1"/>
                </a:solidFill>
              </a:rPr>
              <a:t>lead you, also Aaron and Miriam. My people, remember what </a:t>
            </a:r>
            <a:r>
              <a:rPr lang="en-US" dirty="0" err="1">
                <a:solidFill>
                  <a:schemeClr val="bg1"/>
                </a:solidFill>
              </a:rPr>
              <a:t>Balak</a:t>
            </a:r>
            <a:r>
              <a:rPr lang="en-US" dirty="0">
                <a:solidFill>
                  <a:schemeClr val="bg1"/>
                </a:solidFill>
              </a:rPr>
              <a:t> king of Moab </a:t>
            </a:r>
          </a:p>
          <a:p>
            <a:r>
              <a:rPr lang="en-US" dirty="0">
                <a:solidFill>
                  <a:schemeClr val="bg1"/>
                </a:solidFill>
              </a:rPr>
              <a:t>counselled and what Balaam son of </a:t>
            </a:r>
            <a:r>
              <a:rPr lang="en-US" dirty="0" err="1">
                <a:solidFill>
                  <a:schemeClr val="bg1"/>
                </a:solidFill>
              </a:rPr>
              <a:t>Beor</a:t>
            </a:r>
            <a:r>
              <a:rPr lang="en-US" dirty="0">
                <a:solidFill>
                  <a:schemeClr val="bg1"/>
                </a:solidFill>
              </a:rPr>
              <a:t> answered. Remember your journey from </a:t>
            </a:r>
          </a:p>
          <a:p>
            <a:r>
              <a:rPr lang="en-US" dirty="0" err="1">
                <a:solidFill>
                  <a:schemeClr val="bg1"/>
                </a:solidFill>
              </a:rPr>
              <a:t>Shittim</a:t>
            </a:r>
            <a:r>
              <a:rPr lang="en-US" dirty="0">
                <a:solidFill>
                  <a:schemeClr val="bg1"/>
                </a:solidFill>
              </a:rPr>
              <a:t> to Gilgal, that you may know the righteous acts of the LORD."</a:t>
            </a:r>
          </a:p>
          <a:p>
            <a:endParaRPr lang="en-US" dirty="0">
              <a:solidFill>
                <a:schemeClr val="bg1"/>
              </a:solidFill>
            </a:endParaRPr>
          </a:p>
          <a:p>
            <a:r>
              <a:rPr lang="en-US" dirty="0">
                <a:solidFill>
                  <a:schemeClr val="bg1"/>
                </a:solidFill>
              </a:rPr>
              <a:t>He has showed you, O man, what is good. And what does the LORD require of you? </a:t>
            </a:r>
          </a:p>
          <a:p>
            <a:r>
              <a:rPr lang="en-US" dirty="0">
                <a:solidFill>
                  <a:schemeClr val="bg1"/>
                </a:solidFill>
              </a:rPr>
              <a:t>To act justly and to love mercy and to walk humbly with your God.</a:t>
            </a:r>
          </a:p>
          <a:p>
            <a:endParaRPr lang="en-US" dirty="0">
              <a:solidFill>
                <a:schemeClr val="bg1"/>
              </a:solidFill>
            </a:endParaRPr>
          </a:p>
        </p:txBody>
      </p:sp>
    </p:spTree>
    <p:extLst>
      <p:ext uri="{BB962C8B-B14F-4D97-AF65-F5344CB8AC3E}">
        <p14:creationId xmlns:p14="http://schemas.microsoft.com/office/powerpoint/2010/main" val="3220315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18:9-17</a:t>
            </a:r>
          </a:p>
        </p:txBody>
      </p:sp>
      <p:sp>
        <p:nvSpPr>
          <p:cNvPr id="3" name="TextBox 2"/>
          <p:cNvSpPr txBox="1"/>
          <p:nvPr/>
        </p:nvSpPr>
        <p:spPr>
          <a:xfrm>
            <a:off x="261516" y="1093265"/>
            <a:ext cx="7111627" cy="646331"/>
          </a:xfrm>
          <a:prstGeom prst="rect">
            <a:avLst/>
          </a:prstGeom>
          <a:noFill/>
        </p:spPr>
        <p:txBody>
          <a:bodyPr wrap="none" rtlCol="0">
            <a:spAutoFit/>
          </a:bodyPr>
          <a:lstStyle/>
          <a:p>
            <a:r>
              <a:rPr lang="en-US" dirty="0">
                <a:solidFill>
                  <a:schemeClr val="bg1"/>
                </a:solidFill>
              </a:rPr>
              <a:t>Self-righteousness distorts my vison of myself, my God and my neighbour!</a:t>
            </a:r>
          </a:p>
          <a:p>
            <a:endParaRPr lang="en-US" dirty="0">
              <a:solidFill>
                <a:schemeClr val="bg1"/>
              </a:solidFill>
            </a:endParaRPr>
          </a:p>
        </p:txBody>
      </p:sp>
      <p:pic>
        <p:nvPicPr>
          <p:cNvPr id="1026" name="Picture 2" descr="Image result for pharisee sinner p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72" y="1653591"/>
            <a:ext cx="8168303" cy="510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49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Image result for trust of a chil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30" r="11648"/>
          <a:stretch/>
        </p:blipFill>
        <p:spPr bwMode="auto">
          <a:xfrm>
            <a:off x="5323438" y="3259248"/>
            <a:ext cx="3648547" cy="3453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18:15-17</a:t>
            </a:r>
          </a:p>
        </p:txBody>
      </p:sp>
      <p:sp>
        <p:nvSpPr>
          <p:cNvPr id="3" name="TextBox 2"/>
          <p:cNvSpPr txBox="1"/>
          <p:nvPr/>
        </p:nvSpPr>
        <p:spPr>
          <a:xfrm>
            <a:off x="5653690" y="1053770"/>
            <a:ext cx="3010568" cy="584775"/>
          </a:xfrm>
          <a:prstGeom prst="rect">
            <a:avLst/>
          </a:prstGeom>
          <a:noFill/>
        </p:spPr>
        <p:txBody>
          <a:bodyPr wrap="none" rtlCol="0">
            <a:spAutoFit/>
          </a:bodyPr>
          <a:lstStyle/>
          <a:p>
            <a:r>
              <a:rPr lang="en-US" sz="3200" dirty="0">
                <a:solidFill>
                  <a:schemeClr val="bg1"/>
                </a:solidFill>
              </a:rPr>
              <a:t>Faith Like A Child</a:t>
            </a:r>
          </a:p>
        </p:txBody>
      </p:sp>
      <p:pic>
        <p:nvPicPr>
          <p:cNvPr id="2" name="Picture 2" descr="Image result for faith of a ch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95" y="146415"/>
            <a:ext cx="5205743" cy="6566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62502" y="1689585"/>
            <a:ext cx="2792944" cy="646331"/>
          </a:xfrm>
          <a:prstGeom prst="rect">
            <a:avLst/>
          </a:prstGeom>
          <a:noFill/>
        </p:spPr>
        <p:txBody>
          <a:bodyPr wrap="none" rtlCol="0">
            <a:spAutoFit/>
          </a:bodyPr>
          <a:lstStyle/>
          <a:p>
            <a:r>
              <a:rPr lang="en-US" dirty="0">
                <a:solidFill>
                  <a:schemeClr val="bg1"/>
                </a:solidFill>
              </a:rPr>
              <a:t>When was the last time you</a:t>
            </a:r>
          </a:p>
          <a:p>
            <a:r>
              <a:rPr lang="en-US" dirty="0">
                <a:solidFill>
                  <a:schemeClr val="bg1"/>
                </a:solidFill>
              </a:rPr>
              <a:t>took a step of faith?</a:t>
            </a:r>
          </a:p>
        </p:txBody>
      </p:sp>
    </p:spTree>
    <p:extLst>
      <p:ext uri="{BB962C8B-B14F-4D97-AF65-F5344CB8AC3E}">
        <p14:creationId xmlns:p14="http://schemas.microsoft.com/office/powerpoint/2010/main" val="3548981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18:18-30</a:t>
            </a:r>
          </a:p>
        </p:txBody>
      </p:sp>
      <p:pic>
        <p:nvPicPr>
          <p:cNvPr id="2050" name="Picture 2" descr="Image result for camel nee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63" y="884620"/>
            <a:ext cx="8823137" cy="588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9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 Single Corner Rectangle 8"/>
          <p:cNvSpPr/>
          <p:nvPr/>
        </p:nvSpPr>
        <p:spPr>
          <a:xfrm>
            <a:off x="679010" y="4542970"/>
            <a:ext cx="3322622" cy="1611516"/>
          </a:xfrm>
          <a:prstGeom prst="round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ound Single Corner Rectangle 7"/>
          <p:cNvSpPr/>
          <p:nvPr/>
        </p:nvSpPr>
        <p:spPr>
          <a:xfrm>
            <a:off x="4752667" y="1711106"/>
            <a:ext cx="3322622" cy="161151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ingle Corner Rectangle 2"/>
          <p:cNvSpPr/>
          <p:nvPr/>
        </p:nvSpPr>
        <p:spPr>
          <a:xfrm>
            <a:off x="679010" y="1711106"/>
            <a:ext cx="3322622" cy="161151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18:18-30</a:t>
            </a:r>
          </a:p>
        </p:txBody>
      </p:sp>
      <p:sp>
        <p:nvSpPr>
          <p:cNvPr id="2" name="TextBox 1"/>
          <p:cNvSpPr txBox="1"/>
          <p:nvPr/>
        </p:nvSpPr>
        <p:spPr>
          <a:xfrm>
            <a:off x="822758" y="1778200"/>
            <a:ext cx="3035126" cy="1477328"/>
          </a:xfrm>
          <a:prstGeom prst="rect">
            <a:avLst/>
          </a:prstGeom>
          <a:noFill/>
          <a:effectLst>
            <a:outerShdw blurRad="25400" dist="12700" dir="2700000" algn="tl" rotWithShape="0">
              <a:prstClr val="black">
                <a:alpha val="74000"/>
              </a:prstClr>
            </a:outerShdw>
          </a:effectLst>
        </p:spPr>
        <p:txBody>
          <a:bodyPr wrap="none" rtlCol="0">
            <a:spAutoFit/>
          </a:bodyPr>
          <a:lstStyle/>
          <a:p>
            <a:r>
              <a:rPr lang="en-US" dirty="0">
                <a:solidFill>
                  <a:schemeClr val="bg1"/>
                </a:solidFill>
              </a:rPr>
              <a:t>Do not commit adultery</a:t>
            </a:r>
          </a:p>
          <a:p>
            <a:r>
              <a:rPr lang="en-US" dirty="0">
                <a:solidFill>
                  <a:schemeClr val="bg1"/>
                </a:solidFill>
              </a:rPr>
              <a:t>Do not murder</a:t>
            </a:r>
          </a:p>
          <a:p>
            <a:r>
              <a:rPr lang="en-US" dirty="0">
                <a:solidFill>
                  <a:schemeClr val="bg1"/>
                </a:solidFill>
              </a:rPr>
              <a:t>Do not steal</a:t>
            </a:r>
          </a:p>
          <a:p>
            <a:r>
              <a:rPr lang="en-US" dirty="0">
                <a:solidFill>
                  <a:schemeClr val="bg1"/>
                </a:solidFill>
              </a:rPr>
              <a:t>Do not give false testimony</a:t>
            </a:r>
          </a:p>
          <a:p>
            <a:r>
              <a:rPr lang="en-US" dirty="0">
                <a:solidFill>
                  <a:schemeClr val="bg1"/>
                </a:solidFill>
              </a:rPr>
              <a:t>Honor your father and mother</a:t>
            </a:r>
          </a:p>
        </p:txBody>
      </p:sp>
      <p:sp>
        <p:nvSpPr>
          <p:cNvPr id="5" name="TextBox 4"/>
          <p:cNvSpPr txBox="1"/>
          <p:nvPr/>
        </p:nvSpPr>
        <p:spPr>
          <a:xfrm>
            <a:off x="4861717" y="1778200"/>
            <a:ext cx="3213572" cy="1477328"/>
          </a:xfrm>
          <a:prstGeom prst="rect">
            <a:avLst/>
          </a:prstGeom>
          <a:noFill/>
          <a:effectLst>
            <a:outerShdw blurRad="25400" dist="12700" dir="2700000" algn="tl" rotWithShape="0">
              <a:prstClr val="black">
                <a:alpha val="74000"/>
              </a:prstClr>
            </a:outerShdw>
          </a:effectLst>
        </p:spPr>
        <p:txBody>
          <a:bodyPr wrap="none" rtlCol="0">
            <a:spAutoFit/>
          </a:bodyPr>
          <a:lstStyle>
            <a:defPPr>
              <a:defRPr lang="en-US"/>
            </a:defPPr>
            <a:lvl1pPr>
              <a:defRPr>
                <a:solidFill>
                  <a:schemeClr val="bg1"/>
                </a:solidFill>
              </a:defRPr>
            </a:lvl1pPr>
          </a:lstStyle>
          <a:p>
            <a:r>
              <a:rPr lang="en-US" dirty="0"/>
              <a:t>No other gods before me</a:t>
            </a:r>
          </a:p>
          <a:p>
            <a:r>
              <a:rPr lang="en-US" dirty="0"/>
              <a:t>No idols</a:t>
            </a:r>
          </a:p>
          <a:p>
            <a:r>
              <a:rPr lang="en-US" dirty="0"/>
              <a:t>Not take the Lord's name in vain</a:t>
            </a:r>
          </a:p>
          <a:p>
            <a:r>
              <a:rPr lang="en-US" dirty="0"/>
              <a:t>Remember the Sabbath</a:t>
            </a:r>
          </a:p>
          <a:p>
            <a:endParaRPr lang="en-US" dirty="0"/>
          </a:p>
        </p:txBody>
      </p:sp>
      <p:sp>
        <p:nvSpPr>
          <p:cNvPr id="6" name="TextBox 5"/>
          <p:cNvSpPr txBox="1"/>
          <p:nvPr/>
        </p:nvSpPr>
        <p:spPr>
          <a:xfrm>
            <a:off x="757379" y="4542970"/>
            <a:ext cx="2845844" cy="707886"/>
          </a:xfrm>
          <a:prstGeom prst="rect">
            <a:avLst/>
          </a:prstGeom>
          <a:noFill/>
          <a:effectLst>
            <a:outerShdw blurRad="25400" dist="12700" dir="2700000" algn="tl" rotWithShape="0">
              <a:prstClr val="black">
                <a:alpha val="74000"/>
              </a:prstClr>
            </a:outerShdw>
          </a:effectLst>
        </p:spPr>
        <p:txBody>
          <a:bodyPr wrap="none" rtlCol="0">
            <a:spAutoFit/>
          </a:bodyPr>
          <a:lstStyle>
            <a:defPPr>
              <a:defRPr lang="en-US"/>
            </a:defPPr>
            <a:lvl1pPr>
              <a:defRPr>
                <a:solidFill>
                  <a:schemeClr val="bg1"/>
                </a:solidFill>
              </a:defRPr>
            </a:lvl1pPr>
          </a:lstStyle>
          <a:p>
            <a:r>
              <a:rPr lang="en-US" sz="4000" dirty="0"/>
              <a:t>Do not covet</a:t>
            </a:r>
          </a:p>
        </p:txBody>
      </p:sp>
      <p:sp>
        <p:nvSpPr>
          <p:cNvPr id="7" name="TextBox 6"/>
          <p:cNvSpPr txBox="1"/>
          <p:nvPr/>
        </p:nvSpPr>
        <p:spPr>
          <a:xfrm>
            <a:off x="1349721" y="3735350"/>
            <a:ext cx="1661160" cy="369332"/>
          </a:xfrm>
          <a:prstGeom prst="rect">
            <a:avLst/>
          </a:prstGeom>
          <a:noFill/>
        </p:spPr>
        <p:txBody>
          <a:bodyPr wrap="none" rtlCol="0">
            <a:spAutoFit/>
          </a:bodyPr>
          <a:lstStyle/>
          <a:p>
            <a:r>
              <a:rPr lang="en-US" dirty="0">
                <a:solidFill>
                  <a:schemeClr val="bg1"/>
                </a:solidFill>
              </a:rPr>
              <a:t>Towards people</a:t>
            </a:r>
          </a:p>
        </p:txBody>
      </p:sp>
      <p:sp>
        <p:nvSpPr>
          <p:cNvPr id="10" name="Up-Down Arrow 9"/>
          <p:cNvSpPr/>
          <p:nvPr/>
        </p:nvSpPr>
        <p:spPr>
          <a:xfrm>
            <a:off x="3010881" y="3521316"/>
            <a:ext cx="320040" cy="82296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p:cNvSpPr txBox="1"/>
          <p:nvPr/>
        </p:nvSpPr>
        <p:spPr>
          <a:xfrm>
            <a:off x="5458316" y="3713770"/>
            <a:ext cx="1401474" cy="369332"/>
          </a:xfrm>
          <a:prstGeom prst="rect">
            <a:avLst/>
          </a:prstGeom>
          <a:noFill/>
        </p:spPr>
        <p:txBody>
          <a:bodyPr wrap="none" rtlCol="0">
            <a:spAutoFit/>
          </a:bodyPr>
          <a:lstStyle/>
          <a:p>
            <a:r>
              <a:rPr lang="en-US" dirty="0">
                <a:solidFill>
                  <a:schemeClr val="bg1"/>
                </a:solidFill>
              </a:rPr>
              <a:t>Towards God</a:t>
            </a:r>
          </a:p>
        </p:txBody>
      </p:sp>
      <p:sp>
        <p:nvSpPr>
          <p:cNvPr id="11" name="Up Arrow 10"/>
          <p:cNvSpPr/>
          <p:nvPr/>
        </p:nvSpPr>
        <p:spPr>
          <a:xfrm>
            <a:off x="5147420" y="3521316"/>
            <a:ext cx="310896" cy="657492"/>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p:nvSpPr>
        <p:spPr>
          <a:xfrm>
            <a:off x="432587" y="390368"/>
            <a:ext cx="3815468" cy="523220"/>
          </a:xfrm>
          <a:prstGeom prst="rect">
            <a:avLst/>
          </a:prstGeom>
          <a:noFill/>
        </p:spPr>
        <p:txBody>
          <a:bodyPr wrap="none" rtlCol="0">
            <a:spAutoFit/>
          </a:bodyPr>
          <a:lstStyle/>
          <a:p>
            <a:r>
              <a:rPr lang="en-US" sz="2800" dirty="0">
                <a:solidFill>
                  <a:schemeClr val="bg1"/>
                </a:solidFill>
              </a:rPr>
              <a:t>The Ten Commandments</a:t>
            </a:r>
          </a:p>
        </p:txBody>
      </p:sp>
    </p:spTree>
    <p:extLst>
      <p:ext uri="{BB962C8B-B14F-4D97-AF65-F5344CB8AC3E}">
        <p14:creationId xmlns:p14="http://schemas.microsoft.com/office/powerpoint/2010/main" val="2383203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18:18-30</a:t>
            </a:r>
          </a:p>
        </p:txBody>
      </p:sp>
      <p:pic>
        <p:nvPicPr>
          <p:cNvPr id="2050" name="Picture 2" descr="Alfred Nobe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616" y="1305551"/>
            <a:ext cx="4059284" cy="5404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96277" y="936219"/>
            <a:ext cx="2534861" cy="369332"/>
          </a:xfrm>
          <a:prstGeom prst="rect">
            <a:avLst/>
          </a:prstGeom>
          <a:noFill/>
        </p:spPr>
        <p:txBody>
          <a:bodyPr wrap="none" rtlCol="0">
            <a:spAutoFit/>
          </a:bodyPr>
          <a:lstStyle/>
          <a:p>
            <a:r>
              <a:rPr lang="en-US" dirty="0">
                <a:solidFill>
                  <a:schemeClr val="bg1"/>
                </a:solidFill>
              </a:rPr>
              <a:t>Alfred Nobel 1833 - 1896</a:t>
            </a:r>
          </a:p>
        </p:txBody>
      </p:sp>
      <p:pic>
        <p:nvPicPr>
          <p:cNvPr id="2052" name="Picture 4" descr="Image result for dynam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20" y="233289"/>
            <a:ext cx="3667125" cy="27527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1175" y="2986014"/>
            <a:ext cx="4965014" cy="3693319"/>
          </a:xfrm>
          <a:prstGeom prst="rect">
            <a:avLst/>
          </a:prstGeom>
          <a:noFill/>
        </p:spPr>
        <p:txBody>
          <a:bodyPr wrap="none" rtlCol="0">
            <a:spAutoFit/>
          </a:bodyPr>
          <a:lstStyle/>
          <a:p>
            <a:r>
              <a:rPr lang="en-US" dirty="0">
                <a:solidFill>
                  <a:schemeClr val="bg1"/>
                </a:solidFill>
              </a:rPr>
              <a:t>In 1888 Alfred's brother </a:t>
            </a:r>
            <a:r>
              <a:rPr lang="en-US" dirty="0" err="1">
                <a:solidFill>
                  <a:schemeClr val="bg1"/>
                </a:solidFill>
              </a:rPr>
              <a:t>Ludvig</a:t>
            </a:r>
            <a:r>
              <a:rPr lang="en-US" dirty="0">
                <a:solidFill>
                  <a:schemeClr val="bg1"/>
                </a:solidFill>
              </a:rPr>
              <a:t> died while visiting </a:t>
            </a:r>
          </a:p>
          <a:p>
            <a:r>
              <a:rPr lang="en-US" dirty="0">
                <a:solidFill>
                  <a:schemeClr val="bg1"/>
                </a:solidFill>
              </a:rPr>
              <a:t>Cannes and a French newspaper erroneously </a:t>
            </a:r>
          </a:p>
          <a:p>
            <a:r>
              <a:rPr lang="en-US" dirty="0">
                <a:solidFill>
                  <a:schemeClr val="bg1"/>
                </a:solidFill>
              </a:rPr>
              <a:t>published Alfred's obituary. It condemned him for </a:t>
            </a:r>
          </a:p>
          <a:p>
            <a:r>
              <a:rPr lang="en-US" dirty="0">
                <a:solidFill>
                  <a:schemeClr val="bg1"/>
                </a:solidFill>
              </a:rPr>
              <a:t>his invention of dynamite and is said to have </a:t>
            </a:r>
          </a:p>
          <a:p>
            <a:r>
              <a:rPr lang="en-US" dirty="0">
                <a:solidFill>
                  <a:schemeClr val="bg1"/>
                </a:solidFill>
              </a:rPr>
              <a:t>brought about his decision to leave a better legacy </a:t>
            </a:r>
          </a:p>
          <a:p>
            <a:r>
              <a:rPr lang="en-US" dirty="0">
                <a:solidFill>
                  <a:schemeClr val="bg1"/>
                </a:solidFill>
              </a:rPr>
              <a:t>after his death.</a:t>
            </a:r>
            <a:r>
              <a:rPr lang="en-US" baseline="30000" dirty="0">
                <a:solidFill>
                  <a:schemeClr val="bg1"/>
                </a:solidFill>
              </a:rPr>
              <a:t> </a:t>
            </a:r>
            <a:r>
              <a:rPr lang="en-US" dirty="0">
                <a:solidFill>
                  <a:schemeClr val="bg1"/>
                </a:solidFill>
              </a:rPr>
              <a:t>The obituary stated, </a:t>
            </a:r>
            <a:r>
              <a:rPr lang="en-US" i="1" dirty="0">
                <a:solidFill>
                  <a:schemeClr val="bg1"/>
                </a:solidFill>
              </a:rPr>
              <a:t>Le </a:t>
            </a:r>
            <a:r>
              <a:rPr lang="en-US" i="1" dirty="0" err="1">
                <a:solidFill>
                  <a:schemeClr val="bg1"/>
                </a:solidFill>
              </a:rPr>
              <a:t>marchand</a:t>
            </a:r>
            <a:r>
              <a:rPr lang="en-US" i="1" dirty="0">
                <a:solidFill>
                  <a:schemeClr val="bg1"/>
                </a:solidFill>
              </a:rPr>
              <a:t> </a:t>
            </a:r>
          </a:p>
          <a:p>
            <a:r>
              <a:rPr lang="en-US" i="1" dirty="0">
                <a:solidFill>
                  <a:schemeClr val="bg1"/>
                </a:solidFill>
              </a:rPr>
              <a:t>de la mort </a:t>
            </a:r>
            <a:r>
              <a:rPr lang="en-US" i="1" dirty="0" err="1">
                <a:solidFill>
                  <a:schemeClr val="bg1"/>
                </a:solidFill>
              </a:rPr>
              <a:t>est</a:t>
            </a:r>
            <a:r>
              <a:rPr lang="en-US" i="1" dirty="0">
                <a:solidFill>
                  <a:schemeClr val="bg1"/>
                </a:solidFill>
              </a:rPr>
              <a:t> mort</a:t>
            </a:r>
            <a:r>
              <a:rPr lang="en-US" dirty="0">
                <a:solidFill>
                  <a:schemeClr val="bg1"/>
                </a:solidFill>
              </a:rPr>
              <a:t> ("The merchant of death is </a:t>
            </a:r>
          </a:p>
          <a:p>
            <a:r>
              <a:rPr lang="en-US" dirty="0">
                <a:solidFill>
                  <a:schemeClr val="bg1"/>
                </a:solidFill>
              </a:rPr>
              <a:t>dead") and went on to say, "Dr. Alfred Nobel, who </a:t>
            </a:r>
          </a:p>
          <a:p>
            <a:r>
              <a:rPr lang="en-US" dirty="0">
                <a:solidFill>
                  <a:schemeClr val="bg1"/>
                </a:solidFill>
              </a:rPr>
              <a:t>became rich by finding ways to kill more people </a:t>
            </a:r>
          </a:p>
          <a:p>
            <a:r>
              <a:rPr lang="en-US" dirty="0">
                <a:solidFill>
                  <a:schemeClr val="bg1"/>
                </a:solidFill>
              </a:rPr>
              <a:t>faster than ever before, died yesterday."</a:t>
            </a:r>
            <a:r>
              <a:rPr lang="en-US" baseline="30000" dirty="0">
                <a:solidFill>
                  <a:schemeClr val="bg1"/>
                </a:solidFill>
              </a:rPr>
              <a:t> </a:t>
            </a:r>
            <a:r>
              <a:rPr lang="en-US" dirty="0">
                <a:solidFill>
                  <a:schemeClr val="bg1"/>
                </a:solidFill>
              </a:rPr>
              <a:t>Alfred </a:t>
            </a:r>
          </a:p>
          <a:p>
            <a:r>
              <a:rPr lang="en-US" dirty="0">
                <a:solidFill>
                  <a:schemeClr val="bg1"/>
                </a:solidFill>
              </a:rPr>
              <a:t>(who never had a wife or children) was </a:t>
            </a:r>
          </a:p>
          <a:p>
            <a:r>
              <a:rPr lang="en-US" dirty="0">
                <a:solidFill>
                  <a:schemeClr val="bg1"/>
                </a:solidFill>
              </a:rPr>
              <a:t>disappointed with what he read and concerned </a:t>
            </a:r>
          </a:p>
          <a:p>
            <a:r>
              <a:rPr lang="en-US" dirty="0">
                <a:solidFill>
                  <a:schemeClr val="bg1"/>
                </a:solidFill>
              </a:rPr>
              <a:t>with how he would be remembered.</a:t>
            </a:r>
          </a:p>
        </p:txBody>
      </p:sp>
    </p:spTree>
    <p:extLst>
      <p:ext uri="{BB962C8B-B14F-4D97-AF65-F5344CB8AC3E}">
        <p14:creationId xmlns:p14="http://schemas.microsoft.com/office/powerpoint/2010/main" val="2713673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18:31-34</a:t>
            </a:r>
          </a:p>
        </p:txBody>
      </p:sp>
      <p:sp>
        <p:nvSpPr>
          <p:cNvPr id="14" name="TextBox 13"/>
          <p:cNvSpPr txBox="1"/>
          <p:nvPr/>
        </p:nvSpPr>
        <p:spPr>
          <a:xfrm>
            <a:off x="0" y="1170366"/>
            <a:ext cx="1075936" cy="369332"/>
          </a:xfrm>
          <a:prstGeom prst="rect">
            <a:avLst/>
          </a:prstGeom>
          <a:noFill/>
        </p:spPr>
        <p:txBody>
          <a:bodyPr wrap="none" rtlCol="0">
            <a:spAutoFit/>
          </a:bodyPr>
          <a:lstStyle/>
          <a:p>
            <a:r>
              <a:rPr lang="en-US" dirty="0">
                <a:solidFill>
                  <a:schemeClr val="bg1"/>
                </a:solidFill>
              </a:rPr>
              <a:t>Blindness</a:t>
            </a:r>
          </a:p>
        </p:txBody>
      </p:sp>
      <p:pic>
        <p:nvPicPr>
          <p:cNvPr id="3074" name="Picture 2" descr="Image result for blind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43" y="1539698"/>
            <a:ext cx="8902448" cy="523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548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04733610"/>
              </p:ext>
            </p:extLst>
          </p:nvPr>
        </p:nvGraphicFramePr>
        <p:xfrm>
          <a:off x="304800" y="1051561"/>
          <a:ext cx="8610600" cy="5425439"/>
        </p:xfrm>
        <a:graphic>
          <a:graphicData uri="http://schemas.openxmlformats.org/drawingml/2006/table">
            <a:tbl>
              <a:tblPr firstRow="1" firstCol="1" bandRow="1"/>
              <a:tblGrid>
                <a:gridCol w="28194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154050">
                <a:tc>
                  <a:txBody>
                    <a:bodyPr/>
                    <a:lstStyle/>
                    <a:p>
                      <a:pPr marL="0" marR="0">
                        <a:spcBef>
                          <a:spcPts val="0"/>
                        </a:spcBef>
                        <a:spcAft>
                          <a:spcPts val="0"/>
                        </a:spcAft>
                      </a:pPr>
                      <a:r>
                        <a:rPr lang="en-US" sz="1200" b="1" dirty="0">
                          <a:effectLst/>
                          <a:latin typeface="Times New Roman"/>
                          <a:ea typeface="Times New Roman"/>
                          <a:cs typeface="Times New Roman"/>
                        </a:rPr>
                        <a:t>The Messiah must...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200" b="1">
                          <a:effectLst/>
                          <a:latin typeface="Times New Roman"/>
                          <a:ea typeface="Times New Roman"/>
                          <a:cs typeface="Times New Roman"/>
                        </a:rPr>
                        <a:t>Prophecy</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200" b="1">
                          <a:effectLst/>
                          <a:latin typeface="Times New Roman"/>
                          <a:ea typeface="Times New Roman"/>
                          <a:cs typeface="Times New Roman"/>
                        </a:rPr>
                        <a:t>Fulfillment by Jesus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9939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Bear the reproaches and sin of others</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Romans 15:3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154050">
                <a:tc>
                  <a:txBody>
                    <a:bodyPr/>
                    <a:lstStyle/>
                    <a:p>
                      <a:pPr marL="0" marR="0">
                        <a:spcBef>
                          <a:spcPts val="0"/>
                        </a:spcBef>
                        <a:spcAft>
                          <a:spcPts val="0"/>
                        </a:spcAft>
                      </a:pPr>
                      <a:r>
                        <a:rPr lang="en-US" sz="1200" dirty="0">
                          <a:effectLst/>
                          <a:latin typeface="Times New Roman"/>
                          <a:ea typeface="Times New Roman"/>
                          <a:cs typeface="Times New Roman"/>
                        </a:rPr>
                        <a:t>Be a priest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110:4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Hebrews 5:5‑6, 6:20, 7:15‑17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Enter Jerusalem on a donkey</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9:9</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a:effectLst/>
                          <a:latin typeface="Times New Roman"/>
                          <a:ea typeface="Times New Roman"/>
                          <a:cs typeface="Times New Roman"/>
                        </a:rPr>
                        <a:t>Matthew 21:1‑11; Mark 11:1‑11; John 12:12‑16</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Enter the Temple with authority</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Malachi 3:1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21:12; John 2:13‑22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154050">
                <a:tc>
                  <a:txBody>
                    <a:bodyPr/>
                    <a:lstStyle/>
                    <a:p>
                      <a:pPr marL="0" marR="0">
                        <a:spcBef>
                          <a:spcPts val="0"/>
                        </a:spcBef>
                        <a:spcAft>
                          <a:spcPts val="0"/>
                        </a:spcAft>
                      </a:pPr>
                      <a:r>
                        <a:rPr lang="en-US" sz="1200" dirty="0">
                          <a:effectLst/>
                          <a:latin typeface="Times New Roman"/>
                          <a:ea typeface="Times New Roman"/>
                          <a:cs typeface="Times New Roman"/>
                        </a:rPr>
                        <a:t>Born of a virgin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7:14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1:23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154050">
                <a:tc>
                  <a:txBody>
                    <a:bodyPr/>
                    <a:lstStyle/>
                    <a:p>
                      <a:pPr marL="0" marR="0">
                        <a:spcBef>
                          <a:spcPts val="0"/>
                        </a:spcBef>
                        <a:spcAft>
                          <a:spcPts val="0"/>
                        </a:spcAft>
                      </a:pPr>
                      <a:r>
                        <a:rPr lang="en-US" sz="1200" dirty="0">
                          <a:effectLst/>
                          <a:latin typeface="Times New Roman"/>
                          <a:ea typeface="Times New Roman"/>
                          <a:cs typeface="Times New Roman"/>
                        </a:rPr>
                        <a:t>Proceeded by a messenger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40:3 5, Malachi 3:1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3:1‑3, Luke 3:2‑6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6"/>
                  </a:ext>
                </a:extLst>
              </a:tr>
              <a:tr h="154050">
                <a:tc>
                  <a:txBody>
                    <a:bodyPr/>
                    <a:lstStyle/>
                    <a:p>
                      <a:pPr marL="0" marR="0">
                        <a:spcBef>
                          <a:spcPts val="0"/>
                        </a:spcBef>
                        <a:spcAft>
                          <a:spcPts val="0"/>
                        </a:spcAft>
                      </a:pPr>
                      <a:r>
                        <a:rPr lang="en-US" sz="1200" dirty="0">
                          <a:effectLst/>
                          <a:latin typeface="Times New Roman"/>
                          <a:ea typeface="Times New Roman"/>
                          <a:cs typeface="Times New Roman"/>
                        </a:rPr>
                        <a:t>Be born in Bethlehem</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a:effectLst/>
                          <a:latin typeface="Times New Roman"/>
                          <a:ea typeface="Times New Roman"/>
                          <a:cs typeface="Times New Roman"/>
                        </a:rPr>
                        <a:t>Micah 5:2</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 Luke 2:4‑7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154050">
                <a:tc>
                  <a:txBody>
                    <a:bodyPr/>
                    <a:lstStyle/>
                    <a:p>
                      <a:pPr marL="0" marR="0">
                        <a:spcBef>
                          <a:spcPts val="0"/>
                        </a:spcBef>
                        <a:spcAft>
                          <a:spcPts val="0"/>
                        </a:spcAft>
                      </a:pPr>
                      <a:r>
                        <a:rPr lang="en-US" sz="1200" dirty="0">
                          <a:effectLst/>
                          <a:latin typeface="Times New Roman"/>
                          <a:ea typeface="Times New Roman"/>
                          <a:cs typeface="Times New Roman"/>
                        </a:rPr>
                        <a:t>Be adored by great persons</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72:10‑11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r h="154050">
                <a:tc>
                  <a:txBody>
                    <a:bodyPr/>
                    <a:lstStyle/>
                    <a:p>
                      <a:pPr marL="0" marR="0">
                        <a:spcBef>
                          <a:spcPts val="0"/>
                        </a:spcBef>
                        <a:spcAft>
                          <a:spcPts val="0"/>
                        </a:spcAft>
                      </a:pPr>
                      <a:r>
                        <a:rPr lang="en-US" sz="1200" dirty="0">
                          <a:effectLst/>
                          <a:latin typeface="Times New Roman"/>
                          <a:ea typeface="Times New Roman"/>
                          <a:cs typeface="Times New Roman"/>
                        </a:rPr>
                        <a:t>Be anointed with the Spirit of God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11:2, 61:1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dirty="0">
                          <a:effectLst/>
                          <a:latin typeface="Times New Roman"/>
                          <a:ea typeface="Times New Roman"/>
                          <a:cs typeface="Times New Roman"/>
                        </a:rPr>
                        <a:t>Matthew 3:16; John 3:34; Acts 10:38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9"/>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hated without cause       </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a:effectLst/>
                          <a:latin typeface="Times New Roman"/>
                          <a:ea typeface="Times New Roman"/>
                          <a:cs typeface="Times New Roman"/>
                        </a:rPr>
                        <a:t>Isaiah 49:7; Psalms 69:4</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John 15:24‑25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0"/>
                  </a:ext>
                </a:extLst>
              </a:tr>
              <a:tr h="18288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undesired, rejected by His own people</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53:2, 63:3; Psalms 69:8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Mark 6:3; Luke 9:58; John 1:11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1"/>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plotted against by Jews, Gentiles  </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dirty="0">
                          <a:effectLst/>
                          <a:latin typeface="Times New Roman"/>
                          <a:ea typeface="Times New Roman"/>
                          <a:cs typeface="Times New Roman"/>
                        </a:rPr>
                        <a:t>Acts 4:27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2"/>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betrayed by a friend</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41:9, 55:12‑24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26:21‑25, 47‑50; John 13:18‑21; Acts 1:16‑18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3"/>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betrayed for 30 pieces of silver</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11:12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26:16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4"/>
                  </a:ext>
                </a:extLst>
              </a:tr>
              <a:tr h="21336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Have his price given for a potter’s field</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11:13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5"/>
                  </a:ext>
                </a:extLst>
              </a:tr>
              <a:tr h="154050">
                <a:tc>
                  <a:txBody>
                    <a:bodyPr/>
                    <a:lstStyle/>
                    <a:p>
                      <a:pPr marL="0" marR="0">
                        <a:spcBef>
                          <a:spcPts val="0"/>
                        </a:spcBef>
                        <a:spcAft>
                          <a:spcPts val="0"/>
                        </a:spcAft>
                      </a:pPr>
                      <a:r>
                        <a:rPr lang="en-US" sz="1200">
                          <a:solidFill>
                            <a:srgbClr val="FF0000"/>
                          </a:solidFill>
                          <a:effectLst/>
                          <a:latin typeface="Times New Roman"/>
                          <a:ea typeface="Times New Roman"/>
                          <a:cs typeface="Times New Roman"/>
                        </a:rPr>
                        <a:t>Be forsaken by His disciples</a:t>
                      </a:r>
                      <a:endParaRPr lang="en-US" sz="120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13:7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26:31, 56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6"/>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struck on the cheek</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Micah 5:1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7"/>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spat on     </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50:6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26:67, 27:30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8"/>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mocked</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22:7‑8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27:31, 39‑44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9"/>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beaten    </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50:6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26:67, 27:26, 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0"/>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thirsty during His execution</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22:15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John 19:28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1"/>
                  </a:ext>
                </a:extLst>
              </a:tr>
              <a:tr h="206755">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given vinegar to quench that thirst</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69:21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2"/>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considered a transgressor            </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3"/>
                  </a:ext>
                </a:extLst>
              </a:tr>
              <a:tr h="15405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buried with the rich when dead</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53:9</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27:57‑60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4"/>
                  </a:ext>
                </a:extLst>
              </a:tr>
              <a:tr h="210058">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sought after by Gentiles as well as Jews    </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11:10, 42:1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Acts 10:45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5"/>
                  </a:ext>
                </a:extLst>
              </a:tr>
              <a:tr h="206756">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Be accepted by the Gentiles</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11:10, 42:1‑4, 49:1‑12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12:21; Acts 10:45; Romans 15:9‑12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6"/>
                  </a:ext>
                </a:extLst>
              </a:tr>
              <a:tr h="182880">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Resurrection</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 16:10, 2, 7, Isaiah 53:9‑10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28:1‑20, Acts 13:33-37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7"/>
                  </a:ext>
                </a:extLst>
              </a:tr>
              <a:tr h="174244">
                <a:tc>
                  <a:txBody>
                    <a:bodyPr/>
                    <a:lstStyle/>
                    <a:p>
                      <a:pPr marL="0" marR="0">
                        <a:spcBef>
                          <a:spcPts val="0"/>
                        </a:spcBef>
                        <a:spcAft>
                          <a:spcPts val="0"/>
                        </a:spcAft>
                      </a:pPr>
                      <a:r>
                        <a:rPr lang="en-US" sz="1200" dirty="0">
                          <a:solidFill>
                            <a:srgbClr val="FF0000"/>
                          </a:solidFill>
                          <a:effectLst/>
                          <a:latin typeface="Times New Roman"/>
                          <a:ea typeface="Times New Roman"/>
                          <a:cs typeface="Times New Roman"/>
                        </a:rPr>
                        <a:t>To the right hand of the Father</a:t>
                      </a:r>
                      <a:endParaRPr lang="en-US" sz="1200" dirty="0">
                        <a:solidFill>
                          <a:srgbClr val="FF0000"/>
                        </a:solidFill>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16:11, 68:18 and 110:1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Luke 24:51, Acts 1:9‑11 and 7:55 and Hebrews 1:3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8"/>
                  </a:ext>
                </a:extLst>
              </a:tr>
            </a:tbl>
          </a:graphicData>
        </a:graphic>
      </p:graphicFrame>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304800" y="376535"/>
            <a:ext cx="4724370"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4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Literal Prophetic Fulfillment</a:t>
            </a:r>
          </a:p>
        </p:txBody>
      </p:sp>
      <p:sp>
        <p:nvSpPr>
          <p:cNvPr id="5" name="TextBox 4"/>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18:31-34</a:t>
            </a:r>
          </a:p>
        </p:txBody>
      </p:sp>
    </p:spTree>
    <p:extLst>
      <p:ext uri="{BB962C8B-B14F-4D97-AF65-F5344CB8AC3E}">
        <p14:creationId xmlns:p14="http://schemas.microsoft.com/office/powerpoint/2010/main" val="1021625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18:31-34</a:t>
            </a:r>
          </a:p>
        </p:txBody>
      </p:sp>
      <p:sp>
        <p:nvSpPr>
          <p:cNvPr id="14" name="TextBox 13"/>
          <p:cNvSpPr txBox="1"/>
          <p:nvPr/>
        </p:nvSpPr>
        <p:spPr>
          <a:xfrm>
            <a:off x="110378" y="1149699"/>
            <a:ext cx="8282011" cy="3416320"/>
          </a:xfrm>
          <a:prstGeom prst="rect">
            <a:avLst/>
          </a:prstGeom>
          <a:noFill/>
        </p:spPr>
        <p:txBody>
          <a:bodyPr wrap="none" rtlCol="0">
            <a:spAutoFit/>
          </a:bodyPr>
          <a:lstStyle/>
          <a:p>
            <a:pPr lvl="0"/>
            <a:r>
              <a:rPr lang="en-US" dirty="0">
                <a:solidFill>
                  <a:schemeClr val="bg1"/>
                </a:solidFill>
              </a:rPr>
              <a:t>I cannot help but wonder if Luke has an intentional purpose in this way he has aligned </a:t>
            </a:r>
          </a:p>
          <a:p>
            <a:pPr lvl="0"/>
            <a:r>
              <a:rPr lang="en-US" dirty="0">
                <a:solidFill>
                  <a:schemeClr val="bg1"/>
                </a:solidFill>
              </a:rPr>
              <a:t>this material around the theme of blindness. For example:</a:t>
            </a:r>
          </a:p>
          <a:p>
            <a:pPr lvl="1"/>
            <a:endParaRPr lang="en-US" dirty="0">
              <a:solidFill>
                <a:schemeClr val="bg1"/>
              </a:solidFill>
            </a:endParaRPr>
          </a:p>
          <a:p>
            <a:pPr lvl="1"/>
            <a:r>
              <a:rPr lang="en-US" dirty="0">
                <a:solidFill>
                  <a:schemeClr val="bg1"/>
                </a:solidFill>
              </a:rPr>
              <a:t>Pharisee and the publican: The Pharisee was blind to his own self-righteousness</a:t>
            </a:r>
          </a:p>
          <a:p>
            <a:pPr lvl="1"/>
            <a:r>
              <a:rPr lang="en-US" dirty="0">
                <a:solidFill>
                  <a:schemeClr val="bg1"/>
                </a:solidFill>
              </a:rPr>
              <a:t>Parents and children see, the disciples are blind to the Kingdom</a:t>
            </a:r>
          </a:p>
          <a:p>
            <a:pPr lvl="1"/>
            <a:r>
              <a:rPr lang="en-US" dirty="0">
                <a:solidFill>
                  <a:schemeClr val="bg1"/>
                </a:solidFill>
              </a:rPr>
              <a:t>Rich ruler is blind to his covetousness</a:t>
            </a:r>
          </a:p>
          <a:p>
            <a:pPr lvl="1"/>
            <a:r>
              <a:rPr lang="en-US" dirty="0">
                <a:solidFill>
                  <a:schemeClr val="bg1"/>
                </a:solidFill>
              </a:rPr>
              <a:t>The disciples cannot perceive the death of Christ</a:t>
            </a:r>
          </a:p>
          <a:p>
            <a:pPr lvl="1"/>
            <a:r>
              <a:rPr lang="en-US" dirty="0">
                <a:solidFill>
                  <a:schemeClr val="bg1"/>
                </a:solidFill>
              </a:rPr>
              <a:t>Blind man on the side of the road can see … the crowds are blind</a:t>
            </a:r>
          </a:p>
          <a:p>
            <a:pPr lvl="1"/>
            <a:r>
              <a:rPr lang="en-US" dirty="0">
                <a:solidFill>
                  <a:schemeClr val="bg1"/>
                </a:solidFill>
              </a:rPr>
              <a:t>Zacchaeus … came to see his own need of salvation, but not the others. </a:t>
            </a:r>
          </a:p>
          <a:p>
            <a:pPr lvl="0"/>
            <a:endParaRPr lang="en-US" dirty="0">
              <a:solidFill>
                <a:schemeClr val="bg1"/>
              </a:solidFill>
            </a:endParaRPr>
          </a:p>
          <a:p>
            <a:pPr lvl="0"/>
            <a:r>
              <a:rPr lang="en-US" dirty="0">
                <a:solidFill>
                  <a:schemeClr val="bg1"/>
                </a:solidFill>
              </a:rPr>
              <a:t>Is there value in praying to the Lord </a:t>
            </a:r>
          </a:p>
          <a:p>
            <a:pPr lvl="0"/>
            <a:r>
              <a:rPr lang="en-US" dirty="0">
                <a:solidFill>
                  <a:schemeClr val="bg1"/>
                </a:solidFill>
              </a:rPr>
              <a:t>for eyes to see?</a:t>
            </a:r>
          </a:p>
        </p:txBody>
      </p:sp>
      <p:pic>
        <p:nvPicPr>
          <p:cNvPr id="4098" name="Picture 2" descr="Image result for blind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191" y="3849247"/>
            <a:ext cx="5048250"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93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5835380" cy="6001643"/>
          </a:xfrm>
          <a:prstGeom prst="rect">
            <a:avLst/>
          </a:prstGeom>
          <a:noFill/>
        </p:spPr>
        <p:txBody>
          <a:bodyPr wrap="none" rtlCol="0">
            <a:spAutoFit/>
          </a:bodyPr>
          <a:lstStyle/>
          <a:p>
            <a:r>
              <a:rPr lang="en-US" sz="1600" dirty="0">
                <a:solidFill>
                  <a:schemeClr val="bg1"/>
                </a:solidFill>
              </a:rPr>
              <a:t>13:1-5		Jesus teaches on repentance and being ready.</a:t>
            </a:r>
          </a:p>
          <a:p>
            <a:r>
              <a:rPr lang="en-US" sz="1600" dirty="0">
                <a:solidFill>
                  <a:schemeClr val="bg1"/>
                </a:solidFill>
              </a:rPr>
              <a:t>13:6-9		The barren fig tree (this represents Israel).</a:t>
            </a:r>
          </a:p>
          <a:p>
            <a:r>
              <a:rPr lang="en-US" sz="1600" dirty="0">
                <a:solidFill>
                  <a:schemeClr val="bg1"/>
                </a:solidFill>
              </a:rPr>
              <a:t>13:10-17		</a:t>
            </a:r>
            <a:r>
              <a:rPr lang="en-US" sz="1600" dirty="0">
                <a:solidFill>
                  <a:schemeClr val="accent6"/>
                </a:solidFill>
              </a:rPr>
              <a:t>The healing of another woman.</a:t>
            </a:r>
          </a:p>
          <a:p>
            <a:r>
              <a:rPr lang="en-US" sz="1600" dirty="0">
                <a:solidFill>
                  <a:schemeClr val="bg1"/>
                </a:solidFill>
              </a:rPr>
              <a:t>13:18-21		</a:t>
            </a:r>
            <a:r>
              <a:rPr lang="en-US" sz="1600" dirty="0">
                <a:solidFill>
                  <a:schemeClr val="accent5">
                    <a:lumMod val="60000"/>
                    <a:lumOff val="40000"/>
                  </a:schemeClr>
                </a:solidFill>
              </a:rPr>
              <a:t>The parables of the mustard seed and leaven.</a:t>
            </a:r>
          </a:p>
          <a:p>
            <a:r>
              <a:rPr lang="en-US" sz="1600" dirty="0">
                <a:solidFill>
                  <a:schemeClr val="bg1"/>
                </a:solidFill>
              </a:rPr>
              <a:t>13:22-30		How many will be saved?</a:t>
            </a:r>
          </a:p>
          <a:p>
            <a:r>
              <a:rPr lang="en-US" sz="1600" dirty="0">
                <a:solidFill>
                  <a:schemeClr val="bg1"/>
                </a:solidFill>
              </a:rPr>
              <a:t>13:31-33		Jesus warns about Herod.</a:t>
            </a:r>
          </a:p>
          <a:p>
            <a:r>
              <a:rPr lang="en-US" sz="1600" dirty="0">
                <a:solidFill>
                  <a:schemeClr val="bg1"/>
                </a:solidFill>
              </a:rPr>
              <a:t>13:34-35		Jesus weeps over Jerusalem</a:t>
            </a:r>
          </a:p>
          <a:p>
            <a:endParaRPr lang="en-US" sz="1600" dirty="0">
              <a:solidFill>
                <a:schemeClr val="bg1"/>
              </a:solidFill>
            </a:endParaRPr>
          </a:p>
          <a:p>
            <a:r>
              <a:rPr lang="en-US" sz="1600" dirty="0">
                <a:solidFill>
                  <a:schemeClr val="bg1"/>
                </a:solidFill>
              </a:rPr>
              <a:t>14:1-6		</a:t>
            </a:r>
            <a:r>
              <a:rPr lang="en-US" sz="1600" dirty="0">
                <a:solidFill>
                  <a:schemeClr val="accent6"/>
                </a:solidFill>
              </a:rPr>
              <a:t>The healing on the Sabbath.</a:t>
            </a:r>
          </a:p>
          <a:p>
            <a:r>
              <a:rPr lang="en-US" sz="1600" dirty="0">
                <a:solidFill>
                  <a:schemeClr val="bg1"/>
                </a:solidFill>
              </a:rPr>
              <a:t>14:7-15		</a:t>
            </a:r>
            <a:r>
              <a:rPr lang="en-US" sz="1600" dirty="0">
                <a:solidFill>
                  <a:schemeClr val="accent5">
                    <a:lumMod val="60000"/>
                    <a:lumOff val="40000"/>
                  </a:schemeClr>
                </a:solidFill>
              </a:rPr>
              <a:t>The parable of the over-zealous guest.</a:t>
            </a:r>
          </a:p>
          <a:p>
            <a:r>
              <a:rPr lang="en-US" sz="1600" dirty="0">
                <a:solidFill>
                  <a:schemeClr val="bg1"/>
                </a:solidFill>
              </a:rPr>
              <a:t>14:16-24		</a:t>
            </a:r>
            <a:r>
              <a:rPr lang="en-US" sz="1600" dirty="0">
                <a:solidFill>
                  <a:schemeClr val="accent5">
                    <a:lumMod val="60000"/>
                    <a:lumOff val="40000"/>
                  </a:schemeClr>
                </a:solidFill>
              </a:rPr>
              <a:t>The parable of the great supper.</a:t>
            </a:r>
          </a:p>
          <a:p>
            <a:r>
              <a:rPr lang="en-US" sz="1600" dirty="0">
                <a:solidFill>
                  <a:schemeClr val="bg1"/>
                </a:solidFill>
              </a:rPr>
              <a:t> 14:25-35		The cost of discipleship.</a:t>
            </a:r>
          </a:p>
          <a:p>
            <a:endParaRPr lang="en-US" sz="1600" dirty="0">
              <a:solidFill>
                <a:schemeClr val="bg1"/>
              </a:solidFill>
            </a:endParaRPr>
          </a:p>
          <a:p>
            <a:r>
              <a:rPr lang="en-US" sz="1600" dirty="0">
                <a:solidFill>
                  <a:schemeClr val="bg1"/>
                </a:solidFill>
              </a:rPr>
              <a:t>15:1-7		</a:t>
            </a:r>
            <a:r>
              <a:rPr lang="en-US" sz="1600" dirty="0">
                <a:solidFill>
                  <a:schemeClr val="accent5">
                    <a:lumMod val="60000"/>
                    <a:lumOff val="40000"/>
                  </a:schemeClr>
                </a:solidFill>
              </a:rPr>
              <a:t>The parable of the lost sheep.</a:t>
            </a:r>
          </a:p>
          <a:p>
            <a:r>
              <a:rPr lang="en-US" sz="1600" dirty="0">
                <a:solidFill>
                  <a:schemeClr val="bg1"/>
                </a:solidFill>
              </a:rPr>
              <a:t>15:8-10		</a:t>
            </a:r>
            <a:r>
              <a:rPr lang="en-US" sz="1600" dirty="0">
                <a:solidFill>
                  <a:schemeClr val="accent5">
                    <a:lumMod val="60000"/>
                    <a:lumOff val="40000"/>
                  </a:schemeClr>
                </a:solidFill>
              </a:rPr>
              <a:t>The parable of the lost coin.</a:t>
            </a:r>
          </a:p>
          <a:p>
            <a:r>
              <a:rPr lang="en-US" sz="1600" dirty="0">
                <a:solidFill>
                  <a:schemeClr val="bg1"/>
                </a:solidFill>
              </a:rPr>
              <a:t>15:11-32		</a:t>
            </a:r>
            <a:r>
              <a:rPr lang="en-US" sz="1600" dirty="0">
                <a:solidFill>
                  <a:schemeClr val="accent5">
                    <a:lumMod val="60000"/>
                    <a:lumOff val="40000"/>
                  </a:schemeClr>
                </a:solidFill>
              </a:rPr>
              <a:t>The parable of the lost (prodigal) son.</a:t>
            </a:r>
          </a:p>
          <a:p>
            <a:endParaRPr lang="en-US" sz="1600" dirty="0">
              <a:solidFill>
                <a:schemeClr val="bg1"/>
              </a:solidFill>
            </a:endParaRPr>
          </a:p>
          <a:p>
            <a:r>
              <a:rPr lang="en-US" sz="1600" dirty="0">
                <a:solidFill>
                  <a:schemeClr val="bg1"/>
                </a:solidFill>
              </a:rPr>
              <a:t>16:1-18		</a:t>
            </a:r>
            <a:r>
              <a:rPr lang="en-US" sz="1600" dirty="0">
                <a:solidFill>
                  <a:schemeClr val="accent5">
                    <a:lumMod val="60000"/>
                    <a:lumOff val="40000"/>
                  </a:schemeClr>
                </a:solidFill>
              </a:rPr>
              <a:t>The parable of the dishonest steward.</a:t>
            </a:r>
          </a:p>
          <a:p>
            <a:r>
              <a:rPr lang="en-US" sz="1600" dirty="0">
                <a:solidFill>
                  <a:schemeClr val="bg1"/>
                </a:solidFill>
              </a:rPr>
              <a:t>16:19-31		</a:t>
            </a:r>
            <a:r>
              <a:rPr lang="en-US" sz="1600" dirty="0">
                <a:solidFill>
                  <a:schemeClr val="accent5">
                    <a:lumMod val="60000"/>
                    <a:lumOff val="40000"/>
                  </a:schemeClr>
                </a:solidFill>
              </a:rPr>
              <a:t>The story (not parable) of the rich man </a:t>
            </a:r>
          </a:p>
          <a:p>
            <a:r>
              <a:rPr lang="en-US" sz="1600" dirty="0">
                <a:solidFill>
                  <a:schemeClr val="accent5">
                    <a:lumMod val="60000"/>
                    <a:lumOff val="40000"/>
                  </a:schemeClr>
                </a:solidFill>
              </a:rPr>
              <a:t>		and Lazarus.</a:t>
            </a:r>
          </a:p>
          <a:p>
            <a:r>
              <a:rPr lang="en-US" sz="1600" dirty="0">
                <a:solidFill>
                  <a:schemeClr val="bg1"/>
                </a:solidFill>
              </a:rPr>
              <a:t>17:1-10		The teaching on forgiveness and service.</a:t>
            </a:r>
          </a:p>
          <a:p>
            <a:r>
              <a:rPr lang="en-US" sz="1600" dirty="0">
                <a:solidFill>
                  <a:schemeClr val="bg1"/>
                </a:solidFill>
              </a:rPr>
              <a:t>17:11-19		</a:t>
            </a:r>
            <a:r>
              <a:rPr lang="en-US" sz="1600" dirty="0">
                <a:solidFill>
                  <a:schemeClr val="accent6"/>
                </a:solidFill>
              </a:rPr>
              <a:t>The cleansing of the ten lepers.</a:t>
            </a:r>
          </a:p>
          <a:p>
            <a:r>
              <a:rPr lang="en-US" sz="1600" dirty="0">
                <a:solidFill>
                  <a:schemeClr val="bg1"/>
                </a:solidFill>
              </a:rPr>
              <a:t>17:20-37		The question of “when the Kingdom of God” </a:t>
            </a:r>
          </a:p>
          <a:p>
            <a:r>
              <a:rPr lang="en-US" sz="1600" dirty="0">
                <a:solidFill>
                  <a:schemeClr val="bg1"/>
                </a:solidFill>
              </a:rPr>
              <a:t>		should come.</a:t>
            </a:r>
          </a:p>
        </p:txBody>
      </p:sp>
    </p:spTree>
    <p:extLst>
      <p:ext uri="{BB962C8B-B14F-4D97-AF65-F5344CB8AC3E}">
        <p14:creationId xmlns:p14="http://schemas.microsoft.com/office/powerpoint/2010/main" val="2650930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ingle Corner Rectangle 1"/>
          <p:cNvSpPr/>
          <p:nvPr/>
        </p:nvSpPr>
        <p:spPr>
          <a:xfrm>
            <a:off x="3902044" y="2924269"/>
            <a:ext cx="5142368" cy="3933731"/>
          </a:xfrm>
          <a:prstGeom prst="round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19:1-10</a:t>
            </a:r>
          </a:p>
        </p:txBody>
      </p:sp>
      <p:sp>
        <p:nvSpPr>
          <p:cNvPr id="5" name="TextBox 4"/>
          <p:cNvSpPr txBox="1"/>
          <p:nvPr/>
        </p:nvSpPr>
        <p:spPr>
          <a:xfrm>
            <a:off x="374904" y="685800"/>
            <a:ext cx="4509568" cy="5837495"/>
          </a:xfrm>
          <a:prstGeom prst="rect">
            <a:avLst/>
          </a:prstGeom>
          <a:noFill/>
        </p:spPr>
        <p:txBody>
          <a:bodyPr wrap="none" rtlCol="0">
            <a:spAutoFit/>
          </a:bodyPr>
          <a:lstStyle/>
          <a:p>
            <a:r>
              <a:rPr lang="en-US" sz="1400" dirty="0">
                <a:solidFill>
                  <a:srgbClr val="FF0000"/>
                </a:solidFill>
              </a:rPr>
              <a:t>Luke 19</a:t>
            </a:r>
          </a:p>
          <a:p>
            <a:r>
              <a:rPr lang="en-US" sz="1400" baseline="30000" dirty="0">
                <a:solidFill>
                  <a:srgbClr val="FF0000"/>
                </a:solidFill>
              </a:rPr>
              <a:t>1</a:t>
            </a:r>
            <a:r>
              <a:rPr lang="en-US" sz="1400" dirty="0">
                <a:solidFill>
                  <a:srgbClr val="FF0000"/>
                </a:solidFill>
              </a:rPr>
              <a:t>Jesus entered Jericho and was passing through. </a:t>
            </a:r>
          </a:p>
          <a:p>
            <a:endParaRPr lang="en-US" sz="1400" baseline="30000" dirty="0">
              <a:solidFill>
                <a:schemeClr val="bg1"/>
              </a:solidFill>
            </a:endParaRPr>
          </a:p>
          <a:p>
            <a:r>
              <a:rPr lang="en-US" sz="1400" baseline="30000" dirty="0">
                <a:solidFill>
                  <a:schemeClr val="accent2">
                    <a:lumMod val="75000"/>
                  </a:schemeClr>
                </a:solidFill>
              </a:rPr>
              <a:t>2 </a:t>
            </a:r>
            <a:r>
              <a:rPr lang="en-US" sz="1400" dirty="0">
                <a:solidFill>
                  <a:schemeClr val="accent2">
                    <a:lumMod val="75000"/>
                  </a:schemeClr>
                </a:solidFill>
              </a:rPr>
              <a:t>A man was there by the name of </a:t>
            </a:r>
            <a:r>
              <a:rPr lang="en-US" sz="1400" dirty="0" err="1">
                <a:solidFill>
                  <a:schemeClr val="accent2">
                    <a:lumMod val="75000"/>
                  </a:schemeClr>
                </a:solidFill>
              </a:rPr>
              <a:t>Zacchaeus</a:t>
            </a:r>
            <a:r>
              <a:rPr lang="en-US" sz="1400" dirty="0">
                <a:solidFill>
                  <a:schemeClr val="accent2">
                    <a:lumMod val="75000"/>
                  </a:schemeClr>
                </a:solidFill>
              </a:rPr>
              <a:t>; he was </a:t>
            </a:r>
          </a:p>
          <a:p>
            <a:r>
              <a:rPr lang="en-US" sz="1400" dirty="0">
                <a:solidFill>
                  <a:schemeClr val="accent2">
                    <a:lumMod val="75000"/>
                  </a:schemeClr>
                </a:solidFill>
              </a:rPr>
              <a:t>a chief tax collector and was wealthy. </a:t>
            </a:r>
          </a:p>
          <a:p>
            <a:endParaRPr lang="en-US" sz="1400" baseline="30000" dirty="0">
              <a:solidFill>
                <a:schemeClr val="bg1"/>
              </a:solidFill>
            </a:endParaRPr>
          </a:p>
          <a:p>
            <a:r>
              <a:rPr lang="en-US" sz="1400" baseline="30000" dirty="0">
                <a:solidFill>
                  <a:schemeClr val="accent4">
                    <a:lumMod val="60000"/>
                    <a:lumOff val="40000"/>
                  </a:schemeClr>
                </a:solidFill>
              </a:rPr>
              <a:t>3 </a:t>
            </a:r>
            <a:r>
              <a:rPr lang="en-US" sz="1400" dirty="0">
                <a:solidFill>
                  <a:schemeClr val="accent4">
                    <a:lumMod val="60000"/>
                    <a:lumOff val="40000"/>
                  </a:schemeClr>
                </a:solidFill>
              </a:rPr>
              <a:t>He wanted to see who Jesus was, but because he </a:t>
            </a:r>
          </a:p>
          <a:p>
            <a:r>
              <a:rPr lang="en-US" sz="1400" dirty="0">
                <a:solidFill>
                  <a:schemeClr val="accent4">
                    <a:lumMod val="60000"/>
                    <a:lumOff val="40000"/>
                  </a:schemeClr>
                </a:solidFill>
              </a:rPr>
              <a:t>was short he could not see over the crowd. </a:t>
            </a:r>
          </a:p>
          <a:p>
            <a:endParaRPr lang="en-US" sz="1400" baseline="30000" dirty="0">
              <a:solidFill>
                <a:schemeClr val="bg1"/>
              </a:solidFill>
            </a:endParaRPr>
          </a:p>
          <a:p>
            <a:r>
              <a:rPr lang="en-US" sz="1400" baseline="30000" dirty="0">
                <a:solidFill>
                  <a:schemeClr val="accent6">
                    <a:lumMod val="75000"/>
                  </a:schemeClr>
                </a:solidFill>
              </a:rPr>
              <a:t>4 </a:t>
            </a:r>
            <a:r>
              <a:rPr lang="en-US" sz="1400" dirty="0">
                <a:solidFill>
                  <a:schemeClr val="accent6">
                    <a:lumMod val="75000"/>
                  </a:schemeClr>
                </a:solidFill>
              </a:rPr>
              <a:t>So he ran ahead and climbed a sycamore-fig tree to </a:t>
            </a:r>
          </a:p>
          <a:p>
            <a:r>
              <a:rPr lang="en-US" sz="1400" dirty="0">
                <a:solidFill>
                  <a:schemeClr val="accent6">
                    <a:lumMod val="75000"/>
                  </a:schemeClr>
                </a:solidFill>
              </a:rPr>
              <a:t>see him, since Jesus was coming that way.</a:t>
            </a:r>
          </a:p>
          <a:p>
            <a:endParaRPr lang="en-US" sz="1400" dirty="0">
              <a:solidFill>
                <a:schemeClr val="bg1"/>
              </a:solidFill>
            </a:endParaRPr>
          </a:p>
          <a:p>
            <a:r>
              <a:rPr lang="en-US" sz="1400" baseline="30000" dirty="0">
                <a:solidFill>
                  <a:srgbClr val="FFFF00"/>
                </a:solidFill>
              </a:rPr>
              <a:t>5 </a:t>
            </a:r>
            <a:r>
              <a:rPr lang="en-US" sz="1400" dirty="0">
                <a:solidFill>
                  <a:srgbClr val="FFFF00"/>
                </a:solidFill>
              </a:rPr>
              <a:t>When Jesus reached the spot, he looked up and said to </a:t>
            </a:r>
          </a:p>
          <a:p>
            <a:r>
              <a:rPr lang="en-US" sz="1400" dirty="0">
                <a:solidFill>
                  <a:srgbClr val="FFFF00"/>
                </a:solidFill>
              </a:rPr>
              <a:t>him, “</a:t>
            </a:r>
            <a:r>
              <a:rPr lang="en-US" sz="1400" dirty="0" err="1">
                <a:solidFill>
                  <a:srgbClr val="FFFF00"/>
                </a:solidFill>
              </a:rPr>
              <a:t>Zacchaeus</a:t>
            </a:r>
            <a:r>
              <a:rPr lang="en-US" sz="1400" dirty="0">
                <a:solidFill>
                  <a:srgbClr val="FFFF00"/>
                </a:solidFill>
              </a:rPr>
              <a:t>, come down immediately. I must stay at </a:t>
            </a:r>
          </a:p>
          <a:p>
            <a:r>
              <a:rPr lang="en-US" sz="1400" dirty="0">
                <a:solidFill>
                  <a:srgbClr val="FFFF00"/>
                </a:solidFill>
              </a:rPr>
              <a:t>your house today.” </a:t>
            </a:r>
          </a:p>
          <a:p>
            <a:endParaRPr lang="en-US" sz="1400" baseline="30000" dirty="0">
              <a:solidFill>
                <a:schemeClr val="bg1"/>
              </a:solidFill>
            </a:endParaRPr>
          </a:p>
          <a:p>
            <a:r>
              <a:rPr lang="en-US" sz="1400" baseline="30000" dirty="0">
                <a:solidFill>
                  <a:schemeClr val="accent6">
                    <a:lumMod val="75000"/>
                  </a:schemeClr>
                </a:solidFill>
              </a:rPr>
              <a:t>6 </a:t>
            </a:r>
            <a:r>
              <a:rPr lang="en-US" sz="1400" dirty="0">
                <a:solidFill>
                  <a:schemeClr val="accent6">
                    <a:lumMod val="75000"/>
                  </a:schemeClr>
                </a:solidFill>
              </a:rPr>
              <a:t>So he came down at once and welcomed him gladly.</a:t>
            </a:r>
          </a:p>
          <a:p>
            <a:endParaRPr lang="en-US" sz="1400" dirty="0">
              <a:solidFill>
                <a:schemeClr val="bg1"/>
              </a:solidFill>
            </a:endParaRPr>
          </a:p>
          <a:p>
            <a:r>
              <a:rPr lang="en-US" sz="1400" baseline="30000" dirty="0">
                <a:solidFill>
                  <a:schemeClr val="accent4">
                    <a:lumMod val="60000"/>
                    <a:lumOff val="40000"/>
                  </a:schemeClr>
                </a:solidFill>
              </a:rPr>
              <a:t>7 </a:t>
            </a:r>
            <a:r>
              <a:rPr lang="en-US" sz="1400" dirty="0">
                <a:solidFill>
                  <a:schemeClr val="accent4">
                    <a:lumMod val="60000"/>
                    <a:lumOff val="40000"/>
                  </a:schemeClr>
                </a:solidFill>
              </a:rPr>
              <a:t>All the people saw this and began to mutter, “He</a:t>
            </a:r>
          </a:p>
          <a:p>
            <a:r>
              <a:rPr lang="en-US" sz="1400" dirty="0">
                <a:solidFill>
                  <a:schemeClr val="accent4">
                    <a:lumMod val="60000"/>
                    <a:lumOff val="40000"/>
                  </a:schemeClr>
                </a:solidFill>
              </a:rPr>
              <a:t> has gone to be the guest of a sinner.”</a:t>
            </a:r>
          </a:p>
          <a:p>
            <a:endParaRPr lang="en-US" sz="1400" dirty="0">
              <a:solidFill>
                <a:schemeClr val="bg1"/>
              </a:solidFill>
            </a:endParaRPr>
          </a:p>
          <a:p>
            <a:r>
              <a:rPr lang="en-US" sz="1400" baseline="30000" dirty="0">
                <a:solidFill>
                  <a:schemeClr val="accent2">
                    <a:lumMod val="75000"/>
                  </a:schemeClr>
                </a:solidFill>
              </a:rPr>
              <a:t>8 </a:t>
            </a:r>
            <a:r>
              <a:rPr lang="en-US" sz="1400" dirty="0">
                <a:solidFill>
                  <a:schemeClr val="accent2">
                    <a:lumMod val="75000"/>
                  </a:schemeClr>
                </a:solidFill>
              </a:rPr>
              <a:t>But </a:t>
            </a:r>
            <a:r>
              <a:rPr lang="en-US" sz="1400" dirty="0" err="1">
                <a:solidFill>
                  <a:schemeClr val="accent2">
                    <a:lumMod val="75000"/>
                  </a:schemeClr>
                </a:solidFill>
              </a:rPr>
              <a:t>Zacchaeus</a:t>
            </a:r>
            <a:r>
              <a:rPr lang="en-US" sz="1400" dirty="0">
                <a:solidFill>
                  <a:schemeClr val="accent2">
                    <a:lumMod val="75000"/>
                  </a:schemeClr>
                </a:solidFill>
              </a:rPr>
              <a:t> stood up and said to the Lord, “Look, Lord! </a:t>
            </a:r>
          </a:p>
          <a:p>
            <a:r>
              <a:rPr lang="en-US" sz="1400" dirty="0">
                <a:solidFill>
                  <a:schemeClr val="accent2">
                    <a:lumMod val="75000"/>
                  </a:schemeClr>
                </a:solidFill>
              </a:rPr>
              <a:t>Here and now I give half of my possessions to the poor, </a:t>
            </a:r>
          </a:p>
          <a:p>
            <a:r>
              <a:rPr lang="en-US" sz="1400" dirty="0">
                <a:solidFill>
                  <a:schemeClr val="accent2">
                    <a:lumMod val="75000"/>
                  </a:schemeClr>
                </a:solidFill>
              </a:rPr>
              <a:t>and if I have cheated anybody out of anything, I will pay </a:t>
            </a:r>
          </a:p>
          <a:p>
            <a:r>
              <a:rPr lang="en-US" sz="1400" dirty="0">
                <a:solidFill>
                  <a:schemeClr val="accent2">
                    <a:lumMod val="75000"/>
                  </a:schemeClr>
                </a:solidFill>
              </a:rPr>
              <a:t>back four times the amount.”</a:t>
            </a:r>
          </a:p>
          <a:p>
            <a:endParaRPr lang="en-US" sz="1400" dirty="0">
              <a:solidFill>
                <a:schemeClr val="bg1"/>
              </a:solidFill>
            </a:endParaRPr>
          </a:p>
          <a:p>
            <a:r>
              <a:rPr lang="en-US" sz="1400" baseline="30000" dirty="0">
                <a:solidFill>
                  <a:srgbClr val="FF0000"/>
                </a:solidFill>
              </a:rPr>
              <a:t>9 </a:t>
            </a:r>
            <a:r>
              <a:rPr lang="en-US" sz="1400" dirty="0">
                <a:solidFill>
                  <a:srgbClr val="FF0000"/>
                </a:solidFill>
              </a:rPr>
              <a:t>Jesus said to him, “Today salvation has come to this </a:t>
            </a:r>
          </a:p>
          <a:p>
            <a:r>
              <a:rPr lang="en-US" sz="1400" dirty="0">
                <a:solidFill>
                  <a:srgbClr val="FF0000"/>
                </a:solidFill>
              </a:rPr>
              <a:t>house, because this man, too, is a son of Abraham.</a:t>
            </a:r>
          </a:p>
        </p:txBody>
      </p:sp>
      <p:sp>
        <p:nvSpPr>
          <p:cNvPr id="6" name="TextBox 5"/>
          <p:cNvSpPr txBox="1"/>
          <p:nvPr/>
        </p:nvSpPr>
        <p:spPr>
          <a:xfrm>
            <a:off x="6040867" y="817019"/>
            <a:ext cx="1678665" cy="369332"/>
          </a:xfrm>
          <a:prstGeom prst="rect">
            <a:avLst/>
          </a:prstGeom>
          <a:noFill/>
        </p:spPr>
        <p:txBody>
          <a:bodyPr wrap="none" rtlCol="0">
            <a:spAutoFit/>
          </a:bodyPr>
          <a:lstStyle/>
          <a:p>
            <a:r>
              <a:rPr lang="en-US" dirty="0">
                <a:solidFill>
                  <a:srgbClr val="FF0000"/>
                </a:solidFill>
                <a:effectLst>
                  <a:outerShdw blurRad="50800" dist="38100" dir="2700000" algn="tl" rotWithShape="0">
                    <a:prstClr val="black">
                      <a:alpha val="40000"/>
                    </a:prstClr>
                  </a:outerShdw>
                </a:effectLst>
                <a:latin typeface="Adobe Gothic Std B" pitchFamily="34" charset="-128"/>
                <a:ea typeface="Adobe Gothic Std B" pitchFamily="34" charset="-128"/>
              </a:rPr>
              <a:t>JESUS ENTERS</a:t>
            </a:r>
          </a:p>
        </p:txBody>
      </p:sp>
      <p:sp>
        <p:nvSpPr>
          <p:cNvPr id="7" name="TextBox 6"/>
          <p:cNvSpPr txBox="1"/>
          <p:nvPr/>
        </p:nvSpPr>
        <p:spPr>
          <a:xfrm>
            <a:off x="5257800" y="1295400"/>
            <a:ext cx="3244799" cy="369332"/>
          </a:xfrm>
          <a:prstGeom prst="rect">
            <a:avLst/>
          </a:prstGeom>
          <a:noFill/>
        </p:spPr>
        <p:txBody>
          <a:bodyPr wrap="none" rtlCol="0">
            <a:spAutoFit/>
          </a:bodyPr>
          <a:lstStyle/>
          <a:p>
            <a:r>
              <a:rPr lang="en-US" dirty="0">
                <a:solidFill>
                  <a:schemeClr val="accent2">
                    <a:lumMod val="75000"/>
                  </a:schemeClr>
                </a:solidFill>
                <a:effectLst>
                  <a:outerShdw blurRad="50800" dist="38100" dir="2700000" algn="tl" rotWithShape="0">
                    <a:prstClr val="black">
                      <a:alpha val="40000"/>
                    </a:prstClr>
                  </a:outerShdw>
                </a:effectLst>
                <a:latin typeface="Adobe Gothic Std B" pitchFamily="34" charset="-128"/>
                <a:ea typeface="Adobe Gothic Std B" pitchFamily="34" charset="-128"/>
              </a:rPr>
              <a:t>ZACCHAUS; Keeps his wealth</a:t>
            </a:r>
          </a:p>
        </p:txBody>
      </p:sp>
      <p:sp>
        <p:nvSpPr>
          <p:cNvPr id="8" name="TextBox 7"/>
          <p:cNvSpPr txBox="1"/>
          <p:nvPr/>
        </p:nvSpPr>
        <p:spPr>
          <a:xfrm>
            <a:off x="5947893" y="1828800"/>
            <a:ext cx="1864613" cy="369332"/>
          </a:xfrm>
          <a:prstGeom prst="rect">
            <a:avLst/>
          </a:prstGeom>
          <a:noFill/>
        </p:spPr>
        <p:txBody>
          <a:bodyPr wrap="none" rtlCol="0">
            <a:spAutoFit/>
          </a:bodyPr>
          <a:lstStyle/>
          <a:p>
            <a:r>
              <a:rPr lang="en-US" dirty="0">
                <a:solidFill>
                  <a:schemeClr val="accent4">
                    <a:lumMod val="60000"/>
                    <a:lumOff val="40000"/>
                  </a:schemeClr>
                </a:solidFill>
                <a:effectLst>
                  <a:outerShdw blurRad="50800" dist="38100" dir="2700000" algn="tl" rotWithShape="0">
                    <a:prstClr val="black">
                      <a:alpha val="40000"/>
                    </a:prstClr>
                  </a:outerShdw>
                </a:effectLst>
                <a:latin typeface="Adobe Gothic Std B" pitchFamily="34" charset="-128"/>
                <a:ea typeface="Adobe Gothic Std B" pitchFamily="34" charset="-128"/>
              </a:rPr>
              <a:t>CROWD: Hostile</a:t>
            </a:r>
          </a:p>
        </p:txBody>
      </p:sp>
      <p:sp>
        <p:nvSpPr>
          <p:cNvPr id="9" name="TextBox 8"/>
          <p:cNvSpPr txBox="1"/>
          <p:nvPr/>
        </p:nvSpPr>
        <p:spPr>
          <a:xfrm>
            <a:off x="5918237" y="3745468"/>
            <a:ext cx="1923925" cy="369332"/>
          </a:xfrm>
          <a:prstGeom prst="rect">
            <a:avLst/>
          </a:prstGeom>
          <a:noFill/>
        </p:spPr>
        <p:txBody>
          <a:bodyPr wrap="none" rtlCol="0">
            <a:spAutoFit/>
          </a:bodyPr>
          <a:lstStyle/>
          <a:p>
            <a:r>
              <a:rPr lang="en-US" dirty="0">
                <a:solidFill>
                  <a:schemeClr val="accent6">
                    <a:lumMod val="75000"/>
                  </a:schemeClr>
                </a:solidFill>
                <a:effectLst>
                  <a:outerShdw blurRad="50800" dist="38100" dir="2700000" algn="tl" rotWithShape="0">
                    <a:prstClr val="black">
                      <a:alpha val="40000"/>
                    </a:prstClr>
                  </a:outerShdw>
                </a:effectLst>
                <a:latin typeface="Adobe Gothic Std B" pitchFamily="34" charset="-128"/>
                <a:ea typeface="Adobe Gothic Std B" pitchFamily="34" charset="-128"/>
              </a:rPr>
              <a:t>DOWN THE TREE</a:t>
            </a:r>
          </a:p>
        </p:txBody>
      </p:sp>
      <p:sp>
        <p:nvSpPr>
          <p:cNvPr id="10" name="TextBox 9"/>
          <p:cNvSpPr txBox="1"/>
          <p:nvPr/>
        </p:nvSpPr>
        <p:spPr>
          <a:xfrm>
            <a:off x="5947893" y="4343400"/>
            <a:ext cx="1864613" cy="369332"/>
          </a:xfrm>
          <a:prstGeom prst="rect">
            <a:avLst/>
          </a:prstGeom>
          <a:noFill/>
        </p:spPr>
        <p:txBody>
          <a:bodyPr wrap="none" rtlCol="0">
            <a:spAutoFit/>
          </a:bodyPr>
          <a:lstStyle/>
          <a:p>
            <a:r>
              <a:rPr lang="en-US" dirty="0">
                <a:solidFill>
                  <a:schemeClr val="accent4">
                    <a:lumMod val="60000"/>
                    <a:lumOff val="40000"/>
                  </a:schemeClr>
                </a:solidFill>
                <a:effectLst>
                  <a:outerShdw blurRad="50800" dist="38100" dir="2700000" algn="tl" rotWithShape="0">
                    <a:prstClr val="black">
                      <a:alpha val="40000"/>
                    </a:prstClr>
                  </a:outerShdw>
                </a:effectLst>
                <a:latin typeface="Adobe Gothic Std B" pitchFamily="34" charset="-128"/>
                <a:ea typeface="Adobe Gothic Std B" pitchFamily="34" charset="-128"/>
              </a:rPr>
              <a:t>CROWD: Hostile</a:t>
            </a:r>
          </a:p>
        </p:txBody>
      </p:sp>
      <p:sp>
        <p:nvSpPr>
          <p:cNvPr id="11" name="TextBox 10"/>
          <p:cNvSpPr txBox="1"/>
          <p:nvPr/>
        </p:nvSpPr>
        <p:spPr>
          <a:xfrm>
            <a:off x="5290662" y="5117068"/>
            <a:ext cx="3179075" cy="369332"/>
          </a:xfrm>
          <a:prstGeom prst="rect">
            <a:avLst/>
          </a:prstGeom>
          <a:noFill/>
        </p:spPr>
        <p:txBody>
          <a:bodyPr wrap="none" rtlCol="0">
            <a:spAutoFit/>
          </a:bodyPr>
          <a:lstStyle/>
          <a:p>
            <a:r>
              <a:rPr lang="en-US" dirty="0">
                <a:solidFill>
                  <a:schemeClr val="accent2">
                    <a:lumMod val="75000"/>
                  </a:schemeClr>
                </a:solidFill>
                <a:effectLst>
                  <a:outerShdw blurRad="50800" dist="38100" dir="2700000" algn="tl" rotWithShape="0">
                    <a:prstClr val="black">
                      <a:alpha val="40000"/>
                    </a:prstClr>
                  </a:outerShdw>
                </a:effectLst>
                <a:latin typeface="Adobe Gothic Std B" pitchFamily="34" charset="-128"/>
                <a:ea typeface="Adobe Gothic Std B" pitchFamily="34" charset="-128"/>
              </a:rPr>
              <a:t>ZACCHAUS: Gives his wealth</a:t>
            </a:r>
          </a:p>
        </p:txBody>
      </p:sp>
      <p:sp>
        <p:nvSpPr>
          <p:cNvPr id="12" name="TextBox 11"/>
          <p:cNvSpPr txBox="1"/>
          <p:nvPr/>
        </p:nvSpPr>
        <p:spPr>
          <a:xfrm>
            <a:off x="5609659" y="5955268"/>
            <a:ext cx="2541080" cy="369332"/>
          </a:xfrm>
          <a:prstGeom prst="rect">
            <a:avLst/>
          </a:prstGeom>
          <a:noFill/>
        </p:spPr>
        <p:txBody>
          <a:bodyPr wrap="none" rtlCol="0">
            <a:spAutoFit/>
          </a:bodyPr>
          <a:lstStyle/>
          <a:p>
            <a:r>
              <a:rPr lang="en-US" dirty="0">
                <a:solidFill>
                  <a:srgbClr val="FF0000"/>
                </a:solidFill>
                <a:effectLst>
                  <a:outerShdw blurRad="50800" dist="38100" dir="2700000" algn="tl" rotWithShape="0">
                    <a:prstClr val="black">
                      <a:alpha val="40000"/>
                    </a:prstClr>
                  </a:outerShdw>
                </a:effectLst>
                <a:latin typeface="Adobe Gothic Std B" pitchFamily="34" charset="-128"/>
                <a:ea typeface="Adobe Gothic Std B" pitchFamily="34" charset="-128"/>
              </a:rPr>
              <a:t>JESUS’FINAL WORDS</a:t>
            </a:r>
          </a:p>
        </p:txBody>
      </p:sp>
      <p:sp>
        <p:nvSpPr>
          <p:cNvPr id="13" name="TextBox 12"/>
          <p:cNvSpPr txBox="1"/>
          <p:nvPr/>
        </p:nvSpPr>
        <p:spPr>
          <a:xfrm>
            <a:off x="6121818" y="2362200"/>
            <a:ext cx="1516762" cy="369332"/>
          </a:xfrm>
          <a:prstGeom prst="rect">
            <a:avLst/>
          </a:prstGeom>
          <a:noFill/>
        </p:spPr>
        <p:txBody>
          <a:bodyPr wrap="none" rtlCol="0">
            <a:spAutoFit/>
          </a:bodyPr>
          <a:lstStyle/>
          <a:p>
            <a:r>
              <a:rPr lang="en-US" dirty="0">
                <a:solidFill>
                  <a:schemeClr val="accent6">
                    <a:lumMod val="75000"/>
                  </a:schemeClr>
                </a:solidFill>
                <a:effectLst>
                  <a:outerShdw blurRad="50800" dist="38100" dir="2700000" algn="tl" rotWithShape="0">
                    <a:prstClr val="black">
                      <a:alpha val="40000"/>
                    </a:prstClr>
                  </a:outerShdw>
                </a:effectLst>
                <a:latin typeface="Adobe Gothic Std B" pitchFamily="34" charset="-128"/>
                <a:ea typeface="Adobe Gothic Std B" pitchFamily="34" charset="-128"/>
              </a:rPr>
              <a:t>UP THE TREE</a:t>
            </a:r>
          </a:p>
        </p:txBody>
      </p:sp>
      <p:sp>
        <p:nvSpPr>
          <p:cNvPr id="15" name="TextBox 14"/>
          <p:cNvSpPr txBox="1"/>
          <p:nvPr/>
        </p:nvSpPr>
        <p:spPr>
          <a:xfrm>
            <a:off x="5779577" y="3048000"/>
            <a:ext cx="2201244" cy="646331"/>
          </a:xfrm>
          <a:prstGeom prst="rect">
            <a:avLst/>
          </a:prstGeom>
          <a:noFill/>
        </p:spPr>
        <p:txBody>
          <a:bodyPr wrap="none" rtlCol="0">
            <a:spAutoFit/>
          </a:bodyPr>
          <a:lstStyle/>
          <a:p>
            <a:pPr algn="ctr"/>
            <a:r>
              <a:rPr lang="en-US" dirty="0">
                <a:solidFill>
                  <a:srgbClr val="FFFF00"/>
                </a:solidFill>
                <a:effectLst>
                  <a:outerShdw blurRad="50800" dist="38100" dir="2700000" algn="tl" rotWithShape="0">
                    <a:prstClr val="black">
                      <a:alpha val="40000"/>
                    </a:prstClr>
                  </a:outerShdw>
                </a:effectLst>
                <a:latin typeface="Adobe Gothic Std B" pitchFamily="34" charset="-128"/>
                <a:ea typeface="Adobe Gothic Std B" pitchFamily="34" charset="-128"/>
              </a:rPr>
              <a:t>UNEXPECTED LOVE</a:t>
            </a:r>
          </a:p>
          <a:p>
            <a:pPr algn="ctr"/>
            <a:r>
              <a:rPr lang="en-US" i="1" dirty="0">
                <a:solidFill>
                  <a:srgbClr val="FFFF00"/>
                </a:solidFill>
                <a:effectLst>
                  <a:outerShdw blurRad="50800" dist="38100" dir="2700000" algn="tl" rotWithShape="0">
                    <a:prstClr val="black">
                      <a:alpha val="40000"/>
                    </a:prstClr>
                  </a:outerShdw>
                </a:effectLst>
                <a:latin typeface="Adobe Gothic Std B" pitchFamily="34" charset="-128"/>
                <a:ea typeface="Adobe Gothic Std B" pitchFamily="34" charset="-128"/>
              </a:rPr>
              <a:t>MAIN POINT!!!</a:t>
            </a:r>
          </a:p>
        </p:txBody>
      </p:sp>
    </p:spTree>
    <p:extLst>
      <p:ext uri="{BB962C8B-B14F-4D97-AF65-F5344CB8AC3E}">
        <p14:creationId xmlns:p14="http://schemas.microsoft.com/office/powerpoint/2010/main" val="2057652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ingle Corner Rectangle 1"/>
          <p:cNvSpPr/>
          <p:nvPr/>
        </p:nvSpPr>
        <p:spPr>
          <a:xfrm>
            <a:off x="3902044" y="2924269"/>
            <a:ext cx="5142368" cy="3933731"/>
          </a:xfrm>
          <a:prstGeom prst="round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19:1-10</a:t>
            </a:r>
          </a:p>
        </p:txBody>
      </p:sp>
      <p:pic>
        <p:nvPicPr>
          <p:cNvPr id="5122" name="Picture 2" descr="Image result for sycamore fig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0" y="1553061"/>
            <a:ext cx="7600950" cy="5067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4523" y="1011260"/>
            <a:ext cx="1817229" cy="369332"/>
          </a:xfrm>
          <a:prstGeom prst="rect">
            <a:avLst/>
          </a:prstGeom>
          <a:noFill/>
        </p:spPr>
        <p:txBody>
          <a:bodyPr wrap="none" rtlCol="0">
            <a:spAutoFit/>
          </a:bodyPr>
          <a:lstStyle/>
          <a:p>
            <a:r>
              <a:rPr lang="en-US" dirty="0">
                <a:solidFill>
                  <a:schemeClr val="bg1"/>
                </a:solidFill>
              </a:rPr>
              <a:t>Sycamore fig tree</a:t>
            </a:r>
          </a:p>
        </p:txBody>
      </p:sp>
    </p:spTree>
    <p:extLst>
      <p:ext uri="{BB962C8B-B14F-4D97-AF65-F5344CB8AC3E}">
        <p14:creationId xmlns:p14="http://schemas.microsoft.com/office/powerpoint/2010/main" val="212129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ingle Corner Rectangle 1"/>
          <p:cNvSpPr/>
          <p:nvPr/>
        </p:nvSpPr>
        <p:spPr>
          <a:xfrm>
            <a:off x="3902044" y="2924269"/>
            <a:ext cx="5142368" cy="3933731"/>
          </a:xfrm>
          <a:prstGeom prst="round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19:11-27</a:t>
            </a:r>
          </a:p>
        </p:txBody>
      </p:sp>
      <p:pic>
        <p:nvPicPr>
          <p:cNvPr id="1026" name="Picture 2" descr="Image result for herod the g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15" y="133524"/>
            <a:ext cx="4611881" cy="34625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rod Archela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563" y="2851911"/>
            <a:ext cx="5142368" cy="386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26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ingle Corner Rectangle 1"/>
          <p:cNvSpPr/>
          <p:nvPr/>
        </p:nvSpPr>
        <p:spPr>
          <a:xfrm>
            <a:off x="3902044" y="2924269"/>
            <a:ext cx="5142368" cy="3933731"/>
          </a:xfrm>
          <a:prstGeom prst="round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19:11-27</a:t>
            </a:r>
          </a:p>
        </p:txBody>
      </p:sp>
      <p:sp>
        <p:nvSpPr>
          <p:cNvPr id="3" name="TextBox 2"/>
          <p:cNvSpPr txBox="1"/>
          <p:nvPr/>
        </p:nvSpPr>
        <p:spPr>
          <a:xfrm>
            <a:off x="400364" y="865229"/>
            <a:ext cx="8265789" cy="2339102"/>
          </a:xfrm>
          <a:prstGeom prst="rect">
            <a:avLst/>
          </a:prstGeom>
          <a:noFill/>
        </p:spPr>
        <p:txBody>
          <a:bodyPr wrap="none" rtlCol="0">
            <a:spAutoFit/>
          </a:bodyPr>
          <a:lstStyle/>
          <a:p>
            <a:r>
              <a:rPr lang="en-US" sz="3200" dirty="0">
                <a:solidFill>
                  <a:schemeClr val="bg1"/>
                </a:solidFill>
              </a:rPr>
              <a:t>And having received the kingdom and returned, </a:t>
            </a:r>
          </a:p>
          <a:p>
            <a:r>
              <a:rPr lang="en-US" sz="3200" dirty="0">
                <a:solidFill>
                  <a:schemeClr val="bg1"/>
                </a:solidFill>
              </a:rPr>
              <a:t>he </a:t>
            </a:r>
            <a:r>
              <a:rPr lang="en-US" sz="3200" dirty="0" err="1">
                <a:solidFill>
                  <a:schemeClr val="bg1"/>
                </a:solidFill>
              </a:rPr>
              <a:t>spake</a:t>
            </a:r>
            <a:r>
              <a:rPr lang="en-US" sz="3200" dirty="0">
                <a:solidFill>
                  <a:schemeClr val="bg1"/>
                </a:solidFill>
              </a:rPr>
              <a:t> to call to him those servants to whom </a:t>
            </a:r>
          </a:p>
          <a:p>
            <a:r>
              <a:rPr lang="en-US" sz="3200" dirty="0">
                <a:solidFill>
                  <a:schemeClr val="bg1"/>
                </a:solidFill>
              </a:rPr>
              <a:t>he had given the silver, that he might know how </a:t>
            </a:r>
          </a:p>
          <a:p>
            <a:r>
              <a:rPr lang="en-US" sz="3200" dirty="0">
                <a:solidFill>
                  <a:schemeClr val="bg1"/>
                </a:solidFill>
              </a:rPr>
              <a:t>every one of them had traded. </a:t>
            </a:r>
          </a:p>
          <a:p>
            <a:pPr algn="r"/>
            <a:r>
              <a:rPr lang="en-US" i="1" dirty="0">
                <a:solidFill>
                  <a:schemeClr val="bg1"/>
                </a:solidFill>
              </a:rPr>
              <a:t>(Luke 19:15 </a:t>
            </a:r>
            <a:r>
              <a:rPr lang="en-US" i="1" dirty="0" err="1">
                <a:solidFill>
                  <a:schemeClr val="bg1"/>
                </a:solidFill>
              </a:rPr>
              <a:t>Syriac</a:t>
            </a:r>
            <a:r>
              <a:rPr lang="en-US" i="1" dirty="0">
                <a:solidFill>
                  <a:schemeClr val="bg1"/>
                </a:solidFill>
              </a:rPr>
              <a:t>)</a:t>
            </a:r>
          </a:p>
        </p:txBody>
      </p:sp>
      <p:pic>
        <p:nvPicPr>
          <p:cNvPr id="2050" name="Picture 2" descr="Image result for quantity 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960" y="3397912"/>
            <a:ext cx="5205994" cy="326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347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ingle Corner Rectangle 1"/>
          <p:cNvSpPr/>
          <p:nvPr/>
        </p:nvSpPr>
        <p:spPr>
          <a:xfrm>
            <a:off x="3902044" y="2924269"/>
            <a:ext cx="5142368" cy="3933731"/>
          </a:xfrm>
          <a:prstGeom prst="round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19:11-27</a:t>
            </a:r>
          </a:p>
        </p:txBody>
      </p:sp>
      <p:sp>
        <p:nvSpPr>
          <p:cNvPr id="3" name="TextBox 2"/>
          <p:cNvSpPr txBox="1"/>
          <p:nvPr/>
        </p:nvSpPr>
        <p:spPr>
          <a:xfrm>
            <a:off x="307975" y="805304"/>
            <a:ext cx="8439105" cy="923330"/>
          </a:xfrm>
          <a:prstGeom prst="rect">
            <a:avLst/>
          </a:prstGeom>
          <a:noFill/>
        </p:spPr>
        <p:txBody>
          <a:bodyPr wrap="none" rtlCol="0">
            <a:spAutoFit/>
          </a:bodyPr>
          <a:lstStyle/>
          <a:p>
            <a:r>
              <a:rPr lang="en-US" i="1" dirty="0">
                <a:solidFill>
                  <a:schemeClr val="bg1"/>
                </a:solidFill>
              </a:rPr>
              <a:t>I planted the seed, Apollos watered it, but God made it grow … </a:t>
            </a:r>
            <a:r>
              <a:rPr lang="en-US" dirty="0">
                <a:solidFill>
                  <a:schemeClr val="bg1"/>
                </a:solidFill>
              </a:rPr>
              <a:t>Th</a:t>
            </a:r>
            <a:r>
              <a:rPr lang="en-US" i="1" dirty="0">
                <a:solidFill>
                  <a:schemeClr val="bg1"/>
                </a:solidFill>
              </a:rPr>
              <a:t>e man who plants and </a:t>
            </a:r>
          </a:p>
          <a:p>
            <a:r>
              <a:rPr lang="en-US" i="1" dirty="0">
                <a:solidFill>
                  <a:schemeClr val="bg1"/>
                </a:solidFill>
              </a:rPr>
              <a:t>the man who waters have one purpose, and each will be rewarded according to his own </a:t>
            </a:r>
          </a:p>
          <a:p>
            <a:r>
              <a:rPr lang="en-US" i="1" dirty="0">
                <a:solidFill>
                  <a:schemeClr val="bg1"/>
                </a:solidFill>
              </a:rPr>
              <a:t>labour.  (1 Corinthians 3:6,8)</a:t>
            </a:r>
            <a:endParaRPr lang="en-US" dirty="0">
              <a:solidFill>
                <a:schemeClr val="bg1"/>
              </a:solidFill>
            </a:endParaRP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s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25" y="1913354"/>
            <a:ext cx="7602003" cy="30839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7973" y="5274276"/>
            <a:ext cx="8409866" cy="923330"/>
          </a:xfrm>
          <a:prstGeom prst="rect">
            <a:avLst/>
          </a:prstGeom>
          <a:noFill/>
        </p:spPr>
        <p:txBody>
          <a:bodyPr wrap="none" rtlCol="0">
            <a:spAutoFit/>
          </a:bodyPr>
          <a:lstStyle/>
          <a:p>
            <a:r>
              <a:rPr lang="en-US" i="1" dirty="0">
                <a:solidFill>
                  <a:schemeClr val="bg1"/>
                </a:solidFill>
              </a:rPr>
              <a:t>To the faithful you show yourself faithful, to the blameless you show yourself blameless,</a:t>
            </a:r>
            <a:r>
              <a:rPr lang="en-US" dirty="0">
                <a:solidFill>
                  <a:schemeClr val="bg1"/>
                </a:solidFill>
              </a:rPr>
              <a:t> </a:t>
            </a:r>
          </a:p>
          <a:p>
            <a:r>
              <a:rPr lang="en-US" i="1" dirty="0">
                <a:solidFill>
                  <a:schemeClr val="bg1"/>
                </a:solidFill>
              </a:rPr>
              <a:t>to the pure you show yourself pure, but to the crooked you show yourself shrewd.</a:t>
            </a:r>
          </a:p>
          <a:p>
            <a:r>
              <a:rPr lang="en-US" i="1" dirty="0">
                <a:solidFill>
                  <a:schemeClr val="bg1"/>
                </a:solidFill>
              </a:rPr>
              <a:t>(Psalm 18: 25-26)</a:t>
            </a:r>
            <a:endParaRPr lang="en-US" dirty="0">
              <a:solidFill>
                <a:schemeClr val="bg1"/>
              </a:solidFill>
            </a:endParaRPr>
          </a:p>
        </p:txBody>
      </p:sp>
    </p:spTree>
    <p:extLst>
      <p:ext uri="{BB962C8B-B14F-4D97-AF65-F5344CB8AC3E}">
        <p14:creationId xmlns:p14="http://schemas.microsoft.com/office/powerpoint/2010/main" val="1940177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19:11-27</a:t>
            </a:r>
          </a:p>
        </p:txBody>
      </p:sp>
      <p:sp>
        <p:nvSpPr>
          <p:cNvPr id="3" name="TextBox 2"/>
          <p:cNvSpPr txBox="1"/>
          <p:nvPr/>
        </p:nvSpPr>
        <p:spPr>
          <a:xfrm>
            <a:off x="307975" y="805304"/>
            <a:ext cx="8600047" cy="2308324"/>
          </a:xfrm>
          <a:prstGeom prst="rect">
            <a:avLst/>
          </a:prstGeom>
          <a:noFill/>
        </p:spPr>
        <p:txBody>
          <a:bodyPr wrap="none" rtlCol="0">
            <a:spAutoFit/>
          </a:bodyPr>
          <a:lstStyle/>
          <a:p>
            <a:r>
              <a:rPr lang="en-US" i="1" dirty="0">
                <a:solidFill>
                  <a:schemeClr val="bg1"/>
                </a:solidFill>
              </a:rPr>
              <a:t>If my understanding of these verses is correct, I would draw the following conclusions:</a:t>
            </a:r>
          </a:p>
          <a:p>
            <a:endParaRPr lang="en-US" i="1" dirty="0">
              <a:solidFill>
                <a:schemeClr val="bg1"/>
              </a:solidFill>
            </a:endParaRPr>
          </a:p>
          <a:p>
            <a:r>
              <a:rPr lang="en-US" i="1" dirty="0">
                <a:solidFill>
                  <a:schemeClr val="bg1"/>
                </a:solidFill>
              </a:rPr>
              <a:t>   1)  Different people will have different opportunities, skills, placements</a:t>
            </a:r>
          </a:p>
          <a:p>
            <a:r>
              <a:rPr lang="en-US" i="1" dirty="0">
                <a:solidFill>
                  <a:schemeClr val="bg1"/>
                </a:solidFill>
              </a:rPr>
              <a:t>   2)  The Lord asks us to be FAITHFUL not fruitful (quality verses quantity)</a:t>
            </a:r>
          </a:p>
          <a:p>
            <a:r>
              <a:rPr lang="en-US" i="1" dirty="0">
                <a:solidFill>
                  <a:schemeClr val="bg1"/>
                </a:solidFill>
              </a:rPr>
              <a:t>   3)  The Lord’s reward is further responsibilities, but with responsibilities comes the </a:t>
            </a:r>
          </a:p>
          <a:p>
            <a:r>
              <a:rPr lang="en-US" i="1" dirty="0">
                <a:solidFill>
                  <a:schemeClr val="bg1"/>
                </a:solidFill>
              </a:rPr>
              <a:t>        ability to impact and bless more greatly</a:t>
            </a:r>
          </a:p>
          <a:p>
            <a:r>
              <a:rPr lang="en-US" i="1" dirty="0">
                <a:solidFill>
                  <a:schemeClr val="bg1"/>
                </a:solidFill>
              </a:rPr>
              <a:t>   4)  There will be those that are opposed to our kingdom … be steady and faithful in spite </a:t>
            </a:r>
          </a:p>
          <a:p>
            <a:r>
              <a:rPr lang="en-US" i="1" dirty="0">
                <a:solidFill>
                  <a:schemeClr val="bg1"/>
                </a:solidFill>
              </a:rPr>
              <a:t>        of this opposition. </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harv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3403959"/>
            <a:ext cx="4815186" cy="300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038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3" name="TextBox 2"/>
          <p:cNvSpPr txBox="1"/>
          <p:nvPr/>
        </p:nvSpPr>
        <p:spPr>
          <a:xfrm>
            <a:off x="192941" y="93022"/>
            <a:ext cx="4571843" cy="2031325"/>
          </a:xfrm>
          <a:prstGeom prst="rect">
            <a:avLst/>
          </a:prstGeom>
          <a:noFill/>
        </p:spPr>
        <p:txBody>
          <a:bodyPr wrap="square" rtlCol="0">
            <a:spAutoFit/>
          </a:bodyPr>
          <a:lstStyle/>
          <a:p>
            <a:r>
              <a:rPr lang="en-US" sz="3600" i="1" dirty="0">
                <a:solidFill>
                  <a:schemeClr val="bg1"/>
                </a:solidFill>
              </a:rPr>
              <a:t>The Triumphal Entry</a:t>
            </a:r>
          </a:p>
          <a:p>
            <a:r>
              <a:rPr lang="en-US" i="1" dirty="0">
                <a:solidFill>
                  <a:schemeClr val="bg1"/>
                </a:solidFill>
              </a:rPr>
              <a:t>-    See Psalm 118</a:t>
            </a:r>
          </a:p>
          <a:p>
            <a:pPr marL="285750" indent="-285750">
              <a:buFontTx/>
              <a:buChar char="-"/>
            </a:pPr>
            <a:r>
              <a:rPr lang="en-US" i="1" dirty="0">
                <a:solidFill>
                  <a:schemeClr val="bg1"/>
                </a:solidFill>
              </a:rPr>
              <a:t>See also </a:t>
            </a:r>
            <a:r>
              <a:rPr lang="en-US" i="1" dirty="0" err="1">
                <a:solidFill>
                  <a:schemeClr val="bg1"/>
                </a:solidFill>
              </a:rPr>
              <a:t>Zech</a:t>
            </a:r>
            <a:r>
              <a:rPr lang="en-US" i="1" dirty="0">
                <a:solidFill>
                  <a:schemeClr val="bg1"/>
                </a:solidFill>
              </a:rPr>
              <a:t> 9:9</a:t>
            </a:r>
          </a:p>
          <a:p>
            <a:pPr marL="285750" indent="-285750">
              <a:buFontTx/>
              <a:buChar char="-"/>
            </a:pPr>
            <a:endParaRPr lang="en-US" i="1" dirty="0">
              <a:solidFill>
                <a:schemeClr val="bg1"/>
              </a:solidFill>
            </a:endParaRPr>
          </a:p>
          <a:p>
            <a:pPr marL="285750" indent="-285750">
              <a:buFontTx/>
              <a:buChar char="-"/>
            </a:pPr>
            <a:endParaRPr lang="en-US" i="1" dirty="0">
              <a:solidFill>
                <a:schemeClr val="bg1"/>
              </a:solidFill>
            </a:endParaRPr>
          </a:p>
          <a:p>
            <a:endParaRPr lang="en-US" i="1" dirty="0">
              <a:solidFill>
                <a:schemeClr val="bg1"/>
              </a:solidFill>
            </a:endParaRP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192941" y="1320800"/>
            <a:ext cx="8712253" cy="5459678"/>
          </a:xfrm>
          <a:prstGeom prst="rect">
            <a:avLst/>
          </a:prstGeom>
        </p:spPr>
      </p:pic>
      <p:sp>
        <p:nvSpPr>
          <p:cNvPr id="7" name="TextBox 6"/>
          <p:cNvSpPr txBox="1"/>
          <p:nvPr/>
        </p:nvSpPr>
        <p:spPr>
          <a:xfrm>
            <a:off x="4779341" y="721735"/>
            <a:ext cx="4055213" cy="646331"/>
          </a:xfrm>
          <a:prstGeom prst="rect">
            <a:avLst/>
          </a:prstGeom>
          <a:noFill/>
        </p:spPr>
        <p:txBody>
          <a:bodyPr wrap="none" rtlCol="0">
            <a:spAutoFit/>
          </a:bodyPr>
          <a:lstStyle/>
          <a:p>
            <a:r>
              <a:rPr lang="en-US" dirty="0">
                <a:solidFill>
                  <a:schemeClr val="bg1"/>
                </a:solidFill>
              </a:rPr>
              <a:t>From The Mount Of Olives To Jerusalem</a:t>
            </a:r>
          </a:p>
          <a:p>
            <a:r>
              <a:rPr lang="en-US" dirty="0">
                <a:solidFill>
                  <a:schemeClr val="bg1"/>
                </a:solidFill>
              </a:rPr>
              <a:t>(across the Kidron Valley) … looking west.</a:t>
            </a:r>
          </a:p>
        </p:txBody>
      </p:sp>
    </p:spTree>
    <p:extLst>
      <p:ext uri="{BB962C8B-B14F-4D97-AF65-F5344CB8AC3E}">
        <p14:creationId xmlns:p14="http://schemas.microsoft.com/office/powerpoint/2010/main" val="3452804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330209"/>
            <a:ext cx="4062907" cy="369332"/>
          </a:xfrm>
          <a:prstGeom prst="rect">
            <a:avLst/>
          </a:prstGeom>
          <a:noFill/>
        </p:spPr>
        <p:txBody>
          <a:bodyPr wrap="none" rtlCol="0">
            <a:spAutoFit/>
          </a:bodyPr>
          <a:lstStyle/>
          <a:p>
            <a:r>
              <a:rPr lang="en-US" dirty="0">
                <a:solidFill>
                  <a:schemeClr val="bg1"/>
                </a:solidFill>
              </a:rPr>
              <a:t>From The Mount Of Olives To The Temple</a:t>
            </a:r>
          </a:p>
        </p:txBody>
      </p:sp>
      <p:pic>
        <p:nvPicPr>
          <p:cNvPr id="2050" name="Picture 2" descr="Image result for Mount to olives to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222" y="914850"/>
            <a:ext cx="7724775"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820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330209"/>
            <a:ext cx="4062907" cy="369332"/>
          </a:xfrm>
          <a:prstGeom prst="rect">
            <a:avLst/>
          </a:prstGeom>
          <a:noFill/>
        </p:spPr>
        <p:txBody>
          <a:bodyPr wrap="none" rtlCol="0">
            <a:spAutoFit/>
          </a:bodyPr>
          <a:lstStyle/>
          <a:p>
            <a:r>
              <a:rPr lang="en-US" dirty="0">
                <a:solidFill>
                  <a:schemeClr val="bg1"/>
                </a:solidFill>
              </a:rPr>
              <a:t>From The Mount Of Olives To The Temple</a:t>
            </a:r>
          </a:p>
        </p:txBody>
      </p:sp>
      <p:pic>
        <p:nvPicPr>
          <p:cNvPr id="4098" name="Picture 2" descr="Image result for triumphal ent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634"/>
          <a:stretch/>
        </p:blipFill>
        <p:spPr bwMode="auto">
          <a:xfrm>
            <a:off x="1214830" y="1524251"/>
            <a:ext cx="7715250" cy="517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04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330209"/>
            <a:ext cx="8503995" cy="2585323"/>
          </a:xfrm>
          <a:prstGeom prst="rect">
            <a:avLst/>
          </a:prstGeom>
          <a:noFill/>
        </p:spPr>
        <p:txBody>
          <a:bodyPr wrap="none" rtlCol="0">
            <a:spAutoFit/>
          </a:bodyPr>
          <a:lstStyle/>
          <a:p>
            <a:r>
              <a:rPr lang="en-US" dirty="0">
                <a:solidFill>
                  <a:schemeClr val="bg1"/>
                </a:solidFill>
              </a:rPr>
              <a:t>Some Further Notes:</a:t>
            </a:r>
          </a:p>
          <a:p>
            <a:endParaRPr lang="en-US" dirty="0">
              <a:solidFill>
                <a:schemeClr val="bg1"/>
              </a:solidFill>
            </a:endParaRPr>
          </a:p>
          <a:p>
            <a:pPr marL="285750" indent="-285750">
              <a:buFontTx/>
              <a:buChar char="-"/>
            </a:pPr>
            <a:r>
              <a:rPr lang="en-US" dirty="0">
                <a:solidFill>
                  <a:schemeClr val="bg1"/>
                </a:solidFill>
              </a:rPr>
              <a:t>The Mount Of Olives is significant as the ascension location and the return of Christ</a:t>
            </a:r>
          </a:p>
          <a:p>
            <a:pPr marL="285750" indent="-285750">
              <a:buFontTx/>
              <a:buChar char="-"/>
            </a:pPr>
            <a:r>
              <a:rPr lang="en-US" dirty="0">
                <a:solidFill>
                  <a:schemeClr val="bg1"/>
                </a:solidFill>
              </a:rPr>
              <a:t>Five times is the loosing of the colt mentioned! See Gen 49:11</a:t>
            </a:r>
          </a:p>
          <a:p>
            <a:pPr marL="742950" lvl="1" indent="-285750">
              <a:buFontTx/>
              <a:buChar char="-"/>
            </a:pPr>
            <a:r>
              <a:rPr lang="en-US" dirty="0">
                <a:solidFill>
                  <a:schemeClr val="bg1"/>
                </a:solidFill>
              </a:rPr>
              <a:t>The irony is that in Genesis, the rider is rich and here the colt must be borrowed!</a:t>
            </a:r>
          </a:p>
          <a:p>
            <a:pPr marL="285750" indent="-285750">
              <a:buFontTx/>
              <a:buChar char="-"/>
            </a:pPr>
            <a:r>
              <a:rPr lang="en-US" dirty="0">
                <a:solidFill>
                  <a:schemeClr val="bg1"/>
                </a:solidFill>
              </a:rPr>
              <a:t>The colt was never ridden before … it was unbroken</a:t>
            </a:r>
          </a:p>
          <a:p>
            <a:pPr marL="285750" indent="-285750">
              <a:buFontTx/>
              <a:buChar char="-"/>
            </a:pPr>
            <a:r>
              <a:rPr lang="en-US" dirty="0">
                <a:solidFill>
                  <a:schemeClr val="bg1"/>
                </a:solidFill>
              </a:rPr>
              <a:t>The palm branches waved were a political reference to Israel … like the maple leaf</a:t>
            </a:r>
          </a:p>
          <a:p>
            <a:pPr marL="285750" indent="-285750">
              <a:buFontTx/>
              <a:buChar char="-"/>
            </a:pPr>
            <a:r>
              <a:rPr lang="en-US" dirty="0">
                <a:solidFill>
                  <a:schemeClr val="bg1"/>
                </a:solidFill>
              </a:rPr>
              <a:t>Is it possible to get caught up in a "crowd" mentality and lose sight of truth??</a:t>
            </a:r>
          </a:p>
          <a:p>
            <a:endParaRPr lang="en-US" dirty="0">
              <a:solidFill>
                <a:schemeClr val="bg1"/>
              </a:solidFill>
            </a:endParaRPr>
          </a:p>
        </p:txBody>
      </p:sp>
    </p:spTree>
    <p:extLst>
      <p:ext uri="{BB962C8B-B14F-4D97-AF65-F5344CB8AC3E}">
        <p14:creationId xmlns:p14="http://schemas.microsoft.com/office/powerpoint/2010/main" val="905489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5805244" cy="5755422"/>
          </a:xfrm>
          <a:prstGeom prst="rect">
            <a:avLst/>
          </a:prstGeom>
          <a:noFill/>
        </p:spPr>
        <p:txBody>
          <a:bodyPr wrap="none" rtlCol="0">
            <a:spAutoFit/>
          </a:bodyPr>
          <a:lstStyle/>
          <a:p>
            <a:r>
              <a:rPr lang="en-US" sz="1600" dirty="0">
                <a:solidFill>
                  <a:schemeClr val="bg1"/>
                </a:solidFill>
              </a:rPr>
              <a:t>18:1-8		</a:t>
            </a:r>
            <a:r>
              <a:rPr lang="en-US" sz="1600" dirty="0">
                <a:solidFill>
                  <a:schemeClr val="accent5">
                    <a:lumMod val="60000"/>
                    <a:lumOff val="40000"/>
                  </a:schemeClr>
                </a:solidFill>
              </a:rPr>
              <a:t>The parable of the Unjust Judge.</a:t>
            </a:r>
          </a:p>
          <a:p>
            <a:r>
              <a:rPr lang="en-US" sz="1600" dirty="0">
                <a:solidFill>
                  <a:schemeClr val="bg1"/>
                </a:solidFill>
              </a:rPr>
              <a:t>18:9-14		</a:t>
            </a:r>
            <a:r>
              <a:rPr lang="en-US" sz="1600" dirty="0">
                <a:solidFill>
                  <a:schemeClr val="accent5">
                    <a:lumMod val="60000"/>
                    <a:lumOff val="40000"/>
                  </a:schemeClr>
                </a:solidFill>
              </a:rPr>
              <a:t>The parable of the Pharisee and the Publican.</a:t>
            </a:r>
          </a:p>
          <a:p>
            <a:r>
              <a:rPr lang="en-US" sz="1600" dirty="0">
                <a:solidFill>
                  <a:schemeClr val="bg1"/>
                </a:solidFill>
              </a:rPr>
              <a:t>18:15-17		Jesus blesses the little children.</a:t>
            </a:r>
          </a:p>
          <a:p>
            <a:r>
              <a:rPr lang="en-US" sz="1600" dirty="0">
                <a:solidFill>
                  <a:schemeClr val="bg1"/>
                </a:solidFill>
              </a:rPr>
              <a:t>18:18-30		The story of the rich young ruler.</a:t>
            </a:r>
          </a:p>
          <a:p>
            <a:r>
              <a:rPr lang="en-US" sz="1600" dirty="0">
                <a:solidFill>
                  <a:schemeClr val="bg1"/>
                </a:solidFill>
              </a:rPr>
              <a:t>18:31-34		Jesus predicts His death.</a:t>
            </a:r>
          </a:p>
          <a:p>
            <a:r>
              <a:rPr lang="en-US" sz="1600" dirty="0">
                <a:solidFill>
                  <a:schemeClr val="bg1"/>
                </a:solidFill>
              </a:rPr>
              <a:t>18:35-43		</a:t>
            </a:r>
            <a:r>
              <a:rPr lang="en-US" sz="1600" dirty="0">
                <a:solidFill>
                  <a:schemeClr val="accent6"/>
                </a:solidFill>
              </a:rPr>
              <a:t>Jesus heals the blind man near Jericho.</a:t>
            </a:r>
          </a:p>
          <a:p>
            <a:endParaRPr lang="en-US" sz="1600" dirty="0">
              <a:solidFill>
                <a:schemeClr val="bg1"/>
              </a:solidFill>
            </a:endParaRPr>
          </a:p>
          <a:p>
            <a:r>
              <a:rPr lang="en-US" sz="1600" dirty="0">
                <a:solidFill>
                  <a:schemeClr val="bg1"/>
                </a:solidFill>
              </a:rPr>
              <a:t>19:1-10		The conversion of Zacchaeus.</a:t>
            </a:r>
          </a:p>
          <a:p>
            <a:r>
              <a:rPr lang="en-US" sz="1600" dirty="0">
                <a:solidFill>
                  <a:schemeClr val="bg1"/>
                </a:solidFill>
              </a:rPr>
              <a:t>19:11-27		</a:t>
            </a:r>
            <a:r>
              <a:rPr lang="en-US" sz="1600" dirty="0">
                <a:solidFill>
                  <a:schemeClr val="accent5">
                    <a:lumMod val="60000"/>
                    <a:lumOff val="40000"/>
                  </a:schemeClr>
                </a:solidFill>
              </a:rPr>
              <a:t>The parable of the pounds.</a:t>
            </a:r>
          </a:p>
          <a:p>
            <a:r>
              <a:rPr lang="en-US" sz="1600" dirty="0">
                <a:solidFill>
                  <a:schemeClr val="bg1"/>
                </a:solidFill>
              </a:rPr>
              <a:t>19:28-40		The triumphal entry into Jerusalem.</a:t>
            </a:r>
          </a:p>
          <a:p>
            <a:r>
              <a:rPr lang="en-US" sz="1600" dirty="0">
                <a:solidFill>
                  <a:schemeClr val="bg1"/>
                </a:solidFill>
              </a:rPr>
              <a:t>19:41-44		Jesus weeps over Jerusalem.</a:t>
            </a:r>
          </a:p>
          <a:p>
            <a:r>
              <a:rPr lang="en-US" sz="1600" dirty="0">
                <a:solidFill>
                  <a:schemeClr val="bg1"/>
                </a:solidFill>
              </a:rPr>
              <a:t>19:45-48		Again, Jesus cleanses the Temple court.</a:t>
            </a:r>
          </a:p>
          <a:p>
            <a:endParaRPr lang="en-US" sz="1600" dirty="0">
              <a:solidFill>
                <a:schemeClr val="bg1"/>
              </a:solidFill>
            </a:endParaRPr>
          </a:p>
          <a:p>
            <a:r>
              <a:rPr lang="en-US" sz="1600" b="1" dirty="0">
                <a:solidFill>
                  <a:schemeClr val="bg1"/>
                </a:solidFill>
              </a:rPr>
              <a:t>Temple Teachings</a:t>
            </a:r>
          </a:p>
          <a:p>
            <a:r>
              <a:rPr lang="en-US" sz="1600" dirty="0">
                <a:solidFill>
                  <a:schemeClr val="bg1"/>
                </a:solidFill>
              </a:rPr>
              <a:t>20:1-8		The authority of Jesus is questioned.</a:t>
            </a:r>
          </a:p>
          <a:p>
            <a:r>
              <a:rPr lang="en-US" sz="1600" dirty="0">
                <a:solidFill>
                  <a:schemeClr val="bg1"/>
                </a:solidFill>
              </a:rPr>
              <a:t>20:9-18		</a:t>
            </a:r>
            <a:r>
              <a:rPr lang="en-US" sz="1600" dirty="0">
                <a:solidFill>
                  <a:schemeClr val="accent5">
                    <a:lumMod val="60000"/>
                    <a:lumOff val="40000"/>
                  </a:schemeClr>
                </a:solidFill>
              </a:rPr>
              <a:t>The parable of the vineyard.</a:t>
            </a:r>
          </a:p>
          <a:p>
            <a:r>
              <a:rPr lang="en-US" sz="1600" dirty="0">
                <a:solidFill>
                  <a:schemeClr val="bg1"/>
                </a:solidFill>
              </a:rPr>
              <a:t>20:19-26		The question about tax money.</a:t>
            </a:r>
          </a:p>
          <a:p>
            <a:r>
              <a:rPr lang="en-US" sz="1600" dirty="0">
                <a:solidFill>
                  <a:schemeClr val="bg1"/>
                </a:solidFill>
              </a:rPr>
              <a:t>20:27-38		The Sadducees are silenced.</a:t>
            </a:r>
          </a:p>
          <a:p>
            <a:r>
              <a:rPr lang="en-US" sz="1600" dirty="0">
                <a:solidFill>
                  <a:schemeClr val="bg1"/>
                </a:solidFill>
              </a:rPr>
              <a:t>20:39-47		The scribes are interrogated.</a:t>
            </a:r>
          </a:p>
          <a:p>
            <a:endParaRPr lang="en-US" sz="1600" dirty="0">
              <a:solidFill>
                <a:schemeClr val="bg1"/>
              </a:solidFill>
            </a:endParaRPr>
          </a:p>
          <a:p>
            <a:r>
              <a:rPr lang="en-US" sz="1600" dirty="0">
                <a:solidFill>
                  <a:schemeClr val="bg1"/>
                </a:solidFill>
              </a:rPr>
              <a:t>21:1-4		Jesus observes the widow’s mite offering.</a:t>
            </a:r>
          </a:p>
          <a:p>
            <a:r>
              <a:rPr lang="en-US" sz="1600" dirty="0">
                <a:solidFill>
                  <a:schemeClr val="bg1"/>
                </a:solidFill>
              </a:rPr>
              <a:t>21:5-38		Jesus discusses the end-times issues.</a:t>
            </a:r>
          </a:p>
          <a:p>
            <a:endParaRPr lang="en-US" sz="1600" dirty="0">
              <a:solidFill>
                <a:schemeClr val="bg1"/>
              </a:solidFill>
            </a:endParaRPr>
          </a:p>
        </p:txBody>
      </p:sp>
    </p:spTree>
    <p:extLst>
      <p:ext uri="{BB962C8B-B14F-4D97-AF65-F5344CB8AC3E}">
        <p14:creationId xmlns:p14="http://schemas.microsoft.com/office/powerpoint/2010/main" val="1809308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330209"/>
            <a:ext cx="8037265" cy="1477328"/>
          </a:xfrm>
          <a:prstGeom prst="rect">
            <a:avLst/>
          </a:prstGeom>
          <a:noFill/>
        </p:spPr>
        <p:txBody>
          <a:bodyPr wrap="none" rtlCol="0">
            <a:spAutoFit/>
          </a:bodyPr>
          <a:lstStyle/>
          <a:p>
            <a:r>
              <a:rPr lang="en-US" dirty="0">
                <a:solidFill>
                  <a:schemeClr val="bg1"/>
                </a:solidFill>
              </a:rPr>
              <a:t>Some Further Notes:</a:t>
            </a:r>
          </a:p>
          <a:p>
            <a:endParaRPr lang="en-US" dirty="0">
              <a:solidFill>
                <a:schemeClr val="bg1"/>
              </a:solidFill>
            </a:endParaRPr>
          </a:p>
          <a:p>
            <a:pPr marL="285750" indent="-285750">
              <a:buFontTx/>
              <a:buChar char="-"/>
            </a:pPr>
            <a:r>
              <a:rPr lang="en-US" dirty="0">
                <a:solidFill>
                  <a:schemeClr val="bg1"/>
                </a:solidFill>
              </a:rPr>
              <a:t>In v. 42ff, Jesus weeps at the fact that they missed the recipe for peace (him) and</a:t>
            </a:r>
          </a:p>
          <a:p>
            <a:r>
              <a:rPr lang="en-US" dirty="0">
                <a:solidFill>
                  <a:schemeClr val="bg1"/>
                </a:solidFill>
              </a:rPr>
              <a:t>      instead chose a recipe for war … which brought destruction. The enemy so often</a:t>
            </a:r>
          </a:p>
          <a:p>
            <a:r>
              <a:rPr lang="en-US" dirty="0">
                <a:solidFill>
                  <a:schemeClr val="bg1"/>
                </a:solidFill>
              </a:rPr>
              <a:t>      lies to us with promises of cheap substitutes</a:t>
            </a:r>
          </a:p>
        </p:txBody>
      </p:sp>
      <p:pic>
        <p:nvPicPr>
          <p:cNvPr id="6146" name="Picture 2" descr="This super-safe scaffolding could use one more la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609" y="1943768"/>
            <a:ext cx="6592306" cy="479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157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When you don't have safety glasses, a great substitute is a flammable plastic bag."/>
          <p:cNvPicPr>
            <a:picLocks noChangeAspect="1" noChangeArrowheads="1"/>
          </p:cNvPicPr>
          <p:nvPr/>
        </p:nvPicPr>
        <p:blipFill rotWithShape="1">
          <a:blip r:embed="rId3">
            <a:extLst>
              <a:ext uri="{28A0092B-C50C-407E-A947-70E740481C1C}">
                <a14:useLocalDpi xmlns:a14="http://schemas.microsoft.com/office/drawing/2010/main" val="0"/>
              </a:ext>
            </a:extLst>
          </a:blip>
          <a:srcRect r="20727"/>
          <a:stretch/>
        </p:blipFill>
        <p:spPr bwMode="auto">
          <a:xfrm>
            <a:off x="4540975" y="2598343"/>
            <a:ext cx="4535940" cy="415794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hen in doubt, stab the blown fuse with something made of m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420583"/>
            <a:ext cx="5166354" cy="375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7762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In case of fire, hold next to fl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252" y="2580238"/>
            <a:ext cx="5652748" cy="41076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need for an adapter."/>
          <p:cNvPicPr>
            <a:picLocks noChangeAspect="1" noChangeArrowheads="1"/>
          </p:cNvPicPr>
          <p:nvPr/>
        </p:nvPicPr>
        <p:blipFill rotWithShape="1">
          <a:blip r:embed="rId4">
            <a:extLst>
              <a:ext uri="{28A0092B-C50C-407E-A947-70E740481C1C}">
                <a14:useLocalDpi xmlns:a14="http://schemas.microsoft.com/office/drawing/2010/main" val="0"/>
              </a:ext>
            </a:extLst>
          </a:blip>
          <a:srcRect l="15912" r="14027"/>
          <a:stretch/>
        </p:blipFill>
        <p:spPr bwMode="auto">
          <a:xfrm>
            <a:off x="307975" y="193078"/>
            <a:ext cx="4389724" cy="455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69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What would happen if those two decided to j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501" y="788366"/>
            <a:ext cx="7704499" cy="559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61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288627" y="1344760"/>
            <a:ext cx="8855373" cy="2585323"/>
          </a:xfrm>
          <a:prstGeom prst="rect">
            <a:avLst/>
          </a:prstGeom>
          <a:noFill/>
        </p:spPr>
        <p:txBody>
          <a:bodyPr wrap="none" rtlCol="0">
            <a:spAutoFit/>
          </a:bodyPr>
          <a:lstStyle/>
          <a:p>
            <a:r>
              <a:rPr lang="en-US" dirty="0">
                <a:solidFill>
                  <a:schemeClr val="bg1"/>
                </a:solidFill>
              </a:rPr>
              <a:t>Tell the whole community of Israel that on the tenth day of this month each man is to take a </a:t>
            </a:r>
          </a:p>
          <a:p>
            <a:r>
              <a:rPr lang="en-US" dirty="0">
                <a:solidFill>
                  <a:schemeClr val="bg1"/>
                </a:solidFill>
              </a:rPr>
              <a:t>lamb for his family, one for each household. If any household is too small for a whole lamb, </a:t>
            </a:r>
          </a:p>
          <a:p>
            <a:r>
              <a:rPr lang="en-US" dirty="0">
                <a:solidFill>
                  <a:schemeClr val="bg1"/>
                </a:solidFill>
              </a:rPr>
              <a:t>they must share one with their nearest neighbor, having taken into account the number of </a:t>
            </a:r>
          </a:p>
          <a:p>
            <a:r>
              <a:rPr lang="en-US" dirty="0">
                <a:solidFill>
                  <a:schemeClr val="bg1"/>
                </a:solidFill>
              </a:rPr>
              <a:t>people there are. You are to determine the amount of lamb needed in accordance with </a:t>
            </a:r>
          </a:p>
          <a:p>
            <a:r>
              <a:rPr lang="en-US" dirty="0">
                <a:solidFill>
                  <a:schemeClr val="bg1"/>
                </a:solidFill>
              </a:rPr>
              <a:t>what each person will eat. The animals you choose must be year-old males without defect, </a:t>
            </a:r>
          </a:p>
          <a:p>
            <a:r>
              <a:rPr lang="en-US" dirty="0">
                <a:solidFill>
                  <a:schemeClr val="bg1"/>
                </a:solidFill>
              </a:rPr>
              <a:t>and you may take them from the sheep or the goats. </a:t>
            </a:r>
          </a:p>
          <a:p>
            <a:endParaRPr lang="en-US" dirty="0">
              <a:solidFill>
                <a:schemeClr val="bg1"/>
              </a:solidFill>
            </a:endParaRPr>
          </a:p>
          <a:p>
            <a:r>
              <a:rPr lang="en-US" dirty="0">
                <a:solidFill>
                  <a:schemeClr val="bg1"/>
                </a:solidFill>
              </a:rPr>
              <a:t>Take care of them until the fourteenth day of the month, when all the people of the </a:t>
            </a:r>
          </a:p>
          <a:p>
            <a:r>
              <a:rPr lang="en-US" dirty="0">
                <a:solidFill>
                  <a:schemeClr val="bg1"/>
                </a:solidFill>
              </a:rPr>
              <a:t>community of Israel must slaughter them at twilight. (Exodus 12:3-6)</a:t>
            </a:r>
          </a:p>
        </p:txBody>
      </p:sp>
      <p:sp>
        <p:nvSpPr>
          <p:cNvPr id="7" name="TextBox 6"/>
          <p:cNvSpPr txBox="1"/>
          <p:nvPr/>
        </p:nvSpPr>
        <p:spPr>
          <a:xfrm>
            <a:off x="307975" y="726871"/>
            <a:ext cx="5707012"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4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Lamb Selection Day (Palm Sunday)</a:t>
            </a:r>
          </a:p>
        </p:txBody>
      </p:sp>
    </p:spTree>
    <p:extLst>
      <p:ext uri="{BB962C8B-B14F-4D97-AF65-F5344CB8AC3E}">
        <p14:creationId xmlns:p14="http://schemas.microsoft.com/office/powerpoint/2010/main" val="3819341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60472" y="1238514"/>
            <a:ext cx="8153129" cy="5509200"/>
          </a:xfrm>
          <a:prstGeom prst="rect">
            <a:avLst/>
          </a:prstGeom>
          <a:noFill/>
        </p:spPr>
        <p:txBody>
          <a:bodyPr wrap="none" rtlCol="0">
            <a:spAutoFit/>
          </a:bodyPr>
          <a:lstStyle/>
          <a:p>
            <a:r>
              <a:rPr lang="en-US" sz="1600" dirty="0">
                <a:solidFill>
                  <a:schemeClr val="bg1"/>
                </a:solidFill>
              </a:rPr>
              <a:t>1 Kings 1:38-40  So </a:t>
            </a:r>
            <a:r>
              <a:rPr lang="en-US" sz="1600" dirty="0" err="1">
                <a:solidFill>
                  <a:schemeClr val="bg1"/>
                </a:solidFill>
              </a:rPr>
              <a:t>Zadok</a:t>
            </a:r>
            <a:r>
              <a:rPr lang="en-US" sz="1600" dirty="0">
                <a:solidFill>
                  <a:schemeClr val="bg1"/>
                </a:solidFill>
              </a:rPr>
              <a:t> the priest, and Nathan the prophet, and </a:t>
            </a:r>
            <a:r>
              <a:rPr lang="en-US" sz="1600" dirty="0" err="1">
                <a:solidFill>
                  <a:schemeClr val="bg1"/>
                </a:solidFill>
              </a:rPr>
              <a:t>Benaiah</a:t>
            </a:r>
            <a:r>
              <a:rPr lang="en-US" sz="1600" dirty="0">
                <a:solidFill>
                  <a:schemeClr val="bg1"/>
                </a:solidFill>
              </a:rPr>
              <a:t> the son of </a:t>
            </a:r>
            <a:r>
              <a:rPr lang="en-US" sz="1600" dirty="0" err="1">
                <a:solidFill>
                  <a:schemeClr val="bg1"/>
                </a:solidFill>
              </a:rPr>
              <a:t>Jehoiada</a:t>
            </a:r>
            <a:r>
              <a:rPr lang="en-US" sz="1600" dirty="0">
                <a:solidFill>
                  <a:schemeClr val="bg1"/>
                </a:solidFill>
              </a:rPr>
              <a:t>, </a:t>
            </a:r>
          </a:p>
          <a:p>
            <a:r>
              <a:rPr lang="en-US" sz="1600" dirty="0">
                <a:solidFill>
                  <a:schemeClr val="bg1"/>
                </a:solidFill>
              </a:rPr>
              <a:t>and the </a:t>
            </a:r>
            <a:r>
              <a:rPr lang="en-US" sz="1600" dirty="0" err="1">
                <a:solidFill>
                  <a:schemeClr val="bg1"/>
                </a:solidFill>
              </a:rPr>
              <a:t>Cherethites</a:t>
            </a:r>
            <a:r>
              <a:rPr lang="en-US" sz="1600" dirty="0">
                <a:solidFill>
                  <a:schemeClr val="bg1"/>
                </a:solidFill>
              </a:rPr>
              <a:t>, and the </a:t>
            </a:r>
            <a:r>
              <a:rPr lang="en-US" sz="1600" dirty="0" err="1">
                <a:solidFill>
                  <a:schemeClr val="bg1"/>
                </a:solidFill>
              </a:rPr>
              <a:t>Pelethites</a:t>
            </a:r>
            <a:r>
              <a:rPr lang="en-US" sz="1600" dirty="0">
                <a:solidFill>
                  <a:schemeClr val="bg1"/>
                </a:solidFill>
              </a:rPr>
              <a:t>, went down, and caused Solomon to ride upon king </a:t>
            </a:r>
          </a:p>
          <a:p>
            <a:r>
              <a:rPr lang="en-US" sz="1600" dirty="0">
                <a:solidFill>
                  <a:schemeClr val="bg1"/>
                </a:solidFill>
              </a:rPr>
              <a:t>David’s mule, and brought him to Gihon. And </a:t>
            </a:r>
            <a:r>
              <a:rPr lang="en-US" sz="1600" dirty="0" err="1">
                <a:solidFill>
                  <a:schemeClr val="bg1"/>
                </a:solidFill>
              </a:rPr>
              <a:t>Zadok</a:t>
            </a:r>
            <a:r>
              <a:rPr lang="en-US" sz="1600" dirty="0">
                <a:solidFill>
                  <a:schemeClr val="bg1"/>
                </a:solidFill>
              </a:rPr>
              <a:t> the priest took an horn of oil out of the </a:t>
            </a:r>
          </a:p>
          <a:p>
            <a:r>
              <a:rPr lang="en-US" sz="1600" dirty="0">
                <a:solidFill>
                  <a:schemeClr val="bg1"/>
                </a:solidFill>
              </a:rPr>
              <a:t>tabernacle, and anointed Solomon. And they blew the trumpet; and all the people said, </a:t>
            </a:r>
          </a:p>
          <a:p>
            <a:r>
              <a:rPr lang="en-US" sz="1600" dirty="0">
                <a:solidFill>
                  <a:schemeClr val="bg1"/>
                </a:solidFill>
              </a:rPr>
              <a:t>God save king Solomon. And all the people came up after him, and the people piped with </a:t>
            </a:r>
          </a:p>
          <a:p>
            <a:r>
              <a:rPr lang="en-US" sz="1600" dirty="0">
                <a:solidFill>
                  <a:schemeClr val="bg1"/>
                </a:solidFill>
              </a:rPr>
              <a:t>pipes, and rejoiced with great joy, so that the earth rent with the sound of them.</a:t>
            </a:r>
          </a:p>
          <a:p>
            <a:endParaRPr lang="en-US" sz="1600" dirty="0">
              <a:solidFill>
                <a:schemeClr val="bg1"/>
              </a:solidFill>
            </a:endParaRPr>
          </a:p>
          <a:p>
            <a:endParaRPr lang="en-US" sz="1600" dirty="0">
              <a:solidFill>
                <a:schemeClr val="bg1"/>
              </a:solidFill>
            </a:endParaRPr>
          </a:p>
          <a:p>
            <a:r>
              <a:rPr lang="en-US" sz="1600" dirty="0">
                <a:solidFill>
                  <a:schemeClr val="bg1"/>
                </a:solidFill>
              </a:rPr>
              <a:t>2Kings 9:12-13  "That’s not true!" they said. "Tell us." Jehu said, "Here is what he told me: ‘</a:t>
            </a:r>
          </a:p>
          <a:p>
            <a:r>
              <a:rPr lang="en-US" sz="1600" dirty="0">
                <a:solidFill>
                  <a:schemeClr val="bg1"/>
                </a:solidFill>
              </a:rPr>
              <a:t>This is what the LORD says: I anoint you king over </a:t>
            </a:r>
          </a:p>
          <a:p>
            <a:r>
              <a:rPr lang="en-US" sz="1600" dirty="0">
                <a:solidFill>
                  <a:schemeClr val="bg1"/>
                </a:solidFill>
              </a:rPr>
              <a:t>Israel.’" They hurried and took their cloaks and spread </a:t>
            </a:r>
          </a:p>
          <a:p>
            <a:r>
              <a:rPr lang="en-US" sz="1600" dirty="0">
                <a:solidFill>
                  <a:schemeClr val="bg1"/>
                </a:solidFill>
              </a:rPr>
              <a:t>them under him on the bare steps. Then they blew </a:t>
            </a:r>
          </a:p>
          <a:p>
            <a:r>
              <a:rPr lang="en-US" sz="1600" dirty="0">
                <a:solidFill>
                  <a:schemeClr val="bg1"/>
                </a:solidFill>
              </a:rPr>
              <a:t>the trumpet and shouted, "Jehu is king!"</a:t>
            </a:r>
          </a:p>
          <a:p>
            <a:endParaRPr lang="en-US" sz="1600" dirty="0">
              <a:solidFill>
                <a:schemeClr val="bg1"/>
              </a:solidFill>
            </a:endParaRPr>
          </a:p>
          <a:p>
            <a:endParaRPr lang="en-US" sz="1600" dirty="0">
              <a:solidFill>
                <a:schemeClr val="bg1"/>
              </a:solidFill>
            </a:endParaRPr>
          </a:p>
          <a:p>
            <a:r>
              <a:rPr lang="en-US" sz="1600" dirty="0">
                <a:solidFill>
                  <a:schemeClr val="bg1"/>
                </a:solidFill>
              </a:rPr>
              <a:t>Zechariah 9:9-10 9 ¶  Rejoice greatly, O Daughter of </a:t>
            </a:r>
          </a:p>
          <a:p>
            <a:r>
              <a:rPr lang="en-US" sz="1600" dirty="0">
                <a:solidFill>
                  <a:schemeClr val="bg1"/>
                </a:solidFill>
              </a:rPr>
              <a:t>Zion! Shout, Daughter of Jerusalem! See, your king </a:t>
            </a:r>
          </a:p>
          <a:p>
            <a:r>
              <a:rPr lang="en-US" sz="1600" dirty="0">
                <a:solidFill>
                  <a:schemeClr val="bg1"/>
                </a:solidFill>
              </a:rPr>
              <a:t>comes to you, righteous and having salvation, gentle </a:t>
            </a:r>
          </a:p>
          <a:p>
            <a:r>
              <a:rPr lang="en-US" sz="1600" dirty="0">
                <a:solidFill>
                  <a:schemeClr val="bg1"/>
                </a:solidFill>
              </a:rPr>
              <a:t>and riding on a donkey, on a colt, the foal of a donkey. I will take </a:t>
            </a:r>
          </a:p>
          <a:p>
            <a:r>
              <a:rPr lang="en-US" sz="1600" dirty="0">
                <a:solidFill>
                  <a:schemeClr val="bg1"/>
                </a:solidFill>
              </a:rPr>
              <a:t>away the chariots from Ephraim and the war-horses from Jerusalem, </a:t>
            </a:r>
          </a:p>
          <a:p>
            <a:r>
              <a:rPr lang="en-US" sz="1600" dirty="0">
                <a:solidFill>
                  <a:schemeClr val="bg1"/>
                </a:solidFill>
              </a:rPr>
              <a:t>and the battle-bow will be broken. He will proclaim peace to the nations. </a:t>
            </a:r>
          </a:p>
          <a:p>
            <a:r>
              <a:rPr lang="en-US" sz="1600" dirty="0">
                <a:solidFill>
                  <a:schemeClr val="bg1"/>
                </a:solidFill>
              </a:rPr>
              <a:t>His rule will extend from sea to sea and from the River to the ends of the earth.</a:t>
            </a:r>
          </a:p>
        </p:txBody>
      </p:sp>
      <p:sp>
        <p:nvSpPr>
          <p:cNvPr id="7" name="TextBox 6"/>
          <p:cNvSpPr txBox="1"/>
          <p:nvPr/>
        </p:nvSpPr>
        <p:spPr>
          <a:xfrm>
            <a:off x="307975" y="726871"/>
            <a:ext cx="5707012"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4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Lamb Selection Day (Palm Sunday)</a:t>
            </a:r>
          </a:p>
        </p:txBody>
      </p:sp>
    </p:spTree>
    <p:extLst>
      <p:ext uri="{BB962C8B-B14F-4D97-AF65-F5344CB8AC3E}">
        <p14:creationId xmlns:p14="http://schemas.microsoft.com/office/powerpoint/2010/main" val="40006331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60472" y="1238514"/>
            <a:ext cx="8751114" cy="5262979"/>
          </a:xfrm>
          <a:prstGeom prst="rect">
            <a:avLst/>
          </a:prstGeom>
          <a:noFill/>
        </p:spPr>
        <p:txBody>
          <a:bodyPr wrap="none" rtlCol="0">
            <a:spAutoFit/>
          </a:bodyPr>
          <a:lstStyle/>
          <a:p>
            <a:r>
              <a:rPr lang="en-US" sz="1600" dirty="0">
                <a:solidFill>
                  <a:schemeClr val="bg1"/>
                </a:solidFill>
              </a:rPr>
              <a:t>Regarding the Mount Of Olives:</a:t>
            </a:r>
          </a:p>
          <a:p>
            <a:endParaRPr lang="en-US" sz="1600" dirty="0">
              <a:solidFill>
                <a:schemeClr val="bg1"/>
              </a:solidFill>
            </a:endParaRPr>
          </a:p>
          <a:p>
            <a:r>
              <a:rPr lang="en-US" sz="1600" dirty="0">
                <a:solidFill>
                  <a:schemeClr val="bg1"/>
                </a:solidFill>
              </a:rPr>
              <a:t>Zechariah 14: 3-4  Then the LORD will go out and fight against those nations, as he fights in the day of </a:t>
            </a:r>
          </a:p>
          <a:p>
            <a:r>
              <a:rPr lang="en-US" sz="1600" dirty="0">
                <a:solidFill>
                  <a:schemeClr val="bg1"/>
                </a:solidFill>
              </a:rPr>
              <a:t>battle. On that day his feet will stand on the Mount of Olives, east of Jerusalem, and the Mount of </a:t>
            </a:r>
          </a:p>
          <a:p>
            <a:r>
              <a:rPr lang="en-US" sz="1600" dirty="0">
                <a:solidFill>
                  <a:schemeClr val="bg1"/>
                </a:solidFill>
              </a:rPr>
              <a:t>Olives will be split in two from east to west, forming a great valley, with half of the mountain moving </a:t>
            </a:r>
          </a:p>
          <a:p>
            <a:r>
              <a:rPr lang="en-US" sz="1600" dirty="0">
                <a:solidFill>
                  <a:schemeClr val="bg1"/>
                </a:solidFill>
              </a:rPr>
              <a:t>north and half moving south.</a:t>
            </a:r>
          </a:p>
          <a:p>
            <a:endParaRPr lang="en-US" sz="1600" dirty="0">
              <a:solidFill>
                <a:schemeClr val="bg1"/>
              </a:solidFill>
            </a:endParaRPr>
          </a:p>
          <a:p>
            <a:endParaRPr lang="en-US" sz="1600" dirty="0">
              <a:solidFill>
                <a:schemeClr val="bg1"/>
              </a:solidFill>
            </a:endParaRPr>
          </a:p>
          <a:p>
            <a:r>
              <a:rPr lang="en-US" sz="1600" dirty="0">
                <a:solidFill>
                  <a:schemeClr val="bg1"/>
                </a:solidFill>
              </a:rPr>
              <a:t>Acts 1:9-12 9  After he said this, he was taken up before their very eyes, and a cloud hid him from their </a:t>
            </a:r>
          </a:p>
          <a:p>
            <a:r>
              <a:rPr lang="en-US" sz="1600" dirty="0">
                <a:solidFill>
                  <a:schemeClr val="bg1"/>
                </a:solidFill>
              </a:rPr>
              <a:t>sight. They were looking intently up into the sky as he was going, when suddenly two men dressed </a:t>
            </a:r>
          </a:p>
          <a:p>
            <a:r>
              <a:rPr lang="en-US" sz="1600" dirty="0">
                <a:solidFill>
                  <a:schemeClr val="bg1"/>
                </a:solidFill>
              </a:rPr>
              <a:t>in white stood beside them. "Men of Galilee," they said, </a:t>
            </a:r>
          </a:p>
          <a:p>
            <a:r>
              <a:rPr lang="en-US" sz="1600" dirty="0">
                <a:solidFill>
                  <a:schemeClr val="bg1"/>
                </a:solidFill>
              </a:rPr>
              <a:t>"why do you stand here looking into the sky? This same </a:t>
            </a:r>
          </a:p>
          <a:p>
            <a:r>
              <a:rPr lang="en-US" sz="1600" dirty="0">
                <a:solidFill>
                  <a:schemeClr val="bg1"/>
                </a:solidFill>
              </a:rPr>
              <a:t>Jesus, who has been taken from you into heaven, will come </a:t>
            </a:r>
          </a:p>
          <a:p>
            <a:r>
              <a:rPr lang="en-US" sz="1600" dirty="0">
                <a:solidFill>
                  <a:schemeClr val="bg1"/>
                </a:solidFill>
              </a:rPr>
              <a:t>back in the same way you have seen him go into heaven."</a:t>
            </a:r>
          </a:p>
          <a:p>
            <a:r>
              <a:rPr lang="en-US" sz="1600" dirty="0">
                <a:solidFill>
                  <a:schemeClr val="bg1"/>
                </a:solidFill>
              </a:rPr>
              <a:t>Then they returned to Jerusalem from the hill called the </a:t>
            </a:r>
          </a:p>
          <a:p>
            <a:r>
              <a:rPr lang="en-US" sz="1600" dirty="0">
                <a:solidFill>
                  <a:schemeClr val="bg1"/>
                </a:solidFill>
              </a:rPr>
              <a:t>Mount of Olives, a Sabbath day’s walk from the city.</a:t>
            </a:r>
          </a:p>
          <a:p>
            <a:endParaRPr lang="en-US" sz="1600" dirty="0">
              <a:solidFill>
                <a:schemeClr val="bg1"/>
              </a:solidFill>
            </a:endParaRPr>
          </a:p>
          <a:p>
            <a:r>
              <a:rPr lang="en-US" sz="1600" dirty="0">
                <a:solidFill>
                  <a:schemeClr val="bg1"/>
                </a:solidFill>
              </a:rPr>
              <a:t>Matthew 24:3 As Jesus was sitting on the Mount of Olives, </a:t>
            </a:r>
          </a:p>
          <a:p>
            <a:r>
              <a:rPr lang="en-US" sz="1600" dirty="0">
                <a:solidFill>
                  <a:schemeClr val="bg1"/>
                </a:solidFill>
              </a:rPr>
              <a:t>the disciples came to him privately. "Tell us," they said, "when </a:t>
            </a:r>
          </a:p>
          <a:p>
            <a:r>
              <a:rPr lang="en-US" sz="1600" dirty="0">
                <a:solidFill>
                  <a:schemeClr val="bg1"/>
                </a:solidFill>
              </a:rPr>
              <a:t>will this happen, and what will be the sign of your coming and </a:t>
            </a:r>
          </a:p>
          <a:p>
            <a:r>
              <a:rPr lang="en-US" sz="1600" dirty="0">
                <a:solidFill>
                  <a:schemeClr val="bg1"/>
                </a:solidFill>
              </a:rPr>
              <a:t>of the end of the age?"</a:t>
            </a:r>
          </a:p>
        </p:txBody>
      </p:sp>
      <p:sp>
        <p:nvSpPr>
          <p:cNvPr id="7" name="TextBox 6"/>
          <p:cNvSpPr txBox="1"/>
          <p:nvPr/>
        </p:nvSpPr>
        <p:spPr>
          <a:xfrm>
            <a:off x="307975" y="726871"/>
            <a:ext cx="5707012"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4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Lamb Selection Day (Palm Sunday)</a:t>
            </a:r>
          </a:p>
        </p:txBody>
      </p:sp>
    </p:spTree>
    <p:extLst>
      <p:ext uri="{BB962C8B-B14F-4D97-AF65-F5344CB8AC3E}">
        <p14:creationId xmlns:p14="http://schemas.microsoft.com/office/powerpoint/2010/main" val="973513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3734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00856" y="707616"/>
            <a:ext cx="8849923" cy="5909310"/>
          </a:xfrm>
          <a:prstGeom prst="rect">
            <a:avLst/>
          </a:prstGeom>
          <a:noFill/>
        </p:spPr>
        <p:txBody>
          <a:bodyPr wrap="none" rtlCol="0">
            <a:spAutoFit/>
          </a:bodyPr>
          <a:lstStyle/>
          <a:p>
            <a:r>
              <a:rPr lang="en-US" b="1" dirty="0">
                <a:solidFill>
                  <a:schemeClr val="bg1"/>
                </a:solidFill>
              </a:rPr>
              <a:t>A Very Specific Prophecy</a:t>
            </a:r>
          </a:p>
          <a:p>
            <a:r>
              <a:rPr lang="en-US" dirty="0">
                <a:solidFill>
                  <a:schemeClr val="bg1"/>
                </a:solidFill>
              </a:rPr>
              <a:t> </a:t>
            </a:r>
          </a:p>
          <a:p>
            <a:r>
              <a:rPr lang="en-GB" dirty="0">
                <a:solidFill>
                  <a:schemeClr val="bg1"/>
                </a:solidFill>
              </a:rPr>
              <a:t>Daniel’s 70 weeks of years:   Dan. 9:24-27</a:t>
            </a:r>
            <a:endParaRPr lang="en-US" dirty="0">
              <a:solidFill>
                <a:schemeClr val="bg1"/>
              </a:solidFill>
            </a:endParaRPr>
          </a:p>
          <a:p>
            <a:r>
              <a:rPr lang="en-GB" dirty="0">
                <a:solidFill>
                  <a:schemeClr val="bg1"/>
                </a:solidFill>
              </a:rPr>
              <a:t> </a:t>
            </a:r>
            <a:endParaRPr lang="en-US" dirty="0">
              <a:solidFill>
                <a:schemeClr val="bg1"/>
              </a:solidFill>
            </a:endParaRPr>
          </a:p>
          <a:p>
            <a:r>
              <a:rPr lang="en-GB" dirty="0">
                <a:solidFill>
                  <a:schemeClr val="bg1"/>
                </a:solidFill>
              </a:rPr>
              <a:t>A year to the Israelite was 360 days (lunar calendar), not 365.25 as it is measured today.</a:t>
            </a:r>
            <a:endParaRPr lang="en-US" dirty="0">
              <a:solidFill>
                <a:schemeClr val="bg1"/>
              </a:solidFill>
            </a:endParaRPr>
          </a:p>
          <a:p>
            <a:r>
              <a:rPr lang="en-GB" dirty="0">
                <a:solidFill>
                  <a:schemeClr val="bg1"/>
                </a:solidFill>
              </a:rPr>
              <a:t>A week = 7 years ... See Rev. 12:6, 1260 days ,    Verse 14 as a time, times and half a times,  </a:t>
            </a:r>
          </a:p>
          <a:p>
            <a:r>
              <a:rPr lang="en-GB" dirty="0">
                <a:solidFill>
                  <a:schemeClr val="bg1"/>
                </a:solidFill>
              </a:rPr>
              <a:t>and 42 months (13:5)</a:t>
            </a:r>
            <a:endParaRPr lang="en-US" dirty="0">
              <a:solidFill>
                <a:schemeClr val="bg1"/>
              </a:solidFill>
            </a:endParaRPr>
          </a:p>
          <a:p>
            <a:r>
              <a:rPr lang="en-GB" dirty="0">
                <a:solidFill>
                  <a:schemeClr val="bg1"/>
                </a:solidFill>
              </a:rPr>
              <a:t> </a:t>
            </a:r>
            <a:endParaRPr lang="en-US" dirty="0">
              <a:solidFill>
                <a:schemeClr val="bg1"/>
              </a:solidFill>
            </a:endParaRPr>
          </a:p>
          <a:p>
            <a:r>
              <a:rPr lang="en-GB" dirty="0">
                <a:solidFill>
                  <a:schemeClr val="bg1"/>
                </a:solidFill>
              </a:rPr>
              <a:t>The command to rebuild Jerusalem was given by Artaxerxes (Neh. 2:1) </a:t>
            </a:r>
            <a:endParaRPr lang="en-US" dirty="0">
              <a:solidFill>
                <a:schemeClr val="bg1"/>
              </a:solidFill>
            </a:endParaRPr>
          </a:p>
          <a:p>
            <a:r>
              <a:rPr lang="en-GB" dirty="0">
                <a:solidFill>
                  <a:schemeClr val="bg1"/>
                </a:solidFill>
              </a:rPr>
              <a:t>     - The first of Nisan, was calculated by the Royal Observatory, Greenwich UK as </a:t>
            </a:r>
          </a:p>
          <a:p>
            <a:r>
              <a:rPr lang="en-GB" dirty="0">
                <a:solidFill>
                  <a:schemeClr val="bg1"/>
                </a:solidFill>
              </a:rPr>
              <a:t>        March 14, 445BC, according to Sir Robert Anderson (1895), leader of Scotland Yard and </a:t>
            </a:r>
          </a:p>
          <a:p>
            <a:r>
              <a:rPr lang="en-GB" dirty="0">
                <a:solidFill>
                  <a:schemeClr val="bg1"/>
                </a:solidFill>
              </a:rPr>
              <a:t>        renowned Biblical scholar.</a:t>
            </a:r>
          </a:p>
          <a:p>
            <a:endParaRPr lang="en-US" dirty="0">
              <a:solidFill>
                <a:schemeClr val="bg1"/>
              </a:solidFill>
            </a:endParaRPr>
          </a:p>
          <a:p>
            <a:r>
              <a:rPr lang="en-GB" dirty="0">
                <a:solidFill>
                  <a:schemeClr val="bg1"/>
                </a:solidFill>
              </a:rPr>
              <a:t>     - According to the Talmud, the first of Nisan is the appropriate date for calculating the </a:t>
            </a:r>
          </a:p>
          <a:p>
            <a:r>
              <a:rPr lang="en-GB" dirty="0">
                <a:solidFill>
                  <a:schemeClr val="bg1"/>
                </a:solidFill>
              </a:rPr>
              <a:t>       reign of kings</a:t>
            </a:r>
            <a:endParaRPr lang="en-US" dirty="0">
              <a:solidFill>
                <a:schemeClr val="bg1"/>
              </a:solidFill>
            </a:endParaRPr>
          </a:p>
          <a:p>
            <a:endParaRPr lang="en-US" dirty="0">
              <a:solidFill>
                <a:schemeClr val="bg1"/>
              </a:solidFill>
            </a:endParaRPr>
          </a:p>
          <a:p>
            <a:r>
              <a:rPr lang="en-GB" dirty="0">
                <a:solidFill>
                  <a:schemeClr val="bg1"/>
                </a:solidFill>
              </a:rPr>
              <a:t>so: 		7 weeks +  62 weeks = 69     and      7 x 69 = 483 years</a:t>
            </a:r>
            <a:endParaRPr lang="en-US" dirty="0">
              <a:solidFill>
                <a:schemeClr val="bg1"/>
              </a:solidFill>
            </a:endParaRPr>
          </a:p>
          <a:p>
            <a:r>
              <a:rPr lang="en-GB" dirty="0">
                <a:solidFill>
                  <a:schemeClr val="bg1"/>
                </a:solidFill>
              </a:rPr>
              <a:t>then:		483 years x 360 days = 173880 days</a:t>
            </a:r>
            <a:endParaRPr lang="en-US" dirty="0">
              <a:solidFill>
                <a:schemeClr val="bg1"/>
              </a:solidFill>
            </a:endParaRPr>
          </a:p>
          <a:p>
            <a:r>
              <a:rPr lang="en-GB" dirty="0">
                <a:solidFill>
                  <a:schemeClr val="bg1"/>
                </a:solidFill>
              </a:rPr>
              <a:t> </a:t>
            </a:r>
            <a:endParaRPr lang="en-US" dirty="0">
              <a:solidFill>
                <a:schemeClr val="bg1"/>
              </a:solidFill>
            </a:endParaRPr>
          </a:p>
          <a:p>
            <a:r>
              <a:rPr lang="en-GB" dirty="0">
                <a:solidFill>
                  <a:schemeClr val="bg1"/>
                </a:solidFill>
              </a:rPr>
              <a:t>This works out to 10</a:t>
            </a:r>
            <a:r>
              <a:rPr lang="en-GB" baseline="30000" dirty="0">
                <a:solidFill>
                  <a:schemeClr val="bg1"/>
                </a:solidFill>
              </a:rPr>
              <a:t>th</a:t>
            </a:r>
            <a:r>
              <a:rPr lang="en-GB" dirty="0">
                <a:solidFill>
                  <a:schemeClr val="bg1"/>
                </a:solidFill>
              </a:rPr>
              <a:t> day of Nisan, April 6, AD32, which MAY be the Palm Sunday that Jesus </a:t>
            </a:r>
          </a:p>
          <a:p>
            <a:r>
              <a:rPr lang="en-GB" dirty="0">
                <a:solidFill>
                  <a:schemeClr val="bg1"/>
                </a:solidFill>
              </a:rPr>
              <a:t>entered  Jerusalem.</a:t>
            </a:r>
            <a:endParaRPr lang="en-US" dirty="0">
              <a:solidFill>
                <a:schemeClr val="bg1"/>
              </a:solidFill>
            </a:endParaRPr>
          </a:p>
        </p:txBody>
      </p:sp>
    </p:spTree>
    <p:extLst>
      <p:ext uri="{BB962C8B-B14F-4D97-AF65-F5344CB8AC3E}">
        <p14:creationId xmlns:p14="http://schemas.microsoft.com/office/powerpoint/2010/main" val="33725080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3734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19:28-44</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85427" y="273050"/>
            <a:ext cx="9031511" cy="5909310"/>
          </a:xfrm>
          <a:prstGeom prst="rect">
            <a:avLst/>
          </a:prstGeom>
          <a:noFill/>
        </p:spPr>
        <p:txBody>
          <a:bodyPr wrap="none" rtlCol="0">
            <a:spAutoFit/>
          </a:bodyPr>
          <a:lstStyle/>
          <a:p>
            <a:r>
              <a:rPr lang="en-US" b="1" dirty="0">
                <a:solidFill>
                  <a:schemeClr val="bg1"/>
                </a:solidFill>
              </a:rPr>
              <a:t>A Very Specific Prophecy</a:t>
            </a:r>
          </a:p>
          <a:p>
            <a:r>
              <a:rPr lang="en-US" dirty="0">
                <a:solidFill>
                  <a:schemeClr val="bg1"/>
                </a:solidFill>
              </a:rPr>
              <a:t> </a:t>
            </a:r>
          </a:p>
          <a:p>
            <a:r>
              <a:rPr lang="en-GB" dirty="0">
                <a:solidFill>
                  <a:schemeClr val="bg1"/>
                </a:solidFill>
              </a:rPr>
              <a:t>Daniel’s 70 weeks of years:   Dan. 9:24-27</a:t>
            </a:r>
            <a:endParaRPr lang="en-US" dirty="0">
              <a:solidFill>
                <a:schemeClr val="bg1"/>
              </a:solidFill>
            </a:endParaRPr>
          </a:p>
          <a:p>
            <a:r>
              <a:rPr lang="en-GB" dirty="0">
                <a:solidFill>
                  <a:schemeClr val="bg1"/>
                </a:solidFill>
              </a:rPr>
              <a:t> </a:t>
            </a:r>
            <a:endParaRPr lang="en-US" dirty="0">
              <a:solidFill>
                <a:schemeClr val="bg1"/>
              </a:solidFill>
            </a:endParaRPr>
          </a:p>
          <a:p>
            <a:r>
              <a:rPr lang="en-US" dirty="0">
                <a:solidFill>
                  <a:schemeClr val="bg1"/>
                </a:solidFill>
              </a:rPr>
              <a:t>I</a:t>
            </a:r>
            <a:r>
              <a:rPr lang="en-GB" dirty="0">
                <a:solidFill>
                  <a:schemeClr val="bg1"/>
                </a:solidFill>
              </a:rPr>
              <a:t>f you perform this calculation, don’t forget to subtract one year (moving from BC to AD, there </a:t>
            </a:r>
          </a:p>
          <a:p>
            <a:r>
              <a:rPr lang="en-GB" dirty="0">
                <a:solidFill>
                  <a:schemeClr val="bg1"/>
                </a:solidFill>
              </a:rPr>
              <a:t>is no 0 year) and don’t forget to add 116 leap days</a:t>
            </a:r>
            <a:endParaRPr lang="en-US" dirty="0">
              <a:solidFill>
                <a:schemeClr val="bg1"/>
              </a:solidFill>
            </a:endParaRPr>
          </a:p>
          <a:p>
            <a:endParaRPr lang="en-US" dirty="0">
              <a:solidFill>
                <a:schemeClr val="bg1"/>
              </a:solidFill>
            </a:endParaRPr>
          </a:p>
          <a:p>
            <a:r>
              <a:rPr lang="en-GB" dirty="0">
                <a:solidFill>
                  <a:schemeClr val="bg1"/>
                </a:solidFill>
              </a:rPr>
              <a:t>- Therefore:	</a:t>
            </a:r>
            <a:endParaRPr lang="en-US" dirty="0">
              <a:solidFill>
                <a:schemeClr val="bg1"/>
              </a:solidFill>
            </a:endParaRPr>
          </a:p>
          <a:p>
            <a:r>
              <a:rPr lang="en-GB" dirty="0">
                <a:solidFill>
                  <a:schemeClr val="bg1"/>
                </a:solidFill>
              </a:rPr>
              <a:t>    March 14, 445BC – March 14 AD32 = 476 years x 365 days + 116 leap days = 173,856 days</a:t>
            </a:r>
            <a:endParaRPr lang="en-US" dirty="0">
              <a:solidFill>
                <a:schemeClr val="bg1"/>
              </a:solidFill>
            </a:endParaRPr>
          </a:p>
          <a:p>
            <a:r>
              <a:rPr lang="en-GB" dirty="0">
                <a:solidFill>
                  <a:schemeClr val="bg1"/>
                </a:solidFill>
              </a:rPr>
              <a:t>    From March 14 AD32 – April 6 AD32= 24 days</a:t>
            </a:r>
            <a:endParaRPr lang="en-US" dirty="0">
              <a:solidFill>
                <a:schemeClr val="bg1"/>
              </a:solidFill>
            </a:endParaRPr>
          </a:p>
          <a:p>
            <a:r>
              <a:rPr lang="en-GB" dirty="0">
                <a:solidFill>
                  <a:schemeClr val="bg1"/>
                </a:solidFill>
              </a:rPr>
              <a:t>    173,856 + 24 = 173880 days, exactly as prophesized</a:t>
            </a:r>
            <a:endParaRPr lang="en-US" dirty="0">
              <a:solidFill>
                <a:schemeClr val="bg1"/>
              </a:solidFill>
            </a:endParaRPr>
          </a:p>
          <a:p>
            <a:r>
              <a:rPr lang="en-GB" dirty="0">
                <a:solidFill>
                  <a:schemeClr val="bg1"/>
                </a:solidFill>
              </a:rPr>
              <a:t> </a:t>
            </a:r>
            <a:endParaRPr lang="en-US" dirty="0">
              <a:solidFill>
                <a:schemeClr val="bg1"/>
              </a:solidFill>
            </a:endParaRPr>
          </a:p>
          <a:p>
            <a:r>
              <a:rPr lang="en-US" dirty="0">
                <a:solidFill>
                  <a:schemeClr val="bg1"/>
                </a:solidFill>
              </a:rPr>
              <a:t>It is ironic that Jesus seems to indicate that the Jews should know the time of the coming </a:t>
            </a:r>
          </a:p>
          <a:p>
            <a:r>
              <a:rPr lang="en-US" dirty="0">
                <a:solidFill>
                  <a:schemeClr val="bg1"/>
                </a:solidFill>
              </a:rPr>
              <a:t>of the Christ (see Luke 19:41-44)</a:t>
            </a:r>
          </a:p>
          <a:p>
            <a:endParaRPr lang="en-US" dirty="0">
              <a:solidFill>
                <a:schemeClr val="bg1"/>
              </a:solidFill>
            </a:endParaRPr>
          </a:p>
          <a:p>
            <a:endParaRPr lang="en-US" dirty="0">
              <a:solidFill>
                <a:schemeClr val="bg1"/>
              </a:solidFill>
            </a:endParaRPr>
          </a:p>
          <a:p>
            <a:r>
              <a:rPr lang="en-US" dirty="0">
                <a:solidFill>
                  <a:schemeClr val="bg1"/>
                </a:solidFill>
              </a:rPr>
              <a:t>In AD 70, under General Titus of Rome, Israel was captured and the temple burned to the </a:t>
            </a:r>
          </a:p>
          <a:p>
            <a:r>
              <a:rPr lang="en-US" dirty="0">
                <a:solidFill>
                  <a:schemeClr val="bg1"/>
                </a:solidFill>
              </a:rPr>
              <a:t>ground</a:t>
            </a:r>
          </a:p>
          <a:p>
            <a:r>
              <a:rPr lang="en-US" dirty="0">
                <a:solidFill>
                  <a:schemeClr val="bg1"/>
                </a:solidFill>
              </a:rPr>
              <a:t>     - the Jews would be scattered until May of 1948.</a:t>
            </a:r>
          </a:p>
          <a:p>
            <a:r>
              <a:rPr lang="en-US" dirty="0">
                <a:solidFill>
                  <a:schemeClr val="bg1"/>
                </a:solidFill>
              </a:rPr>
              <a:t>     - Josephus reported the hills around Jerusalem were studded with thousands of crosses </a:t>
            </a:r>
          </a:p>
          <a:p>
            <a:r>
              <a:rPr lang="en-US" dirty="0">
                <a:solidFill>
                  <a:schemeClr val="bg1"/>
                </a:solidFill>
              </a:rPr>
              <a:t>       during this awful time</a:t>
            </a:r>
          </a:p>
        </p:txBody>
      </p:sp>
    </p:spTree>
    <p:extLst>
      <p:ext uri="{BB962C8B-B14F-4D97-AF65-F5344CB8AC3E}">
        <p14:creationId xmlns:p14="http://schemas.microsoft.com/office/powerpoint/2010/main" val="40750731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3734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19:45-48</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court of the genti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800" y="805304"/>
            <a:ext cx="7993707" cy="599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9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4112" y="121920"/>
            <a:ext cx="5533694" cy="6494085"/>
          </a:xfrm>
          <a:prstGeom prst="rect">
            <a:avLst/>
          </a:prstGeom>
          <a:noFill/>
        </p:spPr>
        <p:txBody>
          <a:bodyPr wrap="none" rtlCol="0">
            <a:spAutoFit/>
          </a:bodyPr>
          <a:lstStyle/>
          <a:p>
            <a:r>
              <a:rPr lang="en-US" sz="1600" b="1" dirty="0">
                <a:solidFill>
                  <a:schemeClr val="bg1"/>
                </a:solidFill>
              </a:rPr>
              <a:t>The Suffering And Resurrection Of The Lord</a:t>
            </a:r>
          </a:p>
          <a:p>
            <a:r>
              <a:rPr lang="en-US" sz="1600" dirty="0">
                <a:solidFill>
                  <a:schemeClr val="bg1"/>
                </a:solidFill>
              </a:rPr>
              <a:t>22:1-2		The plot to kill Jesus</a:t>
            </a:r>
          </a:p>
          <a:p>
            <a:r>
              <a:rPr lang="en-US" sz="1600" dirty="0">
                <a:solidFill>
                  <a:schemeClr val="bg1"/>
                </a:solidFill>
              </a:rPr>
              <a:t>22:3-6		The treachery of Judas</a:t>
            </a:r>
          </a:p>
          <a:p>
            <a:r>
              <a:rPr lang="en-US" sz="1600" dirty="0">
                <a:solidFill>
                  <a:schemeClr val="bg1"/>
                </a:solidFill>
              </a:rPr>
              <a:t>22:7-13		The preparations for the Passover.</a:t>
            </a:r>
          </a:p>
          <a:p>
            <a:r>
              <a:rPr lang="en-US" sz="1600" dirty="0">
                <a:solidFill>
                  <a:schemeClr val="bg1"/>
                </a:solidFill>
              </a:rPr>
              <a:t>22:14-18		The last Passover.</a:t>
            </a:r>
          </a:p>
          <a:p>
            <a:r>
              <a:rPr lang="en-US" sz="1600" dirty="0">
                <a:solidFill>
                  <a:schemeClr val="bg1"/>
                </a:solidFill>
              </a:rPr>
              <a:t>22:19-20		The Lord’s supper is instituted.</a:t>
            </a:r>
          </a:p>
          <a:p>
            <a:r>
              <a:rPr lang="en-US" sz="1600" dirty="0">
                <a:solidFill>
                  <a:schemeClr val="bg1"/>
                </a:solidFill>
              </a:rPr>
              <a:t>22:21-23		The announcement of the betrayal.</a:t>
            </a:r>
          </a:p>
          <a:p>
            <a:r>
              <a:rPr lang="en-US" sz="1600" dirty="0">
                <a:solidFill>
                  <a:schemeClr val="bg1"/>
                </a:solidFill>
              </a:rPr>
              <a:t>22:24-30		The Apostle’s place in the future kingdom.</a:t>
            </a:r>
          </a:p>
          <a:p>
            <a:r>
              <a:rPr lang="en-US" sz="1600" dirty="0">
                <a:solidFill>
                  <a:schemeClr val="bg1"/>
                </a:solidFill>
              </a:rPr>
              <a:t>22:31-34		Jesus predicts Peter’s denial.</a:t>
            </a:r>
          </a:p>
          <a:p>
            <a:r>
              <a:rPr lang="en-US" sz="1600" dirty="0">
                <a:solidFill>
                  <a:schemeClr val="bg1"/>
                </a:solidFill>
              </a:rPr>
              <a:t>22:35-38		Jesus predicts future conflicts.</a:t>
            </a:r>
          </a:p>
          <a:p>
            <a:r>
              <a:rPr lang="en-US" sz="1600" dirty="0">
                <a:solidFill>
                  <a:schemeClr val="bg1"/>
                </a:solidFill>
              </a:rPr>
              <a:t>22:39-46		Jesus prays in the Garden of Gethsemane.</a:t>
            </a:r>
          </a:p>
          <a:p>
            <a:r>
              <a:rPr lang="en-US" sz="1600" dirty="0">
                <a:solidFill>
                  <a:schemeClr val="bg1"/>
                </a:solidFill>
              </a:rPr>
              <a:t> </a:t>
            </a:r>
          </a:p>
          <a:p>
            <a:r>
              <a:rPr lang="en-US" sz="1600" dirty="0">
                <a:solidFill>
                  <a:schemeClr val="bg1"/>
                </a:solidFill>
              </a:rPr>
              <a:t>22:47-53		Jesus is betrayed.</a:t>
            </a:r>
          </a:p>
          <a:p>
            <a:r>
              <a:rPr lang="en-US" sz="1600" dirty="0">
                <a:solidFill>
                  <a:schemeClr val="bg1"/>
                </a:solidFill>
              </a:rPr>
              <a:t>22:54-65		Jesus is arrested</a:t>
            </a:r>
          </a:p>
          <a:p>
            <a:r>
              <a:rPr lang="en-US" sz="1600" dirty="0">
                <a:solidFill>
                  <a:schemeClr val="bg1"/>
                </a:solidFill>
              </a:rPr>
              <a:t>22:66 - 23:26  	The various trials</a:t>
            </a:r>
          </a:p>
          <a:p>
            <a:r>
              <a:rPr lang="en-US" sz="1600" dirty="0">
                <a:solidFill>
                  <a:schemeClr val="bg1"/>
                </a:solidFill>
              </a:rPr>
              <a:t>23:27-38		The crucifixion</a:t>
            </a:r>
          </a:p>
          <a:p>
            <a:r>
              <a:rPr lang="en-US" sz="1600" dirty="0">
                <a:solidFill>
                  <a:schemeClr val="bg1"/>
                </a:solidFill>
              </a:rPr>
              <a:t>23:39-45		The thief that repents.</a:t>
            </a:r>
          </a:p>
          <a:p>
            <a:r>
              <a:rPr lang="en-US" sz="1600" dirty="0">
                <a:solidFill>
                  <a:schemeClr val="bg1"/>
                </a:solidFill>
              </a:rPr>
              <a:t>23:46-49		The death of Christ.</a:t>
            </a:r>
          </a:p>
          <a:p>
            <a:r>
              <a:rPr lang="en-US" sz="1600" dirty="0">
                <a:solidFill>
                  <a:schemeClr val="bg1"/>
                </a:solidFill>
              </a:rPr>
              <a:t>23:50-56		The burial of Christ</a:t>
            </a:r>
          </a:p>
          <a:p>
            <a:endParaRPr lang="en-US" sz="1600" dirty="0">
              <a:solidFill>
                <a:schemeClr val="bg1"/>
              </a:solidFill>
            </a:endParaRPr>
          </a:p>
          <a:p>
            <a:r>
              <a:rPr lang="en-US" sz="1600" dirty="0">
                <a:solidFill>
                  <a:schemeClr val="bg1"/>
                </a:solidFill>
              </a:rPr>
              <a:t>24:1-12		The resurrection of Christ</a:t>
            </a:r>
          </a:p>
          <a:p>
            <a:r>
              <a:rPr lang="en-US" sz="1600" dirty="0">
                <a:solidFill>
                  <a:schemeClr val="bg1"/>
                </a:solidFill>
              </a:rPr>
              <a:t>24:13-35		Jesus appears to the disciples on the </a:t>
            </a:r>
          </a:p>
          <a:p>
            <a:r>
              <a:rPr lang="en-US" sz="1600" dirty="0">
                <a:solidFill>
                  <a:schemeClr val="bg1"/>
                </a:solidFill>
              </a:rPr>
              <a:t>		road to Emmaus</a:t>
            </a:r>
          </a:p>
          <a:p>
            <a:r>
              <a:rPr lang="en-US" sz="1600" dirty="0">
                <a:solidFill>
                  <a:schemeClr val="bg1"/>
                </a:solidFill>
              </a:rPr>
              <a:t>24:36-43		Jesus appears to the eleven.</a:t>
            </a:r>
          </a:p>
          <a:p>
            <a:r>
              <a:rPr lang="en-US" sz="1600" dirty="0">
                <a:solidFill>
                  <a:schemeClr val="bg1"/>
                </a:solidFill>
              </a:rPr>
              <a:t>24:44-49		Jesus gives the great commission.</a:t>
            </a:r>
          </a:p>
          <a:p>
            <a:r>
              <a:rPr lang="en-US" sz="1600" dirty="0">
                <a:solidFill>
                  <a:schemeClr val="bg1"/>
                </a:solidFill>
              </a:rPr>
              <a:t>24:50-53		The ascension of Christ</a:t>
            </a:r>
          </a:p>
        </p:txBody>
      </p:sp>
    </p:spTree>
    <p:extLst>
      <p:ext uri="{BB962C8B-B14F-4D97-AF65-F5344CB8AC3E}">
        <p14:creationId xmlns:p14="http://schemas.microsoft.com/office/powerpoint/2010/main" val="3798974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3734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19:45-48</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court of the gent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52" y="731734"/>
            <a:ext cx="8380416" cy="605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9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3734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19:45-48</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55575" y="695782"/>
            <a:ext cx="9002144" cy="5909310"/>
          </a:xfrm>
          <a:prstGeom prst="rect">
            <a:avLst/>
          </a:prstGeom>
          <a:noFill/>
        </p:spPr>
        <p:txBody>
          <a:bodyPr wrap="none" rtlCol="0">
            <a:spAutoFit/>
          </a:bodyPr>
          <a:lstStyle/>
          <a:p>
            <a:r>
              <a:rPr lang="en-US" dirty="0">
                <a:solidFill>
                  <a:schemeClr val="bg1"/>
                </a:solidFill>
              </a:rPr>
              <a:t>God Himself is a continuous outpourer. His love, grace, mercy, forgiveness, creativity, power </a:t>
            </a:r>
          </a:p>
          <a:p>
            <a:r>
              <a:rPr lang="en-US" dirty="0">
                <a:solidFill>
                  <a:schemeClr val="bg1"/>
                </a:solidFill>
              </a:rPr>
              <a:t>are all made manifest in creation. This act never ceases. God loves us with exactly the same </a:t>
            </a:r>
          </a:p>
          <a:p>
            <a:r>
              <a:rPr lang="en-US" dirty="0">
                <a:solidFill>
                  <a:schemeClr val="bg1"/>
                </a:solidFill>
              </a:rPr>
              <a:t>love that He exhibits between the Trinity. His outpouring there is identical to His outpouring </a:t>
            </a:r>
          </a:p>
          <a:p>
            <a:r>
              <a:rPr lang="en-US" dirty="0">
                <a:solidFill>
                  <a:schemeClr val="bg1"/>
                </a:solidFill>
              </a:rPr>
              <a:t>here. </a:t>
            </a:r>
          </a:p>
          <a:p>
            <a:r>
              <a:rPr lang="en-US" dirty="0">
                <a:solidFill>
                  <a:schemeClr val="bg1"/>
                </a:solidFill>
              </a:rPr>
              <a:t> </a:t>
            </a:r>
          </a:p>
          <a:p>
            <a:r>
              <a:rPr lang="en-US" dirty="0">
                <a:solidFill>
                  <a:schemeClr val="bg1"/>
                </a:solidFill>
              </a:rPr>
              <a:t>We are made in His image and so we too are outpourers. </a:t>
            </a:r>
          </a:p>
          <a:p>
            <a:r>
              <a:rPr lang="en-US" dirty="0">
                <a:solidFill>
                  <a:schemeClr val="bg1"/>
                </a:solidFill>
              </a:rPr>
              <a:t> </a:t>
            </a:r>
          </a:p>
          <a:p>
            <a:r>
              <a:rPr lang="en-US" dirty="0">
                <a:solidFill>
                  <a:schemeClr val="bg1"/>
                </a:solidFill>
              </a:rPr>
              <a:t>Worship is the continuous outpouring of all that I am, all that I do and all that I can become in </a:t>
            </a:r>
          </a:p>
          <a:p>
            <a:r>
              <a:rPr lang="en-US" dirty="0">
                <a:solidFill>
                  <a:schemeClr val="bg1"/>
                </a:solidFill>
              </a:rPr>
              <a:t>light of my chosen God.   </a:t>
            </a:r>
            <a:r>
              <a:rPr lang="en-US" sz="1200" dirty="0">
                <a:solidFill>
                  <a:schemeClr val="bg1"/>
                </a:solidFill>
              </a:rPr>
              <a:t>(Harold Best, modified by Bob Williamson)</a:t>
            </a:r>
          </a:p>
          <a:p>
            <a:r>
              <a:rPr lang="en-US" dirty="0">
                <a:solidFill>
                  <a:schemeClr val="bg1"/>
                </a:solidFill>
              </a:rPr>
              <a:t> </a:t>
            </a:r>
          </a:p>
          <a:p>
            <a:r>
              <a:rPr lang="en-US" dirty="0">
                <a:solidFill>
                  <a:schemeClr val="bg1"/>
                </a:solidFill>
              </a:rPr>
              <a:t> </a:t>
            </a:r>
          </a:p>
          <a:p>
            <a:endParaRPr lang="en-US" dirty="0">
              <a:solidFill>
                <a:schemeClr val="bg1"/>
              </a:solidFill>
            </a:endParaRPr>
          </a:p>
          <a:p>
            <a:endParaRPr lang="en-US" dirty="0">
              <a:solidFill>
                <a:schemeClr val="bg1"/>
              </a:solidFill>
            </a:endParaRPr>
          </a:p>
          <a:p>
            <a:r>
              <a:rPr lang="en-US" dirty="0">
                <a:solidFill>
                  <a:schemeClr val="bg1"/>
                </a:solidFill>
              </a:rPr>
              <a:t>This definition:		</a:t>
            </a:r>
          </a:p>
          <a:p>
            <a:endParaRPr lang="en-US" dirty="0">
              <a:solidFill>
                <a:schemeClr val="bg1"/>
              </a:solidFill>
            </a:endParaRPr>
          </a:p>
          <a:p>
            <a:r>
              <a:rPr lang="en-US" dirty="0">
                <a:solidFill>
                  <a:schemeClr val="bg1"/>
                </a:solidFill>
              </a:rPr>
              <a:t>Includes everyone, sinner and saint. </a:t>
            </a:r>
          </a:p>
          <a:p>
            <a:pPr lvl="0"/>
            <a:r>
              <a:rPr lang="en-US" dirty="0">
                <a:solidFill>
                  <a:schemeClr val="bg1"/>
                </a:solidFill>
              </a:rPr>
              <a:t>Carries the idea that we have all chosen a god</a:t>
            </a:r>
          </a:p>
          <a:p>
            <a:pPr lvl="0"/>
            <a:r>
              <a:rPr lang="en-US" dirty="0">
                <a:solidFill>
                  <a:schemeClr val="bg1"/>
                </a:solidFill>
              </a:rPr>
              <a:t>There are none that do not worship as it is what we were created doing</a:t>
            </a:r>
          </a:p>
          <a:p>
            <a:r>
              <a:rPr lang="en-US" dirty="0">
                <a:solidFill>
                  <a:schemeClr val="bg1"/>
                </a:solidFill>
              </a:rPr>
              <a:t>Is continuous.  When I sin, worship does not stop … it changes direction. It may </a:t>
            </a:r>
          </a:p>
          <a:p>
            <a:r>
              <a:rPr lang="en-US" dirty="0">
                <a:solidFill>
                  <a:schemeClr val="bg1"/>
                </a:solidFill>
              </a:rPr>
              <a:t>ebb and flow, but it does not cease when then drummer stops or the amplifier </a:t>
            </a:r>
          </a:p>
          <a:p>
            <a:r>
              <a:rPr lang="en-US" dirty="0">
                <a:solidFill>
                  <a:schemeClr val="bg1"/>
                </a:solidFill>
              </a:rPr>
              <a:t>shut off. </a:t>
            </a:r>
          </a:p>
        </p:txBody>
      </p:sp>
      <p:pic>
        <p:nvPicPr>
          <p:cNvPr id="3" name="Picture 2"/>
          <p:cNvPicPr>
            <a:picLocks noChangeAspect="1"/>
          </p:cNvPicPr>
          <p:nvPr/>
        </p:nvPicPr>
        <p:blipFill>
          <a:blip r:embed="rId3"/>
          <a:stretch>
            <a:fillRect/>
          </a:stretch>
        </p:blipFill>
        <p:spPr>
          <a:xfrm>
            <a:off x="4742417" y="3221038"/>
            <a:ext cx="4117898" cy="2151602"/>
          </a:xfrm>
          <a:prstGeom prst="rect">
            <a:avLst/>
          </a:prstGeom>
        </p:spPr>
      </p:pic>
      <p:sp>
        <p:nvSpPr>
          <p:cNvPr id="7" name="TextBox 6"/>
          <p:cNvSpPr txBox="1"/>
          <p:nvPr/>
        </p:nvSpPr>
        <p:spPr>
          <a:xfrm>
            <a:off x="155575" y="35863"/>
            <a:ext cx="2138662" cy="769441"/>
          </a:xfrm>
          <a:prstGeom prst="rect">
            <a:avLst/>
          </a:prstGeom>
          <a:noFill/>
        </p:spPr>
        <p:txBody>
          <a:bodyPr wrap="non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Worship</a:t>
            </a:r>
          </a:p>
        </p:txBody>
      </p:sp>
    </p:spTree>
    <p:extLst>
      <p:ext uri="{BB962C8B-B14F-4D97-AF65-F5344CB8AC3E}">
        <p14:creationId xmlns:p14="http://schemas.microsoft.com/office/powerpoint/2010/main" val="3618469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3734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19:45-48</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80269" y="744181"/>
            <a:ext cx="8691097" cy="4801314"/>
          </a:xfrm>
          <a:prstGeom prst="rect">
            <a:avLst/>
          </a:prstGeom>
          <a:noFill/>
        </p:spPr>
        <p:txBody>
          <a:bodyPr wrap="none" rtlCol="0">
            <a:spAutoFit/>
          </a:bodyPr>
          <a:lstStyle/>
          <a:p>
            <a:r>
              <a:rPr lang="en-US" dirty="0">
                <a:solidFill>
                  <a:schemeClr val="bg1"/>
                </a:solidFill>
              </a:rPr>
              <a:t>It is not music. We cannot equate the power of the music to the nearness of the Lord.</a:t>
            </a:r>
          </a:p>
          <a:p>
            <a:pPr lvl="0"/>
            <a:endParaRPr lang="en-US" dirty="0">
              <a:solidFill>
                <a:schemeClr val="bg1"/>
              </a:solidFill>
            </a:endParaRPr>
          </a:p>
          <a:p>
            <a:pPr lvl="0"/>
            <a:r>
              <a:rPr lang="en-US" dirty="0">
                <a:solidFill>
                  <a:schemeClr val="bg1"/>
                </a:solidFill>
              </a:rPr>
              <a:t>There is no on or off switch. We are all bowing down right now, to someone or something; </a:t>
            </a:r>
          </a:p>
          <a:p>
            <a:pPr lvl="0"/>
            <a:r>
              <a:rPr lang="en-US" dirty="0">
                <a:solidFill>
                  <a:schemeClr val="bg1"/>
                </a:solidFill>
              </a:rPr>
              <a:t>an idea or a spirit.</a:t>
            </a:r>
          </a:p>
          <a:p>
            <a:r>
              <a:rPr lang="en-US" dirty="0">
                <a:solidFill>
                  <a:schemeClr val="bg1"/>
                </a:solidFill>
              </a:rPr>
              <a:t>			</a:t>
            </a:r>
          </a:p>
          <a:p>
            <a:r>
              <a:rPr lang="en-US" dirty="0">
                <a:solidFill>
                  <a:schemeClr val="bg1"/>
                </a:solidFill>
              </a:rPr>
              <a:t>Outpouring implies generosity and lavishness. I give it up, I let it go. It surpasses </a:t>
            </a:r>
          </a:p>
          <a:p>
            <a:r>
              <a:rPr lang="en-US" dirty="0">
                <a:solidFill>
                  <a:schemeClr val="bg1"/>
                </a:solidFill>
              </a:rPr>
              <a:t>measuring out or some form of quota.</a:t>
            </a:r>
          </a:p>
          <a:p>
            <a:r>
              <a:rPr lang="en-US" dirty="0">
                <a:solidFill>
                  <a:schemeClr val="bg1"/>
                </a:solidFill>
              </a:rPr>
              <a:t> </a:t>
            </a:r>
          </a:p>
          <a:p>
            <a:r>
              <a:rPr lang="en-US" dirty="0">
                <a:solidFill>
                  <a:schemeClr val="bg1"/>
                </a:solidFill>
              </a:rPr>
              <a:t>Out .. implies direction – it moves from me to a destination. It implies a transfer </a:t>
            </a:r>
          </a:p>
          <a:p>
            <a:r>
              <a:rPr lang="en-US" dirty="0">
                <a:solidFill>
                  <a:schemeClr val="bg1"/>
                </a:solidFill>
              </a:rPr>
              <a:t>of energies; an active not passive motion. </a:t>
            </a:r>
          </a:p>
          <a:p>
            <a:pPr lvl="0"/>
            <a:endParaRPr lang="en-US" dirty="0">
              <a:solidFill>
                <a:schemeClr val="bg1"/>
              </a:solidFill>
            </a:endParaRPr>
          </a:p>
          <a:p>
            <a:pPr lvl="0"/>
            <a:r>
              <a:rPr lang="en-US" dirty="0">
                <a:solidFill>
                  <a:schemeClr val="bg1"/>
                </a:solidFill>
              </a:rPr>
              <a:t>Because it is all that I do, my work, my vacation time, my golf can all be acts of worship as </a:t>
            </a:r>
          </a:p>
          <a:p>
            <a:pPr lvl="0"/>
            <a:r>
              <a:rPr lang="en-US" dirty="0">
                <a:solidFill>
                  <a:schemeClr val="bg1"/>
                </a:solidFill>
              </a:rPr>
              <a:t>they are done to the glory of the Lord. </a:t>
            </a:r>
          </a:p>
          <a:p>
            <a:endParaRPr lang="en-US" dirty="0">
              <a:solidFill>
                <a:schemeClr val="bg1"/>
              </a:solidFill>
            </a:endParaRPr>
          </a:p>
          <a:p>
            <a:r>
              <a:rPr lang="en-US" dirty="0">
                <a:solidFill>
                  <a:schemeClr val="bg1"/>
                </a:solidFill>
              </a:rPr>
              <a:t>Further, this process changes me. Any outpouring must and it will be for good or </a:t>
            </a:r>
          </a:p>
          <a:p>
            <a:r>
              <a:rPr lang="en-US" dirty="0">
                <a:solidFill>
                  <a:schemeClr val="bg1"/>
                </a:solidFill>
              </a:rPr>
              <a:t>ill.  In worship, I am transformed.</a:t>
            </a:r>
          </a:p>
          <a:p>
            <a:endParaRPr lang="en-US" dirty="0"/>
          </a:p>
        </p:txBody>
      </p:sp>
      <p:pic>
        <p:nvPicPr>
          <p:cNvPr id="3074" name="Picture 2" descr="Image result for wo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887" y="4928298"/>
            <a:ext cx="5309067" cy="18328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5575" y="35863"/>
            <a:ext cx="2138662" cy="769441"/>
          </a:xfrm>
          <a:prstGeom prst="rect">
            <a:avLst/>
          </a:prstGeom>
          <a:noFill/>
        </p:spPr>
        <p:txBody>
          <a:bodyPr wrap="none" rtlCol="0">
            <a:spAutoFit/>
          </a:body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Worship</a:t>
            </a:r>
          </a:p>
        </p:txBody>
      </p:sp>
    </p:spTree>
    <p:extLst>
      <p:ext uri="{BB962C8B-B14F-4D97-AF65-F5344CB8AC3E}">
        <p14:creationId xmlns:p14="http://schemas.microsoft.com/office/powerpoint/2010/main" val="19148932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25818" y="3221038"/>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20:1-18</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55575" y="605635"/>
            <a:ext cx="6410922" cy="4555093"/>
          </a:xfrm>
          <a:prstGeom prst="rect">
            <a:avLst/>
          </a:prstGeom>
          <a:noFill/>
        </p:spPr>
        <p:txBody>
          <a:bodyPr wrap="none" rtlCol="0">
            <a:spAutoFit/>
          </a:bodyPr>
          <a:lstStyle/>
          <a:p>
            <a:r>
              <a:rPr lang="en-US" sz="1600" dirty="0">
                <a:solidFill>
                  <a:schemeClr val="bg1"/>
                </a:solidFill>
              </a:rPr>
              <a:t>Luke 20:9  …"A man planted a vineyard, rented it to some farmers </a:t>
            </a:r>
          </a:p>
          <a:p>
            <a:r>
              <a:rPr lang="en-US" sz="1600" dirty="0">
                <a:solidFill>
                  <a:schemeClr val="bg1"/>
                </a:solidFill>
              </a:rPr>
              <a:t>and went away for a long time. At harvest time he sent a servant </a:t>
            </a:r>
          </a:p>
          <a:p>
            <a:r>
              <a:rPr lang="en-US" sz="1600" dirty="0">
                <a:solidFill>
                  <a:schemeClr val="bg1"/>
                </a:solidFill>
              </a:rPr>
              <a:t>to the tenants so they would give him some of the fruit of the </a:t>
            </a:r>
          </a:p>
          <a:p>
            <a:r>
              <a:rPr lang="en-US" sz="1600" dirty="0">
                <a:solidFill>
                  <a:schemeClr val="bg1"/>
                </a:solidFill>
              </a:rPr>
              <a:t>vineyard. But the tenants beat him and sent him away empty-handed.</a:t>
            </a:r>
          </a:p>
          <a:p>
            <a:r>
              <a:rPr lang="en-US" sz="1600" dirty="0">
                <a:solidFill>
                  <a:schemeClr val="bg1"/>
                </a:solidFill>
              </a:rPr>
              <a:t>He sent another servant, but that one also they beat and treated </a:t>
            </a:r>
          </a:p>
          <a:p>
            <a:r>
              <a:rPr lang="en-US" sz="1600" dirty="0">
                <a:solidFill>
                  <a:schemeClr val="bg1"/>
                </a:solidFill>
              </a:rPr>
              <a:t>shamefully and sent away empty-handed. He sent still a third, </a:t>
            </a:r>
          </a:p>
          <a:p>
            <a:r>
              <a:rPr lang="en-US" sz="1600" dirty="0">
                <a:solidFill>
                  <a:schemeClr val="bg1"/>
                </a:solidFill>
              </a:rPr>
              <a:t>and they wounded him and threw him out.</a:t>
            </a:r>
          </a:p>
          <a:p>
            <a:endParaRPr lang="en-US" sz="1600" dirty="0">
              <a:solidFill>
                <a:schemeClr val="bg1"/>
              </a:solidFill>
            </a:endParaRPr>
          </a:p>
          <a:p>
            <a:r>
              <a:rPr lang="en-US" sz="1600" dirty="0">
                <a:solidFill>
                  <a:schemeClr val="bg1"/>
                </a:solidFill>
              </a:rPr>
              <a:t>"Then the owner of the vineyard said, ‘What shall I do? I will send my son, </a:t>
            </a:r>
          </a:p>
          <a:p>
            <a:r>
              <a:rPr lang="en-US" sz="1600" dirty="0">
                <a:solidFill>
                  <a:schemeClr val="bg1"/>
                </a:solidFill>
              </a:rPr>
              <a:t>whom I love; perhaps they will respect him.’</a:t>
            </a:r>
          </a:p>
          <a:p>
            <a:endParaRPr lang="en-US" sz="1600" dirty="0">
              <a:solidFill>
                <a:schemeClr val="bg1"/>
              </a:solidFill>
            </a:endParaRPr>
          </a:p>
          <a:p>
            <a:r>
              <a:rPr lang="en-US" sz="1600" dirty="0">
                <a:solidFill>
                  <a:schemeClr val="bg1"/>
                </a:solidFill>
              </a:rPr>
              <a:t>"But when the tenants saw him, they talked the matter over. ‘This is the </a:t>
            </a:r>
          </a:p>
          <a:p>
            <a:r>
              <a:rPr lang="en-US" sz="1600" dirty="0">
                <a:solidFill>
                  <a:schemeClr val="bg1"/>
                </a:solidFill>
              </a:rPr>
              <a:t>heir,’ they said. ‘Let’s kill him, and the inheritance will be ours.’</a:t>
            </a:r>
          </a:p>
          <a:p>
            <a:r>
              <a:rPr lang="en-US" sz="1600" dirty="0">
                <a:solidFill>
                  <a:schemeClr val="bg1"/>
                </a:solidFill>
              </a:rPr>
              <a:t>So they threw him out of the vineyard and killed him. "What then will </a:t>
            </a:r>
          </a:p>
          <a:p>
            <a:r>
              <a:rPr lang="en-US" sz="1600" dirty="0">
                <a:solidFill>
                  <a:schemeClr val="bg1"/>
                </a:solidFill>
              </a:rPr>
              <a:t>the owner of the vineyard do to them? He will come and kill those tenants </a:t>
            </a:r>
          </a:p>
          <a:p>
            <a:r>
              <a:rPr lang="en-US" sz="1600" dirty="0">
                <a:solidFill>
                  <a:schemeClr val="bg1"/>
                </a:solidFill>
              </a:rPr>
              <a:t>and give the vineyard to others." When the people </a:t>
            </a:r>
          </a:p>
          <a:p>
            <a:r>
              <a:rPr lang="en-US" sz="1600" dirty="0">
                <a:solidFill>
                  <a:schemeClr val="bg1"/>
                </a:solidFill>
              </a:rPr>
              <a:t>heard this, they said, "May this never be!"</a:t>
            </a:r>
          </a:p>
          <a:p>
            <a:endParaRPr lang="en-US" dirty="0"/>
          </a:p>
        </p:txBody>
      </p:sp>
      <p:pic>
        <p:nvPicPr>
          <p:cNvPr id="1026" name="Picture 2" descr="Image result for vinedres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557" y="4395300"/>
            <a:ext cx="3467617" cy="2310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1365" y="1023103"/>
            <a:ext cx="1691810" cy="369332"/>
          </a:xfrm>
          <a:prstGeom prst="rect">
            <a:avLst/>
          </a:prstGeom>
          <a:noFill/>
        </p:spPr>
        <p:txBody>
          <a:bodyPr wrap="none" rtlCol="0">
            <a:spAutoFit/>
          </a:bodyPr>
          <a:lstStyle/>
          <a:p>
            <a:r>
              <a:rPr lang="en-US" dirty="0">
                <a:solidFill>
                  <a:srgbClr val="FF0000"/>
                </a:solidFill>
              </a:rPr>
              <a:t>Vineyard rented</a:t>
            </a:r>
          </a:p>
        </p:txBody>
      </p:sp>
      <p:sp>
        <p:nvSpPr>
          <p:cNvPr id="10" name="TextBox 9"/>
          <p:cNvSpPr txBox="1"/>
          <p:nvPr/>
        </p:nvSpPr>
        <p:spPr>
          <a:xfrm>
            <a:off x="6801365" y="3853817"/>
            <a:ext cx="2115003" cy="369332"/>
          </a:xfrm>
          <a:prstGeom prst="rect">
            <a:avLst/>
          </a:prstGeom>
          <a:noFill/>
        </p:spPr>
        <p:txBody>
          <a:bodyPr wrap="none" rtlCol="0">
            <a:spAutoFit/>
          </a:bodyPr>
          <a:lstStyle/>
          <a:p>
            <a:r>
              <a:rPr lang="en-US" dirty="0">
                <a:solidFill>
                  <a:srgbClr val="FF0000"/>
                </a:solidFill>
              </a:rPr>
              <a:t>Vineyard transferred</a:t>
            </a:r>
          </a:p>
        </p:txBody>
      </p:sp>
      <p:sp>
        <p:nvSpPr>
          <p:cNvPr id="7" name="TextBox 6"/>
          <p:cNvSpPr txBox="1"/>
          <p:nvPr/>
        </p:nvSpPr>
        <p:spPr>
          <a:xfrm>
            <a:off x="6801365" y="1528183"/>
            <a:ext cx="1900777" cy="646331"/>
          </a:xfrm>
          <a:prstGeom prst="rect">
            <a:avLst/>
          </a:prstGeom>
          <a:noFill/>
        </p:spPr>
        <p:txBody>
          <a:bodyPr wrap="none" rtlCol="0">
            <a:spAutoFit/>
          </a:bodyPr>
          <a:lstStyle/>
          <a:p>
            <a:r>
              <a:rPr lang="en-US" dirty="0">
                <a:solidFill>
                  <a:srgbClr val="92D050"/>
                </a:solidFill>
              </a:rPr>
              <a:t>Servants sent and </a:t>
            </a:r>
          </a:p>
          <a:p>
            <a:r>
              <a:rPr lang="en-US" dirty="0">
                <a:solidFill>
                  <a:srgbClr val="92D050"/>
                </a:solidFill>
              </a:rPr>
              <a:t>rejected</a:t>
            </a:r>
          </a:p>
        </p:txBody>
      </p:sp>
      <p:sp>
        <p:nvSpPr>
          <p:cNvPr id="12" name="TextBox 11"/>
          <p:cNvSpPr txBox="1"/>
          <p:nvPr/>
        </p:nvSpPr>
        <p:spPr>
          <a:xfrm>
            <a:off x="6801365" y="3055086"/>
            <a:ext cx="1358962" cy="369332"/>
          </a:xfrm>
          <a:prstGeom prst="rect">
            <a:avLst/>
          </a:prstGeom>
          <a:noFill/>
        </p:spPr>
        <p:txBody>
          <a:bodyPr wrap="none" rtlCol="0">
            <a:spAutoFit/>
          </a:bodyPr>
          <a:lstStyle/>
          <a:p>
            <a:r>
              <a:rPr lang="en-US" dirty="0">
                <a:solidFill>
                  <a:srgbClr val="92D050"/>
                </a:solidFill>
              </a:rPr>
              <a:t>Son rejected</a:t>
            </a:r>
          </a:p>
        </p:txBody>
      </p:sp>
      <p:sp>
        <p:nvSpPr>
          <p:cNvPr id="8" name="TextBox 7"/>
          <p:cNvSpPr txBox="1"/>
          <p:nvPr/>
        </p:nvSpPr>
        <p:spPr>
          <a:xfrm>
            <a:off x="6801365" y="2447899"/>
            <a:ext cx="988860" cy="369332"/>
          </a:xfrm>
          <a:prstGeom prst="rect">
            <a:avLst/>
          </a:prstGeom>
          <a:noFill/>
        </p:spPr>
        <p:txBody>
          <a:bodyPr wrap="none" rtlCol="0">
            <a:spAutoFit/>
          </a:bodyPr>
          <a:lstStyle/>
          <a:p>
            <a:r>
              <a:rPr lang="en-US" dirty="0">
                <a:solidFill>
                  <a:srgbClr val="FFFF00"/>
                </a:solidFill>
              </a:rPr>
              <a:t>Son sent</a:t>
            </a:r>
          </a:p>
        </p:txBody>
      </p:sp>
    </p:spTree>
    <p:extLst>
      <p:ext uri="{BB962C8B-B14F-4D97-AF65-F5344CB8AC3E}">
        <p14:creationId xmlns:p14="http://schemas.microsoft.com/office/powerpoint/2010/main" val="1080752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92903" y="3364385"/>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20:19-26</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Christ poli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099" y="1140917"/>
            <a:ext cx="6521714" cy="2411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089" y="3686114"/>
            <a:ext cx="6944008" cy="3038004"/>
          </a:xfrm>
          <a:prstGeom prst="rect">
            <a:avLst/>
          </a:prstGeom>
        </p:spPr>
      </p:pic>
    </p:spTree>
    <p:extLst>
      <p:ext uri="{BB962C8B-B14F-4D97-AF65-F5344CB8AC3E}">
        <p14:creationId xmlns:p14="http://schemas.microsoft.com/office/powerpoint/2010/main" val="2313730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20:27-40</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570368" y="565618"/>
            <a:ext cx="2420791" cy="369332"/>
          </a:xfrm>
          <a:prstGeom prst="rect">
            <a:avLst/>
          </a:prstGeom>
          <a:noFill/>
        </p:spPr>
        <p:txBody>
          <a:bodyPr wrap="none" rtlCol="0">
            <a:spAutoFit/>
          </a:bodyPr>
          <a:lstStyle/>
          <a:p>
            <a:r>
              <a:rPr lang="en-US" dirty="0">
                <a:solidFill>
                  <a:schemeClr val="bg1"/>
                </a:solidFill>
              </a:rPr>
              <a:t>The levirate marriage … </a:t>
            </a:r>
          </a:p>
        </p:txBody>
      </p:sp>
      <p:pic>
        <p:nvPicPr>
          <p:cNvPr id="1026" name="Picture 2" descr="Image result for 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06" y="1347932"/>
            <a:ext cx="5023196" cy="28275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368" y="4676722"/>
            <a:ext cx="4394152" cy="1200329"/>
          </a:xfrm>
          <a:prstGeom prst="rect">
            <a:avLst/>
          </a:prstGeom>
          <a:noFill/>
        </p:spPr>
        <p:txBody>
          <a:bodyPr wrap="none" rtlCol="0">
            <a:spAutoFit/>
          </a:bodyPr>
          <a:lstStyle/>
          <a:p>
            <a:r>
              <a:rPr lang="en-US" dirty="0">
                <a:solidFill>
                  <a:schemeClr val="bg1"/>
                </a:solidFill>
              </a:rPr>
              <a:t>There is no marriage in the kingdom to come</a:t>
            </a:r>
          </a:p>
          <a:p>
            <a:pPr marL="285750" indent="-285750">
              <a:buFontTx/>
              <a:buChar char="-"/>
            </a:pPr>
            <a:r>
              <a:rPr lang="en-US" dirty="0">
                <a:solidFill>
                  <a:schemeClr val="bg1"/>
                </a:solidFill>
              </a:rPr>
              <a:t>No procreation necessary</a:t>
            </a:r>
          </a:p>
          <a:p>
            <a:pPr marL="285750" indent="-285750">
              <a:buFontTx/>
              <a:buChar char="-"/>
            </a:pPr>
            <a:r>
              <a:rPr lang="en-US" dirty="0">
                <a:solidFill>
                  <a:schemeClr val="bg1"/>
                </a:solidFill>
              </a:rPr>
              <a:t>Known even as we are known</a:t>
            </a:r>
          </a:p>
          <a:p>
            <a:pPr marL="285750" indent="-285750">
              <a:buFontTx/>
              <a:buChar char="-"/>
            </a:pPr>
            <a:r>
              <a:rPr lang="en-US" dirty="0">
                <a:solidFill>
                  <a:schemeClr val="bg1"/>
                </a:solidFill>
              </a:rPr>
              <a:t>No death, no separation … </a:t>
            </a:r>
          </a:p>
        </p:txBody>
      </p:sp>
    </p:spTree>
    <p:extLst>
      <p:ext uri="{BB962C8B-B14F-4D97-AF65-F5344CB8AC3E}">
        <p14:creationId xmlns:p14="http://schemas.microsoft.com/office/powerpoint/2010/main" val="18590524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92903" y="3364385"/>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20:27-40</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Image result for 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7" y="1403288"/>
            <a:ext cx="9007411" cy="512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127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92903" y="3364385"/>
            <a:ext cx="4551097" cy="3484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675599" y="35863"/>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21:5-38</a:t>
            </a:r>
          </a:p>
        </p:txBody>
      </p:sp>
      <p:sp>
        <p:nvSpPr>
          <p:cNvPr id="5" name="AutoShape 2" descr="Image result for sight"/>
          <p:cNvSpPr>
            <a:spLocks noChangeAspect="1" noChangeArrowheads="1"/>
          </p:cNvSpPr>
          <p:nvPr/>
        </p:nvSpPr>
        <p:spPr bwMode="auto">
          <a:xfrm>
            <a:off x="155575" y="-28273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ight"/>
          <p:cNvSpPr>
            <a:spLocks noChangeAspect="1" noChangeArrowheads="1"/>
          </p:cNvSpPr>
          <p:nvPr/>
        </p:nvSpPr>
        <p:spPr bwMode="auto">
          <a:xfrm>
            <a:off x="307975" y="-2674938"/>
            <a:ext cx="7858125" cy="5895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78" y="948651"/>
            <a:ext cx="6932365" cy="51992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0245" y="6147925"/>
            <a:ext cx="3591368" cy="369332"/>
          </a:xfrm>
          <a:prstGeom prst="rect">
            <a:avLst/>
          </a:prstGeom>
          <a:noFill/>
        </p:spPr>
        <p:txBody>
          <a:bodyPr wrap="none" rtlCol="0">
            <a:spAutoFit/>
          </a:bodyPr>
          <a:lstStyle/>
          <a:p>
            <a:r>
              <a:rPr lang="en-US" dirty="0">
                <a:solidFill>
                  <a:schemeClr val="bg1"/>
                </a:solidFill>
              </a:rPr>
              <a:t>Herodian Temple Foundation Stones</a:t>
            </a:r>
          </a:p>
        </p:txBody>
      </p:sp>
    </p:spTree>
    <p:extLst>
      <p:ext uri="{BB962C8B-B14F-4D97-AF65-F5344CB8AC3E}">
        <p14:creationId xmlns:p14="http://schemas.microsoft.com/office/powerpoint/2010/main" val="2451099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5" name="TextBox 4"/>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15:1-32</a:t>
            </a:r>
          </a:p>
        </p:txBody>
      </p:sp>
      <p:sp>
        <p:nvSpPr>
          <p:cNvPr id="6" name="TextBox 5"/>
          <p:cNvSpPr txBox="1"/>
          <p:nvPr/>
        </p:nvSpPr>
        <p:spPr>
          <a:xfrm>
            <a:off x="470613" y="207406"/>
            <a:ext cx="1831335" cy="400110"/>
          </a:xfrm>
          <a:prstGeom prst="rect">
            <a:avLst/>
          </a:prstGeom>
          <a:noFill/>
        </p:spPr>
        <p:txBody>
          <a:bodyPr wrap="none" rtlCol="0">
            <a:spAutoFit/>
          </a:bodyPr>
          <a:lstStyle>
            <a:defPPr>
              <a:defRPr lang="en-US"/>
            </a:defPPr>
            <a:lvl1pPr>
              <a:defRPr sz="3200" b="1">
                <a:ln w="22225">
                  <a:solidFill>
                    <a:schemeClr val="accent2"/>
                  </a:solidFill>
                  <a:prstDash val="solid"/>
                </a:ln>
                <a:solidFill>
                  <a:schemeClr val="accent2">
                    <a:lumMod val="40000"/>
                    <a:lumOff val="60000"/>
                  </a:schemeClr>
                </a:solidFill>
              </a:defRPr>
            </a:lvl1pPr>
          </a:lstStyle>
          <a:p>
            <a:r>
              <a:rPr lang="en-US" sz="2000" dirty="0"/>
              <a:t>Lost And Found</a:t>
            </a:r>
          </a:p>
        </p:txBody>
      </p:sp>
      <p:graphicFrame>
        <p:nvGraphicFramePr>
          <p:cNvPr id="4" name="Table 3"/>
          <p:cNvGraphicFramePr>
            <a:graphicFrameLocks noGrp="1"/>
          </p:cNvGraphicFramePr>
          <p:nvPr>
            <p:extLst>
              <p:ext uri="{D42A27DB-BD31-4B8C-83A1-F6EECF244321}">
                <p14:modId xmlns:p14="http://schemas.microsoft.com/office/powerpoint/2010/main" val="2271563042"/>
              </p:ext>
            </p:extLst>
          </p:nvPr>
        </p:nvGraphicFramePr>
        <p:xfrm>
          <a:off x="240145" y="1411647"/>
          <a:ext cx="8682182" cy="2517804"/>
        </p:xfrm>
        <a:graphic>
          <a:graphicData uri="http://schemas.openxmlformats.org/drawingml/2006/table">
            <a:tbl>
              <a:tblPr firstRow="1" firstCol="1" bandRow="1">
                <a:tableStyleId>{5C22544A-7EE6-4342-B048-85BDC9FD1C3A}</a:tableStyleId>
              </a:tblPr>
              <a:tblGrid>
                <a:gridCol w="2714751">
                  <a:extLst>
                    <a:ext uri="{9D8B030D-6E8A-4147-A177-3AD203B41FA5}">
                      <a16:colId xmlns:a16="http://schemas.microsoft.com/office/drawing/2014/main" val="20000"/>
                    </a:ext>
                  </a:extLst>
                </a:gridCol>
                <a:gridCol w="2087884">
                  <a:extLst>
                    <a:ext uri="{9D8B030D-6E8A-4147-A177-3AD203B41FA5}">
                      <a16:colId xmlns:a16="http://schemas.microsoft.com/office/drawing/2014/main" val="20001"/>
                    </a:ext>
                  </a:extLst>
                </a:gridCol>
                <a:gridCol w="2167737">
                  <a:extLst>
                    <a:ext uri="{9D8B030D-6E8A-4147-A177-3AD203B41FA5}">
                      <a16:colId xmlns:a16="http://schemas.microsoft.com/office/drawing/2014/main" val="20002"/>
                    </a:ext>
                  </a:extLst>
                </a:gridCol>
                <a:gridCol w="1711810">
                  <a:extLst>
                    <a:ext uri="{9D8B030D-6E8A-4147-A177-3AD203B41FA5}">
                      <a16:colId xmlns:a16="http://schemas.microsoft.com/office/drawing/2014/main" val="20003"/>
                    </a:ext>
                  </a:extLst>
                </a:gridCol>
              </a:tblGrid>
              <a:tr h="419634">
                <a:tc>
                  <a:txBody>
                    <a:bodyPr/>
                    <a:lstStyle/>
                    <a:p>
                      <a:pPr marL="0" marR="0" algn="ctr">
                        <a:spcBef>
                          <a:spcPts val="0"/>
                        </a:spcBef>
                        <a:spcAft>
                          <a:spcPts val="0"/>
                        </a:spcAft>
                      </a:pPr>
                      <a:r>
                        <a:rPr lang="en-US" sz="1800" dirty="0">
                          <a:effectLst/>
                        </a:rPr>
                        <a:t>Idea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The Lost Sheep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The Lost Coin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The Lost 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9634">
                <a:tc>
                  <a:txBody>
                    <a:bodyPr/>
                    <a:lstStyle/>
                    <a:p>
                      <a:pPr marL="0" marR="0">
                        <a:spcBef>
                          <a:spcPts val="0"/>
                        </a:spcBef>
                        <a:spcAft>
                          <a:spcPts val="0"/>
                        </a:spcAft>
                      </a:pPr>
                      <a:r>
                        <a:rPr lang="en-US" sz="1800" dirty="0">
                          <a:effectLst/>
                        </a:rPr>
                        <a:t>Increasing value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1 in a hundred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1 in ten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1 in two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9634">
                <a:tc>
                  <a:txBody>
                    <a:bodyPr/>
                    <a:lstStyle/>
                    <a:p>
                      <a:pPr marL="0" marR="0">
                        <a:spcBef>
                          <a:spcPts val="0"/>
                        </a:spcBef>
                        <a:spcAft>
                          <a:spcPts val="0"/>
                        </a:spcAft>
                      </a:pPr>
                      <a:r>
                        <a:rPr lang="en-US" sz="1800" dirty="0">
                          <a:effectLst/>
                        </a:rPr>
                        <a:t>Focus (increasing surprise)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On a man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On a woman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On a family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19634">
                <a:tc>
                  <a:txBody>
                    <a:bodyPr/>
                    <a:lstStyle/>
                    <a:p>
                      <a:pPr marL="0" marR="0">
                        <a:spcBef>
                          <a:spcPts val="0"/>
                        </a:spcBef>
                        <a:spcAft>
                          <a:spcPts val="0"/>
                        </a:spcAft>
                      </a:pPr>
                      <a:r>
                        <a:rPr lang="en-US" sz="1800" dirty="0">
                          <a:effectLst/>
                        </a:rPr>
                        <a:t>Increasing response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Rejoicing in heaven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Angels rejoice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Father rejoices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19634">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Increasing Effort</a:t>
                      </a:r>
                    </a:p>
                  </a:txBody>
                  <a:tcPr marL="68580" marR="68580" marT="0" marB="0" anchor="ct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Seeks the sheep</a:t>
                      </a:r>
                    </a:p>
                  </a:txBody>
                  <a:tcPr marL="68580" marR="68580" marT="0" marB="0" anchor="ct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Sweeps, lamp, careful</a:t>
                      </a:r>
                    </a:p>
                  </a:txBody>
                  <a:tcPr marL="68580" marR="68580" marT="0" marB="0" anchor="ct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Seeking greatly</a:t>
                      </a:r>
                    </a:p>
                  </a:txBody>
                  <a:tcPr marL="68580" marR="68580" marT="0" marB="0" anchor="ctr"/>
                </a:tc>
                <a:extLst>
                  <a:ext uri="{0D108BD9-81ED-4DB2-BD59-A6C34878D82A}">
                    <a16:rowId xmlns:a16="http://schemas.microsoft.com/office/drawing/2014/main" val="10004"/>
                  </a:ext>
                </a:extLst>
              </a:tr>
              <a:tr h="419634">
                <a:tc>
                  <a:txBody>
                    <a:bodyPr/>
                    <a:lstStyle/>
                    <a:p>
                      <a:pPr marL="0" marR="0">
                        <a:spcBef>
                          <a:spcPts val="0"/>
                        </a:spcBef>
                        <a:spcAft>
                          <a:spcPts val="0"/>
                        </a:spcAft>
                      </a:pPr>
                      <a:r>
                        <a:rPr lang="en-US" sz="1800">
                          <a:effectLst/>
                        </a:rPr>
                        <a:t>Final Disposition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rPr>
                        <a:t>Rejoice with friends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Rejoice with friends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rPr>
                        <a:t>Huge banquet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8" name="TextBox 7"/>
          <p:cNvSpPr txBox="1"/>
          <p:nvPr/>
        </p:nvSpPr>
        <p:spPr>
          <a:xfrm>
            <a:off x="240145" y="4024567"/>
            <a:ext cx="4815998" cy="1200329"/>
          </a:xfrm>
          <a:prstGeom prst="rect">
            <a:avLst/>
          </a:prstGeom>
          <a:noFill/>
        </p:spPr>
        <p:txBody>
          <a:bodyPr wrap="none" rtlCol="0">
            <a:spAutoFit/>
          </a:bodyPr>
          <a:lstStyle/>
          <a:p>
            <a:r>
              <a:rPr lang="en-US" dirty="0">
                <a:solidFill>
                  <a:schemeClr val="bg1"/>
                </a:solidFill>
              </a:rPr>
              <a:t>It is interesting to note that the first parable </a:t>
            </a:r>
          </a:p>
          <a:p>
            <a:r>
              <a:rPr lang="en-US" dirty="0">
                <a:solidFill>
                  <a:schemeClr val="bg1"/>
                </a:solidFill>
              </a:rPr>
              <a:t>involves a sheep and the second involves money. </a:t>
            </a:r>
          </a:p>
          <a:p>
            <a:r>
              <a:rPr lang="en-US" dirty="0">
                <a:solidFill>
                  <a:schemeClr val="bg1"/>
                </a:solidFill>
              </a:rPr>
              <a:t>The third involves wasted money and ends with </a:t>
            </a:r>
          </a:p>
          <a:p>
            <a:r>
              <a:rPr lang="en-US" dirty="0">
                <a:solidFill>
                  <a:schemeClr val="bg1"/>
                </a:solidFill>
              </a:rPr>
              <a:t>the killing of a fatted calf. </a:t>
            </a:r>
          </a:p>
        </p:txBody>
      </p:sp>
    </p:spTree>
    <p:extLst>
      <p:ext uri="{BB962C8B-B14F-4D97-AF65-F5344CB8AC3E}">
        <p14:creationId xmlns:p14="http://schemas.microsoft.com/office/powerpoint/2010/main" val="902459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10366</TotalTime>
  <Words>6969</Words>
  <Application>Microsoft Office PowerPoint</Application>
  <PresentationFormat>On-screen Show (4:3)</PresentationFormat>
  <Paragraphs>878</Paragraphs>
  <Slides>87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Adobe Gothic Std B</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Williamson</dc:creator>
  <cp:lastModifiedBy>Bob Williamson</cp:lastModifiedBy>
  <cp:revision>468</cp:revision>
  <dcterms:created xsi:type="dcterms:W3CDTF">2015-01-10T18:47:51Z</dcterms:created>
  <dcterms:modified xsi:type="dcterms:W3CDTF">2023-05-09T01:11:35Z</dcterms:modified>
</cp:coreProperties>
</file>