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455" r:id="rId10"/>
    <p:sldId id="449" r:id="rId11"/>
    <p:sldId id="456" r:id="rId12"/>
    <p:sldId id="457" r:id="rId13"/>
    <p:sldId id="453" r:id="rId14"/>
    <p:sldId id="458" r:id="rId15"/>
    <p:sldId id="459" r:id="rId16"/>
    <p:sldId id="460" r:id="rId17"/>
    <p:sldId id="461" r:id="rId18"/>
    <p:sldId id="468" r:id="rId19"/>
    <p:sldId id="471" r:id="rId20"/>
    <p:sldId id="462" r:id="rId21"/>
    <p:sldId id="464" r:id="rId22"/>
    <p:sldId id="463" r:id="rId23"/>
    <p:sldId id="469" r:id="rId24"/>
    <p:sldId id="472" r:id="rId25"/>
    <p:sldId id="475" r:id="rId26"/>
    <p:sldId id="477" r:id="rId27"/>
    <p:sldId id="465" r:id="rId28"/>
    <p:sldId id="478" r:id="rId29"/>
    <p:sldId id="466" r:id="rId30"/>
    <p:sldId id="476" r:id="rId31"/>
    <p:sldId id="473" r:id="rId32"/>
    <p:sldId id="467" r:id="rId33"/>
    <p:sldId id="474" r:id="rId34"/>
    <p:sldId id="470" r:id="rId35"/>
    <p:sldId id="479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489" r:id="rId46"/>
    <p:sldId id="490" r:id="rId47"/>
    <p:sldId id="491" r:id="rId48"/>
    <p:sldId id="492" r:id="rId49"/>
    <p:sldId id="493" r:id="rId50"/>
    <p:sldId id="494" r:id="rId51"/>
    <p:sldId id="495" r:id="rId52"/>
    <p:sldId id="498" r:id="rId53"/>
    <p:sldId id="500" r:id="rId54"/>
    <p:sldId id="501" r:id="rId55"/>
    <p:sldId id="502" r:id="rId56"/>
    <p:sldId id="503" r:id="rId57"/>
    <p:sldId id="497" r:id="rId58"/>
    <p:sldId id="504" r:id="rId59"/>
    <p:sldId id="505" r:id="rId60"/>
    <p:sldId id="506" r:id="rId61"/>
    <p:sldId id="507" r:id="rId62"/>
    <p:sldId id="508" r:id="rId63"/>
    <p:sldId id="499" r:id="rId64"/>
    <p:sldId id="509" r:id="rId65"/>
    <p:sldId id="510" r:id="rId66"/>
    <p:sldId id="511" r:id="rId67"/>
    <p:sldId id="512" r:id="rId68"/>
    <p:sldId id="513" r:id="rId69"/>
    <p:sldId id="514" r:id="rId70"/>
    <p:sldId id="515" r:id="rId71"/>
    <p:sldId id="516" r:id="rId72"/>
    <p:sldId id="517" r:id="rId73"/>
    <p:sldId id="518" r:id="rId74"/>
    <p:sldId id="519" r:id="rId75"/>
    <p:sldId id="520" r:id="rId76"/>
    <p:sldId id="522" r:id="rId77"/>
    <p:sldId id="523" r:id="rId78"/>
    <p:sldId id="524" r:id="rId79"/>
    <p:sldId id="525" r:id="rId80"/>
    <p:sldId id="527" r:id="rId81"/>
    <p:sldId id="521" r:id="rId82"/>
    <p:sldId id="528" r:id="rId83"/>
    <p:sldId id="529" r:id="rId84"/>
    <p:sldId id="530" r:id="rId85"/>
    <p:sldId id="531" r:id="rId86"/>
    <p:sldId id="532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8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9C99D-C597-4821-A0DF-838F4CAD6B26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EEB02-6D90-49DF-A13B-67274549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9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136EF-E0CB-4183-A5FF-D0BBDB3DD8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2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7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3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5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2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8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2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267BF-7D3A-40E5-B7E4-F32DEF0C8DA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2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11:5-13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002" y="417955"/>
            <a:ext cx="3382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Don’t Quit Seeking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81" y="1338562"/>
            <a:ext cx="87900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Having therefore, brethren, boldness to enter into the holiest by the blood of Jesus, By a </a:t>
            </a:r>
          </a:p>
          <a:p>
            <a:r>
              <a:rPr lang="en-US" b="1" dirty="0">
                <a:solidFill>
                  <a:schemeClr val="bg1"/>
                </a:solidFill>
              </a:rPr>
              <a:t>new and living way, which he hath consecrated for us, through the veil, that is to say, his </a:t>
            </a:r>
          </a:p>
          <a:p>
            <a:r>
              <a:rPr lang="en-US" b="1" dirty="0">
                <a:solidFill>
                  <a:schemeClr val="bg1"/>
                </a:solidFill>
              </a:rPr>
              <a:t>flesh; And having an high priest over the house of God; Let us draw near with a true heart </a:t>
            </a:r>
          </a:p>
          <a:p>
            <a:r>
              <a:rPr lang="en-US" b="1" dirty="0">
                <a:solidFill>
                  <a:schemeClr val="bg1"/>
                </a:solidFill>
              </a:rPr>
              <a:t>in full assurance of faith, having our hearts sprinkled from an evil conscience, and our </a:t>
            </a:r>
          </a:p>
          <a:p>
            <a:r>
              <a:rPr lang="en-US" b="1" dirty="0">
                <a:solidFill>
                  <a:schemeClr val="bg1"/>
                </a:solidFill>
              </a:rPr>
              <a:t>bodies washed with pure water.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0711" y="2631224"/>
            <a:ext cx="191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Hebrews 10:19-22</a:t>
            </a:r>
          </a:p>
        </p:txBody>
      </p:sp>
      <p:pic>
        <p:nvPicPr>
          <p:cNvPr id="1026" name="Picture 2" descr="http://2.bp.blogspot.com/-pWHMRgRZwSk/UL5sax1wdzI/AAAAAAAAANE/NRy1-p5-Ej0/s1600/boldness-185x1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78" y="3817047"/>
            <a:ext cx="5171198" cy="28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4872" y="3502977"/>
            <a:ext cx="16738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6"/>
                </a:solidFill>
              </a:rPr>
              <a:t>A</a:t>
            </a:r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sk</a:t>
            </a:r>
          </a:p>
          <a:p>
            <a:r>
              <a:rPr lang="en-US" sz="6000" dirty="0">
                <a:solidFill>
                  <a:schemeClr val="accent6"/>
                </a:solidFill>
              </a:rPr>
              <a:t>S</a:t>
            </a:r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eek</a:t>
            </a:r>
          </a:p>
          <a:p>
            <a:r>
              <a:rPr lang="en-US" sz="6000" dirty="0">
                <a:solidFill>
                  <a:schemeClr val="accent6"/>
                </a:solidFill>
              </a:rPr>
              <a:t>K</a:t>
            </a:r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nock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50202" y="3539905"/>
            <a:ext cx="0" cy="278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265444" y="4777348"/>
            <a:ext cx="216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Increasing Familiarity</a:t>
            </a:r>
          </a:p>
        </p:txBody>
      </p:sp>
    </p:spTree>
    <p:extLst>
      <p:ext uri="{BB962C8B-B14F-4D97-AF65-F5344CB8AC3E}">
        <p14:creationId xmlns:p14="http://schemas.microsoft.com/office/powerpoint/2010/main" val="55463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419575"/>
              </p:ext>
            </p:extLst>
          </p:nvPr>
        </p:nvGraphicFramePr>
        <p:xfrm>
          <a:off x="1195057" y="852215"/>
          <a:ext cx="7820686" cy="586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0158480" imgH="7619040" progId="Photoshop.Image.13">
                  <p:embed/>
                </p:oleObj>
              </mc:Choice>
              <mc:Fallback>
                <p:oleObj name="Image" r:id="rId3" imgW="10158480" imgH="7619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5057" y="852215"/>
                        <a:ext cx="7820686" cy="5865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7482" y="128243"/>
            <a:ext cx="601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What heroes of the faith have acted in incredibly bold ways? </a:t>
            </a:r>
          </a:p>
          <a:p>
            <a:r>
              <a:rPr lang="en-US" dirty="0"/>
              <a:t>What </a:t>
            </a:r>
            <a:r>
              <a:rPr lang="en-US" dirty="0" err="1"/>
              <a:t>boldnesses</a:t>
            </a:r>
            <a:r>
              <a:rPr lang="en-US" dirty="0"/>
              <a:t> have you committed lately?</a:t>
            </a:r>
          </a:p>
        </p:txBody>
      </p:sp>
    </p:spTree>
    <p:extLst>
      <p:ext uri="{BB962C8B-B14F-4D97-AF65-F5344CB8AC3E}">
        <p14:creationId xmlns:p14="http://schemas.microsoft.com/office/powerpoint/2010/main" val="110218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pic>
        <p:nvPicPr>
          <p:cNvPr id="2050" name="Picture 2" descr="http://wpmedia.windsorstar.com/2014/03/massey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7" y="690327"/>
            <a:ext cx="86487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3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11:14-23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002" y="417955"/>
            <a:ext cx="1819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Authority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pic>
        <p:nvPicPr>
          <p:cNvPr id="2052" name="Picture 4" descr="http://www.lighthousecounselingomaha.com/communities/3/004/012/560/673/images/4617064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077" y="100273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dmoviespoint.com/wp-content/uploads/2014/11/Battleship-Movie-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28" y="3113865"/>
            <a:ext cx="4799795" cy="3599847"/>
          </a:xfrm>
          <a:prstGeom prst="rect">
            <a:avLst/>
          </a:prstGeom>
          <a:noFill/>
          <a:effectLst>
            <a:outerShdw blurRad="152400" sx="103000" sy="103000" algn="ctr" rotWithShape="0">
              <a:prstClr val="black">
                <a:alpha val="8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399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11:14-23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002" y="417955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Slander 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783" y="1215330"/>
            <a:ext cx="797025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Meaning: False accuser, malicious gossiper, purveyors of intrigue or scandal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34 out of 38 times it is used in the NT, it is used as a name of Satan (</a:t>
            </a:r>
            <a:r>
              <a:rPr lang="en-US" i="1" dirty="0" err="1">
                <a:solidFill>
                  <a:schemeClr val="bg1"/>
                </a:solidFill>
              </a:rPr>
              <a:t>diabolos</a:t>
            </a:r>
            <a:r>
              <a:rPr lang="en-US" i="1" dirty="0">
                <a:solidFill>
                  <a:schemeClr val="bg1"/>
                </a:solidFill>
              </a:rPr>
              <a:t>)</a:t>
            </a:r>
            <a:r>
              <a:rPr lang="en-US" i="1" dirty="0"/>
              <a:t>)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Legally, slander is an untruthful statement about a person that harms or defames </a:t>
            </a:r>
          </a:p>
          <a:p>
            <a:r>
              <a:rPr lang="en-US" b="1" dirty="0">
                <a:solidFill>
                  <a:schemeClr val="bg1"/>
                </a:solidFill>
              </a:rPr>
              <a:t>their reputation.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It can be spreading a false report about someone.</a:t>
            </a:r>
          </a:p>
          <a:p>
            <a:r>
              <a:rPr lang="en-US" b="1" dirty="0">
                <a:solidFill>
                  <a:schemeClr val="bg1"/>
                </a:solidFill>
              </a:rPr>
              <a:t>It can be spreading harmful information about another, which is what the </a:t>
            </a:r>
          </a:p>
          <a:p>
            <a:r>
              <a:rPr lang="en-US" b="1" dirty="0">
                <a:solidFill>
                  <a:schemeClr val="bg1"/>
                </a:solidFill>
              </a:rPr>
              <a:t>Scripture calls “tale bearing.”</a:t>
            </a:r>
          </a:p>
          <a:p>
            <a:r>
              <a:rPr lang="en-US" b="1" dirty="0">
                <a:solidFill>
                  <a:schemeClr val="bg1"/>
                </a:solidFill>
              </a:rPr>
              <a:t>It can be reporting the truth with the intent to harm.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It will: </a:t>
            </a:r>
          </a:p>
          <a:p>
            <a:r>
              <a:rPr lang="en-US" b="1" dirty="0">
                <a:solidFill>
                  <a:schemeClr val="bg1"/>
                </a:solidFill>
              </a:rPr>
              <a:t>Break relationships</a:t>
            </a:r>
          </a:p>
          <a:p>
            <a:r>
              <a:rPr lang="en-US" b="1" dirty="0">
                <a:solidFill>
                  <a:schemeClr val="bg1"/>
                </a:solidFill>
              </a:rPr>
              <a:t>Create division</a:t>
            </a:r>
          </a:p>
          <a:p>
            <a:r>
              <a:rPr lang="en-US" b="1" dirty="0">
                <a:solidFill>
                  <a:schemeClr val="bg1"/>
                </a:solidFill>
              </a:rPr>
              <a:t>Create a generally negative spirit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 reverent heart produces a change in the tongue.</a:t>
            </a:r>
          </a:p>
          <a:p>
            <a:r>
              <a:rPr lang="en-US" b="1" dirty="0">
                <a:solidFill>
                  <a:schemeClr val="bg1"/>
                </a:solidFill>
              </a:rPr>
              <a:t>	- There will be a renewed sensitivity to what we say</a:t>
            </a:r>
          </a:p>
        </p:txBody>
      </p:sp>
    </p:spTree>
    <p:extLst>
      <p:ext uri="{BB962C8B-B14F-4D97-AF65-F5344CB8AC3E}">
        <p14:creationId xmlns:p14="http://schemas.microsoft.com/office/powerpoint/2010/main" val="325336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11:14-23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002" y="417955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Slander 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002" y="1201297"/>
            <a:ext cx="57994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It is easiest to slander:</a:t>
            </a:r>
          </a:p>
          <a:p>
            <a:pPr marL="342900" indent="-342900">
              <a:buAutoNum type="alphaLcParenR"/>
            </a:pPr>
            <a:r>
              <a:rPr lang="en-US" b="1" dirty="0">
                <a:solidFill>
                  <a:schemeClr val="bg1"/>
                </a:solidFill>
              </a:rPr>
              <a:t>People in authority</a:t>
            </a:r>
          </a:p>
          <a:p>
            <a:pPr marL="342900" indent="-342900">
              <a:buAutoNum type="alphaLcParenR"/>
            </a:pPr>
            <a:r>
              <a:rPr lang="en-US" b="1" dirty="0">
                <a:solidFill>
                  <a:schemeClr val="bg1"/>
                </a:solidFill>
              </a:rPr>
              <a:t>People we disagree with</a:t>
            </a:r>
          </a:p>
          <a:p>
            <a:pPr marL="342900" indent="-342900">
              <a:buAutoNum type="alphaLcParenR"/>
            </a:pPr>
            <a:r>
              <a:rPr lang="en-US" b="1" dirty="0">
                <a:solidFill>
                  <a:schemeClr val="bg1"/>
                </a:solidFill>
              </a:rPr>
              <a:t>People we are angry with or have chosen to not forgive</a:t>
            </a:r>
          </a:p>
          <a:p>
            <a:pPr marL="342900" indent="-342900">
              <a:buAutoNum type="alphaLcParenR"/>
            </a:pPr>
            <a:r>
              <a:rPr lang="en-US" b="1" dirty="0">
                <a:solidFill>
                  <a:schemeClr val="bg1"/>
                </a:solidFill>
              </a:rPr>
              <a:t>People to whom we have no vested interest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002" y="2877192"/>
            <a:ext cx="36093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When I speak:</a:t>
            </a:r>
          </a:p>
          <a:p>
            <a:r>
              <a:rPr lang="en-US" b="1" dirty="0">
                <a:solidFill>
                  <a:schemeClr val="bg1"/>
                </a:solidFill>
              </a:rPr>
              <a:t>    What’s my tone?</a:t>
            </a:r>
          </a:p>
          <a:p>
            <a:r>
              <a:rPr lang="en-US" b="1" dirty="0">
                <a:solidFill>
                  <a:schemeClr val="bg1"/>
                </a:solidFill>
              </a:rPr>
              <a:t>    What’s my spirit?</a:t>
            </a:r>
          </a:p>
          <a:p>
            <a:r>
              <a:rPr lang="en-US" b="1" dirty="0">
                <a:solidFill>
                  <a:schemeClr val="bg1"/>
                </a:solidFill>
              </a:rPr>
              <a:t>    What’s my motive?</a:t>
            </a:r>
          </a:p>
          <a:p>
            <a:r>
              <a:rPr lang="en-US" b="1" dirty="0">
                <a:solidFill>
                  <a:schemeClr val="bg1"/>
                </a:solidFill>
              </a:rPr>
              <a:t>    Why am I saying what I’m saying?</a:t>
            </a:r>
          </a:p>
          <a:p>
            <a:r>
              <a:rPr lang="en-US" b="1" dirty="0">
                <a:solidFill>
                  <a:schemeClr val="bg1"/>
                </a:solidFill>
              </a:rPr>
              <a:t>    Am I trying to edify and build up?</a:t>
            </a:r>
          </a:p>
          <a:p>
            <a:r>
              <a:rPr lang="en-US" b="1" dirty="0">
                <a:solidFill>
                  <a:schemeClr val="bg1"/>
                </a:solidFill>
              </a:rPr>
              <a:t>    Is it necessary?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icdn4.digitaltrends.com/image/how-social-media-leverages-shame-for-better-and-worse-1500x1000.jpg?ver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2" y="3147540"/>
            <a:ext cx="5168474" cy="34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7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11:24-26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pic>
        <p:nvPicPr>
          <p:cNvPr id="2050" name="Picture 2" descr="http://www.indivijewels.co.uk/site/wp-content/uploads/2015/02/Infinite-Love-Necklace-in-Sterling-Silver-with-Yellow-Go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1" y="910396"/>
            <a:ext cx="58388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804" y="325621"/>
            <a:ext cx="3876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fills your heart?</a:t>
            </a:r>
          </a:p>
        </p:txBody>
      </p:sp>
    </p:spTree>
    <p:extLst>
      <p:ext uri="{BB962C8B-B14F-4D97-AF65-F5344CB8AC3E}">
        <p14:creationId xmlns:p14="http://schemas.microsoft.com/office/powerpoint/2010/main" val="359212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11:27-36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35028" y="2336565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Sign of Jonah?</a:t>
            </a:r>
          </a:p>
        </p:txBody>
      </p:sp>
      <p:pic>
        <p:nvPicPr>
          <p:cNvPr id="3074" name="Picture 2" descr="http://www.thebeholdfile.org/wp-content/uploads/2009/08/Jonah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4" y="434966"/>
            <a:ext cx="4514975" cy="47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ebelliousreverence.typepad.com/.a/6a0162ff74b6b4970d01bb08758895970d-p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0"/>
          <a:stretch/>
        </p:blipFill>
        <p:spPr bwMode="auto">
          <a:xfrm>
            <a:off x="3144632" y="3994117"/>
            <a:ext cx="5715000" cy="24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923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11:27-36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46" y="914400"/>
            <a:ext cx="84947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tradition, Joppa appears to be the home of a sea creature who consumes men </a:t>
            </a:r>
          </a:p>
          <a:p>
            <a:r>
              <a:rPr lang="en-US" dirty="0">
                <a:solidFill>
                  <a:schemeClr val="bg1"/>
                </a:solidFill>
              </a:rPr>
              <a:t>(the myths of Perseus and Heracles (Cetus) as examples).  Meanwhile, the name Nineveh </a:t>
            </a:r>
          </a:p>
          <a:p>
            <a:r>
              <a:rPr lang="en-US" dirty="0">
                <a:solidFill>
                  <a:schemeClr val="bg1"/>
                </a:solidFill>
              </a:rPr>
              <a:t>translates as “The House of the Fish.” The city is sometimes signified by a glyph of a </a:t>
            </a:r>
          </a:p>
          <a:p>
            <a:r>
              <a:rPr lang="en-US" dirty="0">
                <a:solidFill>
                  <a:schemeClr val="bg1"/>
                </a:solidFill>
              </a:rPr>
              <a:t>fish in a basin. The </a:t>
            </a:r>
            <a:r>
              <a:rPr lang="en-US" dirty="0" err="1">
                <a:solidFill>
                  <a:schemeClr val="bg1"/>
                </a:solidFill>
              </a:rPr>
              <a:t>tutelar</a:t>
            </a:r>
            <a:r>
              <a:rPr lang="en-US" dirty="0">
                <a:solidFill>
                  <a:schemeClr val="bg1"/>
                </a:solidFill>
              </a:rPr>
              <a:t> goddess of Nineveh was </a:t>
            </a:r>
            <a:r>
              <a:rPr lang="en-US" dirty="0" err="1">
                <a:solidFill>
                  <a:schemeClr val="bg1"/>
                </a:solidFill>
              </a:rPr>
              <a:t>Nînâ</a:t>
            </a:r>
            <a:r>
              <a:rPr lang="en-US" dirty="0">
                <a:solidFill>
                  <a:schemeClr val="bg1"/>
                </a:solidFill>
              </a:rPr>
              <a:t>, a fish goddess, and a leading </a:t>
            </a:r>
          </a:p>
          <a:p>
            <a:r>
              <a:rPr lang="en-US" dirty="0">
                <a:solidFill>
                  <a:schemeClr val="bg1"/>
                </a:solidFill>
              </a:rPr>
              <a:t>god of Nineveh, </a:t>
            </a:r>
            <a:r>
              <a:rPr lang="en-US" dirty="0" err="1">
                <a:solidFill>
                  <a:schemeClr val="bg1"/>
                </a:solidFill>
              </a:rPr>
              <a:t>Ea</a:t>
            </a:r>
            <a:r>
              <a:rPr lang="en-US" dirty="0">
                <a:solidFill>
                  <a:schemeClr val="bg1"/>
                </a:solidFill>
              </a:rPr>
              <a:t> (Enki) was often depicted with a fish robe. Of even greater import </a:t>
            </a:r>
          </a:p>
          <a:p>
            <a:r>
              <a:rPr lang="en-US" dirty="0">
                <a:solidFill>
                  <a:schemeClr val="bg1"/>
                </a:solidFill>
              </a:rPr>
              <a:t>is the fact that priests in Nineveh (and throughout Assyria) often donned fish robes in </a:t>
            </a:r>
          </a:p>
          <a:p>
            <a:r>
              <a:rPr lang="en-US" dirty="0">
                <a:solidFill>
                  <a:schemeClr val="bg1"/>
                </a:solidFill>
              </a:rPr>
              <a:t>imitation to the deity who had power over the deep. On one cuneiform tablet we are </a:t>
            </a:r>
          </a:p>
          <a:p>
            <a:r>
              <a:rPr lang="en-US" dirty="0">
                <a:solidFill>
                  <a:schemeClr val="bg1"/>
                </a:solidFill>
              </a:rPr>
              <a:t>also told that individuals being initiated into the priesthood of these deities would </a:t>
            </a:r>
          </a:p>
          <a:p>
            <a:r>
              <a:rPr lang="en-US" dirty="0">
                <a:solidFill>
                  <a:schemeClr val="bg1"/>
                </a:solidFill>
              </a:rPr>
              <a:t>“ritually” descend into the underworld where </a:t>
            </a:r>
          </a:p>
          <a:p>
            <a:r>
              <a:rPr lang="en-US" dirty="0">
                <a:solidFill>
                  <a:schemeClr val="bg1"/>
                </a:solidFill>
              </a:rPr>
              <a:t>they would behold the “altars amid the </a:t>
            </a:r>
          </a:p>
          <a:p>
            <a:r>
              <a:rPr lang="en-US" dirty="0">
                <a:solidFill>
                  <a:schemeClr val="bg1"/>
                </a:solidFill>
              </a:rPr>
              <a:t>waters” belonging to </a:t>
            </a:r>
            <a:r>
              <a:rPr lang="en-US" dirty="0" err="1">
                <a:solidFill>
                  <a:schemeClr val="bg1"/>
                </a:solidFill>
              </a:rPr>
              <a:t>Anu</a:t>
            </a:r>
            <a:r>
              <a:rPr lang="en-US" dirty="0">
                <a:solidFill>
                  <a:schemeClr val="bg1"/>
                </a:solidFill>
              </a:rPr>
              <a:t>, Bel, and </a:t>
            </a:r>
            <a:r>
              <a:rPr lang="en-US" dirty="0" err="1">
                <a:solidFill>
                  <a:schemeClr val="bg1"/>
                </a:solidFill>
              </a:rPr>
              <a:t>Ea</a:t>
            </a:r>
            <a:r>
              <a:rPr lang="en-US" dirty="0">
                <a:solidFill>
                  <a:schemeClr val="bg1"/>
                </a:solidFill>
              </a:rPr>
              <a:t> (the </a:t>
            </a:r>
          </a:p>
          <a:p>
            <a:r>
              <a:rPr lang="en-US" dirty="0">
                <a:solidFill>
                  <a:schemeClr val="bg1"/>
                </a:solidFill>
              </a:rPr>
              <a:t>gods of heaven, earth, and underworld).</a:t>
            </a:r>
          </a:p>
        </p:txBody>
      </p:sp>
      <p:pic>
        <p:nvPicPr>
          <p:cNvPr id="4098" name="Picture 2" descr="http://cosmosandlogos.com/wp-content/uploads/2014/09/Jonah-and-Fish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82" y="3241865"/>
            <a:ext cx="379095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841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11:37-54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286" y="325621"/>
            <a:ext cx="4315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Legalism: Hand Cleaning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286" y="1045604"/>
            <a:ext cx="716369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R"/>
            </a:pPr>
            <a:r>
              <a:rPr lang="en-US" sz="1600" dirty="0">
                <a:solidFill>
                  <a:schemeClr val="bg1"/>
                </a:solidFill>
              </a:rPr>
              <a:t>Special hand washing pots were used (ordinary water may have become tainted).</a:t>
            </a:r>
          </a:p>
          <a:p>
            <a:pPr marL="228600" indent="-228600">
              <a:buAutoNum type="arabicParenR"/>
            </a:pPr>
            <a:r>
              <a:rPr lang="en-US" sz="1600" dirty="0">
                <a:solidFill>
                  <a:schemeClr val="bg1"/>
                </a:solidFill>
              </a:rPr>
              <a:t>You must use enough water to fill one and one-half eggs shells.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3)  Water poured from the tips of the fingers to the wrists.</a:t>
            </a:r>
          </a:p>
          <a:p>
            <a:pPr marL="228600" indent="-228600">
              <a:buAutoNum type="arabicParenR" startAt="4"/>
            </a:pPr>
            <a:r>
              <a:rPr lang="en-US" sz="1600" dirty="0">
                <a:solidFill>
                  <a:schemeClr val="bg1"/>
                </a:solidFill>
              </a:rPr>
              <a:t>The palm must be then cleaned by running the opposite fist into it.</a:t>
            </a:r>
          </a:p>
          <a:p>
            <a:pPr marL="228600" indent="-228600">
              <a:buAutoNum type="arabicParenR" startAt="4"/>
            </a:pPr>
            <a:r>
              <a:rPr lang="en-US" sz="1600" dirty="0">
                <a:solidFill>
                  <a:schemeClr val="bg1"/>
                </a:solidFill>
              </a:rPr>
              <a:t>Water must be poured again, this time from the wrist to the finger tips.</a:t>
            </a:r>
          </a:p>
          <a:p>
            <a:pPr marL="228600" indent="-228600">
              <a:buAutoNum type="arabicParenR" startAt="4"/>
            </a:pP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www.milechai.com/judaic/judaic-images/hand-washing-and-copper-bowl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49" y="3829617"/>
            <a:ext cx="4633764" cy="28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1891" y="2896004"/>
            <a:ext cx="64311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because you build tombs for the prophets – </a:t>
            </a:r>
          </a:p>
          <a:p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your forefathers who killed them.</a:t>
            </a:r>
          </a:p>
          <a:p>
            <a:r>
              <a:rPr lang="en-US" dirty="0">
                <a:solidFill>
                  <a:schemeClr val="bg1"/>
                </a:solidFill>
              </a:rPr>
              <a:t>         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So you testify that you approve of what your forefathers did; </a:t>
            </a:r>
          </a:p>
          <a:p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they killed the prophets, 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and you build their tombs.</a:t>
            </a:r>
          </a:p>
        </p:txBody>
      </p:sp>
      <p:sp>
        <p:nvSpPr>
          <p:cNvPr id="7" name="Curved Left Arrow 6"/>
          <p:cNvSpPr/>
          <p:nvPr/>
        </p:nvSpPr>
        <p:spPr>
          <a:xfrm>
            <a:off x="6862527" y="3005750"/>
            <a:ext cx="630451" cy="1367582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>
            <a:off x="199176" y="3304515"/>
            <a:ext cx="416460" cy="63769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7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22532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The Beginnings Of The Life Of Jesus</a:t>
            </a:r>
          </a:p>
          <a:p>
            <a:r>
              <a:rPr lang="en-US" sz="1600" dirty="0">
                <a:solidFill>
                  <a:schemeClr val="bg1"/>
                </a:solidFill>
              </a:rPr>
              <a:t>1:1-4		The introduction of the book.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1:5-25		The birth of John the Baptist is foretold</a:t>
            </a:r>
          </a:p>
          <a:p>
            <a:r>
              <a:rPr lang="en-US" sz="1600" dirty="0">
                <a:solidFill>
                  <a:schemeClr val="bg1"/>
                </a:solidFill>
              </a:rPr>
              <a:t>1:26-45		The birth of Jesus is foretold.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1:45-56		The song of praise that Mary dictates. This is similar to Hannah’s song.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1:57-80		The birth of John the Baptist, with Zachariah’s prophecy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2:1-3		Enrollment of </a:t>
            </a:r>
            <a:r>
              <a:rPr lang="en-US" sz="1600" dirty="0" err="1">
                <a:solidFill>
                  <a:schemeClr val="bg1"/>
                </a:solidFill>
              </a:rPr>
              <a:t>Quirinius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2:4-20		The birth of Christ</a:t>
            </a:r>
          </a:p>
          <a:p>
            <a:r>
              <a:rPr lang="en-US" sz="1600" dirty="0">
                <a:solidFill>
                  <a:schemeClr val="bg1"/>
                </a:solidFill>
              </a:rPr>
              <a:t>2:21-38		Jesus is circumcised and presented to the priest Simeon. Anna also speaks.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2:39-52		The boyhood of Jesus; the visit to Jerusalem when He was twelve.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The Preparation For Ministry</a:t>
            </a:r>
          </a:p>
          <a:p>
            <a:r>
              <a:rPr lang="en-US" sz="1600" dirty="0">
                <a:solidFill>
                  <a:schemeClr val="bg1"/>
                </a:solidFill>
              </a:rPr>
              <a:t>3:1-14		The ministry of John the Baptist.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3:15-20		John testifies about the coming Christ.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3:21-22		The baptism of Jesus</a:t>
            </a:r>
          </a:p>
          <a:p>
            <a:r>
              <a:rPr lang="en-US" sz="1600" dirty="0">
                <a:solidFill>
                  <a:schemeClr val="bg1"/>
                </a:solidFill>
              </a:rPr>
              <a:t>3:23-38		The genealogy of Jesus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4:1-12		The temptation of Jesus</a:t>
            </a:r>
          </a:p>
          <a:p>
            <a:r>
              <a:rPr lang="en-US" sz="1600" dirty="0">
                <a:solidFill>
                  <a:schemeClr val="bg1"/>
                </a:solidFill>
              </a:rPr>
              <a:t>4:13		Satan is defeated and leaves temporarily.</a:t>
            </a:r>
          </a:p>
        </p:txBody>
      </p:sp>
    </p:spTree>
    <p:extLst>
      <p:ext uri="{BB962C8B-B14F-4D97-AF65-F5344CB8AC3E}">
        <p14:creationId xmlns:p14="http://schemas.microsoft.com/office/powerpoint/2010/main" val="3718149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11:37-54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0998" y="417955"/>
            <a:ext cx="1714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Prophets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022" y="1002730"/>
            <a:ext cx="52615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Blood of Abel …</a:t>
            </a:r>
          </a:p>
          <a:p>
            <a:r>
              <a:rPr lang="en-US" sz="2800" dirty="0">
                <a:solidFill>
                  <a:schemeClr val="bg1"/>
                </a:solidFill>
              </a:rPr>
              <a:t>	- How is Abel like a prophet?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blood of Zachariah …</a:t>
            </a:r>
          </a:p>
          <a:p>
            <a:r>
              <a:rPr lang="en-US" sz="2800" dirty="0">
                <a:solidFill>
                  <a:schemeClr val="bg1"/>
                </a:solidFill>
              </a:rPr>
              <a:t>	- 2 Chron. 24:20-22</a:t>
            </a:r>
          </a:p>
        </p:txBody>
      </p:sp>
      <p:pic>
        <p:nvPicPr>
          <p:cNvPr id="7170" name="Picture 2" descr="http://carlylestewart.com/wp-content/uploads/2009/01/martin_luther_king_jr_nywt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44" y="2969897"/>
            <a:ext cx="5336698" cy="379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96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11:37-54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286" y="325621"/>
            <a:ext cx="1652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Legalism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687" y="1403287"/>
            <a:ext cx="845994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>
                <a:solidFill>
                  <a:schemeClr val="bg1"/>
                </a:solidFill>
              </a:rPr>
              <a:t>Frequently legalists </a:t>
            </a:r>
            <a:r>
              <a:rPr lang="en-US" dirty="0">
                <a:solidFill>
                  <a:srgbClr val="FF0000"/>
                </a:solidFill>
              </a:rPr>
              <a:t>refuse to speak </a:t>
            </a:r>
            <a:r>
              <a:rPr lang="en-US" dirty="0">
                <a:solidFill>
                  <a:schemeClr val="bg1"/>
                </a:solidFill>
              </a:rPr>
              <a:t>directly to those whose behavior bothers them. </a:t>
            </a:r>
          </a:p>
          <a:p>
            <a:r>
              <a:rPr lang="en-US" dirty="0">
                <a:solidFill>
                  <a:schemeClr val="bg1"/>
                </a:solidFill>
              </a:rPr>
              <a:t>       The Pharisees disagree here about what Jesus is doing, but they discuss it only </a:t>
            </a:r>
          </a:p>
          <a:p>
            <a:r>
              <a:rPr lang="en-US" dirty="0">
                <a:solidFill>
                  <a:schemeClr val="bg1"/>
                </a:solidFill>
              </a:rPr>
              <a:t>       privately, in their own inner circle. </a:t>
            </a:r>
          </a:p>
          <a:p>
            <a:r>
              <a:rPr lang="en-US" dirty="0">
                <a:solidFill>
                  <a:schemeClr val="bg1"/>
                </a:solidFill>
              </a:rPr>
              <a:t>(2) Legalists major in minors and </a:t>
            </a:r>
            <a:r>
              <a:rPr lang="en-US" dirty="0">
                <a:solidFill>
                  <a:srgbClr val="FF0000"/>
                </a:solidFill>
              </a:rPr>
              <a:t>ignore the major relational requirements </a:t>
            </a:r>
            <a:r>
              <a:rPr lang="en-US" dirty="0">
                <a:solidFill>
                  <a:schemeClr val="bg1"/>
                </a:solidFill>
              </a:rPr>
              <a:t>God asks of </a:t>
            </a:r>
          </a:p>
          <a:p>
            <a:r>
              <a:rPr lang="en-US" dirty="0">
                <a:solidFill>
                  <a:schemeClr val="bg1"/>
                </a:solidFill>
              </a:rPr>
              <a:t>       his followers. Jesus’ major complaint is that in keeping such close tabs on what is on </a:t>
            </a:r>
          </a:p>
          <a:p>
            <a:r>
              <a:rPr lang="en-US" dirty="0">
                <a:solidFill>
                  <a:schemeClr val="bg1"/>
                </a:solidFill>
              </a:rPr>
              <a:t>       the outside, the inner heart is ignored, and along with that, justice and God’s love. </a:t>
            </a:r>
          </a:p>
          <a:p>
            <a:r>
              <a:rPr lang="en-US" dirty="0">
                <a:solidFill>
                  <a:schemeClr val="bg1"/>
                </a:solidFill>
              </a:rPr>
              <a:t>       What he does condemn is a pretense of being so self-focused on spiritual matters </a:t>
            </a:r>
          </a:p>
          <a:p>
            <a:r>
              <a:rPr lang="en-US" dirty="0">
                <a:solidFill>
                  <a:schemeClr val="bg1"/>
                </a:solidFill>
              </a:rPr>
              <a:t>       that one ignores the condition of the heart and fails to notice those who are truly </a:t>
            </a:r>
          </a:p>
          <a:p>
            <a:r>
              <a:rPr lang="en-US" dirty="0">
                <a:solidFill>
                  <a:schemeClr val="bg1"/>
                </a:solidFill>
              </a:rPr>
              <a:t>       hurting.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Bock, Darrell L. “Contemporary Significance” In </a:t>
            </a:r>
            <a:r>
              <a:rPr lang="en-US" sz="1200" i="1" dirty="0">
                <a:solidFill>
                  <a:schemeClr val="bg1"/>
                </a:solidFill>
              </a:rPr>
              <a:t>The NIV Application </a:t>
            </a:r>
          </a:p>
          <a:p>
            <a:r>
              <a:rPr lang="en-US" sz="1200" i="1" dirty="0">
                <a:solidFill>
                  <a:schemeClr val="bg1"/>
                </a:solidFill>
              </a:rPr>
              <a:t>Commentary</a:t>
            </a:r>
            <a:r>
              <a:rPr lang="en-US" sz="1200" dirty="0">
                <a:solidFill>
                  <a:schemeClr val="bg1"/>
                </a:solidFill>
              </a:rPr>
              <a:t>: Luke. By Darrell L. Bock,  334-335. Grand Rapids: </a:t>
            </a:r>
          </a:p>
          <a:p>
            <a:r>
              <a:rPr lang="en-US" sz="1200" dirty="0">
                <a:solidFill>
                  <a:schemeClr val="bg1"/>
                </a:solidFill>
              </a:rPr>
              <a:t>Zondervan, © 1996. </a:t>
            </a:r>
          </a:p>
        </p:txBody>
      </p:sp>
      <p:pic>
        <p:nvPicPr>
          <p:cNvPr id="5122" name="Picture 2" descr="Image result for legal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79" y="3857200"/>
            <a:ext cx="22860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joycdaniels.com/wp-content/uploads/2013/06/false-proph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32" y="3871749"/>
            <a:ext cx="38100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561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11:37-54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286" y="325621"/>
            <a:ext cx="1652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Legalism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550" y="1122997"/>
            <a:ext cx="8661025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(3) The close association of pride with this condition is no accident. Pride tends to make </a:t>
            </a:r>
          </a:p>
          <a:p>
            <a:r>
              <a:rPr lang="en-US" dirty="0">
                <a:solidFill>
                  <a:schemeClr val="bg1"/>
                </a:solidFill>
              </a:rPr>
              <a:t>      us into </a:t>
            </a:r>
            <a:r>
              <a:rPr lang="en-US" dirty="0" err="1">
                <a:solidFill>
                  <a:srgbClr val="FF0000"/>
                </a:solidFill>
              </a:rPr>
              <a:t>nonlisteners</a:t>
            </a:r>
            <a:r>
              <a:rPr lang="en-US" dirty="0">
                <a:solidFill>
                  <a:schemeClr val="bg1"/>
                </a:solidFill>
              </a:rPr>
              <a:t>. We can speak, but we cannot hear. We think no one has anything </a:t>
            </a:r>
          </a:p>
          <a:p>
            <a:r>
              <a:rPr lang="en-US" dirty="0">
                <a:solidFill>
                  <a:schemeClr val="bg1"/>
                </a:solidFill>
              </a:rPr>
              <a:t>      to tell us. If so, we are slipping into a legalistic, prideful mind-set, which is death to </a:t>
            </a:r>
          </a:p>
          <a:p>
            <a:r>
              <a:rPr lang="en-US" dirty="0">
                <a:solidFill>
                  <a:schemeClr val="bg1"/>
                </a:solidFill>
              </a:rPr>
              <a:t>      genuine spirituality. We should criticize only with the attitude that we too are tempted </a:t>
            </a:r>
          </a:p>
          <a:p>
            <a:r>
              <a:rPr lang="en-US" dirty="0">
                <a:solidFill>
                  <a:schemeClr val="bg1"/>
                </a:solidFill>
              </a:rPr>
              <a:t>      and might fall into sin (cf. Gal. 6:1). </a:t>
            </a:r>
          </a:p>
          <a:p>
            <a:r>
              <a:rPr lang="en-US" dirty="0">
                <a:solidFill>
                  <a:schemeClr val="bg1"/>
                </a:solidFill>
              </a:rPr>
              <a:t>(4) A legalist is often </a:t>
            </a:r>
            <a:r>
              <a:rPr lang="en-US" dirty="0">
                <a:solidFill>
                  <a:srgbClr val="FF0000"/>
                </a:solidFill>
              </a:rPr>
              <a:t>quick to criticize but slow to help</a:t>
            </a:r>
            <a:r>
              <a:rPr lang="en-US" dirty="0">
                <a:solidFill>
                  <a:schemeClr val="bg1"/>
                </a:solidFill>
              </a:rPr>
              <a:t>. In making sure others know their </a:t>
            </a:r>
          </a:p>
          <a:p>
            <a:r>
              <a:rPr lang="en-US" dirty="0">
                <a:solidFill>
                  <a:schemeClr val="bg1"/>
                </a:solidFill>
              </a:rPr>
              <a:t>      spiritual responsibilities, they often are the last in line to encourage others in the </a:t>
            </a:r>
          </a:p>
          <a:p>
            <a:r>
              <a:rPr lang="en-US" dirty="0">
                <a:solidFill>
                  <a:schemeClr val="bg1"/>
                </a:solidFill>
              </a:rPr>
              <a:t>      pursuit of those goals. The absence of relational commitment is a symptom of a </a:t>
            </a:r>
          </a:p>
          <a:p>
            <a:r>
              <a:rPr lang="en-US" dirty="0">
                <a:solidFill>
                  <a:schemeClr val="bg1"/>
                </a:solidFill>
              </a:rPr>
              <a:t>      deeper problem. If there was one thing Jesus’ ministry shows us, it is a commitment </a:t>
            </a:r>
          </a:p>
          <a:p>
            <a:r>
              <a:rPr lang="en-US" dirty="0">
                <a:solidFill>
                  <a:schemeClr val="bg1"/>
                </a:solidFill>
              </a:rPr>
              <a:t>      to people.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Bock, Darrell L. “Contemporary Significance” In </a:t>
            </a:r>
            <a:r>
              <a:rPr lang="en-US" sz="1200" i="1" dirty="0">
                <a:solidFill>
                  <a:schemeClr val="bg1"/>
                </a:solidFill>
              </a:rPr>
              <a:t>The NIV Application </a:t>
            </a:r>
          </a:p>
          <a:p>
            <a:r>
              <a:rPr lang="en-US" sz="1200" i="1" dirty="0">
                <a:solidFill>
                  <a:schemeClr val="bg1"/>
                </a:solidFill>
              </a:rPr>
              <a:t>Commentary</a:t>
            </a:r>
            <a:r>
              <a:rPr lang="en-US" sz="1200" dirty="0">
                <a:solidFill>
                  <a:schemeClr val="bg1"/>
                </a:solidFill>
              </a:rPr>
              <a:t>: Luke. By Darrell L. Bock, 334-335. Grand Rapids: Zondervan, © 1996. </a:t>
            </a:r>
          </a:p>
        </p:txBody>
      </p:sp>
      <p:pic>
        <p:nvPicPr>
          <p:cNvPr id="4098" name="Picture 2" descr="http://sharperiron.org/sites/default/files/images/10_02/which-way-can-i-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38" y="3745919"/>
            <a:ext cx="26193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joycdaniels.com/wp-content/uploads/2013/06/false-proph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45" y="3889565"/>
            <a:ext cx="38100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681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11:37-54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286" y="325621"/>
            <a:ext cx="4193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Lessons From Pharisees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550" y="1122997"/>
            <a:ext cx="851470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My self-willed, personal acts of devotion to God should be invisible to all but Christ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My own "list" should be between me and the Lord … alone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 major tension in my life will be between being seen by others as "good" as opposed to </a:t>
            </a:r>
          </a:p>
          <a:p>
            <a:r>
              <a:rPr lang="en-US" dirty="0">
                <a:solidFill>
                  <a:schemeClr val="bg1"/>
                </a:solidFill>
              </a:rPr>
              <a:t>people seeing the goodness of Christ in me.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To get legalism wrong will DRAW people FROM Christ.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 am successful ONLY when those I lead are successful.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To honour something requires that I be identified </a:t>
            </a:r>
          </a:p>
          <a:p>
            <a:r>
              <a:rPr lang="en-US" dirty="0">
                <a:solidFill>
                  <a:schemeClr val="bg1"/>
                </a:solidFill>
              </a:rPr>
              <a:t>with it personally.</a:t>
            </a:r>
          </a:p>
        </p:txBody>
      </p:sp>
      <p:pic>
        <p:nvPicPr>
          <p:cNvPr id="6146" name="Picture 2" descr="http://joycdaniels.com/wp-content/uploads/2013/06/false-proph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28" y="3885904"/>
            <a:ext cx="38100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64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550" y="325621"/>
            <a:ext cx="1266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Yeast?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496" y="1223062"/>
            <a:ext cx="276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What's so bad about yeast?</a:t>
            </a:r>
          </a:p>
        </p:txBody>
      </p:sp>
      <p:pic>
        <p:nvPicPr>
          <p:cNvPr id="4098" name="Picture 2" descr="http://missiononline.tv/wp-content/uploads/2015/06/Dollarphotoclub_50904895-1050x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010"/>
            <a:ext cx="6025175" cy="40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ad3.whstatic.com/images/thumb/f/f7/Make-a-Sourdough-Starter-Without-Yeast-Step-3.jpg/670px-Make-a-Sourdough-Starter-Without-Yeast-Step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4611">
            <a:off x="502919" y="2049094"/>
            <a:ext cx="4196461" cy="3150478"/>
          </a:xfrm>
          <a:prstGeom prst="rect">
            <a:avLst/>
          </a:prstGeom>
          <a:noFill/>
          <a:effectLst>
            <a:outerShdw blurRad="317500" dist="190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-media-cache-ak0.pinimg.com/736x/8e/2c/08/8e2c082bb4921de5085b946b9671c3f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85" y="1023997"/>
            <a:ext cx="3513529" cy="2258698"/>
          </a:xfrm>
          <a:prstGeom prst="rect">
            <a:avLst/>
          </a:prstGeom>
          <a:noFill/>
          <a:effectLst>
            <a:outerShdw blurRad="317500" dist="190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8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550" y="325621"/>
            <a:ext cx="5226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Importance Of Popularity</a:t>
            </a:r>
          </a:p>
        </p:txBody>
      </p:sp>
      <p:pic>
        <p:nvPicPr>
          <p:cNvPr id="8194" name="Picture 2" descr="https://stuartsorensen.files.wordpress.com/2014/01/appeal-to-popular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2471246"/>
            <a:ext cx="8202168" cy="410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496" y="1223062"/>
            <a:ext cx="8136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many people need to be on "my side" before I am comfortable         and secure?</a:t>
            </a:r>
          </a:p>
          <a:p>
            <a:r>
              <a:rPr lang="en-US" dirty="0">
                <a:solidFill>
                  <a:schemeClr val="bg1"/>
                </a:solidFill>
              </a:rPr>
              <a:t>What is the connection between me and those people?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26" y="910396"/>
            <a:ext cx="2105930" cy="21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550" y="325621"/>
            <a:ext cx="5226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Importance Of Popularity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550" y="1095062"/>
            <a:ext cx="81630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Abraham Lincoln was shot at Ford's Theatre in Washington, D.C. on April 14, </a:t>
            </a:r>
          </a:p>
          <a:p>
            <a:r>
              <a:rPr lang="en-US" dirty="0">
                <a:solidFill>
                  <a:schemeClr val="bg1"/>
                </a:solidFill>
              </a:rPr>
              <a:t>1865, he was carrying two pairs of spectacles and a lens polisher, a pocketknife, </a:t>
            </a:r>
          </a:p>
          <a:p>
            <a:r>
              <a:rPr lang="en-US" dirty="0">
                <a:solidFill>
                  <a:schemeClr val="bg1"/>
                </a:solidFill>
              </a:rPr>
              <a:t>a watch fob, a linen handkerchief, and a brown leather wallet containing a five-dollar </a:t>
            </a:r>
          </a:p>
          <a:p>
            <a:r>
              <a:rPr lang="en-US" dirty="0">
                <a:solidFill>
                  <a:schemeClr val="bg1"/>
                </a:solidFill>
              </a:rPr>
              <a:t>Confederate note and nine newspaper clippings, including several favorable to the </a:t>
            </a:r>
          </a:p>
          <a:p>
            <a:r>
              <a:rPr lang="en-US" dirty="0">
                <a:solidFill>
                  <a:schemeClr val="bg1"/>
                </a:solidFill>
              </a:rPr>
              <a:t>president and his policies.</a:t>
            </a:r>
          </a:p>
        </p:txBody>
      </p:sp>
      <p:pic>
        <p:nvPicPr>
          <p:cNvPr id="5122" name="Picture 2" descr="https://www.loc.gov/exhibits/treasures/images/tlc0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72390"/>
            <a:ext cx="6732256" cy="419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342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12:1-12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286" y="325621"/>
            <a:ext cx="2992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My Affirmation?</a:t>
            </a:r>
          </a:p>
        </p:txBody>
      </p:sp>
      <p:pic>
        <p:nvPicPr>
          <p:cNvPr id="2050" name="Picture 2" descr="http://hannahtalk.com/wp-content/uploads/2014/02/daily-positive-affirmations-i-believe-in-myself-and-my-abilit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6" y="1156639"/>
            <a:ext cx="2288860" cy="22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auldronsandcupcakes.files.wordpress.com/2012/05/daily-positive-affirmation-image-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3" y="4393311"/>
            <a:ext cx="2267893" cy="22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hintanmanthan.files.wordpress.com/2013/06/quote-affirm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81" y="1156639"/>
            <a:ext cx="6141884" cy="344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johnassaraf.com/wp-content/uploads/2010/10/Affirmationspic-300x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35" y="4756205"/>
            <a:ext cx="243163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allisoncrow.com/wp-content/uploads/2010/10/affirmation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099" y="4756206"/>
            <a:ext cx="3699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74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55477" y="3188677"/>
            <a:ext cx="4759569" cy="36037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58316" y="233289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12:1-12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286" y="325621"/>
            <a:ext cx="2992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My Affirmation?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440" y="1137137"/>
            <a:ext cx="878554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I hurt, I often tell myself a story about the situation. My version of the story </a:t>
            </a:r>
          </a:p>
          <a:p>
            <a:r>
              <a:rPr lang="en-US" dirty="0">
                <a:solidFill>
                  <a:schemeClr val="bg1"/>
                </a:solidFill>
              </a:rPr>
              <a:t>allows me to be the victim and the hero and often ends with me getting my just reward. </a:t>
            </a:r>
          </a:p>
          <a:p>
            <a:r>
              <a:rPr lang="en-US" dirty="0">
                <a:solidFill>
                  <a:schemeClr val="bg1"/>
                </a:solidFill>
              </a:rPr>
              <a:t>The truth problem: My version of the story is almost always a lie.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Often when I am angry, I am really hurt, feeling uncomfortable, vulnerable and even shame.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Healing begins when I exhaust every comfortable way of solving my problem, finally giving </a:t>
            </a:r>
          </a:p>
          <a:p>
            <a:r>
              <a:rPr lang="en-US" dirty="0">
                <a:solidFill>
                  <a:schemeClr val="bg1"/>
                </a:solidFill>
              </a:rPr>
              <a:t>into truth and owning my story.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Without feeling, we seek emotional intensity vicariously. </a:t>
            </a:r>
          </a:p>
          <a:p>
            <a:r>
              <a:rPr lang="en-US" dirty="0">
                <a:solidFill>
                  <a:schemeClr val="bg1"/>
                </a:solidFill>
              </a:rPr>
              <a:t>We are numb and we need stimulation. Where will it </a:t>
            </a:r>
          </a:p>
          <a:p>
            <a:r>
              <a:rPr lang="en-US" dirty="0">
                <a:solidFill>
                  <a:schemeClr val="bg1"/>
                </a:solidFill>
              </a:rPr>
              <a:t>come from?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Vulnerability, can lead to hurt. As a result, we turn to </a:t>
            </a:r>
          </a:p>
          <a:p>
            <a:r>
              <a:rPr lang="en-US" dirty="0">
                <a:solidFill>
                  <a:schemeClr val="bg1"/>
                </a:solidFill>
              </a:rPr>
              <a:t>self-protection- choosing certainty over curiosity, </a:t>
            </a:r>
          </a:p>
          <a:p>
            <a:r>
              <a:rPr lang="en-US" dirty="0" err="1">
                <a:solidFill>
                  <a:schemeClr val="bg1"/>
                </a:solidFill>
              </a:rPr>
              <a:t>armour</a:t>
            </a:r>
            <a:r>
              <a:rPr lang="en-US" dirty="0">
                <a:solidFill>
                  <a:schemeClr val="bg1"/>
                </a:solidFill>
              </a:rPr>
              <a:t> over vulnerability, knowing over learning.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Rising Strong, </a:t>
            </a:r>
            <a:r>
              <a:rPr lang="en-US" dirty="0" err="1">
                <a:solidFill>
                  <a:schemeClr val="bg1"/>
                </a:solidFill>
              </a:rPr>
              <a:t>Brene</a:t>
            </a:r>
            <a:r>
              <a:rPr lang="en-US" dirty="0">
                <a:solidFill>
                  <a:schemeClr val="bg1"/>
                </a:solidFill>
              </a:rPr>
              <a:t> Brown, chapters 2-4</a:t>
            </a:r>
          </a:p>
        </p:txBody>
      </p:sp>
      <p:pic>
        <p:nvPicPr>
          <p:cNvPr id="6148" name="Picture 4" descr="https://images-na.ssl-images-amazon.com/images/I/61Y70lyGmJL._UX25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52" y="3763506"/>
            <a:ext cx="23812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28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12:1-12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286" y="325621"/>
            <a:ext cx="2992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My Affirmation?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569843"/>
              </p:ext>
            </p:extLst>
          </p:nvPr>
        </p:nvGraphicFramePr>
        <p:xfrm>
          <a:off x="-36304" y="1709313"/>
          <a:ext cx="9180303" cy="514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1479320" imgH="6437880" progId="Photoshop.Image.13">
                  <p:embed/>
                </p:oleObj>
              </mc:Choice>
              <mc:Fallback>
                <p:oleObj name="Image" r:id="rId3" imgW="11479320" imgH="6437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6304" y="1709313"/>
                        <a:ext cx="9180303" cy="514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7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99400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The Galilean Ministry Begins</a:t>
            </a:r>
          </a:p>
          <a:p>
            <a:r>
              <a:rPr lang="en-US" sz="1600" dirty="0">
                <a:solidFill>
                  <a:schemeClr val="bg1"/>
                </a:solidFill>
              </a:rPr>
              <a:t>4:14-15		The beginning of His ministry.</a:t>
            </a:r>
          </a:p>
          <a:p>
            <a:r>
              <a:rPr lang="en-US" sz="1600" dirty="0">
                <a:solidFill>
                  <a:schemeClr val="bg1"/>
                </a:solidFill>
              </a:rPr>
              <a:t>4:16-30		Jesus is rejected at Nazareth, His home town. Note that He quotes from  Isa. 61:1-2.</a:t>
            </a:r>
          </a:p>
          <a:p>
            <a:r>
              <a:rPr lang="en-US" sz="1600" dirty="0">
                <a:solidFill>
                  <a:schemeClr val="bg1"/>
                </a:solidFill>
              </a:rPr>
              <a:t>4:31-37		</a:t>
            </a:r>
            <a:r>
              <a:rPr lang="en-US" sz="1600" dirty="0">
                <a:solidFill>
                  <a:schemeClr val="accent6"/>
                </a:solidFill>
              </a:rPr>
              <a:t>The demoniac is healed.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4:38-44		</a:t>
            </a:r>
            <a:r>
              <a:rPr lang="en-US" sz="1600" dirty="0">
                <a:solidFill>
                  <a:schemeClr val="accent6"/>
                </a:solidFill>
              </a:rPr>
              <a:t>Peter’s mother-in-law is healed.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5:1-11		The call of Peter, James and John.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5:12-26		</a:t>
            </a:r>
            <a:r>
              <a:rPr lang="en-US" sz="1600" dirty="0">
                <a:solidFill>
                  <a:schemeClr val="accent6"/>
                </a:solidFill>
              </a:rPr>
              <a:t>The leper and the paralytic are healed.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5:27-29		The call of Levi (also called Matthew)</a:t>
            </a:r>
          </a:p>
          <a:p>
            <a:r>
              <a:rPr lang="en-US" sz="1600" dirty="0">
                <a:solidFill>
                  <a:schemeClr val="bg1"/>
                </a:solidFill>
              </a:rPr>
              <a:t>5:30-39		The Pharisees and scribes attack: Jesus answers.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6:1-11		</a:t>
            </a:r>
            <a:r>
              <a:rPr lang="en-US" sz="1600" dirty="0">
                <a:solidFill>
                  <a:schemeClr val="accent6"/>
                </a:solidFill>
              </a:rPr>
              <a:t>Jesus deals with the question of the Sabbath by healing an atrophied hand.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6:12-19		Jesus prays all night - then chooses the twelve.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6:20-49		Another teaching of the Beatitudes (similar to Matthew 5-7).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7:1-10		</a:t>
            </a:r>
            <a:r>
              <a:rPr lang="en-US" sz="1600" dirty="0">
                <a:solidFill>
                  <a:schemeClr val="accent6"/>
                </a:solidFill>
              </a:rPr>
              <a:t>The Centurion’s servant is healed.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7:11-18		</a:t>
            </a:r>
            <a:r>
              <a:rPr lang="en-US" sz="1600" dirty="0">
                <a:solidFill>
                  <a:schemeClr val="accent6"/>
                </a:solidFill>
              </a:rPr>
              <a:t>The widow’s son is raised from the dead 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	at Nain.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7:19-35		Jesus testifies about John the Baptist.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7:36-50		Jesus is anointed by the sinful woman.</a:t>
            </a:r>
          </a:p>
        </p:txBody>
      </p:sp>
    </p:spTree>
    <p:extLst>
      <p:ext uri="{BB962C8B-B14F-4D97-AF65-F5344CB8AC3E}">
        <p14:creationId xmlns:p14="http://schemas.microsoft.com/office/powerpoint/2010/main" val="413022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hatistheenvironment.weebly.com/uploads/1/9/7/3/19739179/6843594_orig.jpg?2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" y="1303730"/>
            <a:ext cx="8087591" cy="5391729"/>
          </a:xfrm>
          <a:prstGeom prst="rect">
            <a:avLst/>
          </a:prstGeom>
          <a:noFill/>
          <a:effectLst>
            <a:outerShdw blurRad="152400" dist="101600" dir="2700000" algn="tl" rotWithShape="0">
              <a:prstClr val="black">
                <a:alpha val="8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58316" y="233289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12:3-12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117" y="325621"/>
            <a:ext cx="5037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Gehenna (Valley Of Hinnom)</a:t>
            </a:r>
          </a:p>
        </p:txBody>
      </p:sp>
    </p:spTree>
    <p:extLst>
      <p:ext uri="{BB962C8B-B14F-4D97-AF65-F5344CB8AC3E}">
        <p14:creationId xmlns:p14="http://schemas.microsoft.com/office/powerpoint/2010/main" val="4272108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629" y="220587"/>
            <a:ext cx="5226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Importance Of Popularity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659" y="792659"/>
            <a:ext cx="874149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the Mines of </a:t>
            </a:r>
            <a:r>
              <a:rPr lang="en-US" dirty="0" err="1">
                <a:solidFill>
                  <a:schemeClr val="bg1"/>
                </a:solidFill>
              </a:rPr>
              <a:t>Moria</a:t>
            </a:r>
            <a:r>
              <a:rPr lang="en-US" dirty="0">
                <a:solidFill>
                  <a:schemeClr val="bg1"/>
                </a:solidFill>
              </a:rPr>
              <a:t>, Gandalf and Frodo have a critical conversation. Frodo reflects </a:t>
            </a:r>
          </a:p>
          <a:p>
            <a:r>
              <a:rPr lang="en-US" dirty="0">
                <a:solidFill>
                  <a:schemeClr val="bg1"/>
                </a:solidFill>
              </a:rPr>
              <a:t>on the “evil” one that follows behind them in the darkness. “It would have been better </a:t>
            </a:r>
          </a:p>
          <a:p>
            <a:r>
              <a:rPr lang="en-US" dirty="0">
                <a:solidFill>
                  <a:schemeClr val="bg1"/>
                </a:solidFill>
              </a:rPr>
              <a:t>had Bilbo had killed him.” Gandalf responds with wisdom and passion, as he speaks of </a:t>
            </a:r>
          </a:p>
          <a:p>
            <a:r>
              <a:rPr lang="en-US" dirty="0">
                <a:solidFill>
                  <a:schemeClr val="bg1"/>
                </a:solidFill>
              </a:rPr>
              <a:t>pity and mercy. Frodo is transformed.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Bilbo shows mercy to Gollum. Frodo shows mercy (that he learns from Gandalf) to </a:t>
            </a:r>
          </a:p>
          <a:p>
            <a:r>
              <a:rPr lang="en-US" dirty="0">
                <a:solidFill>
                  <a:schemeClr val="bg1"/>
                </a:solidFill>
              </a:rPr>
              <a:t>Gollum. Gollum survives to the end, and it is his actions that determine the fate of all.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Paul argues in 1 Corinthians 13 that “now we know in part, but then we will know fully </a:t>
            </a:r>
          </a:p>
          <a:p>
            <a:r>
              <a:rPr lang="en-US" dirty="0">
                <a:solidFill>
                  <a:schemeClr val="bg1"/>
                </a:solidFill>
              </a:rPr>
              <a:t>even as we are known.” In the Kingdom to come, I will be known completely … and will still </a:t>
            </a:r>
          </a:p>
          <a:p>
            <a:r>
              <a:rPr lang="en-US" dirty="0">
                <a:solidFill>
                  <a:schemeClr val="bg1"/>
                </a:solidFill>
              </a:rPr>
              <a:t>be loved. I will know others fully … and still </a:t>
            </a:r>
          </a:p>
          <a:p>
            <a:r>
              <a:rPr lang="en-US" dirty="0">
                <a:solidFill>
                  <a:schemeClr val="bg1"/>
                </a:solidFill>
              </a:rPr>
              <a:t>fully love. I cannot wait for this new reality.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Until then, it is my prayer that I learn to speak </a:t>
            </a:r>
          </a:p>
          <a:p>
            <a:r>
              <a:rPr lang="en-US" dirty="0">
                <a:solidFill>
                  <a:schemeClr val="bg1"/>
                </a:solidFill>
              </a:rPr>
              <a:t>words of love and life everywhere. Words of </a:t>
            </a:r>
          </a:p>
          <a:p>
            <a:r>
              <a:rPr lang="en-US" dirty="0">
                <a:solidFill>
                  <a:schemeClr val="bg1"/>
                </a:solidFill>
              </a:rPr>
              <a:t>encouragement and hope. Less sarcasm and </a:t>
            </a:r>
          </a:p>
          <a:p>
            <a:r>
              <a:rPr lang="en-US" dirty="0">
                <a:solidFill>
                  <a:schemeClr val="bg1"/>
                </a:solidFill>
              </a:rPr>
              <a:t>more mercy. Less vengeful and more forgiving. </a:t>
            </a:r>
          </a:p>
          <a:p>
            <a:r>
              <a:rPr lang="en-US" dirty="0">
                <a:solidFill>
                  <a:schemeClr val="bg1"/>
                </a:solidFill>
              </a:rPr>
              <a:t>I honestly want to leave every soul I encounter </a:t>
            </a:r>
          </a:p>
          <a:p>
            <a:r>
              <a:rPr lang="en-US" dirty="0">
                <a:solidFill>
                  <a:schemeClr val="bg1"/>
                </a:solidFill>
              </a:rPr>
              <a:t>feeling valued and important. Because they are.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Will anyone join me?</a:t>
            </a:r>
          </a:p>
        </p:txBody>
      </p:sp>
      <p:pic>
        <p:nvPicPr>
          <p:cNvPr id="9218" name="Picture 2" descr="http://www.mckellen.com/images/99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14" y="3853993"/>
            <a:ext cx="42862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618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31906" y="3435927"/>
            <a:ext cx="4197445" cy="33312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16" y="233289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12:1-12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808" y="857874"/>
            <a:ext cx="886941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Christianity was made the official religion of Rome in the fourth century, the church </a:t>
            </a:r>
          </a:p>
          <a:p>
            <a:r>
              <a:rPr lang="en-US" dirty="0">
                <a:solidFill>
                  <a:schemeClr val="bg1"/>
                </a:solidFill>
              </a:rPr>
              <a:t>became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socially and politically acceptable</a:t>
            </a:r>
            <a:r>
              <a:rPr lang="en-US" dirty="0">
                <a:solidFill>
                  <a:schemeClr val="bg1"/>
                </a:solidFill>
              </a:rPr>
              <a:t>. People with halfhearted faith flocked to churches </a:t>
            </a:r>
          </a:p>
          <a:p>
            <a:r>
              <a:rPr lang="en-US" dirty="0">
                <a:solidFill>
                  <a:schemeClr val="bg1"/>
                </a:solidFill>
              </a:rPr>
              <a:t>that could no longer disciple them. Soon the word “Christian” became meaningless. And </a:t>
            </a:r>
          </a:p>
          <a:p>
            <a:r>
              <a:rPr lang="en-US" dirty="0">
                <a:solidFill>
                  <a:schemeClr val="bg1"/>
                </a:solidFill>
              </a:rPr>
              <a:t>when the empire that sanctioned it collapsed, the church nearly went down too.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 the Middle Ages, the unholy alliance of church and state resulted in bloody crusades </a:t>
            </a:r>
          </a:p>
          <a:p>
            <a:r>
              <a:rPr lang="en-US" dirty="0">
                <a:solidFill>
                  <a:schemeClr val="bg1"/>
                </a:solidFill>
              </a:rPr>
              <a:t>and scandalous inquisitions. And in our own day, one of the most inglorious examples </a:t>
            </a:r>
          </a:p>
          <a:p>
            <a:r>
              <a:rPr lang="en-US" dirty="0">
                <a:solidFill>
                  <a:schemeClr val="bg1"/>
                </a:solidFill>
              </a:rPr>
              <a:t>can be found in the church’s failure to stand solidly against Hitler in Germany during the </a:t>
            </a:r>
          </a:p>
          <a:p>
            <a:r>
              <a:rPr lang="en-US" dirty="0">
                <a:solidFill>
                  <a:schemeClr val="bg1"/>
                </a:solidFill>
              </a:rPr>
              <a:t>1930s. </a:t>
            </a:r>
          </a:p>
          <a:p>
            <a:r>
              <a:rPr lang="en-US" dirty="0">
                <a:solidFill>
                  <a:schemeClr val="bg1"/>
                </a:solidFill>
              </a:rPr>
              <a:t>	 	 	 	 </a:t>
            </a:r>
          </a:p>
          <a:p>
            <a:r>
              <a:rPr lang="en-US" dirty="0">
                <a:solidFill>
                  <a:schemeClr val="bg1"/>
                </a:solidFill>
              </a:rPr>
              <a:t>The church must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stand apart from the state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Independence from a culture </a:t>
            </a:r>
            <a:r>
              <a:rPr lang="en-US" dirty="0">
                <a:solidFill>
                  <a:schemeClr val="bg1"/>
                </a:solidFill>
              </a:rPr>
              <a:t>is what gives </a:t>
            </a:r>
          </a:p>
          <a:p>
            <a:r>
              <a:rPr lang="en-US" dirty="0">
                <a:solidFill>
                  <a:schemeClr val="bg1"/>
                </a:solidFill>
              </a:rPr>
              <a:t>the church its reforming capacity and enables it to </a:t>
            </a:r>
          </a:p>
          <a:p>
            <a:r>
              <a:rPr lang="en-US" dirty="0">
                <a:solidFill>
                  <a:schemeClr val="bg1"/>
                </a:solidFill>
              </a:rPr>
              <a:t>point society toward the truth. The church must be </a:t>
            </a:r>
          </a:p>
          <a:p>
            <a:r>
              <a:rPr lang="en-US" dirty="0">
                <a:solidFill>
                  <a:schemeClr val="bg1"/>
                </a:solidFill>
              </a:rPr>
              <a:t>free to address issues biblically across the spectrum </a:t>
            </a:r>
          </a:p>
          <a:p>
            <a:r>
              <a:rPr lang="en-US" dirty="0">
                <a:solidFill>
                  <a:schemeClr val="bg1"/>
                </a:solidFill>
              </a:rPr>
              <a:t>and to speak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prophetically</a:t>
            </a:r>
            <a:r>
              <a:rPr lang="en-US" dirty="0">
                <a:solidFill>
                  <a:schemeClr val="bg1"/>
                </a:solidFill>
              </a:rPr>
              <a:t>, regardless of who is in </a:t>
            </a:r>
          </a:p>
          <a:p>
            <a:r>
              <a:rPr lang="en-US" dirty="0">
                <a:solidFill>
                  <a:schemeClr val="bg1"/>
                </a:solidFill>
              </a:rPr>
              <a:t>power. Ironically, political flirtations and dalliances </a:t>
            </a:r>
          </a:p>
          <a:p>
            <a:r>
              <a:rPr lang="en-US" dirty="0">
                <a:solidFill>
                  <a:schemeClr val="bg1"/>
                </a:solidFill>
              </a:rPr>
              <a:t>have threatened the church’s independence in the </a:t>
            </a:r>
          </a:p>
          <a:p>
            <a:r>
              <a:rPr lang="en-US" dirty="0">
                <a:solidFill>
                  <a:schemeClr val="bg1"/>
                </a:solidFill>
              </a:rPr>
              <a:t>West even more than the direct oppression of the </a:t>
            </a:r>
          </a:p>
          <a:p>
            <a:r>
              <a:rPr lang="en-US" dirty="0">
                <a:solidFill>
                  <a:schemeClr val="bg1"/>
                </a:solidFill>
              </a:rPr>
              <a:t>Communists in the East.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i="1" dirty="0">
                <a:solidFill>
                  <a:schemeClr val="bg1"/>
                </a:solidFill>
              </a:rPr>
              <a:t>- Charles Colson</a:t>
            </a:r>
          </a:p>
        </p:txBody>
      </p:sp>
      <p:pic>
        <p:nvPicPr>
          <p:cNvPr id="4098" name="Picture 2" descr="http://christinthecity.files.wordpress.com/2012/05/prophet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11" y="4285673"/>
            <a:ext cx="3859190" cy="17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179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12:13-21</a:t>
            </a:r>
          </a:p>
        </p:txBody>
      </p:sp>
      <p:pic>
        <p:nvPicPr>
          <p:cNvPr id="10242" name="Picture 2" descr="http://branderati.com/wp-content/uploads/2013/07/Advocacy_blog_p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64" y="3901618"/>
            <a:ext cx="63436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hotos.wikimapia.org/p/00/00/86/66/65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1714" r="1981" b="1100"/>
          <a:stretch/>
        </p:blipFill>
        <p:spPr bwMode="auto">
          <a:xfrm>
            <a:off x="341745" y="212436"/>
            <a:ext cx="3592946" cy="4165600"/>
          </a:xfrm>
          <a:prstGeom prst="rect">
            <a:avLst/>
          </a:prstGeom>
          <a:noFill/>
          <a:effectLst>
            <a:outerShdw blurRad="177800" dist="38100" dir="2700000" sx="101000" sy="101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4827" y="1640429"/>
            <a:ext cx="4492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brother’s request here is not really to </a:t>
            </a:r>
          </a:p>
          <a:p>
            <a:r>
              <a:rPr lang="en-US" dirty="0">
                <a:solidFill>
                  <a:schemeClr val="bg1"/>
                </a:solidFill>
              </a:rPr>
              <a:t>arbitrate (choose wisely), but really to </a:t>
            </a:r>
          </a:p>
          <a:p>
            <a:r>
              <a:rPr lang="en-US" dirty="0">
                <a:solidFill>
                  <a:schemeClr val="bg1"/>
                </a:solidFill>
              </a:rPr>
              <a:t>advocate (be a cheerleader for me).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is Jesus' role in my life?</a:t>
            </a:r>
          </a:p>
        </p:txBody>
      </p:sp>
    </p:spTree>
    <p:extLst>
      <p:ext uri="{BB962C8B-B14F-4D97-AF65-F5344CB8AC3E}">
        <p14:creationId xmlns:p14="http://schemas.microsoft.com/office/powerpoint/2010/main" val="1423902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62764" y="2710873"/>
            <a:ext cx="4581236" cy="41471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971" y="117693"/>
            <a:ext cx="894158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Then he said to them, "Watch out! Be on your </a:t>
            </a:r>
          </a:p>
          <a:p>
            <a:r>
              <a:rPr lang="en-US" dirty="0">
                <a:solidFill>
                  <a:schemeClr val="bg1"/>
                </a:solidFill>
              </a:rPr>
              <a:t>guard against all kinds of greed; a man’s life does 		Principle</a:t>
            </a:r>
          </a:p>
          <a:p>
            <a:r>
              <a:rPr lang="en-US" dirty="0">
                <a:solidFill>
                  <a:schemeClr val="bg1"/>
                </a:solidFill>
              </a:rPr>
              <a:t>not consist in the abundance of his possessions."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he told them this parable: "The ground of a certain 	Goods Given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rich man produced a good crop.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lvl="2"/>
            <a:r>
              <a:rPr lang="en-US" dirty="0">
                <a:solidFill>
                  <a:srgbClr val="FFFF00"/>
                </a:solidFill>
              </a:rPr>
              <a:t>He thought to himself, ‘What shall I do? I have no 	Dialog with self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place to store my crops.’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3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"Then he said, ‘This is what I’ll do. I will tear down </a:t>
            </a:r>
          </a:p>
          <a:p>
            <a:pPr lvl="3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my barns and build bigger ones, and there I will 	Solution?</a:t>
            </a:r>
          </a:p>
          <a:p>
            <a:pPr lvl="3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store all my grain and my goods.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rgbClr val="FFFF00"/>
                </a:solidFill>
              </a:rPr>
              <a:t>And I’ll say to myself, "You have plenty of good 		Dialog with self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things laid up for many years. Take life easy; eat, 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drink and be merry."’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"But God said to him, ‘You fool! This very night your life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will be demanded from you. Then who will get what you 	Goods taken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have prepared for yourself?’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"This is how it will be with anyone who stores up things for 	Principle</a:t>
            </a:r>
          </a:p>
          <a:p>
            <a:r>
              <a:rPr lang="en-US" dirty="0">
                <a:solidFill>
                  <a:schemeClr val="bg1"/>
                </a:solidFill>
              </a:rPr>
              <a:t>himself but is not rich towards God."</a:t>
            </a:r>
          </a:p>
        </p:txBody>
      </p:sp>
    </p:spTree>
    <p:extLst>
      <p:ext uri="{BB962C8B-B14F-4D97-AF65-F5344CB8AC3E}">
        <p14:creationId xmlns:p14="http://schemas.microsoft.com/office/powerpoint/2010/main" val="2432702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12:13-21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17" y="3769221"/>
            <a:ext cx="7201815" cy="3017520"/>
          </a:xfrm>
          <a:prstGeom prst="rect">
            <a:avLst/>
          </a:prstGeom>
        </p:spPr>
      </p:pic>
      <p:pic>
        <p:nvPicPr>
          <p:cNvPr id="4098" name="Picture 2" descr="http://images6.fanpop.com/image/photos/36000000/The-Hobbit-image-the-hobbit-36074079-1600-1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38"/>
            <a:ext cx="4494403" cy="299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950" y="906899"/>
            <a:ext cx="903087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					Who was richer, </a:t>
            </a:r>
            <a:r>
              <a:rPr lang="en-US" dirty="0" err="1">
                <a:solidFill>
                  <a:schemeClr val="bg1"/>
                </a:solidFill>
              </a:rPr>
              <a:t>Thorin</a:t>
            </a:r>
            <a:r>
              <a:rPr lang="en-US" dirty="0">
                <a:solidFill>
                  <a:schemeClr val="bg1"/>
                </a:solidFill>
              </a:rPr>
              <a:t> or Bard? As one </a:t>
            </a:r>
          </a:p>
          <a:p>
            <a:r>
              <a:rPr lang="en-US" dirty="0">
                <a:solidFill>
                  <a:schemeClr val="bg1"/>
                </a:solidFill>
              </a:rPr>
              <a:t>					multiplied his net worth, the other lost all. </a:t>
            </a:r>
          </a:p>
          <a:p>
            <a:r>
              <a:rPr lang="en-US" dirty="0">
                <a:solidFill>
                  <a:schemeClr val="bg1"/>
                </a:solidFill>
              </a:rPr>
              <a:t>					Yet I would chose Bard’s lot over </a:t>
            </a:r>
            <a:r>
              <a:rPr lang="en-US" dirty="0" err="1">
                <a:solidFill>
                  <a:schemeClr val="bg1"/>
                </a:solidFill>
              </a:rPr>
              <a:t>Thorin’s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					every time. It’s not what we have that </a:t>
            </a:r>
          </a:p>
          <a:p>
            <a:r>
              <a:rPr lang="en-US" dirty="0">
                <a:solidFill>
                  <a:schemeClr val="bg1"/>
                </a:solidFill>
              </a:rPr>
              <a:t>					counts, but why. Because his heart was filled </a:t>
            </a:r>
          </a:p>
          <a:p>
            <a:r>
              <a:rPr lang="en-US" dirty="0">
                <a:solidFill>
                  <a:schemeClr val="bg1"/>
                </a:solidFill>
              </a:rPr>
              <a:t>					with love for his family and kinfolk, there </a:t>
            </a:r>
          </a:p>
          <a:p>
            <a:r>
              <a:rPr lang="en-US" dirty="0">
                <a:solidFill>
                  <a:schemeClr val="bg1"/>
                </a:solidFill>
              </a:rPr>
              <a:t>					was no room left in it for power or gold or </a:t>
            </a:r>
          </a:p>
          <a:p>
            <a:r>
              <a:rPr lang="en-US" dirty="0">
                <a:solidFill>
                  <a:schemeClr val="bg1"/>
                </a:solidFill>
              </a:rPr>
              <a:t>					ease. Giving came easy. If we are truly </a:t>
            </a:r>
          </a:p>
          <a:p>
            <a:r>
              <a:rPr lang="en-US" dirty="0">
                <a:solidFill>
                  <a:schemeClr val="bg1"/>
                </a:solidFill>
              </a:rPr>
              <a:t>					“richer than we think”, then it is not found </a:t>
            </a:r>
          </a:p>
          <a:p>
            <a:r>
              <a:rPr lang="en-US" dirty="0">
                <a:solidFill>
                  <a:schemeClr val="bg1"/>
                </a:solidFill>
              </a:rPr>
              <a:t>					in bigger barns, but in the people we love.</a:t>
            </a:r>
          </a:p>
        </p:txBody>
      </p:sp>
    </p:spTree>
    <p:extLst>
      <p:ext uri="{BB962C8B-B14F-4D97-AF65-F5344CB8AC3E}">
        <p14:creationId xmlns:p14="http://schemas.microsoft.com/office/powerpoint/2010/main" val="3373731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19054" y="3161754"/>
            <a:ext cx="5543777" cy="36962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12:13-21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72" y="4738997"/>
            <a:ext cx="4777159" cy="2001603"/>
          </a:xfrm>
          <a:prstGeom prst="rect">
            <a:avLst/>
          </a:prstGeom>
        </p:spPr>
      </p:pic>
      <p:pic>
        <p:nvPicPr>
          <p:cNvPr id="4098" name="Picture 2" descr="http://images6.fanpop.com/image/photos/36000000/The-Hobbit-image-the-hobbit-36074079-1600-1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5738"/>
            <a:ext cx="2500950" cy="16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845" y="1869168"/>
            <a:ext cx="869013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Wealth brings choices. Who or what guides those choices? Is what I control really mine?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Is it possible that after reaching a “certain amount”, the resources that we current have </a:t>
            </a:r>
          </a:p>
          <a:p>
            <a:r>
              <a:rPr lang="en-US" dirty="0">
                <a:solidFill>
                  <a:schemeClr val="bg1"/>
                </a:solidFill>
              </a:rPr>
              <a:t>INCREASE our worry and stress (because of the need to sustain it or perhaps hang onto it)?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Note he dialogs with himself. Yet our decisions affect many??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 am accountable to God for my actions. Now what?</a:t>
            </a:r>
          </a:p>
          <a:p>
            <a:r>
              <a:rPr lang="en-US" dirty="0">
                <a:solidFill>
                  <a:schemeClr val="bg1"/>
                </a:solidFill>
              </a:rPr>
              <a:t> - If married, talk about it. How are our resources being used?</a:t>
            </a:r>
          </a:p>
          <a:p>
            <a:r>
              <a:rPr lang="en-US" dirty="0">
                <a:solidFill>
                  <a:schemeClr val="bg1"/>
                </a:solidFill>
              </a:rPr>
              <a:t> - Tax time is a good time to reflect on this?</a:t>
            </a:r>
          </a:p>
          <a:p>
            <a:r>
              <a:rPr lang="en-US" dirty="0">
                <a:solidFill>
                  <a:schemeClr val="bg1"/>
                </a:solidFill>
              </a:rPr>
              <a:t> - What is the purpose of my current financial </a:t>
            </a:r>
          </a:p>
          <a:p>
            <a:r>
              <a:rPr lang="en-US" dirty="0">
                <a:solidFill>
                  <a:schemeClr val="bg1"/>
                </a:solidFill>
              </a:rPr>
              <a:t>    plans? To retire early? More vacations? </a:t>
            </a:r>
          </a:p>
        </p:txBody>
      </p:sp>
    </p:spTree>
    <p:extLst>
      <p:ext uri="{BB962C8B-B14F-4D97-AF65-F5344CB8AC3E}">
        <p14:creationId xmlns:p14="http://schemas.microsoft.com/office/powerpoint/2010/main" val="2688556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12:22-34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613" y="207406"/>
            <a:ext cx="39851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Nothing changes until </a:t>
            </a:r>
          </a:p>
          <a:p>
            <a:r>
              <a:rPr lang="en-US" dirty="0"/>
              <a:t>something moves!</a:t>
            </a:r>
          </a:p>
        </p:txBody>
      </p:sp>
      <p:pic>
        <p:nvPicPr>
          <p:cNvPr id="5122" name="Picture 2" descr="http://www.legana.org/e-newz/images/2015/02feb2015/2015feb01/potter-w-cla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4" y="1284624"/>
            <a:ext cx="32956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3.gstatic.com/images?q=tbn:ANd9GcTfY5atBKYYKbdF-RxipvXNRXEwocRHNydqrK8JboiMyFpyijQ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83" y="3229461"/>
            <a:ext cx="4460664" cy="3345498"/>
          </a:xfrm>
          <a:prstGeom prst="rect">
            <a:avLst/>
          </a:prstGeom>
          <a:noFill/>
          <a:effectLst>
            <a:outerShdw blurRad="114300" sx="104000" sy="104000" algn="ctr" rotWithShape="0">
              <a:prstClr val="black">
                <a:alpha val="5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inepots.com/process/00-A05-pulling-collar-400x4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83" y="1950126"/>
            <a:ext cx="3810000" cy="4410076"/>
          </a:xfrm>
          <a:prstGeom prst="rect">
            <a:avLst/>
          </a:prstGeom>
          <a:noFill/>
          <a:effectLst>
            <a:outerShdw blurRad="114300" sx="104000" sy="104000" algn="ctr" rotWithShape="0">
              <a:prstClr val="black">
                <a:alpha val="5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93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12:22-34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613" y="207406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Ravens</a:t>
            </a:r>
          </a:p>
        </p:txBody>
      </p:sp>
      <p:pic>
        <p:nvPicPr>
          <p:cNvPr id="7170" name="Picture 2" descr="http://www.pbs.org/wgbh/nova/next/wp-content/uploads/2014/04/raven-c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3" y="3656952"/>
            <a:ext cx="5430960" cy="305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674" y="1192598"/>
            <a:ext cx="85824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Job 38:41  Who provides food for the raven when its young cry out to God and 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   wander about for lack of food?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Gen 8:6-7 ¶  After forty days Noah opened the window he had made in the ark and sent 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  out a raven, and it kept flying back and forth until the water had dried up from 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  the earth.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Psalm 147:9  He provides food for the cattle and for the young ravens when they call.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73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12:22-34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613" y="207406"/>
            <a:ext cx="3944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Spring Flowers (Israel)</a:t>
            </a:r>
          </a:p>
        </p:txBody>
      </p:sp>
      <p:pic>
        <p:nvPicPr>
          <p:cNvPr id="8194" name="Picture 2" descr="http://blog.giltravel.com/wp-content/katamon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24" y="3341878"/>
            <a:ext cx="4533128" cy="340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lightofzionjewelry.com/siteimages/israel_mountain_flow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3" y="2886872"/>
            <a:ext cx="4657936" cy="3493452"/>
          </a:xfrm>
          <a:prstGeom prst="rect">
            <a:avLst/>
          </a:prstGeom>
          <a:noFill/>
          <a:effectLst>
            <a:outerShdw blurRad="127000" dist="38100" dir="2700000" sx="101000" sy="101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colourbox.com/preview/1499789-spring-flowers-in-israel-a-vast-field-of-white-and-purple-flowers-on-the-farm-for-the-breeding-of-buttercu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22" y="909281"/>
            <a:ext cx="4622788" cy="3079933"/>
          </a:xfrm>
          <a:prstGeom prst="rect">
            <a:avLst/>
          </a:prstGeom>
          <a:noFill/>
          <a:effectLst>
            <a:outerShdw blurRad="127000" dist="38100" dir="2700000" sx="101000" sy="101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8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06310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8:1-3		The women who ministered to Christ are listed.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8:4-15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sower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8:16-18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lighted candle.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8:19-21		The new relationship is defined.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8:22-25		Jesus stills the storm</a:t>
            </a:r>
          </a:p>
          <a:p>
            <a:r>
              <a:rPr lang="en-US" sz="1600" dirty="0">
                <a:solidFill>
                  <a:schemeClr val="bg1"/>
                </a:solidFill>
              </a:rPr>
              <a:t>8:26-39		</a:t>
            </a:r>
            <a:r>
              <a:rPr lang="en-US" sz="1600" dirty="0">
                <a:solidFill>
                  <a:schemeClr val="accent6"/>
                </a:solidFill>
              </a:rPr>
              <a:t>The demoniac of Gadara is healed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8:40-56		</a:t>
            </a:r>
            <a:r>
              <a:rPr lang="en-US" sz="1600" dirty="0">
                <a:solidFill>
                  <a:schemeClr val="accent6"/>
                </a:solidFill>
              </a:rPr>
              <a:t>A woman is healed and </a:t>
            </a:r>
            <a:r>
              <a:rPr lang="en-US" sz="1600" dirty="0" err="1">
                <a:solidFill>
                  <a:schemeClr val="accent6"/>
                </a:solidFill>
              </a:rPr>
              <a:t>Jarius’s</a:t>
            </a:r>
            <a:r>
              <a:rPr lang="en-US" sz="1600" dirty="0">
                <a:solidFill>
                  <a:schemeClr val="accent6"/>
                </a:solidFill>
              </a:rPr>
              <a:t> daughter is raised from the dead.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9:1-9		The twelve are sent out to minister on their own (and are given power)</a:t>
            </a:r>
          </a:p>
          <a:p>
            <a:r>
              <a:rPr lang="en-US" sz="1600" dirty="0">
                <a:solidFill>
                  <a:schemeClr val="bg1"/>
                </a:solidFill>
              </a:rPr>
              <a:t>9:10-17		The feeding of the 5000.</a:t>
            </a:r>
          </a:p>
          <a:p>
            <a:r>
              <a:rPr lang="en-US" sz="1600" dirty="0">
                <a:solidFill>
                  <a:schemeClr val="bg1"/>
                </a:solidFill>
              </a:rPr>
              <a:t>9:18-26		The confession of Peter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9:27-36		The transfiguration of Jesus before the disciples.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9:37-50		</a:t>
            </a:r>
            <a:r>
              <a:rPr lang="en-US" sz="1600" dirty="0">
                <a:solidFill>
                  <a:schemeClr val="accent6"/>
                </a:solidFill>
              </a:rPr>
              <a:t>Why the disciples had no power: Jesus again casts of the demon.</a:t>
            </a:r>
          </a:p>
        </p:txBody>
      </p:sp>
    </p:spTree>
    <p:extLst>
      <p:ext uri="{BB962C8B-B14F-4D97-AF65-F5344CB8AC3E}">
        <p14:creationId xmlns:p14="http://schemas.microsoft.com/office/powerpoint/2010/main" val="582927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12:22-34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613" y="207406"/>
            <a:ext cx="1249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Worry</a:t>
            </a:r>
          </a:p>
        </p:txBody>
      </p:sp>
      <p:pic>
        <p:nvPicPr>
          <p:cNvPr id="4098" name="Picture 2" descr="http://i.imgur.com/kZeODb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46" y="792181"/>
            <a:ext cx="5991225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2690" y="1265750"/>
            <a:ext cx="654461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… Like a rocking chair constantly in </a:t>
            </a:r>
          </a:p>
          <a:p>
            <a:r>
              <a:rPr lang="en-US" sz="3200" dirty="0">
                <a:solidFill>
                  <a:schemeClr val="bg1"/>
                </a:solidFill>
              </a:rPr>
              <a:t>motion but never getting somewhere!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66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12:22-34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613" y="207406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The Negev</a:t>
            </a:r>
          </a:p>
        </p:txBody>
      </p:sp>
      <p:pic>
        <p:nvPicPr>
          <p:cNvPr id="5122" name="Picture 2" descr="http://2.bp.blogspot.com/-dlKqVUtROjM/UJe-Sa_JzzI/AAAAAAAANCM/B9akhvAIJdE/s1600/Copy+of+DSC04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45" y="882433"/>
            <a:ext cx="7799832" cy="58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05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12:22-34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613" y="207406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The Negev</a:t>
            </a:r>
          </a:p>
        </p:txBody>
      </p:sp>
      <p:pic>
        <p:nvPicPr>
          <p:cNvPr id="6146" name="Picture 2" descr="http://i300.photobucket.com/albums/nn26/krismunk2/3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" y="1032019"/>
            <a:ext cx="7671562" cy="5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692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 flipV="1">
            <a:off x="4517136" y="3502152"/>
            <a:ext cx="4544568" cy="3218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12:35-48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415" y="1002730"/>
            <a:ext cx="83197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Stanza 1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"Be dressed ready for service 			Servants prepared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and keep your lamps burning,			Servants prepared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i="1" dirty="0">
                <a:solidFill>
                  <a:schemeClr val="bg1"/>
                </a:solidFill>
              </a:rPr>
              <a:t>Stanza 2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like men waiting (expecting) for their master 		Servants alert</a:t>
            </a:r>
          </a:p>
          <a:p>
            <a:r>
              <a:rPr lang="en-US" dirty="0">
                <a:solidFill>
                  <a:srgbClr val="FFFF00"/>
                </a:solidFill>
              </a:rPr>
              <a:t>     to return (withdraw) from a wedding banquet, 	Master comes</a:t>
            </a:r>
          </a:p>
          <a:p>
            <a:r>
              <a:rPr lang="en-US" dirty="0">
                <a:solidFill>
                  <a:srgbClr val="FFFF00"/>
                </a:solidFill>
              </a:rPr>
              <a:t>     so that when he comes and knocks 			Master comes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they can immediately open the door for him.		Servants alert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Stanza 3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It will be good for those servants			Servants blessed </a:t>
            </a:r>
          </a:p>
          <a:p>
            <a:r>
              <a:rPr lang="en-US" dirty="0">
                <a:solidFill>
                  <a:srgbClr val="FFFF00"/>
                </a:solidFill>
              </a:rPr>
              <a:t>     whose master finds them watching when he comes. 	Master comes/finds</a:t>
            </a:r>
          </a:p>
          <a:p>
            <a:r>
              <a:rPr lang="en-US" dirty="0">
                <a:solidFill>
                  <a:srgbClr val="00B0F0"/>
                </a:solidFill>
              </a:rPr>
              <a:t>          I tell you the truth, he will dress himself to serve, </a:t>
            </a:r>
          </a:p>
          <a:p>
            <a:r>
              <a:rPr lang="en-US" dirty="0">
                <a:solidFill>
                  <a:srgbClr val="00B0F0"/>
                </a:solidFill>
              </a:rPr>
              <a:t>          will have them recline at the table and will come 	Master serves servants</a:t>
            </a:r>
          </a:p>
          <a:p>
            <a:r>
              <a:rPr lang="en-US" dirty="0">
                <a:solidFill>
                  <a:srgbClr val="00B0F0"/>
                </a:solidFill>
              </a:rPr>
              <a:t>          and wait on them.</a:t>
            </a:r>
          </a:p>
          <a:p>
            <a:r>
              <a:rPr lang="en-US" dirty="0">
                <a:solidFill>
                  <a:srgbClr val="FFFF00"/>
                </a:solidFill>
              </a:rPr>
              <a:t>     … whose master finds them ready, even if he comes 	Master comes/finds</a:t>
            </a:r>
          </a:p>
          <a:p>
            <a:r>
              <a:rPr lang="en-US" dirty="0">
                <a:solidFill>
                  <a:srgbClr val="FFFF00"/>
                </a:solidFill>
              </a:rPr>
              <a:t>     in the second or third watch of the night.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It will be good for those servants			Servants blessed</a:t>
            </a:r>
          </a:p>
        </p:txBody>
      </p:sp>
    </p:spTree>
    <p:extLst>
      <p:ext uri="{BB962C8B-B14F-4D97-AF65-F5344CB8AC3E}">
        <p14:creationId xmlns:p14="http://schemas.microsoft.com/office/powerpoint/2010/main" val="2760098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12:35-48</a:t>
            </a:r>
          </a:p>
        </p:txBody>
      </p:sp>
      <p:pic>
        <p:nvPicPr>
          <p:cNvPr id="7170" name="Picture 2" descr="http://i.huffpost.com/gen/2136994/thumbs/o-GIRD-YOUR-LOINS-900.jpg?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44" y="921970"/>
            <a:ext cx="6473952" cy="593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34" y="1165166"/>
            <a:ext cx="17387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Being </a:t>
            </a:r>
          </a:p>
          <a:p>
            <a:r>
              <a:rPr lang="en-US" sz="3200" dirty="0">
                <a:solidFill>
                  <a:schemeClr val="bg1"/>
                </a:solidFill>
              </a:rPr>
              <a:t>prepared</a:t>
            </a:r>
          </a:p>
          <a:p>
            <a:r>
              <a:rPr lang="en-US" sz="3200" dirty="0">
                <a:solidFill>
                  <a:schemeClr val="bg1"/>
                </a:solidFill>
              </a:rPr>
              <a:t>to battle!</a:t>
            </a:r>
          </a:p>
        </p:txBody>
      </p:sp>
    </p:spTree>
    <p:extLst>
      <p:ext uri="{BB962C8B-B14F-4D97-AF65-F5344CB8AC3E}">
        <p14:creationId xmlns:p14="http://schemas.microsoft.com/office/powerpoint/2010/main" val="3938307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12:35-48</a:t>
            </a:r>
          </a:p>
        </p:txBody>
      </p:sp>
      <p:pic>
        <p:nvPicPr>
          <p:cNvPr id="9218" name="Picture 2" descr="https://scontent-yyz1-1.xx.fbcdn.net/hphotos-xpt1/t31.0-8/12778797_10204496384244750_84647592175972165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3" y="2896785"/>
            <a:ext cx="5151458" cy="38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691" y="827332"/>
            <a:ext cx="8483797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People ask me why I put up with the hassles of Christmas lights. Yes, I know that Jesus is the </a:t>
            </a:r>
          </a:p>
          <a:p>
            <a:r>
              <a:rPr lang="en-US" sz="1700" dirty="0">
                <a:solidFill>
                  <a:schemeClr val="bg1"/>
                </a:solidFill>
              </a:rPr>
              <a:t>light of the world, but that isn’t why I do it. In Saskatchewan, winters are harsh and though </a:t>
            </a:r>
          </a:p>
          <a:p>
            <a:r>
              <a:rPr lang="en-US" sz="1700" dirty="0">
                <a:solidFill>
                  <a:schemeClr val="bg1"/>
                </a:solidFill>
              </a:rPr>
              <a:t>beauty is there, it is often hidden. I put up lights because I think they add a splash of </a:t>
            </a:r>
          </a:p>
          <a:p>
            <a:r>
              <a:rPr lang="en-US" sz="1700" dirty="0">
                <a:solidFill>
                  <a:schemeClr val="bg1"/>
                </a:solidFill>
              </a:rPr>
              <a:t>technicolor beauty to a barren season. They have always brightened my evening and morning </a:t>
            </a:r>
          </a:p>
          <a:p>
            <a:r>
              <a:rPr lang="en-US" sz="1700" dirty="0">
                <a:solidFill>
                  <a:schemeClr val="bg1"/>
                </a:solidFill>
              </a:rPr>
              <a:t>trips. The cost of beauty? Pulling them down at the end of the season. </a:t>
            </a:r>
            <a:br>
              <a:rPr lang="en-US" sz="1700" dirty="0">
                <a:solidFill>
                  <a:schemeClr val="bg1"/>
                </a:solidFill>
              </a:rPr>
            </a:br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Adding beauty into lives, is an attainable goal for all of us. Maybe not with lights, but as </a:t>
            </a:r>
          </a:p>
          <a:p>
            <a:r>
              <a:rPr lang="en-US" sz="1700" dirty="0">
                <a:solidFill>
                  <a:schemeClr val="bg1"/>
                </a:solidFill>
              </a:rPr>
              <a:t>Peter suggests, through a gentle spirit. </a:t>
            </a:r>
          </a:p>
          <a:p>
            <a:r>
              <a:rPr lang="en-US" sz="1700" dirty="0">
                <a:solidFill>
                  <a:schemeClr val="bg1"/>
                </a:solidFill>
              </a:rPr>
              <a:t>Compassion and forgiveness, a kind </a:t>
            </a:r>
          </a:p>
          <a:p>
            <a:r>
              <a:rPr lang="en-US" sz="1700" dirty="0">
                <a:solidFill>
                  <a:schemeClr val="bg1"/>
                </a:solidFill>
              </a:rPr>
              <a:t>word instead of a sarcastic bite, a </a:t>
            </a:r>
          </a:p>
          <a:p>
            <a:r>
              <a:rPr lang="en-US" sz="1700" dirty="0">
                <a:solidFill>
                  <a:schemeClr val="bg1"/>
                </a:solidFill>
              </a:rPr>
              <a:t>smile of acknowledgment can go a </a:t>
            </a:r>
          </a:p>
          <a:p>
            <a:r>
              <a:rPr lang="en-US" sz="1700" dirty="0">
                <a:solidFill>
                  <a:schemeClr val="bg1"/>
                </a:solidFill>
              </a:rPr>
              <a:t>long way to lifting someone up and </a:t>
            </a:r>
          </a:p>
          <a:p>
            <a:r>
              <a:rPr lang="en-US" sz="1700" dirty="0">
                <a:solidFill>
                  <a:schemeClr val="bg1"/>
                </a:solidFill>
              </a:rPr>
              <a:t>instilling a hypodermic of hope. </a:t>
            </a:r>
          </a:p>
          <a:p>
            <a:r>
              <a:rPr lang="en-US" sz="1700" dirty="0">
                <a:solidFill>
                  <a:schemeClr val="bg1"/>
                </a:solidFill>
              </a:rPr>
              <a:t>There is always a cost to beautifying </a:t>
            </a:r>
          </a:p>
          <a:p>
            <a:r>
              <a:rPr lang="en-US" sz="1700" dirty="0">
                <a:solidFill>
                  <a:schemeClr val="bg1"/>
                </a:solidFill>
              </a:rPr>
              <a:t>something, but it is worth every penny. </a:t>
            </a:r>
            <a:br>
              <a:rPr lang="en-US" sz="1700" dirty="0">
                <a:solidFill>
                  <a:schemeClr val="bg1"/>
                </a:solidFill>
              </a:rPr>
            </a:br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In the meantime, I will remember that </a:t>
            </a:r>
          </a:p>
          <a:p>
            <a:r>
              <a:rPr lang="en-US" sz="1700" dirty="0">
                <a:solidFill>
                  <a:schemeClr val="bg1"/>
                </a:solidFill>
              </a:rPr>
              <a:t>the greens and oranges of Christmas </a:t>
            </a:r>
          </a:p>
          <a:p>
            <a:r>
              <a:rPr lang="en-US" sz="1700" dirty="0">
                <a:solidFill>
                  <a:schemeClr val="bg1"/>
                </a:solidFill>
              </a:rPr>
              <a:t>lights will soon give way to lush grass </a:t>
            </a:r>
          </a:p>
          <a:p>
            <a:r>
              <a:rPr lang="en-US" sz="1700" dirty="0">
                <a:solidFill>
                  <a:schemeClr val="bg1"/>
                </a:solidFill>
              </a:rPr>
              <a:t>and crackling campfires. Isn’t God </a:t>
            </a:r>
          </a:p>
          <a:p>
            <a:r>
              <a:rPr lang="en-US" sz="1700" dirty="0">
                <a:solidFill>
                  <a:schemeClr val="bg1"/>
                </a:solidFill>
              </a:rPr>
              <a:t>good, who paints us so much beauty </a:t>
            </a:r>
          </a:p>
          <a:p>
            <a:r>
              <a:rPr lang="en-US" sz="1700" dirty="0">
                <a:solidFill>
                  <a:schemeClr val="bg1"/>
                </a:solidFill>
              </a:rPr>
              <a:t>in life?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429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Servant Leadership</a:t>
            </a:r>
          </a:p>
        </p:txBody>
      </p:sp>
    </p:spTree>
    <p:extLst>
      <p:ext uri="{BB962C8B-B14F-4D97-AF65-F5344CB8AC3E}">
        <p14:creationId xmlns:p14="http://schemas.microsoft.com/office/powerpoint/2010/main" val="1995983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12:42-48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291" y="441037"/>
            <a:ext cx="183960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Attention To Detail</a:t>
            </a:r>
          </a:p>
        </p:txBody>
      </p:sp>
      <p:pic>
        <p:nvPicPr>
          <p:cNvPr id="4098" name="Picture 2" descr="https://cdn.tutsplus.com/psd/uploads/legacy/0813_Sports_Portrait/Background%201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0" r="2720" b="2928"/>
          <a:stretch/>
        </p:blipFill>
        <p:spPr bwMode="auto">
          <a:xfrm>
            <a:off x="188242" y="929578"/>
            <a:ext cx="5550281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.tutsplus.com/psd/uploads/legacy/0813_Sports_Portrait/Background%20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23" y="3902884"/>
            <a:ext cx="4014879" cy="275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175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12:35-48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291" y="441037"/>
            <a:ext cx="183960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Attention To Detail</a:t>
            </a:r>
          </a:p>
        </p:txBody>
      </p:sp>
      <p:pic>
        <p:nvPicPr>
          <p:cNvPr id="5124" name="Picture 4" descr="https://cdn.tutsplus.com/psd/uploads/legacy/0813_Sports_Portrait/Background%20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446"/>
            <a:ext cx="5715000" cy="67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cdn.tutsplus.com/psd/uploads/legacy/0813_Sports_Portrait/Background%20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9" y="920434"/>
            <a:ext cx="3630041" cy="2510779"/>
          </a:xfrm>
          <a:prstGeom prst="rect">
            <a:avLst/>
          </a:prstGeom>
          <a:noFill/>
          <a:effectLst>
            <a:outerShdw blurRad="152400" dist="38100" dir="2700000" sx="101000" sy="101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34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12:35-48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291" y="441037"/>
            <a:ext cx="183960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Attention To Detail</a:t>
            </a:r>
          </a:p>
        </p:txBody>
      </p:sp>
      <p:pic>
        <p:nvPicPr>
          <p:cNvPr id="6146" name="Picture 2" descr="https://cdn.tutsplus.com/psd/uploads/legacy/0813_Sports_Portrait/Basketball%20Player%2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91" y="1256287"/>
            <a:ext cx="57150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dn.tutsplus.com/psd/uploads/legacy/0813_Sports_Portrait/Composite%20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06" y="886955"/>
            <a:ext cx="4649755" cy="56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379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12:35-48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291" y="441037"/>
            <a:ext cx="183960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Attention To Detail</a:t>
            </a:r>
          </a:p>
        </p:txBody>
      </p:sp>
      <p:pic>
        <p:nvPicPr>
          <p:cNvPr id="7170" name="Picture 2" descr="https://cdn.tutsplus.com/psd/uploads/legacy/0813_Sports_Portrait/Composite%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3" y="1755146"/>
            <a:ext cx="57150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.tutsplus.com/psd/uploads/legacy/0813_Sports_Portrait/Composite%2010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74" y="1179701"/>
            <a:ext cx="3810000" cy="2660651"/>
          </a:xfrm>
          <a:prstGeom prst="rect">
            <a:avLst/>
          </a:prstGeom>
          <a:noFill/>
          <a:effectLst>
            <a:outerShdw blurRad="228600" dist="50800" dir="12120000" sx="103000" sy="103000" algn="ctr" rotWithShape="0">
              <a:srgbClr val="000000">
                <a:alpha val="5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92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629762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On The Way To Jerusalem</a:t>
            </a:r>
          </a:p>
          <a:p>
            <a:r>
              <a:rPr lang="en-US" sz="1600" dirty="0">
                <a:solidFill>
                  <a:schemeClr val="bg1"/>
                </a:solidFill>
              </a:rPr>
              <a:t>9:51-62		Jesus now turns towards Jerusalem (and the cross).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10:1-24		The seventy disciples are sent out to minister. </a:t>
            </a:r>
          </a:p>
          <a:p>
            <a:r>
              <a:rPr lang="en-US" sz="1600" dirty="0">
                <a:solidFill>
                  <a:schemeClr val="bg1"/>
                </a:solidFill>
              </a:rPr>
              <a:t>10:25-29		The lawyer asks, “Who is my </a:t>
            </a:r>
            <a:r>
              <a:rPr lang="en-US" sz="1600" dirty="0" err="1">
                <a:solidFill>
                  <a:schemeClr val="bg1"/>
                </a:solidFill>
              </a:rPr>
              <a:t>neighbour</a:t>
            </a:r>
            <a:r>
              <a:rPr lang="en-US" sz="1600" dirty="0">
                <a:solidFill>
                  <a:schemeClr val="bg1"/>
                </a:solidFill>
              </a:rPr>
              <a:t>”?</a:t>
            </a:r>
          </a:p>
          <a:p>
            <a:r>
              <a:rPr lang="en-US" sz="1600" dirty="0">
                <a:solidFill>
                  <a:schemeClr val="bg1"/>
                </a:solidFill>
              </a:rPr>
              <a:t>10:30-37		The good Samaritan story.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10:38-42		The contrasts between Mary and Martha.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11:1		Jesus praying.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11:2-4  		Jesus’ instructions on prayer.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11:5-13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parable on prayer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11:14-28		Jesus teaches on Demonism</a:t>
            </a:r>
          </a:p>
          <a:p>
            <a:r>
              <a:rPr lang="en-US" sz="1600" dirty="0">
                <a:solidFill>
                  <a:schemeClr val="bg1"/>
                </a:solidFill>
              </a:rPr>
              <a:t>11:29-32		The sign of Jonah</a:t>
            </a:r>
          </a:p>
          <a:p>
            <a:r>
              <a:rPr lang="en-US" sz="1600" dirty="0">
                <a:solidFill>
                  <a:schemeClr val="bg1"/>
                </a:solidFill>
              </a:rPr>
              <a:t>11:33-38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candle.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11:39-44		The Pharisees are denounced.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11:45-54		The lawyers are denounced.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12:1-12		The warning about false doctrine.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12:13-34		The warnings against greediness.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12:35-48		The warning about watching for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the second coming.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12:49-59		Christ “divides” people.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1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12:35-48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291" y="441037"/>
            <a:ext cx="183960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Attention To Detail</a:t>
            </a:r>
          </a:p>
        </p:txBody>
      </p:sp>
      <p:pic>
        <p:nvPicPr>
          <p:cNvPr id="8194" name="Picture 2" descr="https://cdn.tutsplus.com/psd/uploads/legacy/0813_Sports_Portrait/Composite%201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675" y="7570"/>
            <a:ext cx="5592187" cy="685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038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12:49-53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691" y="827332"/>
            <a:ext cx="386118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When is unity right and when is it wrong?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866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The Problem Of Unity</a:t>
            </a:r>
          </a:p>
        </p:txBody>
      </p:sp>
      <p:pic>
        <p:nvPicPr>
          <p:cNvPr id="4098" name="Picture 2" descr="http://limpingintotruth.com/wp-content/uploads/2014/06/unity-han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43" y="1002730"/>
            <a:ext cx="4227955" cy="228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mergingtruths.com/resources/The-Tower-of-Babel/babel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1" y="1847768"/>
            <a:ext cx="4452360" cy="3470926"/>
          </a:xfrm>
          <a:prstGeom prst="rect">
            <a:avLst/>
          </a:prstGeom>
          <a:noFill/>
          <a:effectLst>
            <a:outerShdw blurRad="330200" dist="63500" dir="2700000" sx="101000" sy="101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7" y="3089049"/>
            <a:ext cx="4593495" cy="34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89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12:49-53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232" y="1013262"/>
            <a:ext cx="8361904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Organization unity is not the same thing as spiritual unity.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What is the unifying principle or things?  Does unity become the end goal?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Do I derive power and influence from unity?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What does this unity require me to surrender? (What are my non-negotiables [Galatians 1]?)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Can I discern between the essentials of my faith and the secondary issues?</a:t>
            </a:r>
          </a:p>
          <a:p>
            <a:r>
              <a:rPr lang="en-US" sz="1700" dirty="0">
                <a:solidFill>
                  <a:schemeClr val="bg1"/>
                </a:solidFill>
              </a:rPr>
              <a:t>	- Indeed, are their secondary issues?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Conformity requires sameness and agreement. It requires </a:t>
            </a:r>
          </a:p>
          <a:p>
            <a:r>
              <a:rPr lang="en-US" sz="1700" dirty="0">
                <a:solidFill>
                  <a:schemeClr val="bg1"/>
                </a:solidFill>
              </a:rPr>
              <a:t>obedience to socially accepted standards and conventions. </a:t>
            </a:r>
          </a:p>
          <a:p>
            <a:r>
              <a:rPr lang="en-US" sz="1700" dirty="0">
                <a:solidFill>
                  <a:schemeClr val="bg1"/>
                </a:solidFill>
              </a:rPr>
              <a:t>It means, to me, to act, think, speak and feel “the same.” </a:t>
            </a:r>
          </a:p>
          <a:p>
            <a:r>
              <a:rPr lang="en-US" sz="1700" dirty="0">
                <a:solidFill>
                  <a:schemeClr val="bg1"/>
                </a:solidFill>
              </a:rPr>
              <a:t>Conformity is not unity.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866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The Problem Of Unity</a:t>
            </a:r>
          </a:p>
        </p:txBody>
      </p:sp>
    </p:spTree>
    <p:extLst>
      <p:ext uri="{BB962C8B-B14F-4D97-AF65-F5344CB8AC3E}">
        <p14:creationId xmlns:p14="http://schemas.microsoft.com/office/powerpoint/2010/main" val="3729198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12:54-56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613" y="1153052"/>
            <a:ext cx="8097858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What kind of issues should we be watching today?</a:t>
            </a:r>
          </a:p>
          <a:p>
            <a:r>
              <a:rPr lang="en-US" sz="1700" dirty="0">
                <a:solidFill>
                  <a:schemeClr val="bg1"/>
                </a:solidFill>
              </a:rPr>
              <a:t>o	Education and tech and science will solve our woes</a:t>
            </a:r>
          </a:p>
          <a:p>
            <a:r>
              <a:rPr lang="en-US" sz="1700" dirty="0">
                <a:solidFill>
                  <a:schemeClr val="bg1"/>
                </a:solidFill>
              </a:rPr>
              <a:t>o	Tech further eroding relationships</a:t>
            </a:r>
          </a:p>
          <a:p>
            <a:r>
              <a:rPr lang="en-US" sz="1700" dirty="0">
                <a:solidFill>
                  <a:schemeClr val="bg1"/>
                </a:solidFill>
              </a:rPr>
              <a:t>o	The heart to consume rather than create</a:t>
            </a:r>
          </a:p>
          <a:p>
            <a:r>
              <a:rPr lang="en-US" sz="1700" dirty="0">
                <a:solidFill>
                  <a:schemeClr val="bg1"/>
                </a:solidFill>
              </a:rPr>
              <a:t>o	The belief that politics will solve problems</a:t>
            </a:r>
          </a:p>
          <a:p>
            <a:r>
              <a:rPr lang="en-US" sz="1700" dirty="0">
                <a:solidFill>
                  <a:schemeClr val="bg1"/>
                </a:solidFill>
              </a:rPr>
              <a:t>		- The more we refuse to self-regulate, the more laws are required to </a:t>
            </a:r>
          </a:p>
          <a:p>
            <a:r>
              <a:rPr lang="en-US" sz="1700" dirty="0">
                <a:solidFill>
                  <a:schemeClr val="bg1"/>
                </a:solidFill>
              </a:rPr>
              <a:t>		   force regulation</a:t>
            </a:r>
          </a:p>
          <a:p>
            <a:r>
              <a:rPr lang="en-US" sz="1700" dirty="0">
                <a:solidFill>
                  <a:schemeClr val="bg1"/>
                </a:solidFill>
              </a:rPr>
              <a:t>o	The belief that faith has no public place</a:t>
            </a:r>
          </a:p>
          <a:p>
            <a:r>
              <a:rPr lang="en-US" sz="1700" dirty="0">
                <a:solidFill>
                  <a:schemeClr val="bg1"/>
                </a:solidFill>
              </a:rPr>
              <a:t>		- What then informs our ethic?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Others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2442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Discernment </a:t>
            </a:r>
          </a:p>
        </p:txBody>
      </p:sp>
      <p:pic>
        <p:nvPicPr>
          <p:cNvPr id="6146" name="Picture 2" descr="http://www.kidsnewtocanada.ca/uploads/miscellaneous/Introduction_to_clinical_cultural_compet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47" y="3725778"/>
            <a:ext cx="4947645" cy="310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797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12:57-59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4145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Getting Right With God</a:t>
            </a:r>
          </a:p>
        </p:txBody>
      </p:sp>
      <p:pic>
        <p:nvPicPr>
          <p:cNvPr id="7170" name="Picture 2" descr="http://www.hyestmagazine.com/wp-content/uploads/2015/09/Judges-hammer-collap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2" y="1002730"/>
            <a:ext cx="826770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6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2801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Worse Sinners?</a:t>
            </a:r>
          </a:p>
        </p:txBody>
      </p:sp>
      <p:pic>
        <p:nvPicPr>
          <p:cNvPr id="8194" name="Picture 2" descr="http://discoverhistorictravel.com/wp-content/uploads/2012/08/new-orleans-floo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23" y="1247100"/>
            <a:ext cx="7343775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422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2801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Worse Sinners?</a:t>
            </a:r>
          </a:p>
        </p:txBody>
      </p:sp>
      <p:pic>
        <p:nvPicPr>
          <p:cNvPr id="9218" name="Picture 2" descr="http://www.urbansurvivalnetwork.com/wp-content/uploads/2013/11/Earthquake-Pictures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81" y="3702098"/>
            <a:ext cx="4732459" cy="307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dn.zmescience.com/wp-content/uploads/2015/01/italy-sicily-stromboli-volcano-erup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1002730"/>
            <a:ext cx="5768440" cy="32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983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13:1-9</a:t>
            </a:r>
          </a:p>
        </p:txBody>
      </p:sp>
      <p:pic>
        <p:nvPicPr>
          <p:cNvPr id="5122" name="Picture 2" descr="http://www.predestinarian.net/filedata/fetch?id=106496&amp;d=14299782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81" y="1310925"/>
            <a:ext cx="76200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lantyourdream.net/wp-content/uploads/2012/01/Fig-Tree-is-not-d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5" y="233289"/>
            <a:ext cx="2020562" cy="2690980"/>
          </a:xfrm>
          <a:prstGeom prst="rect">
            <a:avLst/>
          </a:prstGeom>
          <a:noFill/>
          <a:effectLst>
            <a:outerShdw blurRad="114300" dist="38100" dir="2700000" sx="101000" sy="101000" algn="tl" rotWithShape="0">
              <a:prstClr val="black">
                <a:alpha val="8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61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13:1-9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777"/>
            <a:ext cx="9144000" cy="51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64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13:1-9</a:t>
            </a:r>
          </a:p>
        </p:txBody>
      </p:sp>
      <p:pic>
        <p:nvPicPr>
          <p:cNvPr id="11266" name="Picture 2" descr="https://upload.wikimedia.org/wikipedia/commons/b/b2/Ercole_de_Roberti_Destruction_of_Jerusalem_Fighting_Fleeing_Marching_Slaying_Burning_Chemical_reactions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2" y="1274259"/>
            <a:ext cx="8639175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9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58353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13:1-5		Jesus teaches on repentance and being ready.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13:6-9		The barren fig tree (this represents Israel).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13:10-17		</a:t>
            </a:r>
            <a:r>
              <a:rPr lang="en-US" sz="1600" dirty="0">
                <a:solidFill>
                  <a:schemeClr val="accent6"/>
                </a:solidFill>
              </a:rPr>
              <a:t>The healing of another woman.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13:18-21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parables of the mustard seed and leaven.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13:22-30		How many will be saved?</a:t>
            </a:r>
          </a:p>
          <a:p>
            <a:r>
              <a:rPr lang="en-US" sz="1600" dirty="0">
                <a:solidFill>
                  <a:schemeClr val="bg1"/>
                </a:solidFill>
              </a:rPr>
              <a:t>13:31-33		Jesus warns about Herod.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13:34-35		Jesus weeps over Jerusalem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14:1-6		</a:t>
            </a:r>
            <a:r>
              <a:rPr lang="en-US" sz="1600" dirty="0">
                <a:solidFill>
                  <a:schemeClr val="accent6"/>
                </a:solidFill>
              </a:rPr>
              <a:t>The healing on the Sabbath.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14:7-15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over-zealous guest.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14:16-24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great supper.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 14:25-35		The cost of discipleship.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15:1-7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sheep.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15:8-10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coin.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15:11-32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(prodigal) son.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16:1-18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dishonest steward.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16:19-31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story (not parable) of the rich man 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	and Lazarus.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17:1-10		The teaching on forgiveness and service.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17:11-19		</a:t>
            </a:r>
            <a:r>
              <a:rPr lang="en-US" sz="1600" dirty="0">
                <a:solidFill>
                  <a:schemeClr val="accent6"/>
                </a:solidFill>
              </a:rPr>
              <a:t>The cleansing of the ten lepers.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17:20-37		The question of “when the Kingdom of God”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should come.</a:t>
            </a:r>
          </a:p>
        </p:txBody>
      </p:sp>
    </p:spTree>
    <p:extLst>
      <p:ext uri="{BB962C8B-B14F-4D97-AF65-F5344CB8AC3E}">
        <p14:creationId xmlns:p14="http://schemas.microsoft.com/office/powerpoint/2010/main" val="2650930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13:1-9</a:t>
            </a:r>
          </a:p>
        </p:txBody>
      </p:sp>
      <p:pic>
        <p:nvPicPr>
          <p:cNvPr id="4098" name="Picture 2" descr="Alfred Nobel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20" y="1538364"/>
            <a:ext cx="3911820" cy="52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122" y="333519"/>
            <a:ext cx="489390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Alfred Nobel</a:t>
            </a:r>
          </a:p>
          <a:p>
            <a:r>
              <a:rPr lang="en-US" sz="2000" dirty="0">
                <a:solidFill>
                  <a:schemeClr val="bg1"/>
                </a:solidFill>
              </a:rPr>
              <a:t>October 21 1833 (Stockholm, Sweden)</a:t>
            </a:r>
          </a:p>
          <a:p>
            <a:r>
              <a:rPr lang="en-US" sz="2000" dirty="0">
                <a:solidFill>
                  <a:schemeClr val="bg1"/>
                </a:solidFill>
              </a:rPr>
              <a:t>Died: December 10 1896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Known for inventing dynamite, Nobel also </a:t>
            </a:r>
          </a:p>
          <a:p>
            <a:r>
              <a:rPr lang="en-US" sz="2000" dirty="0">
                <a:solidFill>
                  <a:schemeClr val="bg1"/>
                </a:solidFill>
              </a:rPr>
              <a:t>owned </a:t>
            </a:r>
            <a:r>
              <a:rPr lang="en-US" sz="2000" dirty="0" err="1">
                <a:solidFill>
                  <a:schemeClr val="bg1"/>
                </a:solidFill>
              </a:rPr>
              <a:t>Bofors</a:t>
            </a:r>
            <a:r>
              <a:rPr lang="en-US" sz="2000" dirty="0">
                <a:solidFill>
                  <a:schemeClr val="bg1"/>
                </a:solidFill>
              </a:rPr>
              <a:t>, which he had redirected from </a:t>
            </a:r>
          </a:p>
          <a:p>
            <a:r>
              <a:rPr lang="en-US" sz="2000" dirty="0">
                <a:solidFill>
                  <a:schemeClr val="bg1"/>
                </a:solidFill>
              </a:rPr>
              <a:t>its previous role as primarily an iron and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steel producer to a major manufacturer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cannon and other armaments. Nobel held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355 different patents, dynamite being the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most famous. </a:t>
            </a:r>
          </a:p>
        </p:txBody>
      </p:sp>
    </p:spTree>
    <p:extLst>
      <p:ext uri="{BB962C8B-B14F-4D97-AF65-F5344CB8AC3E}">
        <p14:creationId xmlns:p14="http://schemas.microsoft.com/office/powerpoint/2010/main" val="981442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3745" y="3528291"/>
            <a:ext cx="4032168" cy="31957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13:1-9</a:t>
            </a:r>
          </a:p>
        </p:txBody>
      </p:sp>
      <p:pic>
        <p:nvPicPr>
          <p:cNvPr id="4098" name="Picture 2" descr="Alfred Nobel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3" y="3213061"/>
            <a:ext cx="2526640" cy="33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6230" y="310358"/>
            <a:ext cx="8499058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Alfred Nobel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 1888 Alfred's brother </a:t>
            </a:r>
            <a:r>
              <a:rPr lang="en-US" sz="2400" dirty="0" err="1">
                <a:solidFill>
                  <a:schemeClr val="bg1"/>
                </a:solidFill>
              </a:rPr>
              <a:t>Ludvig</a:t>
            </a:r>
            <a:r>
              <a:rPr lang="en-US" sz="2400" dirty="0">
                <a:solidFill>
                  <a:schemeClr val="bg1"/>
                </a:solidFill>
              </a:rPr>
              <a:t> died while visiting Cannes and a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French newspaper erroneously published Alfred's obituary. It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condemned him for his invention of dynamite and is said to have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brought about his decision to leave a better legacy after his death.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obituary stated, "The merchant of death is dead"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 went on to say, "Dr. Alfred Nobel, who </a:t>
            </a:r>
          </a:p>
          <a:p>
            <a:r>
              <a:rPr lang="en-US" sz="2400" dirty="0">
                <a:solidFill>
                  <a:schemeClr val="bg1"/>
                </a:solidFill>
              </a:rPr>
              <a:t>became rich by finding ways to kill more people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faster than ever before, died yesterday."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Alfred (who never had a wife or children) was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disappointed with what he read and concerned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with how he would be remembered.</a:t>
            </a:r>
          </a:p>
        </p:txBody>
      </p:sp>
    </p:spTree>
    <p:extLst>
      <p:ext uri="{BB962C8B-B14F-4D97-AF65-F5344CB8AC3E}">
        <p14:creationId xmlns:p14="http://schemas.microsoft.com/office/powerpoint/2010/main" val="19090025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3745" y="3528291"/>
            <a:ext cx="4032168" cy="31957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13:1-9</a:t>
            </a:r>
          </a:p>
        </p:txBody>
      </p:sp>
      <p:pic>
        <p:nvPicPr>
          <p:cNvPr id="4098" name="Picture 2" descr="Alfred Nobel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3" y="3213061"/>
            <a:ext cx="2526640" cy="33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6230" y="310358"/>
            <a:ext cx="875092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Alfred Nobel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On 27 November 1895, at the Swedish-Norwegian Club in Paris, 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Nobel signed his last will and testament and set aside the bulk of his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estate to establish the Nobel Prizes, to be awarded annually without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distinction of nationality.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first three of these prizes are awarded for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eminence in </a:t>
            </a:r>
            <a:r>
              <a:rPr lang="en-US" sz="2400" u="sng" dirty="0">
                <a:solidFill>
                  <a:schemeClr val="bg1"/>
                </a:solidFill>
              </a:rPr>
              <a:t>physical science</a:t>
            </a:r>
            <a:r>
              <a:rPr lang="en-US" sz="2400" dirty="0">
                <a:solidFill>
                  <a:schemeClr val="bg1"/>
                </a:solidFill>
              </a:rPr>
              <a:t>, in </a:t>
            </a:r>
            <a:r>
              <a:rPr lang="en-US" sz="2400" u="sng" dirty="0">
                <a:solidFill>
                  <a:schemeClr val="bg1"/>
                </a:solidFill>
              </a:rPr>
              <a:t>chemistry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</a:t>
            </a:r>
            <a:r>
              <a:rPr lang="en-US" sz="2400" u="sng" dirty="0">
                <a:solidFill>
                  <a:schemeClr val="bg1"/>
                </a:solidFill>
              </a:rPr>
              <a:t>medical science or physiology</a:t>
            </a:r>
            <a:r>
              <a:rPr lang="en-US" sz="2400" dirty="0">
                <a:solidFill>
                  <a:schemeClr val="bg1"/>
                </a:solidFill>
              </a:rPr>
              <a:t>; the fourth is for </a:t>
            </a:r>
          </a:p>
          <a:p>
            <a:r>
              <a:rPr lang="en-US" sz="2400" u="sng" dirty="0">
                <a:solidFill>
                  <a:schemeClr val="bg1"/>
                </a:solidFill>
              </a:rPr>
              <a:t>literary work </a:t>
            </a:r>
            <a:r>
              <a:rPr lang="en-US" sz="2400" dirty="0">
                <a:solidFill>
                  <a:schemeClr val="bg1"/>
                </a:solidFill>
              </a:rPr>
              <a:t>"in an ideal direction" and the fifth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prize is to be given to the person or society that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renders the </a:t>
            </a:r>
            <a:r>
              <a:rPr lang="en-US" sz="2400" u="sng" dirty="0">
                <a:solidFill>
                  <a:schemeClr val="bg1"/>
                </a:solidFill>
              </a:rPr>
              <a:t>greatest service to the cause of </a:t>
            </a:r>
          </a:p>
          <a:p>
            <a:r>
              <a:rPr lang="en-US" sz="2400" u="sng" dirty="0">
                <a:solidFill>
                  <a:schemeClr val="bg1"/>
                </a:solidFill>
              </a:rPr>
              <a:t>international fraternity</a:t>
            </a:r>
            <a:r>
              <a:rPr lang="en-US" sz="2400" dirty="0">
                <a:solidFill>
                  <a:schemeClr val="bg1"/>
                </a:solidFill>
              </a:rPr>
              <a:t>, in the suppression or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reduction of standing armies, or in the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establishment or furtherance of peace congresses.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25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13:10-14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094" y="1142535"/>
            <a:ext cx="8426025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When it comes to the demonic, no one has spoken more eloquently that C. S. Lewis in </a:t>
            </a:r>
          </a:p>
          <a:p>
            <a:r>
              <a:rPr lang="en-US" sz="1700" dirty="0">
                <a:solidFill>
                  <a:schemeClr val="bg1"/>
                </a:solidFill>
              </a:rPr>
              <a:t>The </a:t>
            </a:r>
            <a:r>
              <a:rPr lang="en-US" sz="1700" dirty="0" err="1">
                <a:solidFill>
                  <a:schemeClr val="bg1"/>
                </a:solidFill>
              </a:rPr>
              <a:t>Screwtape</a:t>
            </a:r>
            <a:r>
              <a:rPr lang="en-US" sz="1700" dirty="0">
                <a:solidFill>
                  <a:schemeClr val="bg1"/>
                </a:solidFill>
              </a:rPr>
              <a:t> Letters. The whole book is worth reading and reflecting on, especially in </a:t>
            </a:r>
          </a:p>
          <a:p>
            <a:r>
              <a:rPr lang="en-US" sz="1700" dirty="0">
                <a:solidFill>
                  <a:schemeClr val="bg1"/>
                </a:solidFill>
              </a:rPr>
              <a:t>an era that has seen an increase in interest in Satan. Here are a few key citations: 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There are two equal and opposite errors into which our race can fall about the devils. </a:t>
            </a:r>
          </a:p>
          <a:p>
            <a:r>
              <a:rPr lang="en-US" sz="1700" dirty="0">
                <a:solidFill>
                  <a:schemeClr val="bg1"/>
                </a:solidFill>
              </a:rPr>
              <a:t>One is to disbelieve in their existence. The other is to believe, and feel an excessive and </a:t>
            </a:r>
          </a:p>
          <a:p>
            <a:r>
              <a:rPr lang="en-US" sz="1700" dirty="0">
                <a:solidFill>
                  <a:schemeClr val="bg1"/>
                </a:solidFill>
              </a:rPr>
              <a:t>unhealthy interest in them. They themselves are equally pleased by both errors, and hail </a:t>
            </a:r>
          </a:p>
          <a:p>
            <a:r>
              <a:rPr lang="en-US" sz="1700" dirty="0">
                <a:solidFill>
                  <a:schemeClr val="bg1"/>
                </a:solidFill>
              </a:rPr>
              <a:t>a materialist or a magician with the same delight. 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[</a:t>
            </a:r>
            <a:r>
              <a:rPr lang="en-US" sz="1700" dirty="0" err="1">
                <a:solidFill>
                  <a:schemeClr val="bg1"/>
                </a:solidFill>
              </a:rPr>
              <a:t>Screwtape</a:t>
            </a:r>
            <a:r>
              <a:rPr lang="en-US" sz="1700" dirty="0">
                <a:solidFill>
                  <a:schemeClr val="bg1"/>
                </a:solidFill>
              </a:rPr>
              <a:t> to his devil assistant]: It is funny how mortals always picture us [devils] as putting </a:t>
            </a:r>
          </a:p>
          <a:p>
            <a:r>
              <a:rPr lang="en-US" sz="1700" dirty="0">
                <a:solidFill>
                  <a:schemeClr val="bg1"/>
                </a:solidFill>
              </a:rPr>
              <a:t>things into their minds: in reality our best work in done by keeping things out. </a:t>
            </a:r>
          </a:p>
          <a:p>
            <a:r>
              <a:rPr lang="en-US" sz="1700" dirty="0">
                <a:solidFill>
                  <a:schemeClr val="bg1"/>
                </a:solidFill>
              </a:rPr>
              <a:t>	 	 	 	 </a:t>
            </a:r>
          </a:p>
          <a:p>
            <a:r>
              <a:rPr lang="en-US" sz="1700" dirty="0">
                <a:solidFill>
                  <a:schemeClr val="bg1"/>
                </a:solidFill>
              </a:rPr>
              <a:t>[</a:t>
            </a:r>
            <a:r>
              <a:rPr lang="en-US" sz="1700" dirty="0" err="1">
                <a:solidFill>
                  <a:schemeClr val="bg1"/>
                </a:solidFill>
              </a:rPr>
              <a:t>Screwtape</a:t>
            </a:r>
            <a:r>
              <a:rPr lang="en-US" sz="1700" dirty="0">
                <a:solidFill>
                  <a:schemeClr val="bg1"/>
                </a:solidFill>
              </a:rPr>
              <a:t> to his devil assistant]: Our policy, for the </a:t>
            </a:r>
          </a:p>
          <a:p>
            <a:r>
              <a:rPr lang="en-US" sz="1700" dirty="0">
                <a:solidFill>
                  <a:schemeClr val="bg1"/>
                </a:solidFill>
              </a:rPr>
              <a:t>moment, is to conceal ourselves.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2200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Repentance</a:t>
            </a:r>
          </a:p>
        </p:txBody>
      </p:sp>
    </p:spTree>
    <p:extLst>
      <p:ext uri="{BB962C8B-B14F-4D97-AF65-F5344CB8AC3E}">
        <p14:creationId xmlns:p14="http://schemas.microsoft.com/office/powerpoint/2010/main" val="35098347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13:15-17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094" y="1142535"/>
            <a:ext cx="4489306" cy="506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What is the Lord speaking to you about?</a:t>
            </a:r>
          </a:p>
          <a:p>
            <a:r>
              <a:rPr lang="en-US" sz="1700" dirty="0">
                <a:solidFill>
                  <a:schemeClr val="bg1"/>
                </a:solidFill>
              </a:rPr>
              <a:t>What does He desire to change?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If the answer is nothing, you are not listening </a:t>
            </a:r>
          </a:p>
          <a:p>
            <a:r>
              <a:rPr lang="en-US" sz="1700" dirty="0">
                <a:solidFill>
                  <a:schemeClr val="bg1"/>
                </a:solidFill>
              </a:rPr>
              <a:t>close enough.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What is making you angry these day? Defensive?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What themes are constantly bombarding you?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What are your mentors saying to you?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What aspects of your life are in need of </a:t>
            </a:r>
          </a:p>
          <a:p>
            <a:r>
              <a:rPr lang="en-US" sz="1700" dirty="0">
                <a:solidFill>
                  <a:schemeClr val="bg1"/>
                </a:solidFill>
              </a:rPr>
              <a:t>the Lord's touch?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1700" dirty="0">
                <a:solidFill>
                  <a:schemeClr val="bg1"/>
                </a:solidFill>
              </a:rPr>
              <a:t>What next????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821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Change??</a:t>
            </a:r>
          </a:p>
        </p:txBody>
      </p:sp>
      <p:pic>
        <p:nvPicPr>
          <p:cNvPr id="5122" name="Picture 2" descr="https://everylittlethingblogdotcom.files.wordpress.com/2014/10/blessthemchange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96" y="933483"/>
            <a:ext cx="3741642" cy="561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5520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13:18-30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2416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The Kingdom</a:t>
            </a:r>
          </a:p>
        </p:txBody>
      </p:sp>
      <p:pic>
        <p:nvPicPr>
          <p:cNvPr id="8194" name="Picture 2" descr="https://wordhavering.files.wordpress.com/2013/03/mustard-se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9" y="715224"/>
            <a:ext cx="801052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563" y="5647313"/>
            <a:ext cx="4405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Kingdom grows.</a:t>
            </a:r>
          </a:p>
        </p:txBody>
      </p:sp>
    </p:spTree>
    <p:extLst>
      <p:ext uri="{BB962C8B-B14F-4D97-AF65-F5344CB8AC3E}">
        <p14:creationId xmlns:p14="http://schemas.microsoft.com/office/powerpoint/2010/main" val="42441923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theayurveda.org/wp-content/uploads/2015/08/Garden-of-Indian-Must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8" y="792181"/>
            <a:ext cx="896302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13:18-30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2416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The Kingdom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563" y="5647313"/>
            <a:ext cx="1940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Mustard</a:t>
            </a:r>
          </a:p>
        </p:txBody>
      </p:sp>
    </p:spTree>
    <p:extLst>
      <p:ext uri="{BB962C8B-B14F-4D97-AF65-F5344CB8AC3E}">
        <p14:creationId xmlns:p14="http://schemas.microsoft.com/office/powerpoint/2010/main" val="1732021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13:18-30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2416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The Kingdom</a:t>
            </a:r>
          </a:p>
        </p:txBody>
      </p:sp>
      <p:pic>
        <p:nvPicPr>
          <p:cNvPr id="10242" name="Picture 2" descr="http://jimjeffery.com/home/wp-content/uploads/galleries/post-282/full/sharpisrael%208_236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06" y="2430832"/>
            <a:ext cx="6403556" cy="4266783"/>
          </a:xfrm>
          <a:prstGeom prst="rect">
            <a:avLst/>
          </a:prstGeom>
          <a:noFill/>
          <a:effectLst>
            <a:outerShdw blurRad="50800" dist="50800" dir="5400000" sx="102000" sy="102000" algn="ctr" rotWithShape="0">
              <a:schemeClr val="tx1">
                <a:alpha val="9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slowdowncookmore.com/wp-content/uploads/2011/09/sam-wells-food-photographer-lifestyle-photographer-san-diego-california-slow-foodnatural-leaven-bread0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0" y="1002730"/>
            <a:ext cx="4997513" cy="3331675"/>
          </a:xfrm>
          <a:prstGeom prst="rect">
            <a:avLst/>
          </a:prstGeom>
          <a:noFill/>
          <a:effectLst>
            <a:outerShdw blurRad="152400" dist="50800" dir="5400000" sx="102000" sy="102000" algn="ctr" rotWithShape="0">
              <a:schemeClr val="tx1">
                <a:alpha val="9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87464" y="6142129"/>
            <a:ext cx="363099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Wheat and tares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61447" y="958385"/>
            <a:ext cx="16442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Leaven</a:t>
            </a:r>
          </a:p>
        </p:txBody>
      </p:sp>
    </p:spTree>
    <p:extLst>
      <p:ext uri="{BB962C8B-B14F-4D97-AF65-F5344CB8AC3E}">
        <p14:creationId xmlns:p14="http://schemas.microsoft.com/office/powerpoint/2010/main" val="27848223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13:18-30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957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What Does "Pressing In"  look Like?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383"/>
            <a:ext cx="9144000" cy="318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78" y="4078495"/>
            <a:ext cx="5430322" cy="2324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7"/>
          <a:stretch/>
        </p:blipFill>
        <p:spPr>
          <a:xfrm>
            <a:off x="560391" y="3627787"/>
            <a:ext cx="2743200" cy="30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1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13:18-30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957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What Does "Pressing In"  look Like?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8" y="1539090"/>
            <a:ext cx="8814432" cy="51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48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5805244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18:1-8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Unjust Judge.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18:9-14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Pharisee and the Publican.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18:15-17		Jesus blesses the little children.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18:18-30		The story of the rich young ruler.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18:31-34		Jesus predicts His death.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18:35-43		</a:t>
            </a:r>
            <a:r>
              <a:rPr lang="en-US" sz="1600" dirty="0">
                <a:solidFill>
                  <a:schemeClr val="accent6"/>
                </a:solidFill>
              </a:rPr>
              <a:t>Jesus heals the blind man near Jericho.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19:1-10		The conversion of Zacchaeus.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19:11-27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pounds.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19:28-40		The triumphal entry into Jerusalem.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19:41-44		Jesus weeps over Jerusalem.</a:t>
            </a:r>
          </a:p>
          <a:p>
            <a:r>
              <a:rPr lang="en-US" sz="1600" dirty="0">
                <a:solidFill>
                  <a:schemeClr val="bg1"/>
                </a:solidFill>
              </a:rPr>
              <a:t>19:45-48		Again, Jesus cleanses the Temple court.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Temple Teachings</a:t>
            </a:r>
          </a:p>
          <a:p>
            <a:r>
              <a:rPr lang="en-US" sz="1600" dirty="0">
                <a:solidFill>
                  <a:schemeClr val="bg1"/>
                </a:solidFill>
              </a:rPr>
              <a:t>20:1-8		The authority of Jesus is questioned.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20:9-18		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vineyard.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20:19-26		The question about tax money.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20:27-38		The Sadducees are silenced.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20:39-47		The scribes are interrogated.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21:1-4		Jesus observes the widow’s mite offering.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21:5-38		Jesus discusses the end-times issues.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082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13:18-30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957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What Does "Pressing In"  look Like?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196"/>
            <a:ext cx="9144000" cy="4462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23" y="4410669"/>
            <a:ext cx="5546757" cy="23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297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13:18-30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957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What Does "Pressing In"  look Like?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2047875"/>
            <a:ext cx="8239125" cy="4810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99" y="233289"/>
            <a:ext cx="3898333" cy="25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454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13:32-35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34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That Fox …</a:t>
            </a:r>
          </a:p>
        </p:txBody>
      </p:sp>
      <p:pic>
        <p:nvPicPr>
          <p:cNvPr id="4098" name="Picture 2" descr="http://40.media.tumblr.com/e659a88cff44c9a938bb0622386aad58/tumblr_nbgktzAqJO1tjfg6to3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32" y="1146508"/>
            <a:ext cx="8191500" cy="55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0447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13:32-35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951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Unrequited Love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1" y="2323519"/>
            <a:ext cx="6164920" cy="4072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211" y="1146508"/>
            <a:ext cx="7583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Not all people that we care about will respond the way we want them to.</a:t>
            </a:r>
          </a:p>
          <a:p>
            <a:r>
              <a:rPr lang="en-US" dirty="0">
                <a:solidFill>
                  <a:schemeClr val="bg1"/>
                </a:solidFill>
              </a:rPr>
              <a:t>- Don’t withdraw or holdback. Remain in a state of being ready to accept them.</a:t>
            </a:r>
          </a:p>
          <a:p>
            <a:r>
              <a:rPr lang="en-US" dirty="0">
                <a:solidFill>
                  <a:schemeClr val="bg1"/>
                </a:solidFill>
              </a:rPr>
              <a:t>- Understand they are on a different journey. Keep to the moral high grounds.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972" y="4621525"/>
            <a:ext cx="3085075" cy="2051575"/>
          </a:xfrm>
          <a:prstGeom prst="rect">
            <a:avLst/>
          </a:prstGeom>
          <a:effectLst>
            <a:outerShdw blurRad="165100" dist="38100" dir="13500000" sx="102000" sy="102000" algn="br" rotWithShape="0">
              <a:prstClr val="black">
                <a:alpha val="82000"/>
              </a:prstClr>
            </a:outerShdw>
          </a:effectLst>
        </p:spPr>
      </p:pic>
      <p:pic>
        <p:nvPicPr>
          <p:cNvPr id="4100" name="Picture 4" descr="https://farm4.staticflickr.com/3545/3460281988_d04222a897_z.jpg?zz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71" y="2147953"/>
            <a:ext cx="3085075" cy="2301466"/>
          </a:xfrm>
          <a:prstGeom prst="rect">
            <a:avLst/>
          </a:prstGeom>
          <a:effectLst>
            <a:outerShdw blurRad="165100" dist="38100" dir="13500000" sx="102000" sy="102000" algn="br" rotWithShape="0">
              <a:prstClr val="black">
                <a:alpha val="8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253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14:7-11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231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Triclinium</a:t>
            </a:r>
          </a:p>
        </p:txBody>
      </p:sp>
      <p:pic>
        <p:nvPicPr>
          <p:cNvPr id="5122" name="Picture 2" descr="http://3.bp.blogspot.com/-yAddudJRebo/T4iAYTcoPHI/AAAAAAAAAr0/RIbV6-_F0Zw/s1600/Triclinium+Last+Supper+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7" y="940685"/>
            <a:ext cx="8835963" cy="57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0996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14:15-20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58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The Kingdom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297" y="1164422"/>
            <a:ext cx="858978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Isaiah 25:6-9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And in this mountain shall the LORD of hosts make unto all people a feast of fat things, a </a:t>
            </a:r>
          </a:p>
          <a:p>
            <a:r>
              <a:rPr lang="en-US" dirty="0">
                <a:solidFill>
                  <a:schemeClr val="bg1"/>
                </a:solidFill>
              </a:rPr>
              <a:t>feast of wines on the lees, of fat things full of marrow, of wines on the lees well refined.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And he will destroy in this mountain the face of the covering cast over all people, and the </a:t>
            </a:r>
          </a:p>
          <a:p>
            <a:r>
              <a:rPr lang="en-US" dirty="0">
                <a:solidFill>
                  <a:schemeClr val="bg1"/>
                </a:solidFill>
              </a:rPr>
              <a:t>vail that is spread over all nations.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He will swallow up death in victory; and the Lord GOD will wipe away tears from off </a:t>
            </a:r>
          </a:p>
          <a:p>
            <a:r>
              <a:rPr lang="en-US" dirty="0">
                <a:solidFill>
                  <a:schemeClr val="bg1"/>
                </a:solidFill>
              </a:rPr>
              <a:t>all faces; and the rebuke of his people shall he take </a:t>
            </a:r>
          </a:p>
          <a:p>
            <a:r>
              <a:rPr lang="en-US" dirty="0">
                <a:solidFill>
                  <a:schemeClr val="bg1"/>
                </a:solidFill>
              </a:rPr>
              <a:t>away from off all the earth: for the LORD hath spoken it.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And it shall be said in that day, Lo, this is our God; </a:t>
            </a:r>
          </a:p>
          <a:p>
            <a:r>
              <a:rPr lang="en-US" dirty="0">
                <a:solidFill>
                  <a:schemeClr val="bg1"/>
                </a:solidFill>
              </a:rPr>
              <a:t>we have waited for him, and he will save us: this is </a:t>
            </a:r>
          </a:p>
          <a:p>
            <a:r>
              <a:rPr lang="en-US" dirty="0">
                <a:solidFill>
                  <a:schemeClr val="bg1"/>
                </a:solidFill>
              </a:rPr>
              <a:t>the LORD; we have waited for him, we will be glad </a:t>
            </a:r>
          </a:p>
          <a:p>
            <a:r>
              <a:rPr lang="en-US" dirty="0">
                <a:solidFill>
                  <a:schemeClr val="bg1"/>
                </a:solidFill>
              </a:rPr>
              <a:t>and rejoice in his salvation.</a:t>
            </a:r>
          </a:p>
        </p:txBody>
      </p:sp>
    </p:spTree>
    <p:extLst>
      <p:ext uri="{BB962C8B-B14F-4D97-AF65-F5344CB8AC3E}">
        <p14:creationId xmlns:p14="http://schemas.microsoft.com/office/powerpoint/2010/main" val="78353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14:15-20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58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The Kingdom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297" y="1164422"/>
            <a:ext cx="85204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Targum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Yahweh of hosts will make for all the people in this mountain a meal. And although they</a:t>
            </a:r>
          </a:p>
          <a:p>
            <a:r>
              <a:rPr lang="en-US" dirty="0">
                <a:solidFill>
                  <a:schemeClr val="bg1"/>
                </a:solidFill>
              </a:rPr>
              <a:t>suppose it is an honor, it will be a shame for them and great plagues, plagues from which</a:t>
            </a:r>
          </a:p>
          <a:p>
            <a:r>
              <a:rPr lang="en-US" dirty="0">
                <a:solidFill>
                  <a:schemeClr val="bg1"/>
                </a:solidFill>
              </a:rPr>
              <a:t>they will be unable to escape, plagues thereby they will come to their end.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444155"/>
              </p:ext>
            </p:extLst>
          </p:nvPr>
        </p:nvGraphicFramePr>
        <p:xfrm>
          <a:off x="188972" y="4251148"/>
          <a:ext cx="6309360" cy="2194560"/>
        </p:xfrm>
        <a:graphic>
          <a:graphicData uri="http://schemas.openxmlformats.org/drawingml/2006/table">
            <a:tbl>
              <a:tblPr/>
              <a:tblGrid>
                <a:gridCol w="6309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Nevertheless that Lord of Spirits will so press them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chemeClr val="bg1"/>
                          </a:solidFill>
                          <a:effectLst/>
                        </a:rPr>
                        <a:t>That they shall hastily go forth from His presence,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chemeClr val="bg1"/>
                          </a:solidFill>
                          <a:effectLst/>
                        </a:rPr>
                        <a:t>And their faces shall be filled with shame,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And the darkness grow deeper on their faces.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And He will deliver them to the angels for punishment,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To execute vengeance on them because they have oppressed His children and His elect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7695" y="3773433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Book Of Enoch 62</a:t>
            </a:r>
          </a:p>
        </p:txBody>
      </p:sp>
    </p:spTree>
    <p:extLst>
      <p:ext uri="{BB962C8B-B14F-4D97-AF65-F5344CB8AC3E}">
        <p14:creationId xmlns:p14="http://schemas.microsoft.com/office/powerpoint/2010/main" val="8964897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14:15-20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58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The Kingdom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028700"/>
            <a:ext cx="861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542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14:15-20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00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Excuses</a:t>
            </a:r>
          </a:p>
        </p:txBody>
      </p:sp>
      <p:pic>
        <p:nvPicPr>
          <p:cNvPr id="5124" name="Picture 4" descr="https://www.wmf.org/sites/default/files/styles/project_gallery_full_size/public/projects/gallery/PSE%20Battir-1.jpg?itok=0CxSd5G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44" y="959556"/>
            <a:ext cx="7791867" cy="58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7916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14:15-20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00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Excuses</a:t>
            </a:r>
          </a:p>
        </p:txBody>
      </p:sp>
      <p:pic>
        <p:nvPicPr>
          <p:cNvPr id="5122" name="Picture 2" descr="https://i.ytimg.com/vi/uM2v1YQGdnU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0" y="1747319"/>
            <a:ext cx="8419922" cy="473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5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12" y="121920"/>
            <a:ext cx="553369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The Suffering And Resurrection Of The Lord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22:1-2		The plot to kill Jesus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22:3-6		The treachery of Judas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22:7-13		The preparations for the Passover.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22:14-18		The last Passover.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22:19-20		The Lord’s supper is instituted.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22:21-23		The announcement of the betrayal.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22:24-30		The Apostle’s place in the future kingdom.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22:31-34		Jesus predicts Peter’s denial.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22:35-38		Jesus predicts future conflicts.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22:39-46		Jesus prays in the Garden of Gethsemane.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22:47-53		Jesus is betrayed.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22:54-65		Jesus is arrested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22:66 - 23:26  	The various trials</a:t>
            </a:r>
          </a:p>
          <a:p>
            <a:r>
              <a:rPr lang="en-US" sz="1600" dirty="0">
                <a:solidFill>
                  <a:schemeClr val="bg1"/>
                </a:solidFill>
              </a:rPr>
              <a:t>23:27-38		The crucifixion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23:39-45		The thief that repents.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23:46-49		The death of Christ.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23:50-56		The burial of Christ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24:1-12		The resurrection of Christ</a:t>
            </a:r>
          </a:p>
          <a:p>
            <a:r>
              <a:rPr lang="en-US" sz="1600" dirty="0">
                <a:solidFill>
                  <a:schemeClr val="bg1"/>
                </a:solidFill>
              </a:rPr>
              <a:t>24:13-35		Jesus appears to the disciples on the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road to Emmaus</a:t>
            </a:r>
          </a:p>
          <a:p>
            <a:r>
              <a:rPr lang="en-US" sz="1600" dirty="0">
                <a:solidFill>
                  <a:schemeClr val="bg1"/>
                </a:solidFill>
              </a:rPr>
              <a:t>24:36-43		Jesus appears to the eleven.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24:44-49		Jesus gives the great commission.</a:t>
            </a:r>
          </a:p>
          <a:p>
            <a:r>
              <a:rPr lang="en-US" sz="1600" dirty="0">
                <a:solidFill>
                  <a:schemeClr val="bg1"/>
                </a:solidFill>
              </a:rPr>
              <a:t>24:50-53		The ascension of Christ</a:t>
            </a:r>
          </a:p>
        </p:txBody>
      </p:sp>
    </p:spTree>
    <p:extLst>
      <p:ext uri="{BB962C8B-B14F-4D97-AF65-F5344CB8AC3E}">
        <p14:creationId xmlns:p14="http://schemas.microsoft.com/office/powerpoint/2010/main" val="3798974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2328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Response To Sorrow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996"/>
            <a:ext cx="9144000" cy="5444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14:15-20</a:t>
            </a:r>
          </a:p>
        </p:txBody>
      </p:sp>
    </p:spTree>
    <p:extLst>
      <p:ext uri="{BB962C8B-B14F-4D97-AF65-F5344CB8AC3E}">
        <p14:creationId xmlns:p14="http://schemas.microsoft.com/office/powerpoint/2010/main" val="17091681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14:15-20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147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Indifference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2" y="1279462"/>
            <a:ext cx="2274541" cy="1301926"/>
          </a:xfrm>
          <a:prstGeom prst="rect">
            <a:avLst/>
          </a:prstGeom>
          <a:effectLst>
            <a:outerShdw blurRad="50800" dir="2700000" sx="103000" sy="103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3510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14:25-35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128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The Cost of Being A Disciple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6" y="1125455"/>
            <a:ext cx="8288625" cy="5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3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40" y="943278"/>
            <a:ext cx="872040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Common salt comprises a very stable, simple chemical compound called sodium chloride, </a:t>
            </a:r>
          </a:p>
          <a:p>
            <a:r>
              <a:rPr lang="en-US" dirty="0">
                <a:solidFill>
                  <a:schemeClr val="bg1"/>
                </a:solidFill>
              </a:rPr>
              <a:t>which has a salty </a:t>
            </a:r>
            <a:r>
              <a:rPr lang="en-US" dirty="0" err="1">
                <a:solidFill>
                  <a:schemeClr val="bg1"/>
                </a:solidFill>
              </a:rPr>
              <a:t>flavour</a:t>
            </a:r>
            <a:r>
              <a:rPr lang="en-US" dirty="0">
                <a:solidFill>
                  <a:schemeClr val="bg1"/>
                </a:solidFill>
              </a:rPr>
              <a:t>. As table salt, it typically also contains minor amounts of additives </a:t>
            </a:r>
          </a:p>
          <a:p>
            <a:r>
              <a:rPr lang="en-US" dirty="0">
                <a:solidFill>
                  <a:schemeClr val="bg1"/>
                </a:solidFill>
              </a:rPr>
              <a:t>to keep it free-flowing.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As it is so chemically stable, sodium chloride will not lose its saltiness, even after being </a:t>
            </a:r>
          </a:p>
          <a:p>
            <a:r>
              <a:rPr lang="en-US" dirty="0">
                <a:solidFill>
                  <a:schemeClr val="bg1"/>
                </a:solidFill>
              </a:rPr>
              <a:t>stored dry for many years. However, there are ways in which salt may appear to lose its </a:t>
            </a:r>
          </a:p>
          <a:p>
            <a:r>
              <a:rPr lang="en-US" dirty="0">
                <a:solidFill>
                  <a:schemeClr val="bg1"/>
                </a:solidFill>
              </a:rPr>
              <a:t>saltiness.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Historically, salt has been </a:t>
            </a:r>
          </a:p>
          <a:p>
            <a:r>
              <a:rPr lang="en-US" dirty="0">
                <a:solidFill>
                  <a:schemeClr val="bg1"/>
                </a:solidFill>
              </a:rPr>
              <a:t>obtained from crude sources </a:t>
            </a:r>
          </a:p>
          <a:p>
            <a:r>
              <a:rPr lang="en-US" dirty="0">
                <a:solidFill>
                  <a:schemeClr val="bg1"/>
                </a:solidFill>
              </a:rPr>
              <a:t>such as salt marshes, and </a:t>
            </a:r>
          </a:p>
          <a:p>
            <a:r>
              <a:rPr lang="en-US" dirty="0">
                <a:solidFill>
                  <a:schemeClr val="bg1"/>
                </a:solidFill>
              </a:rPr>
              <a:t>minerals such as rock salt. </a:t>
            </a:r>
          </a:p>
          <a:p>
            <a:r>
              <a:rPr lang="en-US" dirty="0">
                <a:solidFill>
                  <a:schemeClr val="bg1"/>
                </a:solidFill>
              </a:rPr>
              <a:t>This contains the stable </a:t>
            </a:r>
          </a:p>
          <a:p>
            <a:r>
              <a:rPr lang="en-US" dirty="0">
                <a:solidFill>
                  <a:schemeClr val="bg1"/>
                </a:solidFill>
              </a:rPr>
              <a:t>sodium chloride plus other </a:t>
            </a:r>
          </a:p>
          <a:p>
            <a:r>
              <a:rPr lang="en-US" dirty="0">
                <a:solidFill>
                  <a:schemeClr val="bg1"/>
                </a:solidFill>
              </a:rPr>
              <a:t>components. Sodium chloride </a:t>
            </a:r>
          </a:p>
          <a:p>
            <a:r>
              <a:rPr lang="en-US" dirty="0">
                <a:solidFill>
                  <a:schemeClr val="bg1"/>
                </a:solidFill>
              </a:rPr>
              <a:t>is readily water-soluble, so if </a:t>
            </a:r>
          </a:p>
          <a:p>
            <a:r>
              <a:rPr lang="en-US" dirty="0">
                <a:solidFill>
                  <a:schemeClr val="bg1"/>
                </a:solidFill>
              </a:rPr>
              <a:t>this crude salt were exposed </a:t>
            </a:r>
          </a:p>
          <a:p>
            <a:r>
              <a:rPr lang="en-US" dirty="0">
                <a:solidFill>
                  <a:schemeClr val="bg1"/>
                </a:solidFill>
              </a:rPr>
              <a:t>to condensation or rain water, </a:t>
            </a:r>
          </a:p>
          <a:p>
            <a:r>
              <a:rPr lang="en-US" dirty="0">
                <a:solidFill>
                  <a:schemeClr val="bg1"/>
                </a:solidFill>
              </a:rPr>
              <a:t>the sodium chloride could be </a:t>
            </a:r>
          </a:p>
          <a:p>
            <a:r>
              <a:rPr lang="en-US" dirty="0">
                <a:solidFill>
                  <a:schemeClr val="bg1"/>
                </a:solidFill>
              </a:rPr>
              <a:t>dissolved and removed, and </a:t>
            </a:r>
          </a:p>
          <a:p>
            <a:r>
              <a:rPr lang="en-US" dirty="0">
                <a:solidFill>
                  <a:schemeClr val="bg1"/>
                </a:solidFill>
              </a:rPr>
              <a:t>the salt could in effect lose its saltiness.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14:25-35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128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The Cost of Being A Disciple</a:t>
            </a:r>
          </a:p>
        </p:txBody>
      </p:sp>
      <p:pic>
        <p:nvPicPr>
          <p:cNvPr id="8194" name="Picture 2" descr="s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2" y="3252110"/>
            <a:ext cx="5712401" cy="30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2042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62779" y="3398982"/>
            <a:ext cx="4381221" cy="34590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049" y="850915"/>
            <a:ext cx="8656985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John Wesley’s Small Group Questions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consciously or unconsciously creating the impression that I am better than I am? In other words, 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a hypocrite?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honest in all my acts and words, or do I exaggerate?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Do I confidentially pass on to another what was told me in confidence?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a slave to dress, friends, work, or habits?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self-conscious, self-pitying, or self-justifying?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Did the Bible live in me today?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Do I give it time to speak to me everyday?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enjoying prayer?</a:t>
            </a:r>
          </a:p>
          <a:p>
            <a:r>
              <a:rPr lang="en-US" sz="1600" dirty="0">
                <a:solidFill>
                  <a:schemeClr val="bg1"/>
                </a:solidFill>
              </a:rPr>
              <a:t>When did I last speak to someone about my faith?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Do I pray about the money I spend?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Do I get to bed on time and get up on time?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Do I disobey God in anything?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Do I insist upon doing something about which my conscience is uneasy?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defeated in any part of my life?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jealous, impure, critical, irritable, touchy or distrustful?</a:t>
            </a:r>
          </a:p>
          <a:p>
            <a:r>
              <a:rPr lang="en-US" sz="1600" dirty="0">
                <a:solidFill>
                  <a:schemeClr val="bg1"/>
                </a:solidFill>
              </a:rPr>
              <a:t>How do I spend my spare time?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Am I proud?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Do I thank God that I am not as other people, especially as the Pharisee who despised the publican?</a:t>
            </a:r>
          </a:p>
          <a:p>
            <a:r>
              <a:rPr lang="en-US" sz="1600" dirty="0">
                <a:solidFill>
                  <a:schemeClr val="bg1"/>
                </a:solidFill>
              </a:rPr>
              <a:t>Is there anyone whom I fear, dislike, disown, criticize, hold resentment toward or disregard?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If so, what am I going to do about it?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Do I grumble and complain constantly?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Is Christ real to me?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14:25-35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128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The Cost of Being A Disciple</a:t>
            </a:r>
          </a:p>
        </p:txBody>
      </p:sp>
    </p:spTree>
    <p:extLst>
      <p:ext uri="{BB962C8B-B14F-4D97-AF65-F5344CB8AC3E}">
        <p14:creationId xmlns:p14="http://schemas.microsoft.com/office/powerpoint/2010/main" val="16991221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62779" y="3398982"/>
            <a:ext cx="4381221" cy="34590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049" y="850915"/>
            <a:ext cx="8105552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chemeClr val="bg1"/>
                </a:solidFill>
              </a:rPr>
              <a:t>Chuck </a:t>
            </a:r>
            <a:r>
              <a:rPr lang="en-US" sz="1600" u="sng" dirty="0" err="1">
                <a:solidFill>
                  <a:schemeClr val="bg1"/>
                </a:solidFill>
              </a:rPr>
              <a:t>Swindoll’s</a:t>
            </a:r>
            <a:r>
              <a:rPr lang="en-US" sz="1600" u="sng" dirty="0">
                <a:solidFill>
                  <a:schemeClr val="bg1"/>
                </a:solidFill>
              </a:rPr>
              <a:t> Pastoral Accountability Questions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   Have you been with a woman anywhere this past week that might be seen as compromising?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Have any of your financial dealings lacked integrity?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Have you exposed yourself to any sexually explicit material?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Have you spent adequate time in Bible study and prayer?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Have you given priority time to your family?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Have you fulfilled the mandates of your calling?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Have you just lied to me?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u="sng" dirty="0">
                <a:solidFill>
                  <a:schemeClr val="bg1"/>
                </a:solidFill>
              </a:rPr>
              <a:t>Phil </a:t>
            </a:r>
            <a:r>
              <a:rPr lang="en-US" sz="1600" u="sng" dirty="0" err="1">
                <a:solidFill>
                  <a:schemeClr val="bg1"/>
                </a:solidFill>
              </a:rPr>
              <a:t>Helfer’s</a:t>
            </a:r>
            <a:r>
              <a:rPr lang="en-US" sz="1600" u="sng" dirty="0">
                <a:solidFill>
                  <a:schemeClr val="bg1"/>
                </a:solidFill>
              </a:rPr>
              <a:t> Questions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   How have you experienced God in your life this week?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What is God teaching you?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How are you responding to His prompting?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Do you have a need to confess any sin?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How did you do with your reading this week?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14:25-35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128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The Cost of Being A Disciple</a:t>
            </a:r>
          </a:p>
        </p:txBody>
      </p:sp>
    </p:spTree>
    <p:extLst>
      <p:ext uri="{BB962C8B-B14F-4D97-AF65-F5344CB8AC3E}">
        <p14:creationId xmlns:p14="http://schemas.microsoft.com/office/powerpoint/2010/main" val="26833303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62779" y="3398982"/>
            <a:ext cx="4381221" cy="34590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049" y="850915"/>
            <a:ext cx="7415620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chemeClr val="bg1"/>
                </a:solidFill>
              </a:rPr>
              <a:t>The Highway Community in Palo Alto</a:t>
            </a:r>
          </a:p>
          <a:p>
            <a:endParaRPr lang="en-US" sz="1600" u="sng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   Did I invest the proper quality/quantity of time in my most important relationships?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Did my life reflect verbal integrity?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Did I express a forgiving attitude toward others?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Did I practice undisciplined or addictive behavior?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Was I honorable in my financial dealings?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Was I sexually pure?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Did I spend time with the Lord this week, completing the Bible reading for the week?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Did I pray for my pre-Christian friends? Did I talk with someone about Christ?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u="sng" dirty="0">
                <a:solidFill>
                  <a:schemeClr val="bg1"/>
                </a:solidFill>
              </a:rPr>
              <a:t>Neil Cole’s Basic Questions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   What is God telling you to do?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 What are you going to do about it?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9047" y="5277981"/>
            <a:ext cx="7537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8316" y="233289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14:25-35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613" y="207406"/>
            <a:ext cx="3128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2000" dirty="0"/>
              <a:t>The Cost of Being A Disciple</a:t>
            </a:r>
          </a:p>
        </p:txBody>
      </p:sp>
    </p:spTree>
    <p:extLst>
      <p:ext uri="{BB962C8B-B14F-4D97-AF65-F5344CB8AC3E}">
        <p14:creationId xmlns:p14="http://schemas.microsoft.com/office/powerpoint/2010/main" val="4032229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971" y="5721059"/>
            <a:ext cx="143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 Century </a:t>
            </a:r>
          </a:p>
          <a:p>
            <a:r>
              <a:rPr lang="en-US" dirty="0">
                <a:solidFill>
                  <a:schemeClr val="bg1"/>
                </a:solidFill>
              </a:rPr>
              <a:t>Jewish Home</a:t>
            </a:r>
          </a:p>
        </p:txBody>
      </p:sp>
      <p:pic>
        <p:nvPicPr>
          <p:cNvPr id="1026" name="Picture 2" descr="https://s-media-cache-ak0.pinimg.com/736x/06/57/9c/06579c43caeb3664e1e62051ae3ef67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94" y="39070"/>
            <a:ext cx="6736707" cy="67608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887" y="197076"/>
            <a:ext cx="2056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11:5-13</a:t>
            </a:r>
          </a:p>
        </p:txBody>
      </p:sp>
    </p:spTree>
    <p:extLst>
      <p:ext uri="{BB962C8B-B14F-4D97-AF65-F5344CB8AC3E}">
        <p14:creationId xmlns:p14="http://schemas.microsoft.com/office/powerpoint/2010/main" val="548523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7838</TotalTime>
  <Words>6287</Words>
  <Application>Microsoft Office PowerPoint</Application>
  <PresentationFormat>On-screen Show (4:3)</PresentationFormat>
  <Paragraphs>869</Paragraphs>
  <Slides>86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Williamson</dc:creator>
  <cp:lastModifiedBy>Bob Williamson</cp:lastModifiedBy>
  <cp:revision>367</cp:revision>
  <dcterms:created xsi:type="dcterms:W3CDTF">2015-01-10T18:47:51Z</dcterms:created>
  <dcterms:modified xsi:type="dcterms:W3CDTF">2023-05-09T01:06:34Z</dcterms:modified>
</cp:coreProperties>
</file>