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61" r:id="rId5"/>
    <p:sldId id="262" r:id="rId6"/>
    <p:sldId id="263" r:id="rId7"/>
    <p:sldId id="264" r:id="rId8"/>
    <p:sldId id="265" r:id="rId9"/>
    <p:sldId id="266" r:id="rId10"/>
    <p:sldId id="358" r:id="rId11"/>
    <p:sldId id="359" r:id="rId12"/>
    <p:sldId id="361" r:id="rId13"/>
    <p:sldId id="362" r:id="rId14"/>
    <p:sldId id="366" r:id="rId15"/>
    <p:sldId id="370" r:id="rId16"/>
    <p:sldId id="373" r:id="rId17"/>
    <p:sldId id="372" r:id="rId18"/>
    <p:sldId id="360" r:id="rId19"/>
    <p:sldId id="363" r:id="rId20"/>
    <p:sldId id="364" r:id="rId21"/>
    <p:sldId id="365" r:id="rId22"/>
    <p:sldId id="374" r:id="rId23"/>
    <p:sldId id="356" r:id="rId24"/>
    <p:sldId id="375" r:id="rId25"/>
    <p:sldId id="383" r:id="rId26"/>
    <p:sldId id="384" r:id="rId27"/>
    <p:sldId id="385" r:id="rId28"/>
    <p:sldId id="368" r:id="rId29"/>
    <p:sldId id="367" r:id="rId30"/>
    <p:sldId id="386" r:id="rId31"/>
    <p:sldId id="369" r:id="rId32"/>
    <p:sldId id="382" r:id="rId33"/>
    <p:sldId id="387" r:id="rId34"/>
    <p:sldId id="376" r:id="rId35"/>
    <p:sldId id="377" r:id="rId36"/>
    <p:sldId id="378" r:id="rId37"/>
    <p:sldId id="379" r:id="rId38"/>
    <p:sldId id="380" r:id="rId39"/>
    <p:sldId id="381" r:id="rId40"/>
    <p:sldId id="388" r:id="rId41"/>
    <p:sldId id="389" r:id="rId42"/>
    <p:sldId id="390" r:id="rId43"/>
    <p:sldId id="391" r:id="rId44"/>
    <p:sldId id="392" r:id="rId45"/>
    <p:sldId id="393" r:id="rId46"/>
    <p:sldId id="394" r:id="rId47"/>
    <p:sldId id="397" r:id="rId48"/>
    <p:sldId id="395" r:id="rId49"/>
    <p:sldId id="396" r:id="rId50"/>
    <p:sldId id="404" r:id="rId51"/>
    <p:sldId id="398" r:id="rId52"/>
    <p:sldId id="399" r:id="rId53"/>
    <p:sldId id="405" r:id="rId54"/>
    <p:sldId id="406" r:id="rId55"/>
    <p:sldId id="407" r:id="rId56"/>
    <p:sldId id="401" r:id="rId57"/>
    <p:sldId id="400" r:id="rId58"/>
    <p:sldId id="402" r:id="rId59"/>
    <p:sldId id="408" r:id="rId60"/>
    <p:sldId id="409" r:id="rId61"/>
    <p:sldId id="414" r:id="rId62"/>
    <p:sldId id="403" r:id="rId63"/>
    <p:sldId id="410" r:id="rId64"/>
    <p:sldId id="411" r:id="rId65"/>
    <p:sldId id="413" r:id="rId66"/>
    <p:sldId id="412" r:id="rId67"/>
    <p:sldId id="415" r:id="rId68"/>
    <p:sldId id="416" r:id="rId69"/>
    <p:sldId id="417" r:id="rId70"/>
    <p:sldId id="418" r:id="rId71"/>
    <p:sldId id="419" r:id="rId72"/>
    <p:sldId id="420" r:id="rId73"/>
    <p:sldId id="421" r:id="rId74"/>
    <p:sldId id="422" r:id="rId75"/>
    <p:sldId id="423" r:id="rId76"/>
    <p:sldId id="425" r:id="rId77"/>
    <p:sldId id="426" r:id="rId78"/>
    <p:sldId id="428" r:id="rId79"/>
    <p:sldId id="427" r:id="rId80"/>
    <p:sldId id="430" r:id="rId81"/>
    <p:sldId id="424" r:id="rId82"/>
    <p:sldId id="437" r:id="rId83"/>
    <p:sldId id="431" r:id="rId84"/>
    <p:sldId id="432" r:id="rId85"/>
    <p:sldId id="433" r:id="rId86"/>
    <p:sldId id="434" r:id="rId87"/>
    <p:sldId id="438" r:id="rId88"/>
    <p:sldId id="429" r:id="rId89"/>
    <p:sldId id="436" r:id="rId90"/>
    <p:sldId id="435" r:id="rId91"/>
    <p:sldId id="439" r:id="rId92"/>
    <p:sldId id="440" r:id="rId93"/>
    <p:sldId id="441" r:id="rId94"/>
    <p:sldId id="443" r:id="rId95"/>
    <p:sldId id="442" r:id="rId96"/>
    <p:sldId id="444" r:id="rId97"/>
    <p:sldId id="445" r:id="rId98"/>
    <p:sldId id="446" r:id="rId99"/>
    <p:sldId id="447" r:id="rId100"/>
    <p:sldId id="448" r:id="rId101"/>
    <p:sldId id="449" r:id="rId102"/>
    <p:sldId id="453"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84" autoAdjust="0"/>
    <p:restoredTop sz="94660"/>
  </p:normalViewPr>
  <p:slideViewPr>
    <p:cSldViewPr snapToGrid="0">
      <p:cViewPr varScale="1">
        <p:scale>
          <a:sx n="102" d="100"/>
          <a:sy n="102" d="100"/>
        </p:scale>
        <p:origin x="86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75317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172843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497526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723806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19845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3267BF-7D3A-40E5-B7E4-F32DEF0C8DA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185872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3267BF-7D3A-40E5-B7E4-F32DEF0C8DA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370548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3267BF-7D3A-40E5-B7E4-F32DEF0C8DAA}"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5157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3267BF-7D3A-40E5-B7E4-F32DEF0C8DAA}"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294007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267BF-7D3A-40E5-B7E4-F32DEF0C8DAA}"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95972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3267BF-7D3A-40E5-B7E4-F32DEF0C8DA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41465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3267BF-7D3A-40E5-B7E4-F32DEF0C8DA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E22AF-9CA1-41B6-9F38-B5FE0317A6C3}" type="slidenum">
              <a:rPr lang="en-US" smtClean="0"/>
              <a:t>‹#›</a:t>
            </a:fld>
            <a:endParaRPr lang="en-US"/>
          </a:p>
        </p:txBody>
      </p:sp>
    </p:spTree>
    <p:extLst>
      <p:ext uri="{BB962C8B-B14F-4D97-AF65-F5344CB8AC3E}">
        <p14:creationId xmlns:p14="http://schemas.microsoft.com/office/powerpoint/2010/main" val="272701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267BF-7D3A-40E5-B7E4-F32DEF0C8DAA}"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E22AF-9CA1-41B6-9F38-B5FE0317A6C3}" type="slidenum">
              <a:rPr lang="en-US" smtClean="0"/>
              <a:t>‹#›</a:t>
            </a:fld>
            <a:endParaRPr lang="en-US"/>
          </a:p>
        </p:txBody>
      </p:sp>
    </p:spTree>
    <p:extLst>
      <p:ext uri="{BB962C8B-B14F-4D97-AF65-F5344CB8AC3E}">
        <p14:creationId xmlns:p14="http://schemas.microsoft.com/office/powerpoint/2010/main" val="398562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267BF-7D3A-40E5-B7E4-F32DEF0C8DAA}"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E22AF-9CA1-41B6-9F38-B5FE0317A6C3}" type="slidenum">
              <a:rPr lang="en-US" smtClean="0"/>
              <a:t>‹#›</a:t>
            </a:fld>
            <a:endParaRPr lang="en-US"/>
          </a:p>
        </p:txBody>
      </p:sp>
    </p:spTree>
    <p:extLst>
      <p:ext uri="{BB962C8B-B14F-4D97-AF65-F5344CB8AC3E}">
        <p14:creationId xmlns:p14="http://schemas.microsoft.com/office/powerpoint/2010/main" val="303866780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gif"/></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640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6:11</a:t>
            </a:r>
          </a:p>
        </p:txBody>
      </p:sp>
      <p:sp>
        <p:nvSpPr>
          <p:cNvPr id="2" name="Rectangle 1"/>
          <p:cNvSpPr/>
          <p:nvPr/>
        </p:nvSpPr>
        <p:spPr>
          <a:xfrm>
            <a:off x="254000" y="1053985"/>
            <a:ext cx="3606800" cy="2308324"/>
          </a:xfrm>
          <a:prstGeom prst="rect">
            <a:avLst/>
          </a:prstGeom>
        </p:spPr>
        <p:txBody>
          <a:bodyPr wrap="square">
            <a:spAutoFit/>
          </a:bodyPr>
          <a:lstStyle/>
          <a:p>
            <a:r>
              <a:rPr lang="en-US" dirty="0">
                <a:solidFill>
                  <a:schemeClr val="bg1"/>
                </a:solidFill>
              </a:rPr>
              <a:t>The chain of hatred moves from:</a:t>
            </a:r>
          </a:p>
          <a:p>
            <a:endParaRPr lang="en-US" dirty="0">
              <a:solidFill>
                <a:schemeClr val="bg1"/>
              </a:solidFill>
            </a:endParaRPr>
          </a:p>
          <a:p>
            <a:pPr marL="342900" indent="-342900">
              <a:buAutoNum type="alphaLcParenR"/>
            </a:pPr>
            <a:r>
              <a:rPr lang="en-US" dirty="0" err="1">
                <a:solidFill>
                  <a:schemeClr val="bg1"/>
                </a:solidFill>
              </a:rPr>
              <a:t>caricaturization</a:t>
            </a:r>
            <a:r>
              <a:rPr lang="en-US" dirty="0">
                <a:solidFill>
                  <a:schemeClr val="bg1"/>
                </a:solidFill>
              </a:rPr>
              <a:t> to </a:t>
            </a:r>
          </a:p>
          <a:p>
            <a:pPr marL="342900" indent="-342900">
              <a:buAutoNum type="alphaLcParenR"/>
            </a:pPr>
            <a:r>
              <a:rPr lang="en-US" dirty="0">
                <a:solidFill>
                  <a:schemeClr val="bg1"/>
                </a:solidFill>
              </a:rPr>
              <a:t>marginalization to </a:t>
            </a:r>
          </a:p>
          <a:p>
            <a:pPr marL="342900" indent="-342900">
              <a:buAutoNum type="alphaLcParenR"/>
            </a:pPr>
            <a:r>
              <a:rPr lang="en-US" dirty="0">
                <a:solidFill>
                  <a:srgbClr val="FF0000"/>
                </a:solidFill>
              </a:rPr>
              <a:t>vilification to </a:t>
            </a:r>
          </a:p>
          <a:p>
            <a:pPr marL="342900" indent="-342900">
              <a:buAutoNum type="alphaLcParenR"/>
            </a:pPr>
            <a:r>
              <a:rPr lang="en-US" dirty="0" err="1">
                <a:solidFill>
                  <a:srgbClr val="FF0000"/>
                </a:solidFill>
              </a:rPr>
              <a:t>villainization</a:t>
            </a:r>
            <a:r>
              <a:rPr lang="en-US" dirty="0">
                <a:solidFill>
                  <a:srgbClr val="FF0000"/>
                </a:solidFill>
              </a:rPr>
              <a:t> to </a:t>
            </a:r>
          </a:p>
          <a:p>
            <a:pPr marL="342900" indent="-342900">
              <a:buAutoNum type="alphaLcParenR"/>
            </a:pPr>
            <a:r>
              <a:rPr lang="en-US" dirty="0">
                <a:solidFill>
                  <a:schemeClr val="bg1"/>
                </a:solidFill>
              </a:rPr>
              <a:t>criminalization to </a:t>
            </a:r>
          </a:p>
          <a:p>
            <a:pPr marL="342900" indent="-342900">
              <a:buAutoNum type="alphaLcParenR"/>
            </a:pPr>
            <a:r>
              <a:rPr lang="en-US" dirty="0">
                <a:solidFill>
                  <a:schemeClr val="bg1"/>
                </a:solidFill>
              </a:rPr>
              <a:t>elimination.</a:t>
            </a:r>
          </a:p>
        </p:txBody>
      </p:sp>
      <p:pic>
        <p:nvPicPr>
          <p:cNvPr id="3" name="Picture 2" descr="http://2.bp.blogspot.com/_3I6eIowAe7I/TD4p8ijT2kI/AAAAAAAAAxs/frIqlpLkCZM/s1600/Quit+Squirming+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436" y="1975557"/>
            <a:ext cx="6024532" cy="465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65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11:5-13</a:t>
            </a:r>
          </a:p>
        </p:txBody>
      </p:sp>
      <p:sp>
        <p:nvSpPr>
          <p:cNvPr id="3" name="TextBox 2"/>
          <p:cNvSpPr txBox="1"/>
          <p:nvPr/>
        </p:nvSpPr>
        <p:spPr>
          <a:xfrm>
            <a:off x="326002" y="417955"/>
            <a:ext cx="3382657"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Don’t Quit Seeking</a:t>
            </a:r>
          </a:p>
        </p:txBody>
      </p:sp>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10" name="TextBox 9"/>
          <p:cNvSpPr txBox="1"/>
          <p:nvPr/>
        </p:nvSpPr>
        <p:spPr>
          <a:xfrm>
            <a:off x="81481" y="1338562"/>
            <a:ext cx="8790099" cy="1477328"/>
          </a:xfrm>
          <a:prstGeom prst="rect">
            <a:avLst/>
          </a:prstGeom>
          <a:noFill/>
        </p:spPr>
        <p:txBody>
          <a:bodyPr wrap="none" rtlCol="0">
            <a:spAutoFit/>
          </a:bodyPr>
          <a:lstStyle/>
          <a:p>
            <a:r>
              <a:rPr lang="en-US" b="1" dirty="0">
                <a:solidFill>
                  <a:schemeClr val="bg1"/>
                </a:solidFill>
              </a:rPr>
              <a:t>Having therefore, brethren, boldness to enter into the holiest by the blood of Jesus, By a </a:t>
            </a:r>
          </a:p>
          <a:p>
            <a:r>
              <a:rPr lang="en-US" b="1" dirty="0">
                <a:solidFill>
                  <a:schemeClr val="bg1"/>
                </a:solidFill>
              </a:rPr>
              <a:t>new and living way, which he hath consecrated for us, through the veil, that is to say, his </a:t>
            </a:r>
          </a:p>
          <a:p>
            <a:r>
              <a:rPr lang="en-US" b="1" dirty="0">
                <a:solidFill>
                  <a:schemeClr val="bg1"/>
                </a:solidFill>
              </a:rPr>
              <a:t>flesh; And having an high priest over the house of God; Let us draw near with a true heart </a:t>
            </a:r>
          </a:p>
          <a:p>
            <a:r>
              <a:rPr lang="en-US" b="1" dirty="0">
                <a:solidFill>
                  <a:schemeClr val="bg1"/>
                </a:solidFill>
              </a:rPr>
              <a:t>in full assurance of faith, having our hearts sprinkled from an evil conscience, and our </a:t>
            </a:r>
          </a:p>
          <a:p>
            <a:r>
              <a:rPr lang="en-US" b="1" dirty="0">
                <a:solidFill>
                  <a:schemeClr val="bg1"/>
                </a:solidFill>
              </a:rPr>
              <a:t>bodies washed with pure water.</a:t>
            </a:r>
          </a:p>
        </p:txBody>
      </p:sp>
      <p:sp>
        <p:nvSpPr>
          <p:cNvPr id="7" name="TextBox 6"/>
          <p:cNvSpPr txBox="1"/>
          <p:nvPr/>
        </p:nvSpPr>
        <p:spPr>
          <a:xfrm>
            <a:off x="6880711" y="2631224"/>
            <a:ext cx="1913922" cy="369332"/>
          </a:xfrm>
          <a:prstGeom prst="rect">
            <a:avLst/>
          </a:prstGeom>
          <a:noFill/>
        </p:spPr>
        <p:txBody>
          <a:bodyPr wrap="none" rtlCol="0">
            <a:spAutoFit/>
          </a:bodyPr>
          <a:lstStyle/>
          <a:p>
            <a:r>
              <a:rPr lang="en-US" b="1" i="1" dirty="0">
                <a:solidFill>
                  <a:schemeClr val="bg1"/>
                </a:solidFill>
              </a:rPr>
              <a:t>Hebrews 10:19-22</a:t>
            </a:r>
          </a:p>
        </p:txBody>
      </p:sp>
      <p:pic>
        <p:nvPicPr>
          <p:cNvPr id="1026" name="Picture 2" descr="http://2.bp.blogspot.com/-pWHMRgRZwSk/UL5sax1wdzI/AAAAAAAAANE/NRy1-p5-Ej0/s1600/boldness-185x1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378" y="3817047"/>
            <a:ext cx="5171198" cy="288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6327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11:14-23</a:t>
            </a:r>
          </a:p>
        </p:txBody>
      </p:sp>
      <p:sp>
        <p:nvSpPr>
          <p:cNvPr id="3" name="TextBox 2"/>
          <p:cNvSpPr txBox="1"/>
          <p:nvPr/>
        </p:nvSpPr>
        <p:spPr>
          <a:xfrm>
            <a:off x="326002" y="417955"/>
            <a:ext cx="1819729"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Authority</a:t>
            </a:r>
          </a:p>
        </p:txBody>
      </p:sp>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pic>
        <p:nvPicPr>
          <p:cNvPr id="2052" name="Picture 4" descr="http://www.lighthousecounselingomaha.com/communities/3/004/012/560/673/images/46170641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4077" y="1002730"/>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hdmoviespoint.com/wp-content/uploads/2014/11/Battleship-Movie-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228" y="3113865"/>
            <a:ext cx="4799795" cy="3599847"/>
          </a:xfrm>
          <a:prstGeom prst="rect">
            <a:avLst/>
          </a:prstGeom>
          <a:noFill/>
          <a:effectLst>
            <a:outerShdw blurRad="152400" sx="103000" sy="103000" algn="ctr" rotWithShape="0">
              <a:prstClr val="black">
                <a:alpha val="8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399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6:11</a:t>
            </a:r>
          </a:p>
        </p:txBody>
      </p:sp>
      <p:sp>
        <p:nvSpPr>
          <p:cNvPr id="2" name="Rectangle 1"/>
          <p:cNvSpPr/>
          <p:nvPr/>
        </p:nvSpPr>
        <p:spPr>
          <a:xfrm>
            <a:off x="3460045" y="196868"/>
            <a:ext cx="3606800" cy="1200329"/>
          </a:xfrm>
          <a:prstGeom prst="rect">
            <a:avLst/>
          </a:prstGeom>
        </p:spPr>
        <p:txBody>
          <a:bodyPr wrap="square">
            <a:spAutoFit/>
          </a:bodyPr>
          <a:lstStyle/>
          <a:p>
            <a:r>
              <a:rPr lang="en-US" dirty="0">
                <a:solidFill>
                  <a:schemeClr val="bg1"/>
                </a:solidFill>
              </a:rPr>
              <a:t>The chain of hatred moves from:</a:t>
            </a:r>
          </a:p>
          <a:p>
            <a:endParaRPr lang="en-US" dirty="0">
              <a:solidFill>
                <a:schemeClr val="bg1"/>
              </a:solidFill>
            </a:endParaRPr>
          </a:p>
          <a:p>
            <a:pPr marL="342900" indent="-342900">
              <a:buFont typeface="+mj-lt"/>
              <a:buAutoNum type="alphaLcParenR" startAt="5"/>
            </a:pPr>
            <a:r>
              <a:rPr lang="en-US" dirty="0">
                <a:solidFill>
                  <a:srgbClr val="FF0000"/>
                </a:solidFill>
              </a:rPr>
              <a:t>criminalization to </a:t>
            </a:r>
          </a:p>
          <a:p>
            <a:pPr marL="342900" indent="-342900">
              <a:buAutoNum type="alphaLcParenR" startAt="5"/>
            </a:pPr>
            <a:r>
              <a:rPr lang="en-US" dirty="0">
                <a:solidFill>
                  <a:srgbClr val="FF0000"/>
                </a:solidFill>
              </a:rPr>
              <a:t>elimination.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24000"/>
            <a:ext cx="9143999" cy="5334000"/>
          </a:xfrm>
          <a:prstGeom prst="rect">
            <a:avLst/>
          </a:prstGeom>
        </p:spPr>
      </p:pic>
    </p:spTree>
    <p:extLst>
      <p:ext uri="{BB962C8B-B14F-4D97-AF65-F5344CB8AC3E}">
        <p14:creationId xmlns:p14="http://schemas.microsoft.com/office/powerpoint/2010/main" val="444397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6:12</a:t>
            </a:r>
          </a:p>
        </p:txBody>
      </p:sp>
      <p:sp>
        <p:nvSpPr>
          <p:cNvPr id="5" name="Rectangle 4"/>
          <p:cNvSpPr/>
          <p:nvPr/>
        </p:nvSpPr>
        <p:spPr>
          <a:xfrm>
            <a:off x="341376" y="1025473"/>
            <a:ext cx="8709378" cy="3139321"/>
          </a:xfrm>
          <a:prstGeom prst="rect">
            <a:avLst/>
          </a:prstGeom>
        </p:spPr>
        <p:txBody>
          <a:bodyPr wrap="square">
            <a:spAutoFit/>
          </a:bodyPr>
          <a:lstStyle/>
          <a:p>
            <a:pPr lvl="0"/>
            <a:r>
              <a:rPr lang="en-US" dirty="0">
                <a:solidFill>
                  <a:schemeClr val="bg1"/>
                </a:solidFill>
              </a:rPr>
              <a:t>- Jesus spends all night in prayer. Why?   In the mountains … why?</a:t>
            </a:r>
          </a:p>
          <a:p>
            <a:pPr lvl="0"/>
            <a:r>
              <a:rPr lang="en-US" dirty="0">
                <a:solidFill>
                  <a:schemeClr val="bg1"/>
                </a:solidFill>
              </a:rPr>
              <a:t>- One will betray Him. Did Jesus choose wrong? </a:t>
            </a:r>
          </a:p>
          <a:p>
            <a:pPr lvl="0"/>
            <a:r>
              <a:rPr lang="en-US" dirty="0">
                <a:solidFill>
                  <a:schemeClr val="bg1"/>
                </a:solidFill>
              </a:rPr>
              <a:t>- Why choose 12? Does this choosing of new leaders mean that Jesus has rejected the </a:t>
            </a:r>
          </a:p>
          <a:p>
            <a:pPr lvl="0"/>
            <a:r>
              <a:rPr lang="en-US" dirty="0">
                <a:solidFill>
                  <a:schemeClr val="bg1"/>
                </a:solidFill>
              </a:rPr>
              <a:t>   current spiritual leadership? Is there anything to be made of the fact that these men   </a:t>
            </a:r>
          </a:p>
          <a:p>
            <a:pPr lvl="0"/>
            <a:r>
              <a:rPr lang="en-US" dirty="0">
                <a:solidFill>
                  <a:schemeClr val="bg1"/>
                </a:solidFill>
              </a:rPr>
              <a:t>   were of no repute and lived far from Jerusalem? </a:t>
            </a:r>
          </a:p>
          <a:p>
            <a:pPr lvl="0"/>
            <a:r>
              <a:rPr lang="en-US" dirty="0">
                <a:solidFill>
                  <a:schemeClr val="bg1"/>
                </a:solidFill>
              </a:rPr>
              <a:t>- In all the lists of the Apostles, Peter is always first, the first four are always Peter, Andrew,  </a:t>
            </a:r>
          </a:p>
          <a:p>
            <a:pPr lvl="0"/>
            <a:r>
              <a:rPr lang="en-US" dirty="0">
                <a:solidFill>
                  <a:schemeClr val="bg1"/>
                </a:solidFill>
              </a:rPr>
              <a:t>  James and John. Bartholomew = Nathanael;  Matthew = Levi; Judas son of James =  </a:t>
            </a:r>
          </a:p>
          <a:p>
            <a:pPr lvl="0"/>
            <a:r>
              <a:rPr lang="en-US" dirty="0">
                <a:solidFill>
                  <a:schemeClr val="bg1"/>
                </a:solidFill>
              </a:rPr>
              <a:t>  Thaddeus </a:t>
            </a:r>
          </a:p>
          <a:p>
            <a:pPr lvl="0"/>
            <a:r>
              <a:rPr lang="en-US" dirty="0">
                <a:solidFill>
                  <a:schemeClr val="bg1"/>
                </a:solidFill>
              </a:rPr>
              <a:t>- Why would Jesus choose a Zealot, who would have hated someone like Matthew?</a:t>
            </a:r>
          </a:p>
          <a:p>
            <a:pPr lvl="0"/>
            <a:r>
              <a:rPr lang="en-US" dirty="0">
                <a:solidFill>
                  <a:schemeClr val="bg1"/>
                </a:solidFill>
              </a:rPr>
              <a:t>- Leadership is never restricted to the chosen, gifted few!</a:t>
            </a:r>
          </a:p>
          <a:p>
            <a:endParaRPr lang="en-US" dirty="0">
              <a:solidFill>
                <a:srgbClr val="000000"/>
              </a:solidFill>
              <a:latin typeface="Arial" panose="020B0604020202020204" pitchFamily="34" charset="0"/>
            </a:endParaRPr>
          </a:p>
        </p:txBody>
      </p:sp>
      <p:pic>
        <p:nvPicPr>
          <p:cNvPr id="4098" name="Picture 2" descr="http://saltandlighttv.org/blog/wp-content/uploads/2012/07/jesus_calls_61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504" y="3889022"/>
            <a:ext cx="5810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59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5151795"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6:22, Matthew 5</a:t>
            </a:r>
          </a:p>
        </p:txBody>
      </p:sp>
      <p:sp>
        <p:nvSpPr>
          <p:cNvPr id="5" name="Rectangle 4"/>
          <p:cNvSpPr/>
          <p:nvPr/>
        </p:nvSpPr>
        <p:spPr>
          <a:xfrm>
            <a:off x="242711" y="1183516"/>
            <a:ext cx="8709378" cy="3970318"/>
          </a:xfrm>
          <a:prstGeom prst="rect">
            <a:avLst/>
          </a:prstGeom>
        </p:spPr>
        <p:txBody>
          <a:bodyPr wrap="square">
            <a:spAutoFit/>
          </a:bodyPr>
          <a:lstStyle/>
          <a:p>
            <a:r>
              <a:rPr lang="en-US" b="1" dirty="0">
                <a:solidFill>
                  <a:schemeClr val="accent1">
                    <a:lumMod val="40000"/>
                    <a:lumOff val="60000"/>
                  </a:schemeClr>
                </a:solidFill>
                <a:latin typeface="Arial" panose="020B0604020202020204" pitchFamily="34" charset="0"/>
              </a:rPr>
              <a:t>Jesus’ Values </a:t>
            </a:r>
            <a:r>
              <a:rPr lang="en-US" dirty="0">
                <a:solidFill>
                  <a:schemeClr val="accent1">
                    <a:lumMod val="40000"/>
                    <a:lumOff val="60000"/>
                  </a:schemeClr>
                </a:solidFill>
                <a:latin typeface="Arial" panose="020B0604020202020204" pitchFamily="34" charset="0"/>
              </a:rPr>
              <a:t>		</a:t>
            </a:r>
            <a:r>
              <a:rPr lang="en-US" b="1" dirty="0">
                <a:solidFill>
                  <a:schemeClr val="accent1">
                    <a:lumMod val="40000"/>
                    <a:lumOff val="60000"/>
                  </a:schemeClr>
                </a:solidFill>
                <a:latin typeface="Arial" panose="020B0604020202020204" pitchFamily="34" charset="0"/>
              </a:rPr>
              <a:t>Counter-values </a:t>
            </a:r>
            <a:r>
              <a:rPr lang="en-US" dirty="0">
                <a:solidFill>
                  <a:schemeClr val="bg1"/>
                </a:solidFill>
                <a:latin typeface="Arial" panose="020B0604020202020204" pitchFamily="34" charset="0"/>
              </a:rPr>
              <a:t>	</a:t>
            </a:r>
          </a:p>
          <a:p>
            <a:endParaRPr lang="en-US" dirty="0">
              <a:solidFill>
                <a:schemeClr val="bg1"/>
              </a:solidFill>
              <a:latin typeface="Arial" panose="020B0604020202020204" pitchFamily="34" charset="0"/>
            </a:endParaRPr>
          </a:p>
          <a:p>
            <a:r>
              <a:rPr lang="en-US" i="1" dirty="0">
                <a:solidFill>
                  <a:schemeClr val="bg1"/>
                </a:solidFill>
                <a:latin typeface="Arial" panose="020B0604020202020204" pitchFamily="34" charset="0"/>
              </a:rPr>
              <a:t>Poor in spirit </a:t>
            </a:r>
            <a:r>
              <a:rPr lang="en-US" dirty="0">
                <a:solidFill>
                  <a:schemeClr val="bg1"/>
                </a:solidFill>
                <a:latin typeface="Arial" panose="020B0604020202020204" pitchFamily="34" charset="0"/>
              </a:rPr>
              <a:t>		Self-confident, competent, self-reliant 	</a:t>
            </a:r>
          </a:p>
          <a:p>
            <a:r>
              <a:rPr lang="en-US" i="1" dirty="0">
                <a:solidFill>
                  <a:schemeClr val="bg1"/>
                </a:solidFill>
                <a:latin typeface="Arial" panose="020B0604020202020204" pitchFamily="34" charset="0"/>
              </a:rPr>
              <a:t>Mourn </a:t>
            </a:r>
            <a:r>
              <a:rPr lang="en-US" dirty="0">
                <a:solidFill>
                  <a:schemeClr val="bg1"/>
                </a:solidFill>
                <a:latin typeface="Arial" panose="020B0604020202020204" pitchFamily="34" charset="0"/>
              </a:rPr>
              <a:t>			Pleasure-seeking, hedonistic, “the beautiful people” 	</a:t>
            </a:r>
          </a:p>
          <a:p>
            <a:r>
              <a:rPr lang="en-US" i="1" dirty="0">
                <a:solidFill>
                  <a:schemeClr val="bg1"/>
                </a:solidFill>
                <a:latin typeface="Arial" panose="020B0604020202020204" pitchFamily="34" charset="0"/>
              </a:rPr>
              <a:t>Meek </a:t>
            </a:r>
            <a:r>
              <a:rPr lang="en-US" dirty="0">
                <a:solidFill>
                  <a:schemeClr val="bg1"/>
                </a:solidFill>
                <a:latin typeface="Arial" panose="020B0604020202020204" pitchFamily="34" charset="0"/>
              </a:rPr>
              <a:t>			Proud, powerful, important 	</a:t>
            </a:r>
          </a:p>
          <a:p>
            <a:r>
              <a:rPr lang="en-US" i="1" dirty="0">
                <a:solidFill>
                  <a:schemeClr val="bg1"/>
                </a:solidFill>
                <a:latin typeface="Arial" panose="020B0604020202020204" pitchFamily="34" charset="0"/>
              </a:rPr>
              <a:t>Hunger and thirst		</a:t>
            </a:r>
            <a:r>
              <a:rPr lang="en-US" dirty="0">
                <a:solidFill>
                  <a:schemeClr val="bg1"/>
                </a:solidFill>
                <a:latin typeface="Arial" panose="020B0604020202020204" pitchFamily="34" charset="0"/>
              </a:rPr>
              <a:t>Satisfied, “well adjusted,” practical </a:t>
            </a:r>
            <a:endParaRPr lang="en-US" i="1" dirty="0">
              <a:solidFill>
                <a:schemeClr val="bg1"/>
              </a:solidFill>
              <a:latin typeface="Arial" panose="020B0604020202020204" pitchFamily="34" charset="0"/>
            </a:endParaRPr>
          </a:p>
          <a:p>
            <a:r>
              <a:rPr lang="en-US" i="1" dirty="0">
                <a:solidFill>
                  <a:schemeClr val="bg1"/>
                </a:solidFill>
                <a:latin typeface="Arial" panose="020B0604020202020204" pitchFamily="34" charset="0"/>
              </a:rPr>
              <a:t>for righteousness</a:t>
            </a:r>
          </a:p>
          <a:p>
            <a:r>
              <a:rPr lang="en-US" i="1" dirty="0">
                <a:solidFill>
                  <a:schemeClr val="bg1"/>
                </a:solidFill>
                <a:latin typeface="Arial" panose="020B0604020202020204" pitchFamily="34" charset="0"/>
              </a:rPr>
              <a:t>Merciful </a:t>
            </a:r>
            <a:r>
              <a:rPr lang="en-US" dirty="0">
                <a:solidFill>
                  <a:schemeClr val="bg1"/>
                </a:solidFill>
                <a:latin typeface="Arial" panose="020B0604020202020204" pitchFamily="34" charset="0"/>
              </a:rPr>
              <a:t>			Self-righteous, “able to take care of themselves” 	</a:t>
            </a:r>
          </a:p>
          <a:p>
            <a:r>
              <a:rPr lang="en-US" i="1" dirty="0">
                <a:solidFill>
                  <a:schemeClr val="bg1"/>
                </a:solidFill>
                <a:latin typeface="Arial" panose="020B0604020202020204" pitchFamily="34" charset="0"/>
              </a:rPr>
              <a:t>Pure in heart</a:t>
            </a:r>
            <a:r>
              <a:rPr lang="en-US" dirty="0">
                <a:solidFill>
                  <a:schemeClr val="bg1"/>
                </a:solidFill>
                <a:latin typeface="Arial" panose="020B0604020202020204" pitchFamily="34" charset="0"/>
              </a:rPr>
              <a:t>		“Adult,” sophisticated, broad-minded 	</a:t>
            </a:r>
          </a:p>
          <a:p>
            <a:r>
              <a:rPr lang="en-US" i="1" dirty="0">
                <a:solidFill>
                  <a:schemeClr val="bg1"/>
                </a:solidFill>
                <a:latin typeface="Arial" panose="020B0604020202020204" pitchFamily="34" charset="0"/>
              </a:rPr>
              <a:t>Peacemakers </a:t>
            </a:r>
            <a:r>
              <a:rPr lang="en-US" dirty="0">
                <a:solidFill>
                  <a:schemeClr val="bg1"/>
                </a:solidFill>
                <a:latin typeface="Arial" panose="020B0604020202020204" pitchFamily="34" charset="0"/>
              </a:rPr>
              <a:t>		Competitive, aggressive 	</a:t>
            </a:r>
          </a:p>
          <a:p>
            <a:r>
              <a:rPr lang="en-US" i="1" dirty="0">
                <a:solidFill>
                  <a:schemeClr val="bg1"/>
                </a:solidFill>
                <a:latin typeface="Arial" panose="020B0604020202020204" pitchFamily="34" charset="0"/>
              </a:rPr>
              <a:t>Persecuted because 	</a:t>
            </a:r>
            <a:r>
              <a:rPr lang="en-US" dirty="0">
                <a:solidFill>
                  <a:schemeClr val="bg1"/>
                </a:solidFill>
                <a:latin typeface="Arial" panose="020B0604020202020204" pitchFamily="34" charset="0"/>
              </a:rPr>
              <a:t>Adaptable, popular, “Don’t rock the boat” </a:t>
            </a:r>
            <a:endParaRPr lang="en-US" i="1" dirty="0">
              <a:solidFill>
                <a:schemeClr val="bg1"/>
              </a:solidFill>
              <a:latin typeface="Arial" panose="020B0604020202020204" pitchFamily="34" charset="0"/>
            </a:endParaRPr>
          </a:p>
          <a:p>
            <a:r>
              <a:rPr lang="en-US" i="1" dirty="0">
                <a:solidFill>
                  <a:schemeClr val="bg1"/>
                </a:solidFill>
                <a:latin typeface="Arial" panose="020B0604020202020204" pitchFamily="34" charset="0"/>
              </a:rPr>
              <a:t>of righteousness </a:t>
            </a:r>
            <a:r>
              <a:rPr lang="en-US" dirty="0">
                <a:solidFill>
                  <a:schemeClr val="bg1"/>
                </a:solidFill>
                <a:latin typeface="Arial" panose="020B0604020202020204" pitchFamily="34" charset="0"/>
              </a:rPr>
              <a:t>		</a:t>
            </a:r>
          </a:p>
          <a:p>
            <a:endParaRPr lang="en-US" dirty="0">
              <a:solidFill>
                <a:schemeClr val="bg1"/>
              </a:solidFill>
              <a:latin typeface="Arial" panose="020B0604020202020204" pitchFamily="34" charset="0"/>
            </a:endParaRPr>
          </a:p>
          <a:p>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86774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8360943"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 Making A Cultural Difference</a:t>
            </a:r>
          </a:p>
        </p:txBody>
      </p:sp>
      <p:sp>
        <p:nvSpPr>
          <p:cNvPr id="5" name="Rectangle 4"/>
          <p:cNvSpPr/>
          <p:nvPr/>
        </p:nvSpPr>
        <p:spPr>
          <a:xfrm>
            <a:off x="242711" y="1183516"/>
            <a:ext cx="8709378" cy="369332"/>
          </a:xfrm>
          <a:prstGeom prst="rect">
            <a:avLst/>
          </a:prstGeom>
        </p:spPr>
        <p:txBody>
          <a:bodyPr wrap="square">
            <a:spAutoFit/>
          </a:bodyPr>
          <a:lstStyle/>
          <a:p>
            <a:r>
              <a:rPr lang="en-US" b="1" dirty="0">
                <a:solidFill>
                  <a:schemeClr val="accent1">
                    <a:lumMod val="40000"/>
                    <a:lumOff val="60000"/>
                  </a:schemeClr>
                </a:solidFill>
                <a:latin typeface="Arial" panose="020B0604020202020204" pitchFamily="34" charset="0"/>
              </a:rPr>
              <a:t>Colossae Water: Cooling and refreshing </a:t>
            </a:r>
            <a:r>
              <a:rPr lang="en-US" dirty="0">
                <a:solidFill>
                  <a:schemeClr val="bg1"/>
                </a:solidFill>
                <a:latin typeface="Arial" panose="020B0604020202020204" pitchFamily="34" charset="0"/>
              </a:rPr>
              <a:t>	</a:t>
            </a:r>
          </a:p>
        </p:txBody>
      </p:sp>
      <p:pic>
        <p:nvPicPr>
          <p:cNvPr id="5124" name="Picture 4" descr="Colossae stream of col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541" y="3364089"/>
            <a:ext cx="4404548" cy="3303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olossae tell from no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11" y="1652628"/>
            <a:ext cx="4163428" cy="31225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111" y="4775199"/>
            <a:ext cx="3795141" cy="369332"/>
          </a:xfrm>
          <a:prstGeom prst="rect">
            <a:avLst/>
          </a:prstGeom>
          <a:noFill/>
        </p:spPr>
        <p:txBody>
          <a:bodyPr wrap="none" rtlCol="0">
            <a:spAutoFit/>
          </a:bodyPr>
          <a:lstStyle/>
          <a:p>
            <a:r>
              <a:rPr lang="en-US" dirty="0">
                <a:solidFill>
                  <a:schemeClr val="bg1"/>
                </a:solidFill>
              </a:rPr>
              <a:t>Colossae at the foot of Mount Cadmus</a:t>
            </a:r>
          </a:p>
        </p:txBody>
      </p:sp>
    </p:spTree>
    <p:extLst>
      <p:ext uri="{BB962C8B-B14F-4D97-AF65-F5344CB8AC3E}">
        <p14:creationId xmlns:p14="http://schemas.microsoft.com/office/powerpoint/2010/main" val="3076175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8360943"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 Making A Cultural Difference</a:t>
            </a:r>
          </a:p>
        </p:txBody>
      </p:sp>
      <p:sp>
        <p:nvSpPr>
          <p:cNvPr id="5" name="Rectangle 4"/>
          <p:cNvSpPr/>
          <p:nvPr/>
        </p:nvSpPr>
        <p:spPr>
          <a:xfrm>
            <a:off x="242711" y="1183516"/>
            <a:ext cx="8709378" cy="369332"/>
          </a:xfrm>
          <a:prstGeom prst="rect">
            <a:avLst/>
          </a:prstGeom>
        </p:spPr>
        <p:txBody>
          <a:bodyPr wrap="square">
            <a:spAutoFit/>
          </a:bodyPr>
          <a:lstStyle/>
          <a:p>
            <a:r>
              <a:rPr lang="en-US" b="1" dirty="0">
                <a:solidFill>
                  <a:schemeClr val="accent1">
                    <a:lumMod val="40000"/>
                    <a:lumOff val="60000"/>
                  </a:schemeClr>
                </a:solidFill>
                <a:latin typeface="Arial" panose="020B0604020202020204" pitchFamily="34" charset="0"/>
              </a:rPr>
              <a:t>Hierapolis Water: Medicinal</a:t>
            </a:r>
            <a:r>
              <a:rPr lang="en-US" dirty="0">
                <a:solidFill>
                  <a:schemeClr val="bg1"/>
                </a:solidFill>
                <a:latin typeface="Arial" panose="020B0604020202020204" pitchFamily="34" charset="0"/>
              </a:rPr>
              <a:t>	</a:t>
            </a:r>
          </a:p>
        </p:txBody>
      </p:sp>
      <p:pic>
        <p:nvPicPr>
          <p:cNvPr id="5122" name="Picture 2" descr="http://www.kusadasi.tv/wp-content/gallery/pamukkale-turkey/pamukkale_turk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631" y="1628026"/>
            <a:ext cx="6757458" cy="522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439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8360943"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 Making A Cultural Difference</a:t>
            </a:r>
          </a:p>
        </p:txBody>
      </p:sp>
      <p:pic>
        <p:nvPicPr>
          <p:cNvPr id="6146" name="Picture 2" descr="http://www.fbctopeka.com/Websites/fbctopeka/images/Worship%20Arts/Bill%20-%20L3/sevenCities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617" y="1025473"/>
            <a:ext cx="3530048" cy="28240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4622" y="1195071"/>
            <a:ext cx="8709378" cy="369332"/>
          </a:xfrm>
          <a:prstGeom prst="rect">
            <a:avLst/>
          </a:prstGeom>
        </p:spPr>
        <p:txBody>
          <a:bodyPr wrap="square">
            <a:spAutoFit/>
          </a:bodyPr>
          <a:lstStyle/>
          <a:p>
            <a:r>
              <a:rPr lang="en-US" b="1" dirty="0">
                <a:solidFill>
                  <a:schemeClr val="accent1">
                    <a:lumMod val="40000"/>
                    <a:lumOff val="60000"/>
                  </a:schemeClr>
                </a:solidFill>
                <a:latin typeface="Arial" panose="020B0604020202020204" pitchFamily="34" charset="0"/>
              </a:rPr>
              <a:t>Laodicean Water: Mixing The Waters</a:t>
            </a:r>
            <a:endParaRPr lang="en-US" dirty="0">
              <a:solidFill>
                <a:schemeClr val="bg1"/>
              </a:solidFill>
              <a:latin typeface="Arial" panose="020B0604020202020204" pitchFamily="34" charset="0"/>
            </a:endParaRPr>
          </a:p>
        </p:txBody>
      </p:sp>
      <p:pic>
        <p:nvPicPr>
          <p:cNvPr id="9" name="Picture 4" descr="http://anabatours.tripod.com/english/laodikya2.JPG"/>
          <p:cNvPicPr>
            <a:picLocks noChangeAspect="1" noChangeArrowheads="1"/>
          </p:cNvPicPr>
          <p:nvPr/>
        </p:nvPicPr>
        <p:blipFill rotWithShape="1">
          <a:blip r:embed="rId4">
            <a:extLst>
              <a:ext uri="{28A0092B-C50C-407E-A947-70E740481C1C}">
                <a14:useLocalDpi xmlns:a14="http://schemas.microsoft.com/office/drawing/2010/main" val="0"/>
              </a:ext>
            </a:extLst>
          </a:blip>
          <a:srcRect t="4656"/>
          <a:stretch/>
        </p:blipFill>
        <p:spPr bwMode="auto">
          <a:xfrm>
            <a:off x="4521847" y="3669764"/>
            <a:ext cx="4486275" cy="3178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gat2005.cjszone.com/albums/album27/100_3924.siz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15" y="1564403"/>
            <a:ext cx="4984045" cy="332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2222" y="541867"/>
            <a:ext cx="8653907" cy="6186309"/>
          </a:xfrm>
          <a:prstGeom prst="rect">
            <a:avLst/>
          </a:prstGeom>
          <a:noFill/>
        </p:spPr>
        <p:txBody>
          <a:bodyPr wrap="none" rtlCol="0">
            <a:spAutoFit/>
          </a:bodyPr>
          <a:lstStyle/>
          <a:p>
            <a:r>
              <a:rPr lang="en-US" b="1" dirty="0">
                <a:solidFill>
                  <a:schemeClr val="bg1"/>
                </a:solidFill>
              </a:rPr>
              <a:t>We will not obey’: Christian leaders threaten civil disobedience if Supreme Court </a:t>
            </a:r>
          </a:p>
          <a:p>
            <a:r>
              <a:rPr lang="en-US" b="1" dirty="0">
                <a:solidFill>
                  <a:schemeClr val="bg1"/>
                </a:solidFill>
              </a:rPr>
              <a:t>legalizes gay marriage</a:t>
            </a:r>
            <a:endParaRPr lang="en-US" dirty="0">
              <a:solidFill>
                <a:schemeClr val="bg1"/>
              </a:solidFill>
            </a:endParaRPr>
          </a:p>
          <a:p>
            <a:endParaRPr lang="en-US" dirty="0">
              <a:solidFill>
                <a:schemeClr val="bg1"/>
              </a:solidFill>
            </a:endParaRPr>
          </a:p>
          <a:p>
            <a:r>
              <a:rPr lang="en-US" dirty="0">
                <a:solidFill>
                  <a:schemeClr val="bg1"/>
                </a:solidFill>
              </a:rPr>
              <a:t>We will not obey.”</a:t>
            </a:r>
          </a:p>
          <a:p>
            <a:endParaRPr lang="en-US" dirty="0">
              <a:solidFill>
                <a:schemeClr val="bg1"/>
              </a:solidFill>
            </a:endParaRPr>
          </a:p>
          <a:p>
            <a:r>
              <a:rPr lang="en-US" dirty="0">
                <a:solidFill>
                  <a:schemeClr val="bg1"/>
                </a:solidFill>
              </a:rPr>
              <a:t>That’s the blunt warning a group of prominent religious leaders is sending to the Supreme </a:t>
            </a:r>
          </a:p>
          <a:p>
            <a:r>
              <a:rPr lang="en-US" dirty="0">
                <a:solidFill>
                  <a:schemeClr val="bg1"/>
                </a:solidFill>
              </a:rPr>
              <a:t>Court of the United States as they consider same-sex marriage. “We respectfully warn the </a:t>
            </a:r>
          </a:p>
          <a:p>
            <a:r>
              <a:rPr lang="en-US" dirty="0">
                <a:solidFill>
                  <a:schemeClr val="bg1"/>
                </a:solidFill>
              </a:rPr>
              <a:t>Supreme Court not to cross that line,” read a document titled,</a:t>
            </a:r>
            <a:r>
              <a:rPr lang="en-US" u="sng" dirty="0">
                <a:solidFill>
                  <a:schemeClr val="bg1"/>
                </a:solidFill>
              </a:rPr>
              <a:t> Pledge in Solidarity to </a:t>
            </a:r>
          </a:p>
          <a:p>
            <a:r>
              <a:rPr lang="en-US" u="sng" dirty="0">
                <a:solidFill>
                  <a:schemeClr val="bg1"/>
                </a:solidFill>
              </a:rPr>
              <a:t>Defend Marriage</a:t>
            </a:r>
            <a:r>
              <a:rPr lang="en-US" dirty="0">
                <a:solidFill>
                  <a:schemeClr val="bg1"/>
                </a:solidFill>
              </a:rPr>
              <a:t>. “We stand united together in defense of marriage. Make no mistake </a:t>
            </a:r>
          </a:p>
          <a:p>
            <a:r>
              <a:rPr lang="en-US" dirty="0">
                <a:solidFill>
                  <a:schemeClr val="bg1"/>
                </a:solidFill>
              </a:rPr>
              <a:t>about our resolve.” </a:t>
            </a:r>
          </a:p>
          <a:p>
            <a:endParaRPr lang="en-US" dirty="0">
              <a:solidFill>
                <a:schemeClr val="bg1"/>
              </a:solidFill>
            </a:endParaRPr>
          </a:p>
          <a:p>
            <a:r>
              <a:rPr lang="en-US" dirty="0">
                <a:solidFill>
                  <a:schemeClr val="bg1"/>
                </a:solidFill>
              </a:rPr>
              <a:t>“While there are many things we can endure, redefining </a:t>
            </a:r>
          </a:p>
          <a:p>
            <a:r>
              <a:rPr lang="en-US" dirty="0">
                <a:solidFill>
                  <a:schemeClr val="bg1"/>
                </a:solidFill>
              </a:rPr>
              <a:t>marriage is so fundamental to the natural order and </a:t>
            </a:r>
          </a:p>
          <a:p>
            <a:r>
              <a:rPr lang="en-US" dirty="0">
                <a:solidFill>
                  <a:schemeClr val="bg1"/>
                </a:solidFill>
              </a:rPr>
              <a:t>the common good that this is the line we must draw </a:t>
            </a:r>
          </a:p>
          <a:p>
            <a:r>
              <a:rPr lang="en-US" dirty="0">
                <a:solidFill>
                  <a:schemeClr val="bg1"/>
                </a:solidFill>
              </a:rPr>
              <a:t>and one we cannot and will not cross,” the pledge </a:t>
            </a:r>
          </a:p>
          <a:p>
            <a:r>
              <a:rPr lang="en-US" dirty="0">
                <a:solidFill>
                  <a:schemeClr val="bg1"/>
                </a:solidFill>
              </a:rPr>
              <a:t>states.</a:t>
            </a:r>
          </a:p>
          <a:p>
            <a:endParaRPr lang="en-US" dirty="0">
              <a:solidFill>
                <a:schemeClr val="bg1"/>
              </a:solidFill>
            </a:endParaRPr>
          </a:p>
          <a:p>
            <a:r>
              <a:rPr lang="en-US" dirty="0">
                <a:solidFill>
                  <a:schemeClr val="bg1"/>
                </a:solidFill>
              </a:rPr>
              <a:t>The signees are a who’s who of religious leaders </a:t>
            </a:r>
          </a:p>
          <a:p>
            <a:r>
              <a:rPr lang="en-US" dirty="0">
                <a:solidFill>
                  <a:schemeClr val="bg1"/>
                </a:solidFill>
              </a:rPr>
              <a:t>including former Arkansas Gov. Mike Huckabee, former </a:t>
            </a:r>
          </a:p>
          <a:p>
            <a:r>
              <a:rPr lang="en-US" dirty="0">
                <a:solidFill>
                  <a:schemeClr val="bg1"/>
                </a:solidFill>
              </a:rPr>
              <a:t>U.S. Senator Rick Santorum, National Religious Broadcasters </a:t>
            </a:r>
          </a:p>
          <a:p>
            <a:r>
              <a:rPr lang="en-US" dirty="0">
                <a:solidFill>
                  <a:schemeClr val="bg1"/>
                </a:solidFill>
              </a:rPr>
              <a:t>president Jerry Johnson, Pastor John Hagee, and Franklin Graham, </a:t>
            </a:r>
          </a:p>
          <a:p>
            <a:r>
              <a:rPr lang="en-US" dirty="0">
                <a:solidFill>
                  <a:schemeClr val="bg1"/>
                </a:solidFill>
              </a:rPr>
              <a:t>president and CEO of the Billy Graham Evangelistic Association and Samaritan’s Purse</a:t>
            </a:r>
            <a:r>
              <a:rPr lang="en-US" dirty="0"/>
              <a:t>.</a:t>
            </a:r>
          </a:p>
        </p:txBody>
      </p:sp>
    </p:spTree>
    <p:extLst>
      <p:ext uri="{BB962C8B-B14F-4D97-AF65-F5344CB8AC3E}">
        <p14:creationId xmlns:p14="http://schemas.microsoft.com/office/powerpoint/2010/main" val="4021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2222" y="541867"/>
            <a:ext cx="8709500" cy="6186309"/>
          </a:xfrm>
          <a:prstGeom prst="rect">
            <a:avLst/>
          </a:prstGeom>
          <a:noFill/>
        </p:spPr>
        <p:txBody>
          <a:bodyPr wrap="none" rtlCol="0">
            <a:spAutoFit/>
          </a:bodyPr>
          <a:lstStyle/>
          <a:p>
            <a:r>
              <a:rPr lang="en-US" u="sng" dirty="0">
                <a:solidFill>
                  <a:schemeClr val="bg1"/>
                </a:solidFill>
              </a:rPr>
              <a:t>The pledge </a:t>
            </a:r>
            <a:r>
              <a:rPr lang="en-US" dirty="0">
                <a:solidFill>
                  <a:schemeClr val="bg1"/>
                </a:solidFill>
              </a:rPr>
              <a:t>was co-drafted by Deacon Keith Fournier, a Catholic deacon, and Mat </a:t>
            </a:r>
            <a:r>
              <a:rPr lang="en-US" dirty="0" err="1">
                <a:solidFill>
                  <a:schemeClr val="bg1"/>
                </a:solidFill>
              </a:rPr>
              <a:t>Staver</a:t>
            </a:r>
            <a:r>
              <a:rPr lang="en-US" dirty="0">
                <a:solidFill>
                  <a:schemeClr val="bg1"/>
                </a:solidFill>
              </a:rPr>
              <a:t>, </a:t>
            </a:r>
          </a:p>
          <a:p>
            <a:r>
              <a:rPr lang="en-US" dirty="0">
                <a:solidFill>
                  <a:schemeClr val="bg1"/>
                </a:solidFill>
              </a:rPr>
              <a:t>the founder of Liberty Counsel. Also involved in the document were Rick Scarborough, the </a:t>
            </a:r>
          </a:p>
          <a:p>
            <a:r>
              <a:rPr lang="en-US" dirty="0">
                <a:solidFill>
                  <a:schemeClr val="bg1"/>
                </a:solidFill>
              </a:rPr>
              <a:t>president of Vision America Action and James Dobson, the founder of Family Talk Radio. </a:t>
            </a:r>
          </a:p>
          <a:p>
            <a:endParaRPr lang="en-US" dirty="0">
              <a:solidFill>
                <a:schemeClr val="bg1"/>
              </a:solidFill>
            </a:endParaRPr>
          </a:p>
          <a:p>
            <a:r>
              <a:rPr lang="en-US" dirty="0">
                <a:solidFill>
                  <a:schemeClr val="bg1"/>
                </a:solidFill>
              </a:rPr>
              <a:t>“We’re sending a warning to the Supreme Court and frankly any court that crosses the line </a:t>
            </a:r>
          </a:p>
          <a:p>
            <a:r>
              <a:rPr lang="en-US" dirty="0">
                <a:solidFill>
                  <a:schemeClr val="bg1"/>
                </a:solidFill>
              </a:rPr>
              <a:t>on the issue of marriage,” </a:t>
            </a:r>
            <a:r>
              <a:rPr lang="en-US" dirty="0" err="1">
                <a:solidFill>
                  <a:schemeClr val="bg1"/>
                </a:solidFill>
              </a:rPr>
              <a:t>Staver</a:t>
            </a:r>
            <a:r>
              <a:rPr lang="en-US" dirty="0">
                <a:solidFill>
                  <a:schemeClr val="bg1"/>
                </a:solidFill>
              </a:rPr>
              <a:t> told me. He said that once same-sex marriage is elevated </a:t>
            </a:r>
          </a:p>
          <a:p>
            <a:r>
              <a:rPr lang="en-US" dirty="0">
                <a:solidFill>
                  <a:schemeClr val="bg1"/>
                </a:solidFill>
              </a:rPr>
              <a:t>to the level of protected status – it will transform the face of society and will result in </a:t>
            </a:r>
          </a:p>
          <a:p>
            <a:r>
              <a:rPr lang="en-US" dirty="0">
                <a:solidFill>
                  <a:schemeClr val="bg1"/>
                </a:solidFill>
              </a:rPr>
              <a:t>the “beginning of the end of Western Civilization.”</a:t>
            </a:r>
          </a:p>
          <a:p>
            <a:endParaRPr lang="en-US" dirty="0">
              <a:solidFill>
                <a:schemeClr val="bg1"/>
              </a:solidFill>
            </a:endParaRPr>
          </a:p>
          <a:p>
            <a:r>
              <a:rPr lang="en-US" dirty="0">
                <a:solidFill>
                  <a:schemeClr val="bg1"/>
                </a:solidFill>
              </a:rPr>
              <a:t>“You are essentially saying that boys and girls don’t need moms and dads – that moms </a:t>
            </a:r>
          </a:p>
          <a:p>
            <a:r>
              <a:rPr lang="en-US" dirty="0">
                <a:solidFill>
                  <a:schemeClr val="bg1"/>
                </a:solidFill>
              </a:rPr>
              <a:t>and dads are irrelevant,” </a:t>
            </a:r>
            <a:r>
              <a:rPr lang="en-US" dirty="0" err="1">
                <a:solidFill>
                  <a:schemeClr val="bg1"/>
                </a:solidFill>
              </a:rPr>
              <a:t>Staver</a:t>
            </a:r>
            <a:r>
              <a:rPr lang="en-US" dirty="0">
                <a:solidFill>
                  <a:schemeClr val="bg1"/>
                </a:solidFill>
              </a:rPr>
              <a:t> said. “Gender becomes pointless when government </a:t>
            </a:r>
          </a:p>
          <a:p>
            <a:r>
              <a:rPr lang="en-US" dirty="0">
                <a:solidFill>
                  <a:schemeClr val="bg1"/>
                </a:solidFill>
              </a:rPr>
              <a:t>adopts same-sex marriage. It creates a genderless relationship </a:t>
            </a:r>
          </a:p>
          <a:p>
            <a:r>
              <a:rPr lang="en-US" dirty="0">
                <a:solidFill>
                  <a:schemeClr val="bg1"/>
                </a:solidFill>
              </a:rPr>
              <a:t>out of a very gender-specific relationship. It says that it </a:t>
            </a:r>
          </a:p>
          <a:p>
            <a:r>
              <a:rPr lang="en-US" dirty="0">
                <a:solidFill>
                  <a:schemeClr val="bg1"/>
                </a:solidFill>
              </a:rPr>
              <a:t>doesn’t matter and that two moms or two dads are </a:t>
            </a:r>
          </a:p>
          <a:p>
            <a:r>
              <a:rPr lang="en-US" dirty="0">
                <a:solidFill>
                  <a:schemeClr val="bg1"/>
                </a:solidFill>
              </a:rPr>
              <a:t>absolutely equivalent to a mom and a dad.”</a:t>
            </a:r>
          </a:p>
          <a:p>
            <a:endParaRPr lang="en-US" dirty="0">
              <a:solidFill>
                <a:schemeClr val="bg1"/>
              </a:solidFill>
            </a:endParaRPr>
          </a:p>
          <a:p>
            <a:r>
              <a:rPr lang="en-US" dirty="0">
                <a:solidFill>
                  <a:schemeClr val="bg1"/>
                </a:solidFill>
              </a:rPr>
              <a:t>Dobson said the legalization of same-sex marriage </a:t>
            </a:r>
          </a:p>
          <a:p>
            <a:r>
              <a:rPr lang="en-US" dirty="0">
                <a:solidFill>
                  <a:schemeClr val="bg1"/>
                </a:solidFill>
              </a:rPr>
              <a:t>could fracture the nation. “The institution of marriage </a:t>
            </a:r>
          </a:p>
          <a:p>
            <a:r>
              <a:rPr lang="en-US" dirty="0">
                <a:solidFill>
                  <a:schemeClr val="bg1"/>
                </a:solidFill>
              </a:rPr>
              <a:t>is fundamental and it must be defended,” he told me. </a:t>
            </a:r>
          </a:p>
          <a:p>
            <a:r>
              <a:rPr lang="en-US" dirty="0">
                <a:solidFill>
                  <a:schemeClr val="bg1"/>
                </a:solidFill>
              </a:rPr>
              <a:t>“It’s the foundation for the entire culture. It’s been in </a:t>
            </a:r>
          </a:p>
          <a:p>
            <a:r>
              <a:rPr lang="en-US" dirty="0">
                <a:solidFill>
                  <a:schemeClr val="bg1"/>
                </a:solidFill>
              </a:rPr>
              <a:t>existence for 5,000 years. If you weaken it or if you undermine </a:t>
            </a:r>
          </a:p>
          <a:p>
            <a:r>
              <a:rPr lang="en-US" dirty="0">
                <a:solidFill>
                  <a:schemeClr val="bg1"/>
                </a:solidFill>
              </a:rPr>
              <a:t>it – the entire superstructure can come down. We see it as that important.”</a:t>
            </a:r>
          </a:p>
        </p:txBody>
      </p:sp>
    </p:spTree>
    <p:extLst>
      <p:ext uri="{BB962C8B-B14F-4D97-AF65-F5344CB8AC3E}">
        <p14:creationId xmlns:p14="http://schemas.microsoft.com/office/powerpoint/2010/main" val="80409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2222" y="541867"/>
            <a:ext cx="8966814" cy="5632311"/>
          </a:xfrm>
          <a:prstGeom prst="rect">
            <a:avLst/>
          </a:prstGeom>
          <a:noFill/>
        </p:spPr>
        <p:txBody>
          <a:bodyPr wrap="none" rtlCol="0">
            <a:spAutoFit/>
          </a:bodyPr>
          <a:lstStyle/>
          <a:p>
            <a:r>
              <a:rPr lang="en-US" dirty="0">
                <a:solidFill>
                  <a:schemeClr val="bg1"/>
                </a:solidFill>
              </a:rPr>
              <a:t>And that means the possibility of Christians – people of faith – engaging in acts of civil </a:t>
            </a:r>
          </a:p>
          <a:p>
            <a:r>
              <a:rPr lang="en-US" dirty="0">
                <a:solidFill>
                  <a:schemeClr val="bg1"/>
                </a:solidFill>
              </a:rPr>
              <a:t>disobedience. “Yes, I’m talking about civil disobedience,” </a:t>
            </a:r>
            <a:r>
              <a:rPr lang="en-US" dirty="0" err="1">
                <a:solidFill>
                  <a:schemeClr val="bg1"/>
                </a:solidFill>
              </a:rPr>
              <a:t>Staver</a:t>
            </a:r>
            <a:r>
              <a:rPr lang="en-US" dirty="0">
                <a:solidFill>
                  <a:schemeClr val="bg1"/>
                </a:solidFill>
              </a:rPr>
              <a:t> said. “I’m talking about </a:t>
            </a:r>
          </a:p>
          <a:p>
            <a:r>
              <a:rPr lang="en-US" dirty="0">
                <a:solidFill>
                  <a:schemeClr val="bg1"/>
                </a:solidFill>
              </a:rPr>
              <a:t>resistance and I’m talking about peaceful resistance against unjust laws and unjust rulings.”</a:t>
            </a:r>
          </a:p>
          <a:p>
            <a:endParaRPr lang="en-US" dirty="0">
              <a:solidFill>
                <a:schemeClr val="bg1"/>
              </a:solidFill>
            </a:endParaRPr>
          </a:p>
          <a:p>
            <a:r>
              <a:rPr lang="en-US" dirty="0">
                <a:solidFill>
                  <a:schemeClr val="bg1"/>
                </a:solidFill>
              </a:rPr>
              <a:t>That’s quite a shocking statement. So I asked Mr. </a:t>
            </a:r>
            <a:r>
              <a:rPr lang="en-US" dirty="0" err="1">
                <a:solidFill>
                  <a:schemeClr val="bg1"/>
                </a:solidFill>
              </a:rPr>
              <a:t>Staver</a:t>
            </a:r>
            <a:r>
              <a:rPr lang="en-US" dirty="0">
                <a:solidFill>
                  <a:schemeClr val="bg1"/>
                </a:solidFill>
              </a:rPr>
              <a:t> to clarify his remarks. “I’m calling </a:t>
            </a:r>
          </a:p>
          <a:p>
            <a:r>
              <a:rPr lang="en-US" dirty="0">
                <a:solidFill>
                  <a:schemeClr val="bg1"/>
                </a:solidFill>
              </a:rPr>
              <a:t>for people to not recognize the legitimacy of that ruling because it’s not grounded in the </a:t>
            </a:r>
          </a:p>
          <a:p>
            <a:r>
              <a:rPr lang="en-US" dirty="0">
                <a:solidFill>
                  <a:schemeClr val="bg1"/>
                </a:solidFill>
              </a:rPr>
              <a:t>Rule of Law,” he told me. “They need to resist that ruling in every way possible. In a peaceful </a:t>
            </a:r>
          </a:p>
          <a:p>
            <a:r>
              <a:rPr lang="en-US" dirty="0">
                <a:solidFill>
                  <a:schemeClr val="bg1"/>
                </a:solidFill>
              </a:rPr>
              <a:t>way – they need to resist it as much as Martin Luther King, Jr. resisted unjust laws in his time.”</a:t>
            </a:r>
          </a:p>
          <a:p>
            <a:endParaRPr lang="en-US" dirty="0">
              <a:solidFill>
                <a:schemeClr val="bg1"/>
              </a:solidFill>
            </a:endParaRPr>
          </a:p>
          <a:p>
            <a:r>
              <a:rPr lang="en-US" dirty="0">
                <a:solidFill>
                  <a:schemeClr val="bg1"/>
                </a:solidFill>
              </a:rPr>
              <a:t>Scarborough said the pledge was meant to be forthright and clear.</a:t>
            </a:r>
          </a:p>
          <a:p>
            <a:endParaRPr lang="en-US" dirty="0">
              <a:solidFill>
                <a:schemeClr val="bg1"/>
              </a:solidFill>
            </a:endParaRPr>
          </a:p>
          <a:p>
            <a:r>
              <a:rPr lang="en-US" dirty="0">
                <a:solidFill>
                  <a:schemeClr val="bg1"/>
                </a:solidFill>
              </a:rPr>
              <a:t>We’re facing a real Constitutional crisis if the Supreme Court rules adversely </a:t>
            </a:r>
          </a:p>
          <a:p>
            <a:r>
              <a:rPr lang="en-US" dirty="0">
                <a:solidFill>
                  <a:schemeClr val="bg1"/>
                </a:solidFill>
              </a:rPr>
              <a:t>from our perspective on same-sex marriage,” he told </a:t>
            </a:r>
          </a:p>
          <a:p>
            <a:r>
              <a:rPr lang="en-US" dirty="0">
                <a:solidFill>
                  <a:schemeClr val="bg1"/>
                </a:solidFill>
              </a:rPr>
              <a:t>me. For me there’s no option. I’m going to choose to </a:t>
            </a:r>
          </a:p>
          <a:p>
            <a:r>
              <a:rPr lang="en-US" dirty="0">
                <a:solidFill>
                  <a:schemeClr val="bg1"/>
                </a:solidFill>
              </a:rPr>
              <a:t>serve the Lord. And I think that thousands of other </a:t>
            </a:r>
          </a:p>
          <a:p>
            <a:r>
              <a:rPr lang="en-US" dirty="0">
                <a:solidFill>
                  <a:schemeClr val="bg1"/>
                </a:solidFill>
              </a:rPr>
              <a:t>pastors will take that position and hundreds of </a:t>
            </a:r>
          </a:p>
          <a:p>
            <a:r>
              <a:rPr lang="en-US" dirty="0">
                <a:solidFill>
                  <a:schemeClr val="bg1"/>
                </a:solidFill>
              </a:rPr>
              <a:t>thousands – if not millions of Christians.”</a:t>
            </a:r>
          </a:p>
          <a:p>
            <a:endParaRPr lang="en-US" dirty="0">
              <a:solidFill>
                <a:schemeClr val="bg1"/>
              </a:solidFill>
            </a:endParaRPr>
          </a:p>
          <a:p>
            <a:r>
              <a:rPr lang="en-US" dirty="0">
                <a:solidFill>
                  <a:schemeClr val="bg1"/>
                </a:solidFill>
              </a:rPr>
              <a:t>Scarborough is urging pastors across the nation </a:t>
            </a:r>
          </a:p>
          <a:p>
            <a:r>
              <a:rPr lang="en-US" dirty="0">
                <a:solidFill>
                  <a:schemeClr val="bg1"/>
                </a:solidFill>
              </a:rPr>
              <a:t>to sign the pledge. </a:t>
            </a:r>
          </a:p>
        </p:txBody>
      </p:sp>
    </p:spTree>
    <p:extLst>
      <p:ext uri="{BB962C8B-B14F-4D97-AF65-F5344CB8AC3E}">
        <p14:creationId xmlns:p14="http://schemas.microsoft.com/office/powerpoint/2010/main" val="79920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8225329" cy="5016758"/>
          </a:xfrm>
          <a:prstGeom prst="rect">
            <a:avLst/>
          </a:prstGeom>
          <a:noFill/>
        </p:spPr>
        <p:txBody>
          <a:bodyPr wrap="none" rtlCol="0">
            <a:spAutoFit/>
          </a:bodyPr>
          <a:lstStyle/>
          <a:p>
            <a:r>
              <a:rPr lang="en-US" sz="1600" b="1" dirty="0">
                <a:solidFill>
                  <a:schemeClr val="bg1"/>
                </a:solidFill>
              </a:rPr>
              <a:t>The Beginnings Of The Life Of Jesus</a:t>
            </a:r>
          </a:p>
          <a:p>
            <a:r>
              <a:rPr lang="en-US" sz="1600" dirty="0">
                <a:solidFill>
                  <a:schemeClr val="bg1"/>
                </a:solidFill>
              </a:rPr>
              <a:t>1:1-4		The introduction of the book.</a:t>
            </a:r>
          </a:p>
          <a:p>
            <a:r>
              <a:rPr lang="en-US" sz="1600" dirty="0">
                <a:solidFill>
                  <a:schemeClr val="bg1"/>
                </a:solidFill>
              </a:rPr>
              <a:t>1:5-25		The birth of John the Baptist is foretold</a:t>
            </a:r>
          </a:p>
          <a:p>
            <a:r>
              <a:rPr lang="en-US" sz="1600" dirty="0">
                <a:solidFill>
                  <a:schemeClr val="bg1"/>
                </a:solidFill>
              </a:rPr>
              <a:t>1:26-45		The birth of Jesus is foretold.</a:t>
            </a:r>
          </a:p>
          <a:p>
            <a:r>
              <a:rPr lang="en-US" sz="1600" dirty="0">
                <a:solidFill>
                  <a:schemeClr val="bg1"/>
                </a:solidFill>
              </a:rPr>
              <a:t>1:45-56		The song of praise that Mary dictates. This is similar to Hannah’s song.</a:t>
            </a:r>
          </a:p>
          <a:p>
            <a:r>
              <a:rPr lang="en-US" sz="1600" dirty="0">
                <a:solidFill>
                  <a:schemeClr val="bg1"/>
                </a:solidFill>
              </a:rPr>
              <a:t>1:57-80		The birth of John the Baptist, with Zachariah’s prophecy</a:t>
            </a:r>
          </a:p>
          <a:p>
            <a:endParaRPr lang="en-US" sz="1600" dirty="0">
              <a:solidFill>
                <a:schemeClr val="bg1"/>
              </a:solidFill>
            </a:endParaRPr>
          </a:p>
          <a:p>
            <a:r>
              <a:rPr lang="en-US" sz="1600" dirty="0">
                <a:solidFill>
                  <a:schemeClr val="bg1"/>
                </a:solidFill>
              </a:rPr>
              <a:t>2:1-3		Enrollment of </a:t>
            </a:r>
            <a:r>
              <a:rPr lang="en-US" sz="1600" dirty="0" err="1">
                <a:solidFill>
                  <a:schemeClr val="bg1"/>
                </a:solidFill>
              </a:rPr>
              <a:t>Quirinius</a:t>
            </a:r>
            <a:endParaRPr lang="en-US" sz="1600" dirty="0">
              <a:solidFill>
                <a:schemeClr val="bg1"/>
              </a:solidFill>
            </a:endParaRPr>
          </a:p>
          <a:p>
            <a:r>
              <a:rPr lang="en-US" sz="1600" dirty="0">
                <a:solidFill>
                  <a:schemeClr val="bg1"/>
                </a:solidFill>
              </a:rPr>
              <a:t>2:4-20		The birth of Christ</a:t>
            </a:r>
          </a:p>
          <a:p>
            <a:r>
              <a:rPr lang="en-US" sz="1600" dirty="0">
                <a:solidFill>
                  <a:schemeClr val="bg1"/>
                </a:solidFill>
              </a:rPr>
              <a:t>2:21-38		Jesus is circumcised and presented to the priest Simeon. Anna also speaks.</a:t>
            </a:r>
          </a:p>
          <a:p>
            <a:r>
              <a:rPr lang="en-US" sz="1600" dirty="0">
                <a:solidFill>
                  <a:schemeClr val="bg1"/>
                </a:solidFill>
              </a:rPr>
              <a:t>2:39-52		The boyhood of Jesus; the visit to Jerusalem when He was twelve.</a:t>
            </a:r>
          </a:p>
          <a:p>
            <a:endParaRPr lang="en-US" sz="1600" dirty="0">
              <a:solidFill>
                <a:schemeClr val="bg1"/>
              </a:solidFill>
            </a:endParaRPr>
          </a:p>
          <a:p>
            <a:r>
              <a:rPr lang="en-US" sz="1600" b="1" dirty="0">
                <a:solidFill>
                  <a:schemeClr val="bg1"/>
                </a:solidFill>
              </a:rPr>
              <a:t>The Preparation For Ministry</a:t>
            </a:r>
          </a:p>
          <a:p>
            <a:r>
              <a:rPr lang="en-US" sz="1600" dirty="0">
                <a:solidFill>
                  <a:schemeClr val="bg1"/>
                </a:solidFill>
              </a:rPr>
              <a:t>3:1-14		The ministry of John the Baptist.</a:t>
            </a:r>
          </a:p>
          <a:p>
            <a:r>
              <a:rPr lang="en-US" sz="1600" dirty="0">
                <a:solidFill>
                  <a:schemeClr val="bg1"/>
                </a:solidFill>
              </a:rPr>
              <a:t>3:15-20		John testifies about the coming Christ.</a:t>
            </a:r>
          </a:p>
          <a:p>
            <a:r>
              <a:rPr lang="en-US" sz="1600" dirty="0">
                <a:solidFill>
                  <a:schemeClr val="bg1"/>
                </a:solidFill>
              </a:rPr>
              <a:t>3:21-22		The baptism of Jesus</a:t>
            </a:r>
          </a:p>
          <a:p>
            <a:r>
              <a:rPr lang="en-US" sz="1600" dirty="0">
                <a:solidFill>
                  <a:schemeClr val="bg1"/>
                </a:solidFill>
              </a:rPr>
              <a:t>3:23-38		The genealogy of Jesus</a:t>
            </a:r>
          </a:p>
          <a:p>
            <a:endParaRPr lang="en-US" sz="1600" dirty="0">
              <a:solidFill>
                <a:schemeClr val="bg1"/>
              </a:solidFill>
            </a:endParaRPr>
          </a:p>
          <a:p>
            <a:r>
              <a:rPr lang="en-US" sz="1600" dirty="0">
                <a:solidFill>
                  <a:schemeClr val="bg1"/>
                </a:solidFill>
              </a:rPr>
              <a:t>4:1-12		The temptation of Jesus</a:t>
            </a:r>
          </a:p>
          <a:p>
            <a:r>
              <a:rPr lang="en-US" sz="1600" dirty="0">
                <a:solidFill>
                  <a:schemeClr val="bg1"/>
                </a:solidFill>
              </a:rPr>
              <a:t>4:13		Satan is defeated and leaves temporarily.</a:t>
            </a:r>
          </a:p>
        </p:txBody>
      </p:sp>
    </p:spTree>
    <p:extLst>
      <p:ext uri="{BB962C8B-B14F-4D97-AF65-F5344CB8AC3E}">
        <p14:creationId xmlns:p14="http://schemas.microsoft.com/office/powerpoint/2010/main" val="371814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0311" y="394692"/>
            <a:ext cx="8872942" cy="6463308"/>
          </a:xfrm>
          <a:prstGeom prst="rect">
            <a:avLst/>
          </a:prstGeom>
          <a:noFill/>
        </p:spPr>
        <p:txBody>
          <a:bodyPr wrap="none" rtlCol="0">
            <a:spAutoFit/>
          </a:bodyPr>
          <a:lstStyle/>
          <a:p>
            <a:r>
              <a:rPr lang="en-US" dirty="0">
                <a:solidFill>
                  <a:schemeClr val="bg1"/>
                </a:solidFill>
              </a:rPr>
              <a:t>He referenced the “outrageous penalties” being assessed against people of faith simply </a:t>
            </a:r>
          </a:p>
          <a:p>
            <a:r>
              <a:rPr lang="en-US" dirty="0">
                <a:solidFill>
                  <a:schemeClr val="bg1"/>
                </a:solidFill>
              </a:rPr>
              <a:t>because they don’t want to participate in a same-sex union.</a:t>
            </a:r>
          </a:p>
          <a:p>
            <a:endParaRPr lang="en-US" dirty="0">
              <a:solidFill>
                <a:schemeClr val="bg1"/>
              </a:solidFill>
            </a:endParaRPr>
          </a:p>
          <a:p>
            <a:r>
              <a:rPr lang="en-US" dirty="0">
                <a:solidFill>
                  <a:schemeClr val="bg1"/>
                </a:solidFill>
              </a:rPr>
              <a:t>An Oregon bakery is facing a $135,000 fine for refusing to make a cake for a lesbian wedding </a:t>
            </a:r>
          </a:p>
          <a:p>
            <a:r>
              <a:rPr lang="en-US" dirty="0">
                <a:solidFill>
                  <a:schemeClr val="bg1"/>
                </a:solidFill>
              </a:rPr>
              <a:t>and a Washington State florist faces fines for refusing to participate in a gay wedding.</a:t>
            </a:r>
          </a:p>
          <a:p>
            <a:r>
              <a:rPr lang="en-US" dirty="0">
                <a:solidFill>
                  <a:schemeClr val="bg1"/>
                </a:solidFill>
              </a:rPr>
              <a:t>“Christians are being declared the lawbreakers when we are simply living by what we have </a:t>
            </a:r>
          </a:p>
          <a:p>
            <a:r>
              <a:rPr lang="en-US" dirty="0">
                <a:solidFill>
                  <a:schemeClr val="bg1"/>
                </a:solidFill>
              </a:rPr>
              <a:t>always believed, and by a set of laws that the culture historically has agreed to,” he said. </a:t>
            </a:r>
          </a:p>
          <a:p>
            <a:r>
              <a:rPr lang="en-US" dirty="0">
                <a:solidFill>
                  <a:schemeClr val="bg1"/>
                </a:solidFill>
              </a:rPr>
              <a:t>“Right now the courts are changing the playing field and declaring that what the natural </a:t>
            </a:r>
          </a:p>
          <a:p>
            <a:r>
              <a:rPr lang="en-US" dirty="0">
                <a:solidFill>
                  <a:schemeClr val="bg1"/>
                </a:solidFill>
              </a:rPr>
              <a:t>eye can see and natural law reveals is not truth. ...  What will we do, and how will we </a:t>
            </a:r>
          </a:p>
          <a:p>
            <a:r>
              <a:rPr lang="en-US" dirty="0">
                <a:solidFill>
                  <a:schemeClr val="bg1"/>
                </a:solidFill>
              </a:rPr>
              <a:t>respond?”</a:t>
            </a:r>
          </a:p>
          <a:p>
            <a:endParaRPr lang="en-US" dirty="0">
              <a:solidFill>
                <a:schemeClr val="bg1"/>
              </a:solidFill>
            </a:endParaRPr>
          </a:p>
          <a:p>
            <a:r>
              <a:rPr lang="en-US" dirty="0">
                <a:solidFill>
                  <a:schemeClr val="bg1"/>
                </a:solidFill>
              </a:rPr>
              <a:t>Dobson said there’s no doubt that LGBT activists are targeting Christian business owners.</a:t>
            </a:r>
          </a:p>
          <a:p>
            <a:r>
              <a:rPr lang="en-US" dirty="0">
                <a:solidFill>
                  <a:schemeClr val="bg1"/>
                </a:solidFill>
              </a:rPr>
              <a:t>“For about 50 years the homosexual community has </a:t>
            </a:r>
          </a:p>
          <a:p>
            <a:r>
              <a:rPr lang="en-US" dirty="0">
                <a:solidFill>
                  <a:schemeClr val="bg1"/>
                </a:solidFill>
              </a:rPr>
              <a:t>had as its goal to change the culture, to change the </a:t>
            </a:r>
          </a:p>
          <a:p>
            <a:r>
              <a:rPr lang="en-US" dirty="0">
                <a:solidFill>
                  <a:schemeClr val="bg1"/>
                </a:solidFill>
              </a:rPr>
              <a:t>ideology and if necessary – to force people who don’t </a:t>
            </a:r>
          </a:p>
          <a:p>
            <a:r>
              <a:rPr lang="en-US" dirty="0">
                <a:solidFill>
                  <a:schemeClr val="bg1"/>
                </a:solidFill>
              </a:rPr>
              <a:t>agree by use of the courts,” Dobson told me. “I think </a:t>
            </a:r>
          </a:p>
          <a:p>
            <a:r>
              <a:rPr lang="en-US" dirty="0">
                <a:solidFill>
                  <a:schemeClr val="bg1"/>
                </a:solidFill>
              </a:rPr>
              <a:t>there’s a collision here and we can all see it and </a:t>
            </a:r>
          </a:p>
          <a:p>
            <a:r>
              <a:rPr lang="en-US" dirty="0">
                <a:solidFill>
                  <a:schemeClr val="bg1"/>
                </a:solidFill>
              </a:rPr>
              <a:t>where it’s going to go is anybody’s guess – but it is </a:t>
            </a:r>
          </a:p>
          <a:p>
            <a:r>
              <a:rPr lang="en-US" dirty="0">
                <a:solidFill>
                  <a:schemeClr val="bg1"/>
                </a:solidFill>
              </a:rPr>
              <a:t>serious.” To be clear – the men and women who </a:t>
            </a:r>
          </a:p>
          <a:p>
            <a:r>
              <a:rPr lang="en-US" dirty="0">
                <a:solidFill>
                  <a:schemeClr val="bg1"/>
                </a:solidFill>
              </a:rPr>
              <a:t>courageously signed this pledge did so knowing the hell </a:t>
            </a:r>
          </a:p>
          <a:p>
            <a:r>
              <a:rPr lang="en-US" dirty="0">
                <a:solidFill>
                  <a:schemeClr val="bg1"/>
                </a:solidFill>
              </a:rPr>
              <a:t>storm that is about to be unleashed on them – and their families.</a:t>
            </a:r>
          </a:p>
          <a:p>
            <a:r>
              <a:rPr lang="en-US" dirty="0">
                <a:solidFill>
                  <a:schemeClr val="bg1"/>
                </a:solidFill>
              </a:rPr>
              <a:t>“We have no choice,” </a:t>
            </a:r>
            <a:r>
              <a:rPr lang="en-US" dirty="0" err="1">
                <a:solidFill>
                  <a:schemeClr val="bg1"/>
                </a:solidFill>
              </a:rPr>
              <a:t>Staver</a:t>
            </a:r>
            <a:r>
              <a:rPr lang="en-US" dirty="0">
                <a:solidFill>
                  <a:schemeClr val="bg1"/>
                </a:solidFill>
              </a:rPr>
              <a:t> told me. “We cannot compromise our clear </a:t>
            </a:r>
          </a:p>
          <a:p>
            <a:r>
              <a:rPr lang="en-US" dirty="0">
                <a:solidFill>
                  <a:schemeClr val="bg1"/>
                </a:solidFill>
              </a:rPr>
              <a:t>biblical convictions, our religious convictions.                                                 Fox News …</a:t>
            </a:r>
          </a:p>
        </p:txBody>
      </p:sp>
    </p:spTree>
    <p:extLst>
      <p:ext uri="{BB962C8B-B14F-4D97-AF65-F5344CB8AC3E}">
        <p14:creationId xmlns:p14="http://schemas.microsoft.com/office/powerpoint/2010/main" val="2749502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1376" y="1025473"/>
            <a:ext cx="7514301" cy="369332"/>
          </a:xfrm>
          <a:prstGeom prst="rect">
            <a:avLst/>
          </a:prstGeom>
          <a:noFill/>
        </p:spPr>
        <p:txBody>
          <a:bodyPr wrap="none" rtlCol="0">
            <a:spAutoFit/>
          </a:bodyPr>
          <a:lstStyle/>
          <a:p>
            <a:r>
              <a:rPr lang="en-US" dirty="0">
                <a:solidFill>
                  <a:schemeClr val="bg1"/>
                </a:solidFill>
              </a:rPr>
              <a:t>Note that much of this message is aimed at those facing religious persecution!</a:t>
            </a:r>
          </a:p>
        </p:txBody>
      </p:sp>
      <p:sp>
        <p:nvSpPr>
          <p:cNvPr id="2" name="TextBox 1"/>
          <p:cNvSpPr txBox="1"/>
          <p:nvPr/>
        </p:nvSpPr>
        <p:spPr>
          <a:xfrm>
            <a:off x="237066" y="1794914"/>
            <a:ext cx="8513549" cy="3416320"/>
          </a:xfrm>
          <a:prstGeom prst="rect">
            <a:avLst/>
          </a:prstGeom>
          <a:noFill/>
        </p:spPr>
        <p:txBody>
          <a:bodyPr wrap="none" rtlCol="0">
            <a:spAutoFit/>
          </a:bodyPr>
          <a:lstStyle/>
          <a:p>
            <a:r>
              <a:rPr lang="en-US" dirty="0">
                <a:solidFill>
                  <a:schemeClr val="bg1"/>
                </a:solidFill>
              </a:rPr>
              <a:t>27 ¶  "But I tell you who hear me: </a:t>
            </a:r>
            <a:r>
              <a:rPr lang="en-US" dirty="0">
                <a:solidFill>
                  <a:schemeClr val="accent6"/>
                </a:solidFill>
              </a:rPr>
              <a:t>Love</a:t>
            </a:r>
            <a:r>
              <a:rPr lang="en-US" dirty="0">
                <a:solidFill>
                  <a:schemeClr val="bg1"/>
                </a:solidFill>
              </a:rPr>
              <a:t> your enemies, </a:t>
            </a:r>
            <a:r>
              <a:rPr lang="en-US" dirty="0">
                <a:solidFill>
                  <a:schemeClr val="accent6"/>
                </a:solidFill>
              </a:rPr>
              <a:t>do good </a:t>
            </a:r>
            <a:r>
              <a:rPr lang="en-US" dirty="0">
                <a:solidFill>
                  <a:schemeClr val="bg1"/>
                </a:solidFill>
              </a:rPr>
              <a:t>to those who hate you,</a:t>
            </a:r>
          </a:p>
          <a:p>
            <a:r>
              <a:rPr lang="en-US" dirty="0">
                <a:solidFill>
                  <a:schemeClr val="bg1"/>
                </a:solidFill>
              </a:rPr>
              <a:t>28  </a:t>
            </a:r>
            <a:r>
              <a:rPr lang="en-US" dirty="0">
                <a:solidFill>
                  <a:schemeClr val="accent6"/>
                </a:solidFill>
              </a:rPr>
              <a:t>bless</a:t>
            </a:r>
            <a:r>
              <a:rPr lang="en-US" dirty="0">
                <a:solidFill>
                  <a:schemeClr val="bg1"/>
                </a:solidFill>
              </a:rPr>
              <a:t> those who curse you, </a:t>
            </a:r>
            <a:r>
              <a:rPr lang="en-US" dirty="0">
                <a:solidFill>
                  <a:schemeClr val="accent6"/>
                </a:solidFill>
              </a:rPr>
              <a:t>pray</a:t>
            </a:r>
            <a:r>
              <a:rPr lang="en-US" dirty="0">
                <a:solidFill>
                  <a:schemeClr val="bg1"/>
                </a:solidFill>
              </a:rPr>
              <a:t> for those who ill-treat you.</a:t>
            </a:r>
          </a:p>
          <a:p>
            <a:pPr marL="342900" indent="-342900">
              <a:buAutoNum type="arabicPlain" startAt="29"/>
            </a:pPr>
            <a:r>
              <a:rPr lang="en-US" dirty="0">
                <a:solidFill>
                  <a:schemeClr val="bg1"/>
                </a:solidFill>
              </a:rPr>
              <a:t>If someone strikes you on one cheek, turn to him the other also.       </a:t>
            </a:r>
            <a:r>
              <a:rPr lang="en-US" dirty="0">
                <a:solidFill>
                  <a:srgbClr val="FF0000"/>
                </a:solidFill>
              </a:rPr>
              <a:t>(Acts of rejection)</a:t>
            </a:r>
          </a:p>
          <a:p>
            <a:r>
              <a:rPr lang="en-US" dirty="0">
                <a:solidFill>
                  <a:schemeClr val="bg1"/>
                </a:solidFill>
              </a:rPr>
              <a:t>       If someone takes your cloak, do not stop him from taking your tunic.  </a:t>
            </a:r>
            <a:r>
              <a:rPr lang="en-US" dirty="0">
                <a:solidFill>
                  <a:srgbClr val="FF0000"/>
                </a:solidFill>
              </a:rPr>
              <a:t>(Economic loss)</a:t>
            </a:r>
          </a:p>
          <a:p>
            <a:pPr marL="342900" indent="-342900">
              <a:buAutoNum type="arabicPlain" startAt="30"/>
            </a:pPr>
            <a:r>
              <a:rPr lang="en-US" dirty="0">
                <a:solidFill>
                  <a:schemeClr val="bg1"/>
                </a:solidFill>
              </a:rPr>
              <a:t>Give to everyone who asks you, and if anyone takes what belongs to you, </a:t>
            </a:r>
          </a:p>
          <a:p>
            <a:r>
              <a:rPr lang="en-US" dirty="0">
                <a:solidFill>
                  <a:schemeClr val="bg1"/>
                </a:solidFill>
              </a:rPr>
              <a:t>      do not demand it back.         </a:t>
            </a:r>
            <a:r>
              <a:rPr lang="en-US" dirty="0">
                <a:solidFill>
                  <a:srgbClr val="FF0000"/>
                </a:solidFill>
              </a:rPr>
              <a:t>(Helping the needy without indebting them to yourself)</a:t>
            </a:r>
          </a:p>
          <a:p>
            <a:r>
              <a:rPr lang="en-US" dirty="0">
                <a:solidFill>
                  <a:schemeClr val="bg1"/>
                </a:solidFill>
              </a:rPr>
              <a:t>31  Do to others as you would have them do to you.</a:t>
            </a:r>
          </a:p>
          <a:p>
            <a:pPr marL="342900" indent="-342900">
              <a:buAutoNum type="arabicPlain" startAt="32"/>
            </a:pPr>
            <a:r>
              <a:rPr lang="en-US" dirty="0">
                <a:solidFill>
                  <a:schemeClr val="bg1"/>
                </a:solidFill>
              </a:rPr>
              <a:t>"If you love those who love you, what credit is that to you? </a:t>
            </a:r>
          </a:p>
          <a:p>
            <a:r>
              <a:rPr lang="en-US" dirty="0">
                <a:solidFill>
                  <a:schemeClr val="bg1"/>
                </a:solidFill>
              </a:rPr>
              <a:t>        Even ‘sinners’ love those who love them.</a:t>
            </a:r>
          </a:p>
          <a:p>
            <a:pPr marL="342900" indent="-342900">
              <a:buAutoNum type="arabicPlain" startAt="33"/>
            </a:pPr>
            <a:r>
              <a:rPr lang="en-US" dirty="0">
                <a:solidFill>
                  <a:schemeClr val="bg1"/>
                </a:solidFill>
              </a:rPr>
              <a:t>And if you do good to those who are good to you, </a:t>
            </a:r>
          </a:p>
          <a:p>
            <a:r>
              <a:rPr lang="en-US" dirty="0">
                <a:solidFill>
                  <a:schemeClr val="bg1"/>
                </a:solidFill>
              </a:rPr>
              <a:t>       what credit is that to you? Even ‘sinners’ do that.</a:t>
            </a:r>
          </a:p>
          <a:p>
            <a:endParaRPr lang="en-US" dirty="0"/>
          </a:p>
        </p:txBody>
      </p:sp>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6:33</a:t>
            </a:r>
          </a:p>
        </p:txBody>
      </p:sp>
    </p:spTree>
    <p:extLst>
      <p:ext uri="{BB962C8B-B14F-4D97-AF65-F5344CB8AC3E}">
        <p14:creationId xmlns:p14="http://schemas.microsoft.com/office/powerpoint/2010/main" val="56213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7" name="Rectangle 6"/>
          <p:cNvSpPr/>
          <p:nvPr/>
        </p:nvSpPr>
        <p:spPr>
          <a:xfrm>
            <a:off x="672336" y="4487227"/>
            <a:ext cx="1710267" cy="369332"/>
          </a:xfrm>
          <a:prstGeom prst="rect">
            <a:avLst/>
          </a:prstGeom>
        </p:spPr>
        <p:txBody>
          <a:bodyPr wrap="square">
            <a:spAutoFit/>
          </a:bodyPr>
          <a:lstStyle/>
          <a:p>
            <a:r>
              <a:rPr lang="en-US" dirty="0">
                <a:solidFill>
                  <a:schemeClr val="bg1"/>
                </a:solidFill>
              </a:rPr>
              <a:t>Jean </a:t>
            </a:r>
            <a:r>
              <a:rPr lang="en-US" dirty="0" err="1">
                <a:solidFill>
                  <a:schemeClr val="bg1"/>
                </a:solidFill>
              </a:rPr>
              <a:t>Valjean</a:t>
            </a:r>
            <a:endParaRPr lang="en-US" dirty="0">
              <a:solidFill>
                <a:schemeClr val="bg1"/>
              </a:solidFill>
            </a:endParaRPr>
          </a:p>
        </p:txBody>
      </p:sp>
      <p:sp>
        <p:nvSpPr>
          <p:cNvPr id="2" name="Rectangle 1"/>
          <p:cNvSpPr/>
          <p:nvPr/>
        </p:nvSpPr>
        <p:spPr>
          <a:xfrm>
            <a:off x="672336" y="1213698"/>
            <a:ext cx="4572000" cy="369332"/>
          </a:xfrm>
          <a:prstGeom prst="rect">
            <a:avLst/>
          </a:prstGeom>
        </p:spPr>
        <p:txBody>
          <a:bodyPr>
            <a:spAutoFit/>
          </a:bodyPr>
          <a:lstStyle/>
          <a:p>
            <a:r>
              <a:rPr lang="en-US" dirty="0">
                <a:solidFill>
                  <a:schemeClr val="bg1"/>
                </a:solidFill>
              </a:rPr>
              <a:t>Treatment Of Enemies …</a:t>
            </a:r>
          </a:p>
        </p:txBody>
      </p:sp>
      <p:pic>
        <p:nvPicPr>
          <p:cNvPr id="5126" name="Picture 6" descr="https://intothedance.files.wordpress.com/2013/05/jean_valj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303" y="335892"/>
            <a:ext cx="5065296" cy="3805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hollywoodreporter.com/sites/default/files/2012/12/les_mis_hugh_jackman_thumbnail_648_x_365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906" y="3473597"/>
            <a:ext cx="5559538" cy="31315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p.production.patheos.com/blogs/markdroberts/files/2013/01/les-mis-val-bish-tabl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771255"/>
            <a:ext cx="3429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7755" y="6235796"/>
            <a:ext cx="4572000" cy="369332"/>
          </a:xfrm>
          <a:prstGeom prst="rect">
            <a:avLst/>
          </a:prstGeom>
        </p:spPr>
        <p:txBody>
          <a:bodyPr>
            <a:spAutoFit/>
          </a:bodyPr>
          <a:lstStyle/>
          <a:p>
            <a:r>
              <a:rPr lang="en-US" dirty="0">
                <a:solidFill>
                  <a:schemeClr val="bg1"/>
                </a:solidFill>
              </a:rPr>
              <a:t>Moral likeness proves parentage!</a:t>
            </a:r>
          </a:p>
        </p:txBody>
      </p:sp>
    </p:spTree>
    <p:extLst>
      <p:ext uri="{BB962C8B-B14F-4D97-AF65-F5344CB8AC3E}">
        <p14:creationId xmlns:p14="http://schemas.microsoft.com/office/powerpoint/2010/main" val="390380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2" name="Rectangle 1"/>
          <p:cNvSpPr/>
          <p:nvPr/>
        </p:nvSpPr>
        <p:spPr>
          <a:xfrm>
            <a:off x="341376" y="1025473"/>
            <a:ext cx="7365353" cy="2308324"/>
          </a:xfrm>
          <a:prstGeom prst="rect">
            <a:avLst/>
          </a:prstGeom>
        </p:spPr>
        <p:txBody>
          <a:bodyPr wrap="square">
            <a:spAutoFit/>
          </a:bodyPr>
          <a:lstStyle/>
          <a:p>
            <a:r>
              <a:rPr lang="en-US" dirty="0">
                <a:solidFill>
                  <a:schemeClr val="bg1"/>
                </a:solidFill>
              </a:rPr>
              <a:t>Why should we love our enemies?</a:t>
            </a:r>
          </a:p>
          <a:p>
            <a:r>
              <a:rPr lang="en-US" dirty="0">
                <a:solidFill>
                  <a:schemeClr val="bg1"/>
                </a:solidFill>
              </a:rPr>
              <a:t>	</a:t>
            </a:r>
            <a:r>
              <a:rPr lang="en-US" dirty="0" err="1">
                <a:solidFill>
                  <a:schemeClr val="bg1"/>
                </a:solidFill>
              </a:rPr>
              <a:t>i</a:t>
            </a:r>
            <a:r>
              <a:rPr lang="en-US" dirty="0">
                <a:solidFill>
                  <a:schemeClr val="bg1"/>
                </a:solidFill>
              </a:rPr>
              <a:t>.  Because God loved us when we were His enemies</a:t>
            </a:r>
          </a:p>
          <a:p>
            <a:r>
              <a:rPr lang="en-US" dirty="0">
                <a:solidFill>
                  <a:schemeClr val="bg1"/>
                </a:solidFill>
              </a:rPr>
              <a:t>	ii. Because this builds godly community (remember that there are </a:t>
            </a:r>
          </a:p>
          <a:p>
            <a:r>
              <a:rPr lang="en-US" dirty="0">
                <a:solidFill>
                  <a:schemeClr val="bg1"/>
                </a:solidFill>
              </a:rPr>
              <a:t>                     many ‘degrees’ of hatred … at what point do I start hating and 	   stop loving?</a:t>
            </a:r>
          </a:p>
          <a:p>
            <a:r>
              <a:rPr lang="en-US" dirty="0">
                <a:solidFill>
                  <a:schemeClr val="bg1"/>
                </a:solidFill>
              </a:rPr>
              <a:t>	iii. I am easily persuaded to withhold good from those viewed as </a:t>
            </a:r>
          </a:p>
          <a:p>
            <a:r>
              <a:rPr lang="en-US" dirty="0">
                <a:solidFill>
                  <a:schemeClr val="bg1"/>
                </a:solidFill>
              </a:rPr>
              <a:t>	     enemies</a:t>
            </a:r>
          </a:p>
          <a:p>
            <a:r>
              <a:rPr lang="en-US" dirty="0">
                <a:solidFill>
                  <a:schemeClr val="bg1"/>
                </a:solidFill>
              </a:rPr>
              <a:t>	iv. It reminds us all of a redemptive eschatology</a:t>
            </a:r>
          </a:p>
        </p:txBody>
      </p:sp>
      <p:pic>
        <p:nvPicPr>
          <p:cNvPr id="8194" name="Picture 2" descr="http://www.hku.nl/upload/486d7176-087a-4a72-a739-681b61e95e3f_HD-Life-of-Pi-Movie-Wallpa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690" y="3330067"/>
            <a:ext cx="5512828" cy="344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423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descr="http://i1.ytimg.com/vi/oMBrsa2bTw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553" y="32921"/>
            <a:ext cx="2185176" cy="1638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124177" y="1025473"/>
            <a:ext cx="3759684" cy="369332"/>
          </a:xfrm>
          <a:prstGeom prst="rect">
            <a:avLst/>
          </a:prstGeom>
          <a:noFill/>
        </p:spPr>
        <p:txBody>
          <a:bodyPr wrap="none" rtlCol="0">
            <a:spAutoFit/>
          </a:bodyPr>
          <a:lstStyle/>
          <a:p>
            <a:r>
              <a:rPr lang="en-US" dirty="0">
                <a:solidFill>
                  <a:schemeClr val="bg1"/>
                </a:solidFill>
              </a:rPr>
              <a:t>In What Way Should Christians Judge?</a:t>
            </a:r>
          </a:p>
        </p:txBody>
      </p:sp>
      <p:pic>
        <p:nvPicPr>
          <p:cNvPr id="4098" name="Picture 2" descr="http://bringingtruth.com/Portals/13/ju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01" y="4478507"/>
            <a:ext cx="2341037" cy="22388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6501" y="1736327"/>
            <a:ext cx="8498096" cy="2308324"/>
          </a:xfrm>
          <a:prstGeom prst="rect">
            <a:avLst/>
          </a:prstGeom>
          <a:noFill/>
        </p:spPr>
        <p:txBody>
          <a:bodyPr wrap="none" rtlCol="0">
            <a:spAutoFit/>
          </a:bodyPr>
          <a:lstStyle/>
          <a:p>
            <a:r>
              <a:rPr lang="en-US" dirty="0">
                <a:solidFill>
                  <a:schemeClr val="bg1"/>
                </a:solidFill>
              </a:rPr>
              <a:t>We live in a world that increasingly strives to promote the idea of tolerance, but actually </a:t>
            </a:r>
          </a:p>
          <a:p>
            <a:r>
              <a:rPr lang="en-US" dirty="0">
                <a:solidFill>
                  <a:schemeClr val="bg1"/>
                </a:solidFill>
              </a:rPr>
              <a:t>becomes intolerant of Christian absolutes as it does so. </a:t>
            </a:r>
          </a:p>
          <a:p>
            <a:endParaRPr lang="en-US" dirty="0">
              <a:solidFill>
                <a:schemeClr val="bg1"/>
              </a:solidFill>
            </a:endParaRPr>
          </a:p>
          <a:p>
            <a:r>
              <a:rPr lang="en-US" dirty="0">
                <a:solidFill>
                  <a:schemeClr val="bg1"/>
                </a:solidFill>
              </a:rPr>
              <a:t>Ultimately, built into this “tolerance” is the concept that truth is determined by each </a:t>
            </a:r>
          </a:p>
          <a:p>
            <a:r>
              <a:rPr lang="en-US" dirty="0">
                <a:solidFill>
                  <a:schemeClr val="bg1"/>
                </a:solidFill>
              </a:rPr>
              <a:t>individual, not by God.   (John 14:6, 17:17, 18:37)</a:t>
            </a:r>
          </a:p>
          <a:p>
            <a:endParaRPr lang="en-US" dirty="0">
              <a:solidFill>
                <a:schemeClr val="bg1"/>
              </a:solidFill>
            </a:endParaRPr>
          </a:p>
          <a:p>
            <a:r>
              <a:rPr lang="en-US" dirty="0">
                <a:solidFill>
                  <a:schemeClr val="bg1"/>
                </a:solidFill>
              </a:rPr>
              <a:t>Those who reject the notion of God or the credibility of the Bible often attempt to use </a:t>
            </a:r>
          </a:p>
          <a:p>
            <a:r>
              <a:rPr lang="en-US" dirty="0">
                <a:solidFill>
                  <a:schemeClr val="bg1"/>
                </a:solidFill>
              </a:rPr>
              <a:t>God’s Word (e.g., by quoting verses out of context) to excuse their actions.</a:t>
            </a:r>
          </a:p>
        </p:txBody>
      </p:sp>
      <p:sp>
        <p:nvSpPr>
          <p:cNvPr id="7" name="TextBox 6"/>
          <p:cNvSpPr txBox="1"/>
          <p:nvPr/>
        </p:nvSpPr>
        <p:spPr>
          <a:xfrm>
            <a:off x="2793274" y="4931512"/>
            <a:ext cx="2539285" cy="1200329"/>
          </a:xfrm>
          <a:prstGeom prst="rect">
            <a:avLst/>
          </a:prstGeom>
          <a:noFill/>
        </p:spPr>
        <p:txBody>
          <a:bodyPr wrap="none" rtlCol="0">
            <a:spAutoFit/>
          </a:bodyPr>
          <a:lstStyle/>
          <a:p>
            <a:r>
              <a:rPr lang="en-US" dirty="0">
                <a:solidFill>
                  <a:schemeClr val="bg1"/>
                </a:solidFill>
              </a:rPr>
              <a:t>EVERY HUMAN BEING</a:t>
            </a:r>
          </a:p>
          <a:p>
            <a:r>
              <a:rPr lang="en-US" dirty="0">
                <a:solidFill>
                  <a:schemeClr val="bg1"/>
                </a:solidFill>
              </a:rPr>
              <a:t>makes moral judgements</a:t>
            </a:r>
          </a:p>
          <a:p>
            <a:r>
              <a:rPr lang="en-US" dirty="0">
                <a:solidFill>
                  <a:schemeClr val="bg1"/>
                </a:solidFill>
              </a:rPr>
              <a:t>about right and wrong </a:t>
            </a:r>
          </a:p>
          <a:p>
            <a:r>
              <a:rPr lang="en-US" dirty="0">
                <a:solidFill>
                  <a:schemeClr val="bg1"/>
                </a:solidFill>
              </a:rPr>
              <a:t>every day!</a:t>
            </a:r>
          </a:p>
        </p:txBody>
      </p:sp>
    </p:spTree>
    <p:extLst>
      <p:ext uri="{BB962C8B-B14F-4D97-AF65-F5344CB8AC3E}">
        <p14:creationId xmlns:p14="http://schemas.microsoft.com/office/powerpoint/2010/main" val="1667080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descr="http://i1.ytimg.com/vi/oMBrsa2bTw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828" y="0"/>
            <a:ext cx="2185176" cy="1638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124177" y="1025473"/>
            <a:ext cx="1902252" cy="369332"/>
          </a:xfrm>
          <a:prstGeom prst="rect">
            <a:avLst/>
          </a:prstGeom>
          <a:noFill/>
        </p:spPr>
        <p:txBody>
          <a:bodyPr wrap="none" rtlCol="0">
            <a:spAutoFit/>
          </a:bodyPr>
          <a:lstStyle/>
          <a:p>
            <a:r>
              <a:rPr lang="en-US" dirty="0">
                <a:solidFill>
                  <a:schemeClr val="bg1"/>
                </a:solidFill>
              </a:rPr>
              <a:t>Does God ‘Judge’?</a:t>
            </a:r>
          </a:p>
        </p:txBody>
      </p:sp>
      <p:pic>
        <p:nvPicPr>
          <p:cNvPr id="4098" name="Picture 2" descr="http://bringingtruth.com/Portals/13/ju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501" y="4718792"/>
            <a:ext cx="2089785" cy="19985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6501" y="1025473"/>
            <a:ext cx="8750228" cy="3693319"/>
          </a:xfrm>
          <a:prstGeom prst="rect">
            <a:avLst/>
          </a:prstGeom>
        </p:spPr>
        <p:txBody>
          <a:bodyPr wrap="square">
            <a:spAutoFit/>
          </a:bodyPr>
          <a:lstStyle/>
          <a:p>
            <a:endParaRPr lang="en-US" dirty="0">
              <a:solidFill>
                <a:schemeClr val="bg1">
                  <a:lumMod val="95000"/>
                </a:schemeClr>
              </a:solidFill>
            </a:endParaRPr>
          </a:p>
          <a:p>
            <a:endParaRPr lang="en-US" dirty="0">
              <a:solidFill>
                <a:schemeClr val="bg1">
                  <a:lumMod val="95000"/>
                </a:schemeClr>
              </a:solidFill>
            </a:endParaRPr>
          </a:p>
          <a:p>
            <a:r>
              <a:rPr lang="en-US" dirty="0">
                <a:solidFill>
                  <a:schemeClr val="bg1">
                    <a:lumMod val="95000"/>
                  </a:schemeClr>
                </a:solidFill>
              </a:rPr>
              <a:t>    "“For the Father judges no one, but has committed all judgment to the Son.”" (John 5:22)</a:t>
            </a:r>
          </a:p>
          <a:p>
            <a:endParaRPr lang="en-US" dirty="0">
              <a:solidFill>
                <a:schemeClr val="bg1">
                  <a:lumMod val="95000"/>
                </a:schemeClr>
              </a:solidFill>
            </a:endParaRPr>
          </a:p>
          <a:p>
            <a:r>
              <a:rPr lang="en-US" dirty="0">
                <a:solidFill>
                  <a:schemeClr val="bg1">
                    <a:lumMod val="95000"/>
                  </a:schemeClr>
                </a:solidFill>
              </a:rPr>
              <a:t>    "“I have come as a light into the world, that whoever believes in Me should not abide in darkness. And if anyone hears My words and does not believe, I do not judge him; for I did not come to judge the world but to save the world. He who rejects Me, and does not receive My words, has that which judges him—the word that I have spoken will judge him in the last day.”" (John 12:46–48)</a:t>
            </a:r>
          </a:p>
          <a:p>
            <a:endParaRPr lang="en-US" dirty="0">
              <a:solidFill>
                <a:schemeClr val="bg1">
                  <a:lumMod val="95000"/>
                </a:schemeClr>
              </a:solidFill>
            </a:endParaRPr>
          </a:p>
          <a:p>
            <a:r>
              <a:rPr lang="en-US" dirty="0">
                <a:solidFill>
                  <a:schemeClr val="bg1">
                    <a:lumMod val="95000"/>
                  </a:schemeClr>
                </a:solidFill>
              </a:rPr>
              <a:t>    "Because He has appointed a day on which He will judge the world in righteousness by the Man whom He has ordained. He has given assurance of this to all by raising Him from the dead." (Acts 17:31)</a:t>
            </a:r>
          </a:p>
        </p:txBody>
      </p:sp>
    </p:spTree>
    <p:extLst>
      <p:ext uri="{BB962C8B-B14F-4D97-AF65-F5344CB8AC3E}">
        <p14:creationId xmlns:p14="http://schemas.microsoft.com/office/powerpoint/2010/main" val="1121336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descr="http://i1.ytimg.com/vi/oMBrsa2bTw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828" y="0"/>
            <a:ext cx="2185176" cy="1638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409403" y="1100974"/>
            <a:ext cx="2577244" cy="369332"/>
          </a:xfrm>
          <a:prstGeom prst="rect">
            <a:avLst/>
          </a:prstGeom>
          <a:noFill/>
        </p:spPr>
        <p:txBody>
          <a:bodyPr wrap="none" rtlCol="0">
            <a:spAutoFit/>
          </a:bodyPr>
          <a:lstStyle/>
          <a:p>
            <a:r>
              <a:rPr lang="en-US" dirty="0">
                <a:solidFill>
                  <a:schemeClr val="bg1"/>
                </a:solidFill>
              </a:rPr>
              <a:t>Scriptural Understanding:</a:t>
            </a:r>
          </a:p>
        </p:txBody>
      </p:sp>
      <p:pic>
        <p:nvPicPr>
          <p:cNvPr id="4098" name="Picture 2" descr="http://bringingtruth.com/Portals/13/ju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501" y="4718792"/>
            <a:ext cx="2089785" cy="1998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1830" y="1638883"/>
            <a:ext cx="7359322" cy="2031325"/>
          </a:xfrm>
          <a:prstGeom prst="rect">
            <a:avLst/>
          </a:prstGeom>
          <a:noFill/>
        </p:spPr>
        <p:txBody>
          <a:bodyPr wrap="none" rtlCol="0">
            <a:spAutoFit/>
          </a:bodyPr>
          <a:lstStyle/>
          <a:p>
            <a:r>
              <a:rPr lang="en-US" dirty="0">
                <a:solidFill>
                  <a:schemeClr val="bg1"/>
                </a:solidFill>
              </a:rPr>
              <a:t>What is the full context of Matthew 7:1-5.?</a:t>
            </a:r>
          </a:p>
          <a:p>
            <a:r>
              <a:rPr lang="en-US" dirty="0">
                <a:solidFill>
                  <a:schemeClr val="bg1"/>
                </a:solidFill>
              </a:rPr>
              <a:t>	- Does it teach to not discern or to discern in wisdom?</a:t>
            </a:r>
          </a:p>
          <a:p>
            <a:r>
              <a:rPr lang="en-US" dirty="0">
                <a:solidFill>
                  <a:schemeClr val="bg1"/>
                </a:solidFill>
              </a:rPr>
              <a:t>	- Is it possible to bear witness to the Truth without condemnation?</a:t>
            </a:r>
          </a:p>
          <a:p>
            <a:endParaRPr lang="en-US" dirty="0">
              <a:solidFill>
                <a:schemeClr val="bg1"/>
              </a:solidFill>
            </a:endParaRPr>
          </a:p>
          <a:p>
            <a:r>
              <a:rPr lang="en-US" dirty="0">
                <a:solidFill>
                  <a:schemeClr val="bg1"/>
                </a:solidFill>
              </a:rPr>
              <a:t>Was Paul wrong in Galatians 2:11-14? What about in Acts 15:37-40?</a:t>
            </a:r>
          </a:p>
          <a:p>
            <a:endParaRPr lang="en-US" dirty="0">
              <a:solidFill>
                <a:schemeClr val="bg1"/>
              </a:solidFill>
            </a:endParaRPr>
          </a:p>
          <a:p>
            <a:r>
              <a:rPr lang="en-US" dirty="0">
                <a:solidFill>
                  <a:schemeClr val="bg1"/>
                </a:solidFill>
              </a:rPr>
              <a:t>How does one make sense of 1 Corinthians 5:3-7?</a:t>
            </a:r>
          </a:p>
        </p:txBody>
      </p:sp>
    </p:spTree>
    <p:extLst>
      <p:ext uri="{BB962C8B-B14F-4D97-AF65-F5344CB8AC3E}">
        <p14:creationId xmlns:p14="http://schemas.microsoft.com/office/powerpoint/2010/main" val="246539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191911" y="1275644"/>
            <a:ext cx="8739444" cy="2031325"/>
          </a:xfrm>
          <a:prstGeom prst="rect">
            <a:avLst/>
          </a:prstGeom>
          <a:noFill/>
        </p:spPr>
        <p:txBody>
          <a:bodyPr wrap="none" rtlCol="0">
            <a:spAutoFit/>
          </a:bodyPr>
          <a:lstStyle/>
          <a:p>
            <a:r>
              <a:rPr lang="en-US" dirty="0">
                <a:solidFill>
                  <a:schemeClr val="bg1"/>
                </a:solidFill>
              </a:rPr>
              <a:t>1Co 5:12  What business is it of mine to judge those outside the church? Are you not to </a:t>
            </a:r>
          </a:p>
          <a:p>
            <a:r>
              <a:rPr lang="en-US" dirty="0">
                <a:solidFill>
                  <a:schemeClr val="bg1"/>
                </a:solidFill>
              </a:rPr>
              <a:t>                  judge those inside?</a:t>
            </a:r>
          </a:p>
          <a:p>
            <a:r>
              <a:rPr lang="en-US" dirty="0">
                <a:solidFill>
                  <a:schemeClr val="bg1"/>
                </a:solidFill>
              </a:rPr>
              <a:t>1Co 5:13  God will judge those outside. "Expel the wicked man from among you."</a:t>
            </a:r>
          </a:p>
          <a:p>
            <a:r>
              <a:rPr lang="en-US" dirty="0">
                <a:solidFill>
                  <a:schemeClr val="bg1"/>
                </a:solidFill>
              </a:rPr>
              <a:t>1Co 6:2  Do you not know that the saints will judge the world? And if you are to judge </a:t>
            </a:r>
          </a:p>
          <a:p>
            <a:r>
              <a:rPr lang="en-US" dirty="0">
                <a:solidFill>
                  <a:schemeClr val="bg1"/>
                </a:solidFill>
              </a:rPr>
              <a:t>                the world, are you not competent to judge trivial cases?</a:t>
            </a:r>
          </a:p>
          <a:p>
            <a:r>
              <a:rPr lang="en-US" dirty="0">
                <a:solidFill>
                  <a:schemeClr val="bg1"/>
                </a:solidFill>
              </a:rPr>
              <a:t>1Co 6:3  Do you not know that we will judge angels? How much more the things of this life!</a:t>
            </a:r>
          </a:p>
          <a:p>
            <a:endParaRPr lang="en-US" dirty="0"/>
          </a:p>
        </p:txBody>
      </p:sp>
      <p:pic>
        <p:nvPicPr>
          <p:cNvPr id="5" name="Picture 4" descr="http://i1.ytimg.com/vi/oMBrsa2bTw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41" y="3143881"/>
            <a:ext cx="4425245" cy="33189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ringingtruth.com/Portals/13/ju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113" y="3143881"/>
            <a:ext cx="3743242" cy="357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0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0" name="Picture 4" descr="http://i1.ytimg.com/vi/oMBrsa2bTw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421" y="3448754"/>
            <a:ext cx="4425245" cy="3318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124177" y="1025473"/>
            <a:ext cx="8852552" cy="3139321"/>
          </a:xfrm>
          <a:prstGeom prst="rect">
            <a:avLst/>
          </a:prstGeom>
          <a:noFill/>
        </p:spPr>
        <p:txBody>
          <a:bodyPr wrap="none" rtlCol="0">
            <a:spAutoFit/>
          </a:bodyPr>
          <a:lstStyle/>
          <a:p>
            <a:r>
              <a:rPr lang="en-US" dirty="0">
                <a:solidFill>
                  <a:schemeClr val="bg1"/>
                </a:solidFill>
              </a:rPr>
              <a:t>Joh 7:24  Stop judging by mere appearances, and make a right judgment."</a:t>
            </a:r>
          </a:p>
          <a:p>
            <a:r>
              <a:rPr lang="en-US" dirty="0">
                <a:solidFill>
                  <a:schemeClr val="bg1"/>
                </a:solidFill>
              </a:rPr>
              <a:t>Ro 14:4  Who are you to judge someone else’s servant? To his own master he stands or falls. </a:t>
            </a:r>
          </a:p>
          <a:p>
            <a:r>
              <a:rPr lang="en-US" dirty="0">
                <a:solidFill>
                  <a:schemeClr val="bg1"/>
                </a:solidFill>
              </a:rPr>
              <a:t>               And he will stand, for the Lord is able to make him stand.</a:t>
            </a:r>
          </a:p>
          <a:p>
            <a:r>
              <a:rPr lang="en-US" dirty="0">
                <a:solidFill>
                  <a:schemeClr val="bg1"/>
                </a:solidFill>
              </a:rPr>
              <a:t>Ro 14:10  You, then, why do you judge your brother? Or why do you look down on your </a:t>
            </a:r>
          </a:p>
          <a:p>
            <a:r>
              <a:rPr lang="en-US" dirty="0">
                <a:solidFill>
                  <a:schemeClr val="bg1"/>
                </a:solidFill>
              </a:rPr>
              <a:t>                 brother? For we will all stand before God’s judgment seat.</a:t>
            </a:r>
          </a:p>
          <a:p>
            <a:r>
              <a:rPr lang="en-US" dirty="0">
                <a:solidFill>
                  <a:schemeClr val="bg1"/>
                </a:solidFill>
              </a:rPr>
              <a:t>1Co 4:3  I care very little if I am judged by you or by any human court; indeed, I do not even </a:t>
            </a:r>
          </a:p>
          <a:p>
            <a:r>
              <a:rPr lang="en-US" dirty="0">
                <a:solidFill>
                  <a:schemeClr val="bg1"/>
                </a:solidFill>
              </a:rPr>
              <a:t>               judge myself.</a:t>
            </a:r>
          </a:p>
          <a:p>
            <a:r>
              <a:rPr lang="en-US" dirty="0">
                <a:solidFill>
                  <a:schemeClr val="bg1"/>
                </a:solidFill>
              </a:rPr>
              <a:t>1Co 4:5  Therefore judge nothing before the appointed time; wait till the Lord comes. </a:t>
            </a:r>
          </a:p>
          <a:p>
            <a:r>
              <a:rPr lang="en-US" dirty="0">
                <a:solidFill>
                  <a:schemeClr val="bg1"/>
                </a:solidFill>
              </a:rPr>
              <a:t>               He will bring to light what is hidden in darkness and will expose the motives of </a:t>
            </a:r>
          </a:p>
          <a:p>
            <a:r>
              <a:rPr lang="en-US" dirty="0">
                <a:solidFill>
                  <a:schemeClr val="bg1"/>
                </a:solidFill>
              </a:rPr>
              <a:t>               men’s hearts. At that time each will receive his praise from God.</a:t>
            </a:r>
          </a:p>
          <a:p>
            <a:endParaRPr lang="en-US" dirty="0"/>
          </a:p>
        </p:txBody>
      </p:sp>
      <p:pic>
        <p:nvPicPr>
          <p:cNvPr id="4098" name="Picture 2" descr="http://bringingtruth.com/Portals/13/ju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667" y="3850764"/>
            <a:ext cx="3050062" cy="291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71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135466" y="1025473"/>
            <a:ext cx="8767400" cy="3693319"/>
          </a:xfrm>
          <a:prstGeom prst="rect">
            <a:avLst/>
          </a:prstGeom>
          <a:noFill/>
        </p:spPr>
        <p:txBody>
          <a:bodyPr wrap="none" rtlCol="0">
            <a:spAutoFit/>
          </a:bodyPr>
          <a:lstStyle/>
          <a:p>
            <a:r>
              <a:rPr lang="en-US" dirty="0">
                <a:solidFill>
                  <a:schemeClr val="bg1"/>
                </a:solidFill>
              </a:rPr>
              <a:t>1) No one wants to be told that what they do indicates a depraved heart. </a:t>
            </a:r>
          </a:p>
          <a:p>
            <a:pPr lvl="0"/>
            <a:r>
              <a:rPr lang="en-US" dirty="0">
                <a:solidFill>
                  <a:schemeClr val="bg1"/>
                </a:solidFill>
              </a:rPr>
              <a:t>2) By the definition of culture, to “judge” means to be told that what I am doing is wrong.</a:t>
            </a:r>
          </a:p>
          <a:p>
            <a:pPr lvl="0"/>
            <a:r>
              <a:rPr lang="en-US" dirty="0">
                <a:solidFill>
                  <a:schemeClr val="bg1"/>
                </a:solidFill>
              </a:rPr>
              <a:t>3) We see this all the way back to the Garden story … “you will know good and evil”</a:t>
            </a:r>
          </a:p>
          <a:p>
            <a:pPr lvl="0"/>
            <a:r>
              <a:rPr lang="en-US" dirty="0">
                <a:solidFill>
                  <a:schemeClr val="bg1"/>
                </a:solidFill>
              </a:rPr>
              <a:t>4) The New Testament is filled with commands to us as believers to govern our actions. </a:t>
            </a:r>
          </a:p>
          <a:p>
            <a:pPr lvl="0"/>
            <a:r>
              <a:rPr lang="en-US" dirty="0">
                <a:solidFill>
                  <a:schemeClr val="bg1"/>
                </a:solidFill>
              </a:rPr>
              <a:t>    A consistent violation of those commands indicates a problem and that problem must be </a:t>
            </a:r>
          </a:p>
          <a:p>
            <a:pPr lvl="0"/>
            <a:r>
              <a:rPr lang="en-US" dirty="0">
                <a:solidFill>
                  <a:schemeClr val="bg1"/>
                </a:solidFill>
              </a:rPr>
              <a:t>    addressed. </a:t>
            </a:r>
          </a:p>
          <a:p>
            <a:pPr lvl="0"/>
            <a:r>
              <a:rPr lang="en-US" dirty="0">
                <a:solidFill>
                  <a:schemeClr val="bg1"/>
                </a:solidFill>
              </a:rPr>
              <a:t>5) We are specifically command to NOT judge “non-sin” issues that are hidden in the </a:t>
            </a:r>
          </a:p>
          <a:p>
            <a:pPr lvl="0"/>
            <a:r>
              <a:rPr lang="en-US" dirty="0">
                <a:solidFill>
                  <a:schemeClr val="bg1"/>
                </a:solidFill>
              </a:rPr>
              <a:t>     heart or matters of Christian conscience. We may discuss and debate and disagree but </a:t>
            </a:r>
          </a:p>
          <a:p>
            <a:pPr lvl="0"/>
            <a:r>
              <a:rPr lang="en-US" dirty="0">
                <a:solidFill>
                  <a:schemeClr val="bg1"/>
                </a:solidFill>
              </a:rPr>
              <a:t>     we are commanded to not break fellowship over them. </a:t>
            </a:r>
          </a:p>
          <a:p>
            <a:pPr lvl="0"/>
            <a:r>
              <a:rPr lang="en-US" dirty="0">
                <a:solidFill>
                  <a:schemeClr val="bg1"/>
                </a:solidFill>
              </a:rPr>
              <a:t>6) We are never to condemn (i.e. declare Hell bound, without redemptive hope), for that is </a:t>
            </a:r>
          </a:p>
          <a:p>
            <a:pPr lvl="0"/>
            <a:r>
              <a:rPr lang="en-US" dirty="0">
                <a:solidFill>
                  <a:schemeClr val="bg1"/>
                </a:solidFill>
              </a:rPr>
              <a:t>     in the purview of God … not us. We are dispensers of grace and hope and truth.  We do </a:t>
            </a:r>
          </a:p>
          <a:p>
            <a:pPr lvl="0"/>
            <a:r>
              <a:rPr lang="en-US" dirty="0">
                <a:solidFill>
                  <a:schemeClr val="bg1"/>
                </a:solidFill>
              </a:rPr>
              <a:t>     not declare judgment upon the world now because </a:t>
            </a:r>
          </a:p>
          <a:p>
            <a:pPr lvl="0"/>
            <a:r>
              <a:rPr lang="en-US" dirty="0">
                <a:solidFill>
                  <a:schemeClr val="bg1"/>
                </a:solidFill>
              </a:rPr>
              <a:t>     that belongs to Christ.</a:t>
            </a:r>
          </a:p>
        </p:txBody>
      </p:sp>
      <p:sp>
        <p:nvSpPr>
          <p:cNvPr id="7" name="TextBox 6"/>
          <p:cNvSpPr txBox="1"/>
          <p:nvPr/>
        </p:nvSpPr>
        <p:spPr>
          <a:xfrm>
            <a:off x="4143023" y="511894"/>
            <a:ext cx="303544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t>What Do We Do With All This?</a:t>
            </a:r>
          </a:p>
        </p:txBody>
      </p:sp>
    </p:spTree>
    <p:extLst>
      <p:ext uri="{BB962C8B-B14F-4D97-AF65-F5344CB8AC3E}">
        <p14:creationId xmlns:p14="http://schemas.microsoft.com/office/powerpoint/2010/main" val="289260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8994001" cy="5016758"/>
          </a:xfrm>
          <a:prstGeom prst="rect">
            <a:avLst/>
          </a:prstGeom>
          <a:noFill/>
        </p:spPr>
        <p:txBody>
          <a:bodyPr wrap="none" rtlCol="0">
            <a:spAutoFit/>
          </a:bodyPr>
          <a:lstStyle/>
          <a:p>
            <a:r>
              <a:rPr lang="en-US" sz="1600" b="1" dirty="0">
                <a:solidFill>
                  <a:schemeClr val="bg1"/>
                </a:solidFill>
              </a:rPr>
              <a:t>The Galilean Ministry Begins</a:t>
            </a:r>
          </a:p>
          <a:p>
            <a:r>
              <a:rPr lang="en-US" sz="1600" dirty="0">
                <a:solidFill>
                  <a:schemeClr val="bg1"/>
                </a:solidFill>
              </a:rPr>
              <a:t>4:14-15		The beginning of His ministry.</a:t>
            </a:r>
          </a:p>
          <a:p>
            <a:r>
              <a:rPr lang="en-US" sz="1600" dirty="0">
                <a:solidFill>
                  <a:schemeClr val="bg1"/>
                </a:solidFill>
              </a:rPr>
              <a:t>4:16-30		Jesus is rejected at Nazareth, His home town. Note that He quotes from  Isa. 61:1-2.</a:t>
            </a:r>
          </a:p>
          <a:p>
            <a:r>
              <a:rPr lang="en-US" sz="1600" dirty="0">
                <a:solidFill>
                  <a:schemeClr val="bg1"/>
                </a:solidFill>
              </a:rPr>
              <a:t>4:31-37		</a:t>
            </a:r>
            <a:r>
              <a:rPr lang="en-US" sz="1600" dirty="0">
                <a:solidFill>
                  <a:schemeClr val="accent6"/>
                </a:solidFill>
              </a:rPr>
              <a:t>The demoniac is healed.</a:t>
            </a:r>
          </a:p>
          <a:p>
            <a:r>
              <a:rPr lang="en-US" sz="1600" dirty="0">
                <a:solidFill>
                  <a:schemeClr val="bg1"/>
                </a:solidFill>
              </a:rPr>
              <a:t>4:38-44		</a:t>
            </a:r>
            <a:r>
              <a:rPr lang="en-US" sz="1600" dirty="0">
                <a:solidFill>
                  <a:schemeClr val="accent6"/>
                </a:solidFill>
              </a:rPr>
              <a:t>Peter’s mother-in-law is healed.</a:t>
            </a:r>
          </a:p>
          <a:p>
            <a:endParaRPr lang="en-US" sz="1600" dirty="0">
              <a:solidFill>
                <a:schemeClr val="bg1"/>
              </a:solidFill>
            </a:endParaRPr>
          </a:p>
          <a:p>
            <a:r>
              <a:rPr lang="en-US" sz="1600" dirty="0">
                <a:solidFill>
                  <a:schemeClr val="bg1"/>
                </a:solidFill>
              </a:rPr>
              <a:t>5:1-11		The call of Peter, James and John.</a:t>
            </a:r>
          </a:p>
          <a:p>
            <a:r>
              <a:rPr lang="en-US" sz="1600" dirty="0">
                <a:solidFill>
                  <a:schemeClr val="bg1"/>
                </a:solidFill>
              </a:rPr>
              <a:t>5:12-26		</a:t>
            </a:r>
            <a:r>
              <a:rPr lang="en-US" sz="1600" dirty="0">
                <a:solidFill>
                  <a:schemeClr val="accent6"/>
                </a:solidFill>
              </a:rPr>
              <a:t>The leper and the paralytic are healed.</a:t>
            </a:r>
          </a:p>
          <a:p>
            <a:r>
              <a:rPr lang="en-US" sz="1600" dirty="0">
                <a:solidFill>
                  <a:schemeClr val="bg1"/>
                </a:solidFill>
              </a:rPr>
              <a:t>5:27-29		The call of Levi (also called Matthew)</a:t>
            </a:r>
          </a:p>
          <a:p>
            <a:r>
              <a:rPr lang="en-US" sz="1600" dirty="0">
                <a:solidFill>
                  <a:schemeClr val="bg1"/>
                </a:solidFill>
              </a:rPr>
              <a:t>5:30-39		The Pharisees and scribes attack: Jesus answers.</a:t>
            </a:r>
          </a:p>
          <a:p>
            <a:endParaRPr lang="en-US" sz="1600" dirty="0">
              <a:solidFill>
                <a:schemeClr val="bg1"/>
              </a:solidFill>
            </a:endParaRPr>
          </a:p>
          <a:p>
            <a:r>
              <a:rPr lang="en-US" sz="1600" dirty="0">
                <a:solidFill>
                  <a:schemeClr val="bg1"/>
                </a:solidFill>
              </a:rPr>
              <a:t>6:1-11		</a:t>
            </a:r>
            <a:r>
              <a:rPr lang="en-US" sz="1600" dirty="0">
                <a:solidFill>
                  <a:schemeClr val="accent6"/>
                </a:solidFill>
              </a:rPr>
              <a:t>Jesus deals with the question of the Sabbath by healing an atrophied hand.</a:t>
            </a:r>
          </a:p>
          <a:p>
            <a:r>
              <a:rPr lang="en-US" sz="1600" dirty="0">
                <a:solidFill>
                  <a:schemeClr val="bg1"/>
                </a:solidFill>
              </a:rPr>
              <a:t>6:12-19		Jesus prays all night - then chooses the twelve.</a:t>
            </a:r>
          </a:p>
          <a:p>
            <a:r>
              <a:rPr lang="en-US" sz="1600" dirty="0">
                <a:solidFill>
                  <a:schemeClr val="bg1"/>
                </a:solidFill>
              </a:rPr>
              <a:t>6:20-49		Another teaching of the Beatitudes (similar to Matthew 5-7).</a:t>
            </a:r>
          </a:p>
          <a:p>
            <a:endParaRPr lang="en-US" sz="1600" dirty="0">
              <a:solidFill>
                <a:schemeClr val="bg1"/>
              </a:solidFill>
            </a:endParaRPr>
          </a:p>
          <a:p>
            <a:r>
              <a:rPr lang="en-US" sz="1600" dirty="0">
                <a:solidFill>
                  <a:schemeClr val="bg1"/>
                </a:solidFill>
              </a:rPr>
              <a:t>7:1-10		</a:t>
            </a:r>
            <a:r>
              <a:rPr lang="en-US" sz="1600" dirty="0">
                <a:solidFill>
                  <a:schemeClr val="accent6"/>
                </a:solidFill>
              </a:rPr>
              <a:t>The Centurion’s servant is healed.</a:t>
            </a:r>
          </a:p>
          <a:p>
            <a:r>
              <a:rPr lang="en-US" sz="1600" dirty="0">
                <a:solidFill>
                  <a:schemeClr val="bg1"/>
                </a:solidFill>
              </a:rPr>
              <a:t>7:11-18		</a:t>
            </a:r>
            <a:r>
              <a:rPr lang="en-US" sz="1600" dirty="0">
                <a:solidFill>
                  <a:schemeClr val="accent6"/>
                </a:solidFill>
              </a:rPr>
              <a:t>The widow’s son is raised from the dead </a:t>
            </a:r>
          </a:p>
          <a:p>
            <a:r>
              <a:rPr lang="en-US" sz="1600" dirty="0">
                <a:solidFill>
                  <a:schemeClr val="accent6"/>
                </a:solidFill>
              </a:rPr>
              <a:t>		at Nain.</a:t>
            </a:r>
          </a:p>
          <a:p>
            <a:r>
              <a:rPr lang="en-US" sz="1600" dirty="0">
                <a:solidFill>
                  <a:schemeClr val="bg1"/>
                </a:solidFill>
              </a:rPr>
              <a:t>7:19-35		Jesus testifies about John the Baptist.</a:t>
            </a:r>
          </a:p>
          <a:p>
            <a:r>
              <a:rPr lang="en-US" sz="1600" dirty="0">
                <a:solidFill>
                  <a:schemeClr val="bg1"/>
                </a:solidFill>
              </a:rPr>
              <a:t>7:36-50		Jesus is anointed by the sinful woman.</a:t>
            </a:r>
          </a:p>
        </p:txBody>
      </p:sp>
    </p:spTree>
    <p:extLst>
      <p:ext uri="{BB962C8B-B14F-4D97-AF65-F5344CB8AC3E}">
        <p14:creationId xmlns:p14="http://schemas.microsoft.com/office/powerpoint/2010/main" val="413022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
        <p:nvSpPr>
          <p:cNvPr id="3" name="TextBox 2"/>
          <p:cNvSpPr txBox="1"/>
          <p:nvPr/>
        </p:nvSpPr>
        <p:spPr>
          <a:xfrm>
            <a:off x="135466" y="1025473"/>
            <a:ext cx="8827609" cy="4247317"/>
          </a:xfrm>
          <a:prstGeom prst="rect">
            <a:avLst/>
          </a:prstGeom>
          <a:noFill/>
        </p:spPr>
        <p:txBody>
          <a:bodyPr wrap="none" rtlCol="0">
            <a:spAutoFit/>
          </a:bodyPr>
          <a:lstStyle/>
          <a:p>
            <a:pPr lvl="0"/>
            <a:r>
              <a:rPr lang="en-US" dirty="0">
                <a:solidFill>
                  <a:schemeClr val="bg1"/>
                </a:solidFill>
              </a:rPr>
              <a:t>7) As you study the Word, remember that the word “to judge” may have several different </a:t>
            </a:r>
          </a:p>
          <a:p>
            <a:pPr lvl="0"/>
            <a:r>
              <a:rPr lang="en-US" dirty="0">
                <a:solidFill>
                  <a:schemeClr val="bg1"/>
                </a:solidFill>
              </a:rPr>
              <a:t>     shades of meaning depending upon the context:</a:t>
            </a:r>
          </a:p>
          <a:p>
            <a:pPr lvl="1"/>
            <a:r>
              <a:rPr lang="en-US" dirty="0">
                <a:solidFill>
                  <a:schemeClr val="bg1"/>
                </a:solidFill>
              </a:rPr>
              <a:t>	To discern the truth or fairness of a legal or moral issue</a:t>
            </a:r>
          </a:p>
          <a:p>
            <a:pPr lvl="1"/>
            <a:r>
              <a:rPr lang="en-US" dirty="0">
                <a:solidFill>
                  <a:schemeClr val="bg1"/>
                </a:solidFill>
              </a:rPr>
              <a:t>	To condemn to hell (or other punishment)</a:t>
            </a:r>
          </a:p>
          <a:p>
            <a:pPr lvl="1"/>
            <a:r>
              <a:rPr lang="en-US" dirty="0">
                <a:solidFill>
                  <a:schemeClr val="bg1"/>
                </a:solidFill>
              </a:rPr>
              <a:t>	To be in leadership or authority over another. </a:t>
            </a:r>
          </a:p>
          <a:p>
            <a:pPr lvl="1"/>
            <a:endParaRPr lang="en-US" dirty="0">
              <a:solidFill>
                <a:schemeClr val="bg1"/>
              </a:solidFill>
            </a:endParaRPr>
          </a:p>
          <a:p>
            <a:pPr lvl="0"/>
            <a:r>
              <a:rPr lang="en-US" dirty="0">
                <a:solidFill>
                  <a:schemeClr val="bg1"/>
                </a:solidFill>
              </a:rPr>
              <a:t>8) Especially since the Enlightenment Period, humanity has continued down the path of </a:t>
            </a:r>
          </a:p>
          <a:p>
            <a:pPr lvl="0"/>
            <a:r>
              <a:rPr lang="en-US" dirty="0">
                <a:solidFill>
                  <a:schemeClr val="bg1"/>
                </a:solidFill>
              </a:rPr>
              <a:t>     belief that there is no Absolute Truth and therefore no such thing as a morality. </a:t>
            </a:r>
          </a:p>
          <a:p>
            <a:pPr lvl="0"/>
            <a:r>
              <a:rPr lang="en-US" dirty="0">
                <a:solidFill>
                  <a:schemeClr val="bg1"/>
                </a:solidFill>
              </a:rPr>
              <a:t>     Therefore to modern thinking, there is no such thing as right and wrong. Expect supreme </a:t>
            </a:r>
          </a:p>
          <a:p>
            <a:pPr lvl="0"/>
            <a:r>
              <a:rPr lang="en-US" dirty="0">
                <a:solidFill>
                  <a:schemeClr val="bg1"/>
                </a:solidFill>
              </a:rPr>
              <a:t>     opposition here but do not fall into the trap of the world’s definitions and conclusions. </a:t>
            </a:r>
          </a:p>
          <a:p>
            <a:pPr lvl="0"/>
            <a:endParaRPr lang="en-US" dirty="0">
              <a:solidFill>
                <a:schemeClr val="bg1"/>
              </a:solidFill>
            </a:endParaRPr>
          </a:p>
          <a:p>
            <a:pPr lvl="0"/>
            <a:r>
              <a:rPr lang="en-US" dirty="0">
                <a:solidFill>
                  <a:schemeClr val="bg1"/>
                </a:solidFill>
              </a:rPr>
              <a:t>Know the difference between bearing witness to the truth and Hate!</a:t>
            </a:r>
          </a:p>
          <a:p>
            <a:pPr lvl="0"/>
            <a:endParaRPr lang="en-US" dirty="0">
              <a:solidFill>
                <a:schemeClr val="bg1"/>
              </a:solidFill>
            </a:endParaRPr>
          </a:p>
          <a:p>
            <a:pPr lvl="0"/>
            <a:r>
              <a:rPr lang="en-US" dirty="0">
                <a:solidFill>
                  <a:schemeClr val="bg1"/>
                </a:solidFill>
              </a:rPr>
              <a:t>9) Always be ready to pour forgiveness into the</a:t>
            </a:r>
          </a:p>
          <a:p>
            <a:pPr lvl="0"/>
            <a:r>
              <a:rPr lang="en-US" dirty="0">
                <a:solidFill>
                  <a:schemeClr val="bg1"/>
                </a:solidFill>
              </a:rPr>
              <a:t>     shattered lives of people around you. </a:t>
            </a:r>
          </a:p>
        </p:txBody>
      </p:sp>
      <p:sp>
        <p:nvSpPr>
          <p:cNvPr id="7" name="TextBox 6"/>
          <p:cNvSpPr txBox="1"/>
          <p:nvPr/>
        </p:nvSpPr>
        <p:spPr>
          <a:xfrm>
            <a:off x="4143023" y="511894"/>
            <a:ext cx="303544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t>What Do We Do With All This?</a:t>
            </a:r>
          </a:p>
        </p:txBody>
      </p:sp>
    </p:spTree>
    <p:extLst>
      <p:ext uri="{BB962C8B-B14F-4D97-AF65-F5344CB8AC3E}">
        <p14:creationId xmlns:p14="http://schemas.microsoft.com/office/powerpoint/2010/main" val="54298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46" y="2536518"/>
            <a:ext cx="4731391" cy="3548543"/>
          </a:xfrm>
          <a:prstGeom prst="rect">
            <a:avLst/>
          </a:prstGeom>
        </p:spPr>
      </p:pic>
      <p:sp>
        <p:nvSpPr>
          <p:cNvPr id="3" name="TextBox 2"/>
          <p:cNvSpPr txBox="1"/>
          <p:nvPr/>
        </p:nvSpPr>
        <p:spPr>
          <a:xfrm>
            <a:off x="856919" y="488577"/>
            <a:ext cx="7988149" cy="2616101"/>
          </a:xfrm>
          <a:prstGeom prst="rect">
            <a:avLst/>
          </a:prstGeom>
          <a:noFill/>
        </p:spPr>
        <p:txBody>
          <a:bodyPr wrap="none" rtlCol="0">
            <a:spAutoFit/>
          </a:bodyPr>
          <a:lstStyle/>
          <a:p>
            <a:r>
              <a:rPr lang="en-US" sz="3200" dirty="0">
                <a:solidFill>
                  <a:schemeClr val="bg1"/>
                </a:solidFill>
              </a:rPr>
              <a:t>Jesus promised His disciples three things: </a:t>
            </a:r>
          </a:p>
          <a:p>
            <a:r>
              <a:rPr lang="en-US" sz="3200" dirty="0">
                <a:solidFill>
                  <a:schemeClr val="bg1"/>
                </a:solidFill>
              </a:rPr>
              <a:t>	- that they would be completely fearless, </a:t>
            </a:r>
          </a:p>
          <a:p>
            <a:r>
              <a:rPr lang="en-US" sz="3200" dirty="0">
                <a:solidFill>
                  <a:schemeClr val="bg1"/>
                </a:solidFill>
              </a:rPr>
              <a:t>	- absurdly happy and …</a:t>
            </a:r>
          </a:p>
          <a:p>
            <a:r>
              <a:rPr lang="en-US" sz="3200" dirty="0">
                <a:solidFill>
                  <a:schemeClr val="bg1"/>
                </a:solidFill>
              </a:rPr>
              <a:t>	- in constant trouble.       </a:t>
            </a:r>
          </a:p>
          <a:p>
            <a:endParaRPr lang="en-US" dirty="0">
              <a:solidFill>
                <a:schemeClr val="bg1"/>
              </a:solidFill>
            </a:endParaRPr>
          </a:p>
          <a:p>
            <a:r>
              <a:rPr lang="en-US" dirty="0">
                <a:solidFill>
                  <a:schemeClr val="bg1"/>
                </a:solidFill>
              </a:rPr>
              <a:t>							F.R. </a:t>
            </a:r>
            <a:r>
              <a:rPr lang="en-US" dirty="0" err="1">
                <a:solidFill>
                  <a:schemeClr val="bg1"/>
                </a:solidFill>
              </a:rPr>
              <a:t>Maltby</a:t>
            </a:r>
            <a:endParaRPr lang="en-US" dirty="0">
              <a:solidFill>
                <a:schemeClr val="bg1"/>
              </a:solidFill>
            </a:endParaRPr>
          </a:p>
        </p:txBody>
      </p:sp>
    </p:spTree>
    <p:extLst>
      <p:ext uri="{BB962C8B-B14F-4D97-AF65-F5344CB8AC3E}">
        <p14:creationId xmlns:p14="http://schemas.microsoft.com/office/powerpoint/2010/main" val="1354720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89037" y="1243103"/>
            <a:ext cx="7665881" cy="1077218"/>
          </a:xfrm>
          <a:prstGeom prst="rect">
            <a:avLst/>
          </a:prstGeom>
          <a:noFill/>
        </p:spPr>
        <p:txBody>
          <a:bodyPr wrap="none" rtlCol="0">
            <a:spAutoFit/>
          </a:bodyPr>
          <a:lstStyle/>
          <a:p>
            <a:r>
              <a:rPr lang="en-US" sz="3200" dirty="0">
                <a:solidFill>
                  <a:schemeClr val="bg1"/>
                </a:solidFill>
              </a:rPr>
              <a:t>Exhibit grace &amp; forgiveness … pressed down, </a:t>
            </a:r>
          </a:p>
          <a:p>
            <a:r>
              <a:rPr lang="en-US" sz="3200" dirty="0">
                <a:solidFill>
                  <a:schemeClr val="bg1"/>
                </a:solidFill>
              </a:rPr>
              <a:t>shaken together, running over!</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3183297" y="3011648"/>
            <a:ext cx="5886801" cy="3774415"/>
          </a:xfrm>
          <a:prstGeom prst="rect">
            <a:avLst/>
          </a:prstGeom>
        </p:spPr>
      </p:pic>
      <p:pic>
        <p:nvPicPr>
          <p:cNvPr id="2050" name="Picture 2" descr="http://mindyourdecisions.com/blog/images/cereal_amount_filled_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89" y="2537951"/>
            <a:ext cx="3118096" cy="3155513"/>
          </a:xfrm>
          <a:prstGeom prst="rect">
            <a:avLst/>
          </a:prstGeom>
          <a:noFill/>
          <a:effectLst>
            <a:outerShdw blurRad="165100" dist="381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a:t>
            </a:r>
          </a:p>
        </p:txBody>
      </p:sp>
    </p:spTree>
    <p:extLst>
      <p:ext uri="{BB962C8B-B14F-4D97-AF65-F5344CB8AC3E}">
        <p14:creationId xmlns:p14="http://schemas.microsoft.com/office/powerpoint/2010/main" val="710269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25244" y="3285067"/>
            <a:ext cx="4718756" cy="35729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341376" y="256032"/>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6:39-45</a:t>
            </a:r>
          </a:p>
        </p:txBody>
      </p:sp>
      <p:pic>
        <p:nvPicPr>
          <p:cNvPr id="1026" name="Picture 2" descr="https://ethicsalarms.files.wordpress.com/2014/11/blind-leading-the-bl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44" y="1174384"/>
            <a:ext cx="8029575" cy="60198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615618" y="468867"/>
            <a:ext cx="4572000" cy="369332"/>
          </a:xfrm>
          <a:prstGeom prst="rect">
            <a:avLst/>
          </a:prstGeom>
        </p:spPr>
        <p:txBody>
          <a:bodyPr>
            <a:spAutoFit/>
          </a:bodyPr>
          <a:lstStyle/>
          <a:p>
            <a:r>
              <a:rPr lang="en-US" dirty="0">
                <a:solidFill>
                  <a:schemeClr val="bg1"/>
                </a:solidFill>
              </a:rPr>
              <a:t>Can the blind lead the blind … ?</a:t>
            </a:r>
          </a:p>
        </p:txBody>
      </p:sp>
    </p:spTree>
    <p:extLst>
      <p:ext uri="{BB962C8B-B14F-4D97-AF65-F5344CB8AC3E}">
        <p14:creationId xmlns:p14="http://schemas.microsoft.com/office/powerpoint/2010/main" val="3651002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25244" y="3285067"/>
            <a:ext cx="4718756" cy="35729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6:48</a:t>
            </a:r>
          </a:p>
        </p:txBody>
      </p:sp>
      <p:sp>
        <p:nvSpPr>
          <p:cNvPr id="8" name="Rectangle 7"/>
          <p:cNvSpPr/>
          <p:nvPr/>
        </p:nvSpPr>
        <p:spPr>
          <a:xfrm>
            <a:off x="3615618" y="468867"/>
            <a:ext cx="4572000" cy="369332"/>
          </a:xfrm>
          <a:prstGeom prst="rect">
            <a:avLst/>
          </a:prstGeom>
        </p:spPr>
        <p:txBody>
          <a:bodyPr>
            <a:spAutoFit/>
          </a:bodyPr>
          <a:lstStyle/>
          <a:p>
            <a:r>
              <a:rPr lang="en-US" dirty="0">
                <a:solidFill>
                  <a:schemeClr val="bg1"/>
                </a:solidFill>
              </a:rPr>
              <a:t>House In A </a:t>
            </a:r>
            <a:r>
              <a:rPr lang="en-US" dirty="0" err="1">
                <a:solidFill>
                  <a:schemeClr val="bg1"/>
                </a:solidFill>
              </a:rPr>
              <a:t>Wadi</a:t>
            </a:r>
            <a:endParaRPr lang="en-US" dirty="0">
              <a:solidFill>
                <a:schemeClr val="bg1"/>
              </a:solidFill>
            </a:endParaRPr>
          </a:p>
        </p:txBody>
      </p:sp>
      <p:pic>
        <p:nvPicPr>
          <p:cNvPr id="2050" name="Picture 2" descr="https://rhawker.files.wordpress.com/2011/09/p10197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025473"/>
            <a:ext cx="7464182" cy="5595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78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25244" y="3285067"/>
            <a:ext cx="4718756" cy="35729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6:48</a:t>
            </a:r>
          </a:p>
        </p:txBody>
      </p:sp>
      <p:sp>
        <p:nvSpPr>
          <p:cNvPr id="8" name="Rectangle 7"/>
          <p:cNvSpPr/>
          <p:nvPr/>
        </p:nvSpPr>
        <p:spPr>
          <a:xfrm>
            <a:off x="3615618" y="468867"/>
            <a:ext cx="4572000" cy="369332"/>
          </a:xfrm>
          <a:prstGeom prst="rect">
            <a:avLst/>
          </a:prstGeom>
        </p:spPr>
        <p:txBody>
          <a:bodyPr>
            <a:spAutoFit/>
          </a:bodyPr>
          <a:lstStyle/>
          <a:p>
            <a:r>
              <a:rPr lang="en-US" dirty="0">
                <a:solidFill>
                  <a:schemeClr val="bg1"/>
                </a:solidFill>
              </a:rPr>
              <a:t>House In A </a:t>
            </a:r>
            <a:r>
              <a:rPr lang="en-US" dirty="0" err="1">
                <a:solidFill>
                  <a:schemeClr val="bg1"/>
                </a:solidFill>
              </a:rPr>
              <a:t>Wadi</a:t>
            </a:r>
            <a:endParaRPr lang="en-US" dirty="0">
              <a:solidFill>
                <a:schemeClr val="bg1"/>
              </a:solidFill>
            </a:endParaRPr>
          </a:p>
        </p:txBody>
      </p:sp>
      <p:pic>
        <p:nvPicPr>
          <p:cNvPr id="3074" name="Picture 2" descr="http://upload.wikimedia.org/wikipedia/commons/8/81/NachalPar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284" y="1097795"/>
            <a:ext cx="7235485" cy="542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6:48</a:t>
            </a:r>
          </a:p>
        </p:txBody>
      </p:sp>
      <p:pic>
        <p:nvPicPr>
          <p:cNvPr id="4098" name="Picture 2" descr="http://thewatchers.adorraeli.com/wp-content/uploads/2011/11/2-62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65406"/>
            <a:ext cx="5905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reenprophet.com/wp-content/uploads/flooded-vall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59" y="3442189"/>
            <a:ext cx="5905500" cy="33242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ssets.inhabitat.com/wp-content/blogs.dir/1/files/2014/03/zin_flood_1-537x3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01" y="1741976"/>
            <a:ext cx="5114925" cy="3400426"/>
          </a:xfrm>
          <a:prstGeom prst="rect">
            <a:avLst/>
          </a:prstGeom>
          <a:noFill/>
          <a:effectLst>
            <a:outerShdw blurRad="190500" dist="38100" dir="2700000" sx="101000" sy="101000" algn="tl" rotWithShape="0">
              <a:prstClr val="black">
                <a:alpha val="7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74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086853" cy="1446550"/>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7:1</a:t>
            </a:r>
          </a:p>
          <a:p>
            <a:endPar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124" name="Picture 4" descr="https://dwellingintheword.files.wordpress.com/2010/01/4-synagogue-at-caperna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047521"/>
            <a:ext cx="5568169" cy="41744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bible-history.com/sketches/ancient/capernaum-synagog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072" y="3899972"/>
            <a:ext cx="5013459" cy="2805151"/>
          </a:xfrm>
          <a:prstGeom prst="rect">
            <a:avLst/>
          </a:prstGeom>
          <a:noFill/>
          <a:effectLst>
            <a:outerShdw blurRad="279400" sx="104000" sy="104000" algn="ctr" rotWithShape="0">
              <a:prstClr val="black">
                <a:alpha val="98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6348332" y="1333250"/>
            <a:ext cx="2487727" cy="369332"/>
          </a:xfrm>
          <a:prstGeom prst="rect">
            <a:avLst/>
          </a:prstGeom>
        </p:spPr>
        <p:txBody>
          <a:bodyPr wrap="square">
            <a:spAutoFit/>
          </a:bodyPr>
          <a:lstStyle/>
          <a:p>
            <a:r>
              <a:rPr lang="en-US" dirty="0">
                <a:solidFill>
                  <a:schemeClr val="bg1"/>
                </a:solidFill>
              </a:rPr>
              <a:t>Capernaum Synagogue</a:t>
            </a:r>
          </a:p>
        </p:txBody>
      </p:sp>
    </p:spTree>
    <p:extLst>
      <p:ext uri="{BB962C8B-B14F-4D97-AF65-F5344CB8AC3E}">
        <p14:creationId xmlns:p14="http://schemas.microsoft.com/office/powerpoint/2010/main" val="1459692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086853" cy="1446550"/>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7:1</a:t>
            </a:r>
          </a:p>
          <a:p>
            <a:endPar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3615618" y="468867"/>
            <a:ext cx="2487727" cy="369332"/>
          </a:xfrm>
          <a:prstGeom prst="rect">
            <a:avLst/>
          </a:prstGeom>
        </p:spPr>
        <p:txBody>
          <a:bodyPr wrap="square">
            <a:spAutoFit/>
          </a:bodyPr>
          <a:lstStyle/>
          <a:p>
            <a:r>
              <a:rPr lang="en-US" dirty="0">
                <a:solidFill>
                  <a:schemeClr val="bg1"/>
                </a:solidFill>
              </a:rPr>
              <a:t>Capernaum Synagogue</a:t>
            </a:r>
          </a:p>
        </p:txBody>
      </p:sp>
      <p:graphicFrame>
        <p:nvGraphicFramePr>
          <p:cNvPr id="3" name="Table 2"/>
          <p:cNvGraphicFramePr>
            <a:graphicFrameLocks noGrp="1"/>
          </p:cNvGraphicFramePr>
          <p:nvPr>
            <p:extLst>
              <p:ext uri="{D42A27DB-BD31-4B8C-83A1-F6EECF244321}">
                <p14:modId xmlns:p14="http://schemas.microsoft.com/office/powerpoint/2010/main" val="2569531668"/>
              </p:ext>
            </p:extLst>
          </p:nvPr>
        </p:nvGraphicFramePr>
        <p:xfrm>
          <a:off x="484740" y="1397000"/>
          <a:ext cx="8152484" cy="1854200"/>
        </p:xfrm>
        <a:graphic>
          <a:graphicData uri="http://schemas.openxmlformats.org/drawingml/2006/table">
            <a:tbl>
              <a:tblPr firstRow="1" bandRow="1">
                <a:tableStyleId>{5C22544A-7EE6-4342-B048-85BDC9FD1C3A}</a:tableStyleId>
              </a:tblPr>
              <a:tblGrid>
                <a:gridCol w="4076242">
                  <a:extLst>
                    <a:ext uri="{9D8B030D-6E8A-4147-A177-3AD203B41FA5}">
                      <a16:colId xmlns:a16="http://schemas.microsoft.com/office/drawing/2014/main" val="20000"/>
                    </a:ext>
                  </a:extLst>
                </a:gridCol>
                <a:gridCol w="4076242">
                  <a:extLst>
                    <a:ext uri="{9D8B030D-6E8A-4147-A177-3AD203B41FA5}">
                      <a16:colId xmlns:a16="http://schemas.microsoft.com/office/drawing/2014/main" val="20001"/>
                    </a:ext>
                  </a:extLst>
                </a:gridCol>
              </a:tblGrid>
              <a:tr h="370840">
                <a:tc>
                  <a:txBody>
                    <a:bodyPr/>
                    <a:lstStyle/>
                    <a:p>
                      <a:r>
                        <a:rPr lang="en-US" dirty="0"/>
                        <a:t>Luke</a:t>
                      </a:r>
                      <a:r>
                        <a:rPr lang="en-US" baseline="0" dirty="0"/>
                        <a:t> 7</a:t>
                      </a:r>
                      <a:endParaRPr lang="en-US" dirty="0"/>
                    </a:p>
                  </a:txBody>
                  <a:tcPr/>
                </a:tc>
                <a:tc>
                  <a:txBody>
                    <a:bodyPr/>
                    <a:lstStyle/>
                    <a:p>
                      <a:r>
                        <a:rPr lang="en-US" dirty="0"/>
                        <a:t>2Kings 5</a:t>
                      </a:r>
                    </a:p>
                  </a:txBody>
                  <a:tcPr/>
                </a:tc>
                <a:extLst>
                  <a:ext uri="{0D108BD9-81ED-4DB2-BD59-A6C34878D82A}">
                    <a16:rowId xmlns:a16="http://schemas.microsoft.com/office/drawing/2014/main" val="10000"/>
                  </a:ext>
                </a:extLst>
              </a:tr>
              <a:tr h="370840">
                <a:tc>
                  <a:txBody>
                    <a:bodyPr/>
                    <a:lstStyle/>
                    <a:p>
                      <a:r>
                        <a:rPr lang="en-US" dirty="0">
                          <a:solidFill>
                            <a:schemeClr val="tx1"/>
                          </a:solidFill>
                        </a:rPr>
                        <a:t>The centurion is well respected (v. 2, 4-5)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Naaman: Was well respected (v. 1)</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The Jewish elders intercede for him (3-5)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Jewish girl intercedes for him (2-3)</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The centurion does not meet Jesus (6-9)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Naaman does not meet Elisha (5-10)</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The healing takes place from afar (10)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healing takes place far away (v. 14)</a:t>
                      </a:r>
                    </a:p>
                  </a:txBody>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stretch>
            <a:fillRect/>
          </a:stretch>
        </p:blipFill>
        <p:spPr>
          <a:xfrm>
            <a:off x="1207681" y="3537723"/>
            <a:ext cx="3188484" cy="3188484"/>
          </a:xfrm>
          <a:prstGeom prst="rect">
            <a:avLst/>
          </a:prstGeom>
        </p:spPr>
      </p:pic>
    </p:spTree>
    <p:extLst>
      <p:ext uri="{BB962C8B-B14F-4D97-AF65-F5344CB8AC3E}">
        <p14:creationId xmlns:p14="http://schemas.microsoft.com/office/powerpoint/2010/main" val="3724164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ttps://sftos.files.wordpress.com/2013/06/nain-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16417" t="13619" r="13433" b="31637"/>
          <a:stretch/>
        </p:blipFill>
        <p:spPr bwMode="auto">
          <a:xfrm>
            <a:off x="1291904" y="3414320"/>
            <a:ext cx="3154261" cy="3313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376" y="256032"/>
            <a:ext cx="2372188" cy="1446550"/>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7:11</a:t>
            </a:r>
          </a:p>
          <a:p>
            <a:endPar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3615618" y="468867"/>
            <a:ext cx="2487727" cy="369332"/>
          </a:xfrm>
          <a:prstGeom prst="rect">
            <a:avLst/>
          </a:prstGeom>
        </p:spPr>
        <p:txBody>
          <a:bodyPr wrap="square">
            <a:spAutoFit/>
          </a:bodyPr>
          <a:lstStyle/>
          <a:p>
            <a:r>
              <a:rPr lang="en-US" dirty="0">
                <a:solidFill>
                  <a:schemeClr val="bg1"/>
                </a:solidFill>
              </a:rPr>
              <a:t>Healing At Nain</a:t>
            </a:r>
          </a:p>
        </p:txBody>
      </p:sp>
      <p:graphicFrame>
        <p:nvGraphicFramePr>
          <p:cNvPr id="3" name="Table 2"/>
          <p:cNvGraphicFramePr>
            <a:graphicFrameLocks noGrp="1"/>
          </p:cNvGraphicFramePr>
          <p:nvPr>
            <p:extLst>
              <p:ext uri="{D42A27DB-BD31-4B8C-83A1-F6EECF244321}">
                <p14:modId xmlns:p14="http://schemas.microsoft.com/office/powerpoint/2010/main" val="192650590"/>
              </p:ext>
            </p:extLst>
          </p:nvPr>
        </p:nvGraphicFramePr>
        <p:xfrm>
          <a:off x="451184" y="991673"/>
          <a:ext cx="8152484" cy="2254867"/>
        </p:xfrm>
        <a:graphic>
          <a:graphicData uri="http://schemas.openxmlformats.org/drawingml/2006/table">
            <a:tbl>
              <a:tblPr firstRow="1" bandRow="1">
                <a:tableStyleId>{5C22544A-7EE6-4342-B048-85BDC9FD1C3A}</a:tableStyleId>
              </a:tblPr>
              <a:tblGrid>
                <a:gridCol w="3726533">
                  <a:extLst>
                    <a:ext uri="{9D8B030D-6E8A-4147-A177-3AD203B41FA5}">
                      <a16:colId xmlns:a16="http://schemas.microsoft.com/office/drawing/2014/main" val="20000"/>
                    </a:ext>
                  </a:extLst>
                </a:gridCol>
                <a:gridCol w="4425951">
                  <a:extLst>
                    <a:ext uri="{9D8B030D-6E8A-4147-A177-3AD203B41FA5}">
                      <a16:colId xmlns:a16="http://schemas.microsoft.com/office/drawing/2014/main" val="20001"/>
                    </a:ext>
                  </a:extLst>
                </a:gridCol>
              </a:tblGrid>
              <a:tr h="370840">
                <a:tc>
                  <a:txBody>
                    <a:bodyPr/>
                    <a:lstStyle/>
                    <a:p>
                      <a:r>
                        <a:rPr lang="en-US" dirty="0"/>
                        <a:t>Luke</a:t>
                      </a:r>
                      <a:r>
                        <a:rPr lang="en-US" baseline="0" dirty="0"/>
                        <a:t> 7</a:t>
                      </a:r>
                      <a:endParaRPr lang="en-US" dirty="0"/>
                    </a:p>
                  </a:txBody>
                  <a:tcPr/>
                </a:tc>
                <a:tc>
                  <a:txBody>
                    <a:bodyPr/>
                    <a:lstStyle/>
                    <a:p>
                      <a:r>
                        <a:rPr lang="en-US" dirty="0"/>
                        <a:t>1Kings 17</a:t>
                      </a:r>
                    </a:p>
                  </a:txBody>
                  <a:tcPr/>
                </a:tc>
                <a:extLst>
                  <a:ext uri="{0D108BD9-81ED-4DB2-BD59-A6C34878D82A}">
                    <a16:rowId xmlns:a16="http://schemas.microsoft.com/office/drawing/2014/main" val="10000"/>
                  </a:ext>
                </a:extLst>
              </a:tr>
              <a:tr h="370840">
                <a:tc>
                  <a:txBody>
                    <a:bodyPr/>
                    <a:lstStyle/>
                    <a:p>
                      <a:r>
                        <a:rPr lang="en-US" sz="1800" kern="1200" dirty="0">
                          <a:solidFill>
                            <a:schemeClr val="dk1"/>
                          </a:solidFill>
                          <a:effectLst/>
                          <a:latin typeface="+mn-lt"/>
                          <a:ea typeface="+mn-ea"/>
                          <a:cs typeface="+mn-cs"/>
                        </a:rPr>
                        <a:t>A widow loses her son (v. 12)	</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 </a:t>
                      </a:r>
                      <a:r>
                        <a:rPr lang="en-US" sz="1800" kern="1200" dirty="0">
                          <a:solidFill>
                            <a:schemeClr val="dk1"/>
                          </a:solidFill>
                          <a:effectLst/>
                          <a:latin typeface="+mn-lt"/>
                          <a:ea typeface="+mn-ea"/>
                          <a:cs typeface="+mn-cs"/>
                        </a:rPr>
                        <a:t>widow loses her son (1 Kings 17:17)</a:t>
                      </a:r>
                      <a:endParaRPr lang="en-US" dirty="0">
                        <a:solidFill>
                          <a:schemeClr val="tx1"/>
                        </a:solidFill>
                      </a:endParaRPr>
                    </a:p>
                  </a:txBody>
                  <a:tcPr/>
                </a:tc>
                <a:extLst>
                  <a:ext uri="{0D108BD9-81ED-4DB2-BD59-A6C34878D82A}">
                    <a16:rowId xmlns:a16="http://schemas.microsoft.com/office/drawing/2014/main" val="10001"/>
                  </a:ext>
                </a:extLst>
              </a:tr>
              <a:tr h="370840">
                <a:tc>
                  <a:txBody>
                    <a:bodyPr/>
                    <a:lstStyle/>
                    <a:p>
                      <a:r>
                        <a:rPr lang="en-US" sz="1800" kern="1200" dirty="0">
                          <a:solidFill>
                            <a:schemeClr val="dk1"/>
                          </a:solidFill>
                          <a:effectLst/>
                          <a:latin typeface="+mn-lt"/>
                          <a:ea typeface="+mn-ea"/>
                          <a:cs typeface="+mn-cs"/>
                        </a:rPr>
                        <a:t>He is an only son (young) (v. 12)</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 is an only son (young)</a:t>
                      </a:r>
                      <a:endParaRPr lang="en-US" dirty="0">
                        <a:solidFill>
                          <a:schemeClr val="tx1"/>
                        </a:solidFill>
                      </a:endParaRPr>
                    </a:p>
                  </a:txBody>
                  <a:tcPr/>
                </a:tc>
                <a:extLst>
                  <a:ext uri="{0D108BD9-81ED-4DB2-BD59-A6C34878D82A}">
                    <a16:rowId xmlns:a16="http://schemas.microsoft.com/office/drawing/2014/main" val="10002"/>
                  </a:ext>
                </a:extLst>
              </a:tr>
              <a:tr h="400667">
                <a:tc>
                  <a:txBody>
                    <a:bodyPr/>
                    <a:lstStyle/>
                    <a:p>
                      <a:r>
                        <a:rPr lang="en-US" sz="1800" kern="1200" dirty="0">
                          <a:solidFill>
                            <a:schemeClr val="dk1"/>
                          </a:solidFill>
                          <a:effectLst/>
                          <a:latin typeface="+mn-lt"/>
                          <a:ea typeface="+mn-ea"/>
                          <a:cs typeface="+mn-cs"/>
                        </a:rPr>
                        <a:t>Jesus commands healing (v. 14)</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Elijah cries to the Father (17:20)</a:t>
                      </a:r>
                      <a:endParaRPr lang="en-US" dirty="0">
                        <a:solidFill>
                          <a:schemeClr val="tx1"/>
                        </a:solidFill>
                      </a:endParaRPr>
                    </a:p>
                  </a:txBody>
                  <a:tcPr/>
                </a:tc>
                <a:extLst>
                  <a:ext uri="{0D108BD9-81ED-4DB2-BD59-A6C34878D82A}">
                    <a16:rowId xmlns:a16="http://schemas.microsoft.com/office/drawing/2014/main" val="10003"/>
                  </a:ext>
                </a:extLst>
              </a:tr>
              <a:tr h="370840">
                <a:tc>
                  <a:txBody>
                    <a:bodyPr/>
                    <a:lstStyle/>
                    <a:p>
                      <a:r>
                        <a:rPr lang="en-US" sz="1800" kern="1200" dirty="0">
                          <a:solidFill>
                            <a:schemeClr val="dk1"/>
                          </a:solidFill>
                          <a:effectLst/>
                          <a:latin typeface="+mn-lt"/>
                          <a:ea typeface="+mn-ea"/>
                          <a:cs typeface="+mn-cs"/>
                        </a:rPr>
                        <a:t>Jesus touches the coffin (v. 14)</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Elijah must exert physical energy (17:19-21)</a:t>
                      </a:r>
                      <a:endParaRPr lang="en-US" dirty="0">
                        <a:solidFill>
                          <a:schemeClr val="tx1"/>
                        </a:solidFill>
                      </a:endParaRPr>
                    </a:p>
                  </a:txBody>
                  <a:tcPr/>
                </a:tc>
                <a:extLst>
                  <a:ext uri="{0D108BD9-81ED-4DB2-BD59-A6C34878D82A}">
                    <a16:rowId xmlns:a16="http://schemas.microsoft.com/office/drawing/2014/main" val="10004"/>
                  </a:ext>
                </a:extLst>
              </a:tr>
              <a:tr h="370840">
                <a:tc>
                  <a:txBody>
                    <a:bodyPr/>
                    <a:lstStyle/>
                    <a:p>
                      <a:r>
                        <a:rPr lang="en-US" sz="1800" kern="1200" dirty="0">
                          <a:solidFill>
                            <a:schemeClr val="dk1"/>
                          </a:solidFill>
                          <a:effectLst/>
                          <a:latin typeface="+mn-lt"/>
                          <a:ea typeface="+mn-ea"/>
                          <a:cs typeface="+mn-cs"/>
                        </a:rPr>
                        <a:t>The boy is healed (v. 15)</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 boy is healed (17:22)</a:t>
                      </a:r>
                      <a:endParaRPr lang="en-US" dirty="0">
                        <a:solidFill>
                          <a:schemeClr val="tx1"/>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901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8063105" cy="3293209"/>
          </a:xfrm>
          <a:prstGeom prst="rect">
            <a:avLst/>
          </a:prstGeom>
          <a:noFill/>
        </p:spPr>
        <p:txBody>
          <a:bodyPr wrap="none" rtlCol="0">
            <a:spAutoFit/>
          </a:bodyPr>
          <a:lstStyle/>
          <a:p>
            <a:r>
              <a:rPr lang="en-US" sz="1600" dirty="0">
                <a:solidFill>
                  <a:schemeClr val="bg1"/>
                </a:solidFill>
              </a:rPr>
              <a:t>8:1-3		The women who ministered to Christ are listed.</a:t>
            </a:r>
          </a:p>
          <a:p>
            <a:r>
              <a:rPr lang="en-US" sz="1600" dirty="0">
                <a:solidFill>
                  <a:schemeClr val="bg1"/>
                </a:solidFill>
              </a:rPr>
              <a:t>8:4-15		</a:t>
            </a:r>
            <a:r>
              <a:rPr lang="en-US" sz="1600" dirty="0">
                <a:solidFill>
                  <a:schemeClr val="accent5">
                    <a:lumMod val="60000"/>
                    <a:lumOff val="40000"/>
                  </a:schemeClr>
                </a:solidFill>
              </a:rPr>
              <a:t>The parable of the sower</a:t>
            </a:r>
          </a:p>
          <a:p>
            <a:r>
              <a:rPr lang="en-US" sz="1600" dirty="0">
                <a:solidFill>
                  <a:schemeClr val="bg1"/>
                </a:solidFill>
              </a:rPr>
              <a:t>8:16-18		</a:t>
            </a:r>
            <a:r>
              <a:rPr lang="en-US" sz="1600" dirty="0">
                <a:solidFill>
                  <a:schemeClr val="accent5">
                    <a:lumMod val="60000"/>
                    <a:lumOff val="40000"/>
                  </a:schemeClr>
                </a:solidFill>
              </a:rPr>
              <a:t>The parable of the lighted candle.</a:t>
            </a:r>
          </a:p>
          <a:p>
            <a:r>
              <a:rPr lang="en-US" sz="1600" dirty="0">
                <a:solidFill>
                  <a:schemeClr val="bg1"/>
                </a:solidFill>
              </a:rPr>
              <a:t>8:19-21		The new relationship is defined.</a:t>
            </a:r>
          </a:p>
          <a:p>
            <a:r>
              <a:rPr lang="en-US" sz="1600" dirty="0">
                <a:solidFill>
                  <a:schemeClr val="bg1"/>
                </a:solidFill>
              </a:rPr>
              <a:t>8:22-25		Jesus stills the storm</a:t>
            </a:r>
          </a:p>
          <a:p>
            <a:r>
              <a:rPr lang="en-US" sz="1600" dirty="0">
                <a:solidFill>
                  <a:schemeClr val="bg1"/>
                </a:solidFill>
              </a:rPr>
              <a:t>8:26-39		</a:t>
            </a:r>
            <a:r>
              <a:rPr lang="en-US" sz="1600" dirty="0">
                <a:solidFill>
                  <a:schemeClr val="accent6"/>
                </a:solidFill>
              </a:rPr>
              <a:t>The demoniac of Gadara is healed</a:t>
            </a:r>
          </a:p>
          <a:p>
            <a:r>
              <a:rPr lang="en-US" sz="1600" dirty="0">
                <a:solidFill>
                  <a:schemeClr val="bg1"/>
                </a:solidFill>
              </a:rPr>
              <a:t>8:40-56		</a:t>
            </a:r>
            <a:r>
              <a:rPr lang="en-US" sz="1600" dirty="0">
                <a:solidFill>
                  <a:schemeClr val="accent6"/>
                </a:solidFill>
              </a:rPr>
              <a:t>A woman is healed and </a:t>
            </a:r>
            <a:r>
              <a:rPr lang="en-US" sz="1600" dirty="0" err="1">
                <a:solidFill>
                  <a:schemeClr val="accent6"/>
                </a:solidFill>
              </a:rPr>
              <a:t>Jarius’s</a:t>
            </a:r>
            <a:r>
              <a:rPr lang="en-US" sz="1600" dirty="0">
                <a:solidFill>
                  <a:schemeClr val="accent6"/>
                </a:solidFill>
              </a:rPr>
              <a:t> daughter is raised from the dead.</a:t>
            </a:r>
          </a:p>
          <a:p>
            <a:endParaRPr lang="en-US" sz="1600" dirty="0">
              <a:solidFill>
                <a:schemeClr val="bg1"/>
              </a:solidFill>
            </a:endParaRPr>
          </a:p>
          <a:p>
            <a:r>
              <a:rPr lang="en-US" sz="1600" dirty="0">
                <a:solidFill>
                  <a:schemeClr val="bg1"/>
                </a:solidFill>
              </a:rPr>
              <a:t>9:1-9		The twelve are sent out to minister on their own (and are given power)</a:t>
            </a:r>
          </a:p>
          <a:p>
            <a:r>
              <a:rPr lang="en-US" sz="1600" dirty="0">
                <a:solidFill>
                  <a:schemeClr val="bg1"/>
                </a:solidFill>
              </a:rPr>
              <a:t>9:10-17		The feeding of the 5000.</a:t>
            </a:r>
          </a:p>
          <a:p>
            <a:r>
              <a:rPr lang="en-US" sz="1600" dirty="0">
                <a:solidFill>
                  <a:schemeClr val="bg1"/>
                </a:solidFill>
              </a:rPr>
              <a:t>9:18-26		The confession of Peter</a:t>
            </a:r>
          </a:p>
          <a:p>
            <a:r>
              <a:rPr lang="en-US" sz="1600" dirty="0">
                <a:solidFill>
                  <a:schemeClr val="bg1"/>
                </a:solidFill>
              </a:rPr>
              <a:t>9:27-36		The transfiguration of Jesus before the disciples.</a:t>
            </a:r>
          </a:p>
          <a:p>
            <a:r>
              <a:rPr lang="en-US" sz="1600" dirty="0">
                <a:solidFill>
                  <a:schemeClr val="bg1"/>
                </a:solidFill>
              </a:rPr>
              <a:t>9:37-50		</a:t>
            </a:r>
            <a:r>
              <a:rPr lang="en-US" sz="1600" dirty="0">
                <a:solidFill>
                  <a:schemeClr val="accent6"/>
                </a:solidFill>
              </a:rPr>
              <a:t>Why the disciples had no power: Jesus again casts of the demon.</a:t>
            </a:r>
          </a:p>
        </p:txBody>
      </p:sp>
    </p:spTree>
    <p:extLst>
      <p:ext uri="{BB962C8B-B14F-4D97-AF65-F5344CB8AC3E}">
        <p14:creationId xmlns:p14="http://schemas.microsoft.com/office/powerpoint/2010/main" val="582927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1446550"/>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7:19</a:t>
            </a:r>
          </a:p>
          <a:p>
            <a:endPar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3032584" y="524623"/>
            <a:ext cx="4602831" cy="369332"/>
          </a:xfrm>
          <a:prstGeom prst="rect">
            <a:avLst/>
          </a:prstGeom>
        </p:spPr>
        <p:txBody>
          <a:bodyPr wrap="square">
            <a:spAutoFit/>
          </a:bodyPr>
          <a:lstStyle/>
          <a:p>
            <a:r>
              <a:rPr lang="en-US" dirty="0">
                <a:solidFill>
                  <a:schemeClr val="bg1"/>
                </a:solidFill>
              </a:rPr>
              <a:t>John The Baptizer Doubts</a:t>
            </a:r>
          </a:p>
        </p:txBody>
      </p:sp>
      <p:pic>
        <p:nvPicPr>
          <p:cNvPr id="2" name="Picture 1"/>
          <p:cNvPicPr>
            <a:picLocks noChangeAspect="1"/>
          </p:cNvPicPr>
          <p:nvPr/>
        </p:nvPicPr>
        <p:blipFill>
          <a:blip r:embed="rId3"/>
          <a:stretch>
            <a:fillRect/>
          </a:stretch>
        </p:blipFill>
        <p:spPr>
          <a:xfrm>
            <a:off x="5334000" y="3048000"/>
            <a:ext cx="3810000" cy="3810000"/>
          </a:xfrm>
          <a:prstGeom prst="rect">
            <a:avLst/>
          </a:prstGeom>
        </p:spPr>
      </p:pic>
      <p:sp>
        <p:nvSpPr>
          <p:cNvPr id="7" name="Rectangle 6"/>
          <p:cNvSpPr/>
          <p:nvPr/>
        </p:nvSpPr>
        <p:spPr>
          <a:xfrm>
            <a:off x="137531" y="1429472"/>
            <a:ext cx="7497884" cy="2554545"/>
          </a:xfrm>
          <a:prstGeom prst="rect">
            <a:avLst/>
          </a:prstGeom>
        </p:spPr>
        <p:txBody>
          <a:bodyPr wrap="square">
            <a:spAutoFit/>
          </a:bodyPr>
          <a:lstStyle/>
          <a:p>
            <a:r>
              <a:rPr lang="en-US" sz="3200" dirty="0">
                <a:solidFill>
                  <a:schemeClr val="bg1"/>
                </a:solidFill>
              </a:rPr>
              <a:t>Is it possible to be disillusioned with Jesus because we have false expectations?</a:t>
            </a:r>
          </a:p>
          <a:p>
            <a:endParaRPr lang="en-US" sz="3200" dirty="0">
              <a:solidFill>
                <a:schemeClr val="bg1"/>
              </a:solidFill>
            </a:endParaRPr>
          </a:p>
          <a:p>
            <a:r>
              <a:rPr lang="en-US" sz="3200" dirty="0">
                <a:solidFill>
                  <a:schemeClr val="bg1"/>
                </a:solidFill>
              </a:rPr>
              <a:t>What are the sources of these </a:t>
            </a:r>
          </a:p>
          <a:p>
            <a:r>
              <a:rPr lang="en-US" sz="3200" dirty="0">
                <a:solidFill>
                  <a:schemeClr val="bg1"/>
                </a:solidFill>
              </a:rPr>
              <a:t>false expectations?</a:t>
            </a:r>
          </a:p>
        </p:txBody>
      </p:sp>
    </p:spTree>
    <p:extLst>
      <p:ext uri="{BB962C8B-B14F-4D97-AF65-F5344CB8AC3E}">
        <p14:creationId xmlns:p14="http://schemas.microsoft.com/office/powerpoint/2010/main" val="1090140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296127"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7:25</a:t>
            </a:r>
          </a:p>
        </p:txBody>
      </p:sp>
      <p:sp>
        <p:nvSpPr>
          <p:cNvPr id="8" name="Rectangle 7"/>
          <p:cNvSpPr/>
          <p:nvPr/>
        </p:nvSpPr>
        <p:spPr>
          <a:xfrm>
            <a:off x="3721009" y="1353763"/>
            <a:ext cx="3730378" cy="646331"/>
          </a:xfrm>
          <a:prstGeom prst="rect">
            <a:avLst/>
          </a:prstGeom>
        </p:spPr>
        <p:txBody>
          <a:bodyPr wrap="square">
            <a:spAutoFit/>
          </a:bodyPr>
          <a:lstStyle/>
          <a:p>
            <a:r>
              <a:rPr lang="en-US" dirty="0">
                <a:solidFill>
                  <a:schemeClr val="bg1"/>
                </a:solidFill>
              </a:rPr>
              <a:t>Selfies</a:t>
            </a:r>
          </a:p>
          <a:p>
            <a:r>
              <a:rPr lang="en-US" dirty="0">
                <a:solidFill>
                  <a:schemeClr val="bg1"/>
                </a:solidFill>
              </a:rPr>
              <a:t>- What are we drawn to today?</a:t>
            </a:r>
          </a:p>
        </p:txBody>
      </p:sp>
      <p:pic>
        <p:nvPicPr>
          <p:cNvPr id="1026" name="Picture 2" descr="http://i.huffpost.com/gen/2785896/images/o-SELFIE-SHOES-facebook.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51" r="3031"/>
          <a:stretch/>
        </p:blipFill>
        <p:spPr bwMode="auto">
          <a:xfrm>
            <a:off x="2177112" y="2207502"/>
            <a:ext cx="6813396" cy="44405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45327" y="356399"/>
            <a:ext cx="3127590" cy="3892222"/>
          </a:xfrm>
          <a:prstGeom prst="rect">
            <a:avLst/>
          </a:prstGeom>
          <a:effectLst>
            <a:outerShdw blurRad="76200" dist="50800" dir="2700000" algn="tl" rotWithShape="0">
              <a:prstClr val="black"/>
            </a:outerShdw>
          </a:effectLst>
        </p:spPr>
      </p:pic>
    </p:spTree>
    <p:extLst>
      <p:ext uri="{BB962C8B-B14F-4D97-AF65-F5344CB8AC3E}">
        <p14:creationId xmlns:p14="http://schemas.microsoft.com/office/powerpoint/2010/main" val="3893296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7:31</a:t>
            </a:r>
          </a:p>
        </p:txBody>
      </p:sp>
      <p:sp>
        <p:nvSpPr>
          <p:cNvPr id="2" name="Explosion 2 1"/>
          <p:cNvSpPr/>
          <p:nvPr/>
        </p:nvSpPr>
        <p:spPr>
          <a:xfrm>
            <a:off x="0" y="0"/>
            <a:ext cx="4226312" cy="254291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5868" y="857533"/>
            <a:ext cx="1952011" cy="923330"/>
          </a:xfrm>
          <a:prstGeom prst="rect">
            <a:avLst/>
          </a:prstGeom>
          <a:effectLst>
            <a:outerShdw blurRad="25400" dist="25400" dir="2700000" algn="tl" rotWithShape="0">
              <a:schemeClr val="tx1"/>
            </a:outerShdw>
          </a:effectLst>
        </p:spPr>
        <p:txBody>
          <a:bodyPr wrap="square">
            <a:spAutoFit/>
          </a:bodyPr>
          <a:lstStyle/>
          <a:p>
            <a:r>
              <a:rPr lang="en-US" dirty="0">
                <a:solidFill>
                  <a:schemeClr val="bg1"/>
                </a:solidFill>
              </a:rPr>
              <a:t>Group Of Children</a:t>
            </a:r>
          </a:p>
          <a:p>
            <a:r>
              <a:rPr lang="en-US" dirty="0">
                <a:solidFill>
                  <a:schemeClr val="bg1"/>
                </a:solidFill>
              </a:rPr>
              <a:t>(This Generation,</a:t>
            </a:r>
          </a:p>
          <a:p>
            <a:r>
              <a:rPr lang="en-US" dirty="0">
                <a:solidFill>
                  <a:schemeClr val="bg1"/>
                </a:solidFill>
              </a:rPr>
              <a:t>Religious Leaders)</a:t>
            </a:r>
          </a:p>
        </p:txBody>
      </p:sp>
      <p:sp>
        <p:nvSpPr>
          <p:cNvPr id="7" name="Explosion 2 6"/>
          <p:cNvSpPr/>
          <p:nvPr/>
        </p:nvSpPr>
        <p:spPr>
          <a:xfrm>
            <a:off x="1795890" y="4134370"/>
            <a:ext cx="4226312" cy="2542917"/>
          </a:xfrm>
          <a:prstGeom prst="irregularSeal2">
            <a:avLst/>
          </a:prstGeom>
          <a:solidFill>
            <a:schemeClr val="accent6">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33040" y="5011275"/>
            <a:ext cx="1952011" cy="923330"/>
          </a:xfrm>
          <a:prstGeom prst="rect">
            <a:avLst/>
          </a:prstGeom>
          <a:effectLst>
            <a:outerShdw blurRad="25400" dist="25400" dir="2700000" algn="tl" rotWithShape="0">
              <a:schemeClr val="tx1"/>
            </a:outerShdw>
          </a:effectLst>
        </p:spPr>
        <p:txBody>
          <a:bodyPr wrap="square">
            <a:spAutoFit/>
          </a:bodyPr>
          <a:lstStyle/>
          <a:p>
            <a:r>
              <a:rPr lang="en-US" dirty="0">
                <a:solidFill>
                  <a:schemeClr val="bg1"/>
                </a:solidFill>
              </a:rPr>
              <a:t>Group Of Children</a:t>
            </a:r>
          </a:p>
          <a:p>
            <a:r>
              <a:rPr lang="en-US" dirty="0">
                <a:solidFill>
                  <a:schemeClr val="bg1"/>
                </a:solidFill>
              </a:rPr>
              <a:t>(Jesus, John </a:t>
            </a:r>
          </a:p>
          <a:p>
            <a:r>
              <a:rPr lang="en-US" dirty="0">
                <a:solidFill>
                  <a:schemeClr val="bg1"/>
                </a:solidFill>
              </a:rPr>
              <a:t>the Baptizer)</a:t>
            </a:r>
          </a:p>
        </p:txBody>
      </p:sp>
      <p:sp>
        <p:nvSpPr>
          <p:cNvPr id="5" name="Right Arrow 4"/>
          <p:cNvSpPr/>
          <p:nvPr/>
        </p:nvSpPr>
        <p:spPr>
          <a:xfrm rot="3807263">
            <a:off x="1306480" y="3032335"/>
            <a:ext cx="2221984" cy="6799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p:cNvSpPr txBox="1"/>
          <p:nvPr/>
        </p:nvSpPr>
        <p:spPr>
          <a:xfrm rot="3807494">
            <a:off x="1595123" y="3025417"/>
            <a:ext cx="1535549" cy="369332"/>
          </a:xfrm>
          <a:prstGeom prst="rect">
            <a:avLst/>
          </a:prstGeom>
          <a:effectLst>
            <a:outerShdw blurRad="25400" dist="25400" dir="2700000" algn="tl" rotWithShape="0">
              <a:schemeClr val="tx1"/>
            </a:outerShdw>
          </a:effectLst>
        </p:spPr>
        <p:txBody>
          <a:bodyPr wrap="square">
            <a:spAutoFit/>
          </a:bodyPr>
          <a:lstStyle>
            <a:defPPr>
              <a:defRPr lang="en-US"/>
            </a:defPPr>
            <a:lvl1pPr>
              <a:defRPr>
                <a:solidFill>
                  <a:schemeClr val="bg1"/>
                </a:solidFill>
              </a:defRPr>
            </a:lvl1pPr>
          </a:lstStyle>
          <a:p>
            <a:r>
              <a:rPr lang="en-US" dirty="0"/>
              <a:t>Wedding Song</a:t>
            </a:r>
          </a:p>
        </p:txBody>
      </p:sp>
      <p:sp>
        <p:nvSpPr>
          <p:cNvPr id="11" name="Right Arrow 10"/>
          <p:cNvSpPr/>
          <p:nvPr/>
        </p:nvSpPr>
        <p:spPr>
          <a:xfrm rot="3807263">
            <a:off x="2419933" y="2754760"/>
            <a:ext cx="2221984" cy="6799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p:cNvSpPr txBox="1"/>
          <p:nvPr/>
        </p:nvSpPr>
        <p:spPr>
          <a:xfrm rot="3807494">
            <a:off x="2708576" y="2747842"/>
            <a:ext cx="1535549" cy="369332"/>
          </a:xfrm>
          <a:prstGeom prst="rect">
            <a:avLst/>
          </a:prstGeom>
          <a:effectLst>
            <a:outerShdw blurRad="25400" dist="25400" dir="2700000" algn="tl" rotWithShape="0">
              <a:schemeClr val="tx1"/>
            </a:outerShdw>
          </a:effectLst>
        </p:spPr>
        <p:txBody>
          <a:bodyPr wrap="square">
            <a:spAutoFit/>
          </a:bodyPr>
          <a:lstStyle>
            <a:defPPr>
              <a:defRPr lang="en-US"/>
            </a:defPPr>
            <a:lvl1pPr>
              <a:defRPr>
                <a:solidFill>
                  <a:schemeClr val="bg1"/>
                </a:solidFill>
              </a:defRPr>
            </a:lvl1pPr>
          </a:lstStyle>
          <a:p>
            <a:r>
              <a:rPr lang="en-US" dirty="0"/>
              <a:t>Funeral Song</a:t>
            </a:r>
          </a:p>
        </p:txBody>
      </p:sp>
      <p:sp>
        <p:nvSpPr>
          <p:cNvPr id="16" name="Rectangle 15"/>
          <p:cNvSpPr/>
          <p:nvPr/>
        </p:nvSpPr>
        <p:spPr>
          <a:xfrm>
            <a:off x="4121332" y="1648191"/>
            <a:ext cx="4488964" cy="1446550"/>
          </a:xfrm>
          <a:prstGeom prst="rect">
            <a:avLst/>
          </a:prstGeom>
        </p:spPr>
        <p:txBody>
          <a:bodyPr wrap="square">
            <a:spAutoFit/>
          </a:bodyPr>
          <a:lstStyle/>
          <a:p>
            <a:r>
              <a:rPr lang="en-US" sz="2800" dirty="0">
                <a:solidFill>
                  <a:schemeClr val="bg1"/>
                </a:solidFill>
              </a:rPr>
              <a:t>John and Jesus refuse to play </a:t>
            </a:r>
          </a:p>
          <a:p>
            <a:r>
              <a:rPr lang="en-US" sz="2800" dirty="0">
                <a:solidFill>
                  <a:schemeClr val="bg1"/>
                </a:solidFill>
              </a:rPr>
              <a:t>the role dictated to them by </a:t>
            </a:r>
          </a:p>
          <a:p>
            <a:r>
              <a:rPr lang="en-US" sz="2800" dirty="0">
                <a:solidFill>
                  <a:schemeClr val="bg1"/>
                </a:solidFill>
              </a:rPr>
              <a:t>the culture of the day</a:t>
            </a:r>
            <a:r>
              <a:rPr lang="en-US" sz="3200" dirty="0">
                <a:solidFill>
                  <a:schemeClr val="bg1"/>
                </a:solidFill>
              </a:rPr>
              <a:t>.</a:t>
            </a:r>
          </a:p>
        </p:txBody>
      </p:sp>
    </p:spTree>
    <p:extLst>
      <p:ext uri="{BB962C8B-B14F-4D97-AF65-F5344CB8AC3E}">
        <p14:creationId xmlns:p14="http://schemas.microsoft.com/office/powerpoint/2010/main" val="2585330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7:35</a:t>
            </a:r>
          </a:p>
        </p:txBody>
      </p:sp>
      <p:sp>
        <p:nvSpPr>
          <p:cNvPr id="8" name="Rectangle 7"/>
          <p:cNvSpPr/>
          <p:nvPr/>
        </p:nvSpPr>
        <p:spPr>
          <a:xfrm>
            <a:off x="1480457" y="2599771"/>
            <a:ext cx="6077339" cy="2031325"/>
          </a:xfrm>
          <a:prstGeom prst="rect">
            <a:avLst/>
          </a:prstGeom>
          <a:effectLst>
            <a:outerShdw blurRad="25400" dist="25400" dir="2700000" algn="tl" rotWithShape="0">
              <a:schemeClr val="tx1"/>
            </a:outerShdw>
          </a:effectLst>
        </p:spPr>
        <p:txBody>
          <a:bodyPr wrap="square">
            <a:spAutoFit/>
          </a:bodyPr>
          <a:lstStyle/>
          <a:p>
            <a:endParaRPr lang="en-US" dirty="0">
              <a:solidFill>
                <a:schemeClr val="bg1"/>
              </a:solidFill>
            </a:endParaRPr>
          </a:p>
          <a:p>
            <a:r>
              <a:rPr lang="en-US" dirty="0">
                <a:solidFill>
                  <a:schemeClr val="accent1">
                    <a:lumMod val="75000"/>
                  </a:schemeClr>
                </a:solidFill>
              </a:rPr>
              <a:t>All the people justified God (v.29)</a:t>
            </a:r>
          </a:p>
          <a:p>
            <a:endParaRPr lang="en-US" dirty="0">
              <a:solidFill>
                <a:schemeClr val="accent1">
                  <a:lumMod val="75000"/>
                </a:schemeClr>
              </a:solidFill>
            </a:endParaRPr>
          </a:p>
          <a:p>
            <a:r>
              <a:rPr lang="en-US" dirty="0">
                <a:solidFill>
                  <a:srgbClr val="FF0000"/>
                </a:solidFill>
              </a:rPr>
              <a:t>	The religious leaders reject God (v.30)</a:t>
            </a:r>
          </a:p>
          <a:p>
            <a:r>
              <a:rPr lang="en-US" dirty="0">
                <a:solidFill>
                  <a:srgbClr val="FF0000"/>
                </a:solidFill>
              </a:rPr>
              <a:t>	The people of this generation reject God (v.31-34)</a:t>
            </a:r>
          </a:p>
          <a:p>
            <a:endParaRPr lang="en-US" dirty="0">
              <a:solidFill>
                <a:schemeClr val="accent1">
                  <a:lumMod val="75000"/>
                </a:schemeClr>
              </a:solidFill>
            </a:endParaRPr>
          </a:p>
          <a:p>
            <a:r>
              <a:rPr lang="en-US" dirty="0">
                <a:solidFill>
                  <a:schemeClr val="accent1">
                    <a:lumMod val="75000"/>
                  </a:schemeClr>
                </a:solidFill>
              </a:rPr>
              <a:t>Wisdom is justified by her children (v.35)</a:t>
            </a:r>
            <a:r>
              <a:rPr lang="en-US" dirty="0">
                <a:solidFill>
                  <a:schemeClr val="bg1"/>
                </a:solidFill>
              </a:rPr>
              <a:t>	 </a:t>
            </a:r>
          </a:p>
        </p:txBody>
      </p:sp>
      <p:sp>
        <p:nvSpPr>
          <p:cNvPr id="13" name="Rectangle 12"/>
          <p:cNvSpPr/>
          <p:nvPr/>
        </p:nvSpPr>
        <p:spPr>
          <a:xfrm>
            <a:off x="1480457" y="1219747"/>
            <a:ext cx="7078825" cy="1200329"/>
          </a:xfrm>
          <a:prstGeom prst="rect">
            <a:avLst/>
          </a:prstGeom>
          <a:effectLst>
            <a:outerShdw blurRad="25400" dist="25400" dir="2700000" algn="tl" rotWithShape="0">
              <a:schemeClr val="tx1"/>
            </a:outerShdw>
          </a:effectLst>
        </p:spPr>
        <p:txBody>
          <a:bodyPr wrap="square">
            <a:spAutoFit/>
          </a:bodyPr>
          <a:lstStyle/>
          <a:p>
            <a:r>
              <a:rPr lang="en-US" dirty="0">
                <a:solidFill>
                  <a:schemeClr val="accent4">
                    <a:lumMod val="75000"/>
                  </a:schemeClr>
                </a:solidFill>
              </a:rPr>
              <a:t>We played a flute – You did not dance (v.32)</a:t>
            </a:r>
          </a:p>
          <a:p>
            <a:r>
              <a:rPr lang="en-US" dirty="0">
                <a:solidFill>
                  <a:schemeClr val="tx2">
                    <a:lumMod val="60000"/>
                    <a:lumOff val="40000"/>
                  </a:schemeClr>
                </a:solidFill>
              </a:rPr>
              <a:t>	We sang a dirge – You did not cry </a:t>
            </a:r>
          </a:p>
          <a:p>
            <a:r>
              <a:rPr lang="en-US" dirty="0">
                <a:solidFill>
                  <a:schemeClr val="tx2">
                    <a:lumMod val="60000"/>
                    <a:lumOff val="40000"/>
                  </a:schemeClr>
                </a:solidFill>
              </a:rPr>
              <a:t>	John came (neither eating nor drinking) – He has a demon (v.33)</a:t>
            </a:r>
          </a:p>
          <a:p>
            <a:r>
              <a:rPr lang="en-US" dirty="0">
                <a:solidFill>
                  <a:schemeClr val="accent4">
                    <a:lumMod val="75000"/>
                  </a:schemeClr>
                </a:solidFill>
              </a:rPr>
              <a:t>Son of Man (ate and drank) – He is a glutton/drunkard (v.34)</a:t>
            </a:r>
          </a:p>
        </p:txBody>
      </p:sp>
      <p:sp>
        <p:nvSpPr>
          <p:cNvPr id="23" name="Left Brace 22"/>
          <p:cNvSpPr/>
          <p:nvPr/>
        </p:nvSpPr>
        <p:spPr>
          <a:xfrm>
            <a:off x="1284514" y="1241338"/>
            <a:ext cx="195943" cy="12685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Curved Right Arrow 23"/>
          <p:cNvSpPr/>
          <p:nvPr/>
        </p:nvSpPr>
        <p:spPr>
          <a:xfrm>
            <a:off x="673359" y="1819910"/>
            <a:ext cx="511629" cy="220158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2771193" y="2836506"/>
            <a:ext cx="1464906" cy="4198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80457" y="2866043"/>
            <a:ext cx="1464906" cy="4198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433665" y="4241623"/>
            <a:ext cx="1464906" cy="4198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82485" y="4209305"/>
            <a:ext cx="2051180" cy="4198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2491273" y="3285920"/>
            <a:ext cx="1237861" cy="95570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28596" y="3256383"/>
            <a:ext cx="712236" cy="95292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67569" y="6143898"/>
            <a:ext cx="2033890" cy="369332"/>
          </a:xfrm>
          <a:prstGeom prst="rect">
            <a:avLst/>
          </a:prstGeom>
          <a:noFill/>
        </p:spPr>
        <p:txBody>
          <a:bodyPr wrap="none" rtlCol="0">
            <a:spAutoFit/>
          </a:bodyPr>
          <a:lstStyle/>
          <a:p>
            <a:r>
              <a:rPr lang="en-US" dirty="0">
                <a:solidFill>
                  <a:schemeClr val="bg1"/>
                </a:solidFill>
              </a:rPr>
              <a:t>Inverted Parallelism</a:t>
            </a:r>
          </a:p>
        </p:txBody>
      </p:sp>
    </p:spTree>
    <p:extLst>
      <p:ext uri="{BB962C8B-B14F-4D97-AF65-F5344CB8AC3E}">
        <p14:creationId xmlns:p14="http://schemas.microsoft.com/office/powerpoint/2010/main" val="39873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7:35</a:t>
            </a:r>
          </a:p>
        </p:txBody>
      </p:sp>
      <p:sp>
        <p:nvSpPr>
          <p:cNvPr id="35" name="TextBox 34"/>
          <p:cNvSpPr txBox="1"/>
          <p:nvPr/>
        </p:nvSpPr>
        <p:spPr>
          <a:xfrm>
            <a:off x="141110" y="433344"/>
            <a:ext cx="4129464" cy="369332"/>
          </a:xfrm>
          <a:prstGeom prst="rect">
            <a:avLst/>
          </a:prstGeom>
          <a:noFill/>
        </p:spPr>
        <p:txBody>
          <a:bodyPr wrap="none" rtlCol="0">
            <a:spAutoFit/>
          </a:bodyPr>
          <a:lstStyle/>
          <a:p>
            <a:r>
              <a:rPr lang="en-US" dirty="0">
                <a:solidFill>
                  <a:schemeClr val="bg1"/>
                </a:solidFill>
              </a:rPr>
              <a:t>How do we response to the Word of God?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596" y="1002730"/>
            <a:ext cx="7694577" cy="5770932"/>
          </a:xfrm>
          <a:prstGeom prst="rect">
            <a:avLst/>
          </a:prstGeom>
        </p:spPr>
      </p:pic>
    </p:spTree>
    <p:extLst>
      <p:ext uri="{BB962C8B-B14F-4D97-AF65-F5344CB8AC3E}">
        <p14:creationId xmlns:p14="http://schemas.microsoft.com/office/powerpoint/2010/main" val="1676359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7:36</a:t>
            </a:r>
          </a:p>
        </p:txBody>
      </p:sp>
      <p:sp>
        <p:nvSpPr>
          <p:cNvPr id="35" name="TextBox 34"/>
          <p:cNvSpPr txBox="1"/>
          <p:nvPr/>
        </p:nvSpPr>
        <p:spPr>
          <a:xfrm>
            <a:off x="141110" y="433344"/>
            <a:ext cx="2020746" cy="369332"/>
          </a:xfrm>
          <a:prstGeom prst="rect">
            <a:avLst/>
          </a:prstGeom>
          <a:noFill/>
        </p:spPr>
        <p:txBody>
          <a:bodyPr wrap="none" rtlCol="0">
            <a:spAutoFit/>
          </a:bodyPr>
          <a:lstStyle/>
          <a:p>
            <a:r>
              <a:rPr lang="en-US" dirty="0">
                <a:solidFill>
                  <a:schemeClr val="bg1"/>
                </a:solidFill>
              </a:rPr>
              <a:t>At the feet of Christ</a:t>
            </a:r>
          </a:p>
        </p:txBody>
      </p:sp>
      <p:pic>
        <p:nvPicPr>
          <p:cNvPr id="3" name="Picture 2"/>
          <p:cNvPicPr>
            <a:picLocks noChangeAspect="1"/>
          </p:cNvPicPr>
          <p:nvPr/>
        </p:nvPicPr>
        <p:blipFill>
          <a:blip r:embed="rId3"/>
          <a:stretch>
            <a:fillRect/>
          </a:stretch>
        </p:blipFill>
        <p:spPr>
          <a:xfrm>
            <a:off x="1780162" y="2083984"/>
            <a:ext cx="7243054" cy="4657284"/>
          </a:xfrm>
          <a:prstGeom prst="rect">
            <a:avLst/>
          </a:prstGeom>
        </p:spPr>
      </p:pic>
    </p:spTree>
    <p:extLst>
      <p:ext uri="{BB962C8B-B14F-4D97-AF65-F5344CB8AC3E}">
        <p14:creationId xmlns:p14="http://schemas.microsoft.com/office/powerpoint/2010/main" val="2763743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7:36</a:t>
            </a:r>
          </a:p>
        </p:txBody>
      </p:sp>
      <p:sp>
        <p:nvSpPr>
          <p:cNvPr id="35" name="TextBox 34"/>
          <p:cNvSpPr txBox="1"/>
          <p:nvPr/>
        </p:nvSpPr>
        <p:spPr>
          <a:xfrm>
            <a:off x="141110" y="433344"/>
            <a:ext cx="2020746" cy="369332"/>
          </a:xfrm>
          <a:prstGeom prst="rect">
            <a:avLst/>
          </a:prstGeom>
          <a:noFill/>
        </p:spPr>
        <p:txBody>
          <a:bodyPr wrap="none" rtlCol="0">
            <a:spAutoFit/>
          </a:bodyPr>
          <a:lstStyle/>
          <a:p>
            <a:r>
              <a:rPr lang="en-US" dirty="0">
                <a:solidFill>
                  <a:schemeClr val="bg1"/>
                </a:solidFill>
              </a:rPr>
              <a:t>At the feet of Christ</a:t>
            </a:r>
          </a:p>
        </p:txBody>
      </p:sp>
      <p:sp>
        <p:nvSpPr>
          <p:cNvPr id="5" name="TextBox 4"/>
          <p:cNvSpPr txBox="1"/>
          <p:nvPr/>
        </p:nvSpPr>
        <p:spPr>
          <a:xfrm>
            <a:off x="282102" y="1529327"/>
            <a:ext cx="6965409" cy="2031325"/>
          </a:xfrm>
          <a:prstGeom prst="rect">
            <a:avLst/>
          </a:prstGeom>
          <a:noFill/>
        </p:spPr>
        <p:txBody>
          <a:bodyPr wrap="square" rtlCol="0">
            <a:spAutoFit/>
          </a:bodyPr>
          <a:lstStyle/>
          <a:p>
            <a:r>
              <a:rPr lang="en-US" dirty="0">
                <a:solidFill>
                  <a:schemeClr val="accent6">
                    <a:lumMod val="75000"/>
                  </a:schemeClr>
                </a:solidFill>
              </a:rPr>
              <a:t>Introduction (36)				Pharisee, Jesus, woman</a:t>
            </a:r>
          </a:p>
          <a:p>
            <a:r>
              <a:rPr lang="en-US" dirty="0">
                <a:solidFill>
                  <a:schemeClr val="bg1"/>
                </a:solidFill>
              </a:rPr>
              <a:t>	</a:t>
            </a:r>
            <a:r>
              <a:rPr lang="en-US" dirty="0">
                <a:solidFill>
                  <a:schemeClr val="accent5">
                    <a:lumMod val="60000"/>
                    <a:lumOff val="40000"/>
                  </a:schemeClr>
                </a:solidFill>
              </a:rPr>
              <a:t>The outpouring of love (37)		Action</a:t>
            </a:r>
          </a:p>
          <a:p>
            <a:r>
              <a:rPr lang="en-US" dirty="0">
                <a:solidFill>
                  <a:schemeClr val="bg1"/>
                </a:solidFill>
              </a:rPr>
              <a:t>		</a:t>
            </a:r>
            <a:r>
              <a:rPr lang="en-US" dirty="0">
                <a:solidFill>
                  <a:schemeClr val="accent2">
                    <a:lumMod val="60000"/>
                    <a:lumOff val="40000"/>
                  </a:schemeClr>
                </a:solidFill>
              </a:rPr>
              <a:t>A dialog (40)		Simon judges poorly</a:t>
            </a:r>
          </a:p>
          <a:p>
            <a:r>
              <a:rPr lang="en-US" dirty="0">
                <a:solidFill>
                  <a:schemeClr val="bg1"/>
                </a:solidFill>
              </a:rPr>
              <a:t>			</a:t>
            </a:r>
            <a:r>
              <a:rPr lang="en-US" dirty="0">
                <a:solidFill>
                  <a:srgbClr val="FF0000"/>
                </a:solidFill>
              </a:rPr>
              <a:t>A parable (41)</a:t>
            </a:r>
          </a:p>
          <a:p>
            <a:r>
              <a:rPr lang="en-US" dirty="0">
                <a:solidFill>
                  <a:schemeClr val="bg1"/>
                </a:solidFill>
              </a:rPr>
              <a:t>		</a:t>
            </a:r>
            <a:r>
              <a:rPr lang="en-US" dirty="0">
                <a:solidFill>
                  <a:schemeClr val="accent2">
                    <a:lumMod val="60000"/>
                    <a:lumOff val="40000"/>
                  </a:schemeClr>
                </a:solidFill>
              </a:rPr>
              <a:t>A dialog (43)		Simon judges rightly</a:t>
            </a:r>
          </a:p>
          <a:p>
            <a:r>
              <a:rPr lang="en-US" dirty="0">
                <a:solidFill>
                  <a:schemeClr val="accent5">
                    <a:lumMod val="60000"/>
                    <a:lumOff val="40000"/>
                  </a:schemeClr>
                </a:solidFill>
              </a:rPr>
              <a:t>	The outpouring of love (44)		In retrospect</a:t>
            </a:r>
          </a:p>
          <a:p>
            <a:r>
              <a:rPr lang="en-US" dirty="0">
                <a:solidFill>
                  <a:schemeClr val="accent6">
                    <a:lumMod val="75000"/>
                  </a:schemeClr>
                </a:solidFill>
              </a:rPr>
              <a:t>Conclusion (49)				Pharisee, Jesus, woman</a:t>
            </a:r>
          </a:p>
        </p:txBody>
      </p:sp>
      <p:sp>
        <p:nvSpPr>
          <p:cNvPr id="2" name="TextBox 1"/>
          <p:cNvSpPr txBox="1"/>
          <p:nvPr/>
        </p:nvSpPr>
        <p:spPr>
          <a:xfrm>
            <a:off x="282102" y="4503907"/>
            <a:ext cx="4558171" cy="646331"/>
          </a:xfrm>
          <a:prstGeom prst="rect">
            <a:avLst/>
          </a:prstGeom>
          <a:noFill/>
        </p:spPr>
        <p:txBody>
          <a:bodyPr wrap="none" rtlCol="0">
            <a:spAutoFit/>
          </a:bodyPr>
          <a:lstStyle/>
          <a:p>
            <a:r>
              <a:rPr lang="en-US" dirty="0">
                <a:solidFill>
                  <a:schemeClr val="bg1"/>
                </a:solidFill>
              </a:rPr>
              <a:t>Babylonian Talmud: The absence of oil is a </a:t>
            </a:r>
            <a:r>
              <a:rPr lang="en-US">
                <a:solidFill>
                  <a:schemeClr val="bg1"/>
                </a:solidFill>
              </a:rPr>
              <a:t>bar </a:t>
            </a:r>
          </a:p>
          <a:p>
            <a:r>
              <a:rPr lang="en-US">
                <a:solidFill>
                  <a:schemeClr val="bg1"/>
                </a:solidFill>
              </a:rPr>
              <a:t>to </a:t>
            </a:r>
            <a:r>
              <a:rPr lang="en-US" dirty="0">
                <a:solidFill>
                  <a:schemeClr val="bg1"/>
                </a:solidFill>
              </a:rPr>
              <a:t>the saying of grace!</a:t>
            </a:r>
          </a:p>
        </p:txBody>
      </p:sp>
    </p:spTree>
    <p:extLst>
      <p:ext uri="{BB962C8B-B14F-4D97-AF65-F5344CB8AC3E}">
        <p14:creationId xmlns:p14="http://schemas.microsoft.com/office/powerpoint/2010/main" val="2850647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0" name="Picture 6" descr="http://www.thechurchofnopeople.com/wp-content/uploads/2012/06/6a00e54eea612988330168ec0cb83d970c-800w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20" y="3608104"/>
            <a:ext cx="4036304" cy="30320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7:36</a:t>
            </a:r>
          </a:p>
        </p:txBody>
      </p:sp>
      <p:sp>
        <p:nvSpPr>
          <p:cNvPr id="35" name="TextBox 34"/>
          <p:cNvSpPr txBox="1"/>
          <p:nvPr/>
        </p:nvSpPr>
        <p:spPr>
          <a:xfrm>
            <a:off x="637222" y="248677"/>
            <a:ext cx="3523465" cy="369332"/>
          </a:xfrm>
          <a:prstGeom prst="rect">
            <a:avLst/>
          </a:prstGeom>
          <a:noFill/>
        </p:spPr>
        <p:txBody>
          <a:bodyPr wrap="none" rtlCol="0">
            <a:spAutoFit/>
          </a:bodyPr>
          <a:lstStyle/>
          <a:p>
            <a:r>
              <a:rPr lang="en-US" dirty="0">
                <a:solidFill>
                  <a:schemeClr val="bg1"/>
                </a:solidFill>
              </a:rPr>
              <a:t>Should Church Be Seeker Sensitive?</a:t>
            </a:r>
          </a:p>
        </p:txBody>
      </p:sp>
      <p:pic>
        <p:nvPicPr>
          <p:cNvPr id="1028" name="Picture 4" descr="http://www.ojccc.org/wp-content/uploads/2010/05/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97" y="623973"/>
            <a:ext cx="4831950" cy="27662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3.bp.blogspot.com/-aFdmHT_E5tI/Ui59DFfKceI/AAAAAAAAGgg/dmB0MJZ1Sog/s1600/doug-pagit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575" y="2174001"/>
            <a:ext cx="5479425" cy="446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12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7:36</a:t>
            </a:r>
          </a:p>
        </p:txBody>
      </p:sp>
      <p:pic>
        <p:nvPicPr>
          <p:cNvPr id="1028" name="Picture 4" descr="http://www.ojccc.org/wp-content/uploads/2010/05/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687" y="3911922"/>
            <a:ext cx="4831950" cy="27662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952" y="333668"/>
            <a:ext cx="8054502" cy="5078313"/>
          </a:xfrm>
          <a:prstGeom prst="rect">
            <a:avLst/>
          </a:prstGeom>
        </p:spPr>
        <p:txBody>
          <a:bodyPr wrap="square">
            <a:spAutoFit/>
          </a:bodyPr>
          <a:lstStyle/>
          <a:p>
            <a:r>
              <a:rPr lang="en-US" dirty="0">
                <a:solidFill>
                  <a:schemeClr val="bg1"/>
                </a:solidFill>
              </a:rPr>
              <a:t>Seeker Sensitive Churches?</a:t>
            </a:r>
          </a:p>
          <a:p>
            <a:r>
              <a:rPr lang="en-US" dirty="0">
                <a:solidFill>
                  <a:schemeClr val="bg1"/>
                </a:solidFill>
              </a:rPr>
              <a:t>	</a:t>
            </a:r>
            <a:r>
              <a:rPr lang="en-US" i="1" dirty="0">
                <a:solidFill>
                  <a:schemeClr val="accent6">
                    <a:lumMod val="60000"/>
                    <a:lumOff val="40000"/>
                  </a:schemeClr>
                </a:solidFill>
              </a:rPr>
              <a:t>The Good:</a:t>
            </a:r>
          </a:p>
          <a:p>
            <a:r>
              <a:rPr lang="en-US" dirty="0">
                <a:solidFill>
                  <a:schemeClr val="bg1"/>
                </a:solidFill>
              </a:rPr>
              <a:t>o	People can investigate the claims of Christianity </a:t>
            </a:r>
          </a:p>
          <a:p>
            <a:r>
              <a:rPr lang="en-US" dirty="0">
                <a:solidFill>
                  <a:schemeClr val="bg1"/>
                </a:solidFill>
              </a:rPr>
              <a:t>o	One can understand grace (Come as you are)</a:t>
            </a:r>
          </a:p>
          <a:p>
            <a:r>
              <a:rPr lang="en-US" dirty="0">
                <a:solidFill>
                  <a:schemeClr val="bg1"/>
                </a:solidFill>
              </a:rPr>
              <a:t>o	Less concern with exterior attributes (clothes, building)</a:t>
            </a:r>
          </a:p>
          <a:p>
            <a:r>
              <a:rPr lang="en-US" dirty="0">
                <a:solidFill>
                  <a:schemeClr val="bg1"/>
                </a:solidFill>
              </a:rPr>
              <a:t>o	More community focused</a:t>
            </a:r>
          </a:p>
          <a:p>
            <a:r>
              <a:rPr lang="en-US" dirty="0">
                <a:solidFill>
                  <a:schemeClr val="bg1"/>
                </a:solidFill>
              </a:rPr>
              <a:t>o	Willing to challenge and ask hard questions</a:t>
            </a:r>
          </a:p>
          <a:p>
            <a:endParaRPr lang="en-US" dirty="0">
              <a:solidFill>
                <a:schemeClr val="bg1"/>
              </a:solidFill>
            </a:endParaRPr>
          </a:p>
          <a:p>
            <a:r>
              <a:rPr lang="en-US" dirty="0">
                <a:solidFill>
                  <a:schemeClr val="bg1"/>
                </a:solidFill>
              </a:rPr>
              <a:t>	</a:t>
            </a:r>
            <a:r>
              <a:rPr lang="en-US" i="1" dirty="0">
                <a:solidFill>
                  <a:srgbClr val="FF0000"/>
                </a:solidFill>
              </a:rPr>
              <a:t>The Struggles:</a:t>
            </a:r>
          </a:p>
          <a:p>
            <a:r>
              <a:rPr lang="en-US" dirty="0">
                <a:solidFill>
                  <a:schemeClr val="bg1"/>
                </a:solidFill>
              </a:rPr>
              <a:t>o	Is the whole Word of God preached fearlessly</a:t>
            </a:r>
          </a:p>
          <a:p>
            <a:r>
              <a:rPr lang="en-US" dirty="0">
                <a:solidFill>
                  <a:schemeClr val="bg1"/>
                </a:solidFill>
              </a:rPr>
              <a:t>o	Do we become too worried about being offensive?</a:t>
            </a:r>
          </a:p>
          <a:p>
            <a:r>
              <a:rPr lang="en-US" dirty="0">
                <a:solidFill>
                  <a:schemeClr val="bg1"/>
                </a:solidFill>
              </a:rPr>
              <a:t>o	Attendance now is tied to the correct “formula” and not the presences of 	God. Marketing??</a:t>
            </a:r>
          </a:p>
          <a:p>
            <a:r>
              <a:rPr lang="en-US" dirty="0">
                <a:solidFill>
                  <a:schemeClr val="bg1"/>
                </a:solidFill>
              </a:rPr>
              <a:t>o	Music is chosen for cultural </a:t>
            </a:r>
          </a:p>
          <a:p>
            <a:r>
              <a:rPr lang="en-US" dirty="0">
                <a:solidFill>
                  <a:schemeClr val="bg1"/>
                </a:solidFill>
              </a:rPr>
              <a:t>	relevance and not theological </a:t>
            </a:r>
          </a:p>
          <a:p>
            <a:r>
              <a:rPr lang="en-US" dirty="0">
                <a:solidFill>
                  <a:schemeClr val="bg1"/>
                </a:solidFill>
              </a:rPr>
              <a:t>	correctness</a:t>
            </a:r>
          </a:p>
          <a:p>
            <a:r>
              <a:rPr lang="en-US" dirty="0">
                <a:solidFill>
                  <a:schemeClr val="bg1"/>
                </a:solidFill>
              </a:rPr>
              <a:t>o	Me focused? My comfort, </a:t>
            </a:r>
          </a:p>
          <a:p>
            <a:r>
              <a:rPr lang="en-US" dirty="0">
                <a:solidFill>
                  <a:schemeClr val="bg1"/>
                </a:solidFill>
              </a:rPr>
              <a:t>	my self-actualization?</a:t>
            </a:r>
          </a:p>
        </p:txBody>
      </p:sp>
    </p:spTree>
    <p:extLst>
      <p:ext uri="{BB962C8B-B14F-4D97-AF65-F5344CB8AC3E}">
        <p14:creationId xmlns:p14="http://schemas.microsoft.com/office/powerpoint/2010/main" val="1960459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448323" y="379143"/>
            <a:ext cx="4131236" cy="523220"/>
          </a:xfrm>
          <a:prstGeom prst="rect">
            <a:avLst/>
          </a:prstGeom>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www.williamsonit.ca/ss</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1402" y="1025473"/>
            <a:ext cx="6059135" cy="3568987"/>
          </a:xfrm>
          <a:prstGeom prst="rect">
            <a:avLst/>
          </a:prstGeom>
        </p:spPr>
      </p:pic>
      <p:pic>
        <p:nvPicPr>
          <p:cNvPr id="5" name="Picture 4"/>
          <p:cNvPicPr>
            <a:picLocks noChangeAspect="1"/>
          </p:cNvPicPr>
          <p:nvPr/>
        </p:nvPicPr>
        <p:blipFill>
          <a:blip r:embed="rId4"/>
          <a:stretch>
            <a:fillRect/>
          </a:stretch>
        </p:blipFill>
        <p:spPr>
          <a:xfrm>
            <a:off x="3037770" y="3541291"/>
            <a:ext cx="5857875" cy="3152775"/>
          </a:xfrm>
          <a:prstGeom prst="rect">
            <a:avLst/>
          </a:prstGeom>
        </p:spPr>
      </p:pic>
    </p:spTree>
    <p:extLst>
      <p:ext uri="{BB962C8B-B14F-4D97-AF65-F5344CB8AC3E}">
        <p14:creationId xmlns:p14="http://schemas.microsoft.com/office/powerpoint/2010/main" val="67042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6297621" cy="5509200"/>
          </a:xfrm>
          <a:prstGeom prst="rect">
            <a:avLst/>
          </a:prstGeom>
          <a:noFill/>
        </p:spPr>
        <p:txBody>
          <a:bodyPr wrap="none" rtlCol="0">
            <a:spAutoFit/>
          </a:bodyPr>
          <a:lstStyle/>
          <a:p>
            <a:r>
              <a:rPr lang="en-US" sz="1600" b="1" dirty="0">
                <a:solidFill>
                  <a:schemeClr val="bg1"/>
                </a:solidFill>
              </a:rPr>
              <a:t>On The Way To Jerusalem</a:t>
            </a:r>
          </a:p>
          <a:p>
            <a:r>
              <a:rPr lang="en-US" sz="1600" dirty="0">
                <a:solidFill>
                  <a:schemeClr val="bg1"/>
                </a:solidFill>
              </a:rPr>
              <a:t>9:51-62		Jesus now turns towards Jerusalem (and the cross).</a:t>
            </a:r>
          </a:p>
          <a:p>
            <a:r>
              <a:rPr lang="en-US" sz="1600" dirty="0">
                <a:solidFill>
                  <a:schemeClr val="bg1"/>
                </a:solidFill>
              </a:rPr>
              <a:t>10:1-24		The seventy disciples are sent out to minister. </a:t>
            </a:r>
          </a:p>
          <a:p>
            <a:r>
              <a:rPr lang="en-US" sz="1600" dirty="0">
                <a:solidFill>
                  <a:schemeClr val="bg1"/>
                </a:solidFill>
              </a:rPr>
              <a:t>10:25-29		The lawyer asks, “Who is my </a:t>
            </a:r>
            <a:r>
              <a:rPr lang="en-US" sz="1600" dirty="0" err="1">
                <a:solidFill>
                  <a:schemeClr val="bg1"/>
                </a:solidFill>
              </a:rPr>
              <a:t>neighbour</a:t>
            </a:r>
            <a:r>
              <a:rPr lang="en-US" sz="1600" dirty="0">
                <a:solidFill>
                  <a:schemeClr val="bg1"/>
                </a:solidFill>
              </a:rPr>
              <a:t>”?</a:t>
            </a:r>
          </a:p>
          <a:p>
            <a:r>
              <a:rPr lang="en-US" sz="1600" dirty="0">
                <a:solidFill>
                  <a:schemeClr val="bg1"/>
                </a:solidFill>
              </a:rPr>
              <a:t>10:30-37		The good Samaritan story.</a:t>
            </a:r>
          </a:p>
          <a:p>
            <a:r>
              <a:rPr lang="en-US" sz="1600" dirty="0">
                <a:solidFill>
                  <a:schemeClr val="bg1"/>
                </a:solidFill>
              </a:rPr>
              <a:t>10:38-42		The contrasts between Mary and Martha.</a:t>
            </a:r>
          </a:p>
          <a:p>
            <a:endParaRPr lang="en-US" sz="1600" dirty="0">
              <a:solidFill>
                <a:schemeClr val="bg1"/>
              </a:solidFill>
            </a:endParaRPr>
          </a:p>
          <a:p>
            <a:r>
              <a:rPr lang="en-US" sz="1600" dirty="0">
                <a:solidFill>
                  <a:schemeClr val="bg1"/>
                </a:solidFill>
              </a:rPr>
              <a:t>11:1		Jesus praying.</a:t>
            </a:r>
          </a:p>
          <a:p>
            <a:r>
              <a:rPr lang="en-US" sz="1600" dirty="0">
                <a:solidFill>
                  <a:schemeClr val="bg1"/>
                </a:solidFill>
              </a:rPr>
              <a:t>11:2-4  		Jesus’ instructions on prayer.</a:t>
            </a:r>
          </a:p>
          <a:p>
            <a:r>
              <a:rPr lang="en-US" sz="1600" dirty="0">
                <a:solidFill>
                  <a:schemeClr val="bg1"/>
                </a:solidFill>
              </a:rPr>
              <a:t>11:5-13		</a:t>
            </a:r>
            <a:r>
              <a:rPr lang="en-US" sz="1600" dirty="0">
                <a:solidFill>
                  <a:schemeClr val="accent5">
                    <a:lumMod val="60000"/>
                    <a:lumOff val="40000"/>
                  </a:schemeClr>
                </a:solidFill>
              </a:rPr>
              <a:t>A parable on prayer</a:t>
            </a:r>
          </a:p>
          <a:p>
            <a:r>
              <a:rPr lang="en-US" sz="1600" dirty="0">
                <a:solidFill>
                  <a:schemeClr val="bg1"/>
                </a:solidFill>
              </a:rPr>
              <a:t>11:14-28		Jesus teaches on Demonism</a:t>
            </a:r>
          </a:p>
          <a:p>
            <a:r>
              <a:rPr lang="en-US" sz="1600" dirty="0">
                <a:solidFill>
                  <a:schemeClr val="bg1"/>
                </a:solidFill>
              </a:rPr>
              <a:t>11:29-32		The sign of Jonah</a:t>
            </a:r>
          </a:p>
          <a:p>
            <a:r>
              <a:rPr lang="en-US" sz="1600" dirty="0">
                <a:solidFill>
                  <a:schemeClr val="bg1"/>
                </a:solidFill>
              </a:rPr>
              <a:t>11:33-38		</a:t>
            </a:r>
            <a:r>
              <a:rPr lang="en-US" sz="1600" dirty="0">
                <a:solidFill>
                  <a:schemeClr val="accent5">
                    <a:lumMod val="60000"/>
                    <a:lumOff val="40000"/>
                  </a:schemeClr>
                </a:solidFill>
              </a:rPr>
              <a:t>The parable of the candle.</a:t>
            </a:r>
          </a:p>
          <a:p>
            <a:r>
              <a:rPr lang="en-US" sz="1600" dirty="0">
                <a:solidFill>
                  <a:schemeClr val="bg1"/>
                </a:solidFill>
              </a:rPr>
              <a:t>11:39-44		The Pharisees are denounced.</a:t>
            </a:r>
          </a:p>
          <a:p>
            <a:r>
              <a:rPr lang="en-US" sz="1600" dirty="0">
                <a:solidFill>
                  <a:schemeClr val="bg1"/>
                </a:solidFill>
              </a:rPr>
              <a:t>11:45-54		The lawyers are denounced.</a:t>
            </a:r>
          </a:p>
          <a:p>
            <a:endParaRPr lang="en-US" sz="1600" dirty="0">
              <a:solidFill>
                <a:schemeClr val="bg1"/>
              </a:solidFill>
            </a:endParaRPr>
          </a:p>
          <a:p>
            <a:r>
              <a:rPr lang="en-US" sz="1600" dirty="0">
                <a:solidFill>
                  <a:schemeClr val="bg1"/>
                </a:solidFill>
              </a:rPr>
              <a:t>12:1-12		The warning about false doctrine.</a:t>
            </a:r>
          </a:p>
          <a:p>
            <a:r>
              <a:rPr lang="en-US" sz="1600" dirty="0">
                <a:solidFill>
                  <a:schemeClr val="bg1"/>
                </a:solidFill>
              </a:rPr>
              <a:t>12:13-34		The warnings against greediness.</a:t>
            </a:r>
          </a:p>
          <a:p>
            <a:r>
              <a:rPr lang="en-US" sz="1600" dirty="0">
                <a:solidFill>
                  <a:schemeClr val="bg1"/>
                </a:solidFill>
              </a:rPr>
              <a:t>12:35-48		The warning about watching for </a:t>
            </a:r>
          </a:p>
          <a:p>
            <a:r>
              <a:rPr lang="en-US" sz="1600" dirty="0">
                <a:solidFill>
                  <a:schemeClr val="bg1"/>
                </a:solidFill>
              </a:rPr>
              <a:t>		the second coming.</a:t>
            </a:r>
          </a:p>
          <a:p>
            <a:r>
              <a:rPr lang="en-US" sz="1600" dirty="0">
                <a:solidFill>
                  <a:schemeClr val="bg1"/>
                </a:solidFill>
              </a:rPr>
              <a:t>12:49-59		Christ “divides” people.</a:t>
            </a:r>
          </a:p>
          <a:p>
            <a:endParaRPr lang="en-US" sz="1600" dirty="0">
              <a:solidFill>
                <a:schemeClr val="bg1"/>
              </a:solidFill>
            </a:endParaRPr>
          </a:p>
        </p:txBody>
      </p:sp>
    </p:spTree>
    <p:extLst>
      <p:ext uri="{BB962C8B-B14F-4D97-AF65-F5344CB8AC3E}">
        <p14:creationId xmlns:p14="http://schemas.microsoft.com/office/powerpoint/2010/main" val="593851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545312"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8:1-3</a:t>
            </a:r>
          </a:p>
        </p:txBody>
      </p:sp>
      <p:sp>
        <p:nvSpPr>
          <p:cNvPr id="2" name="Rectangle 1"/>
          <p:cNvSpPr/>
          <p:nvPr/>
        </p:nvSpPr>
        <p:spPr>
          <a:xfrm>
            <a:off x="311076" y="433343"/>
            <a:ext cx="8054502" cy="369332"/>
          </a:xfrm>
          <a:prstGeom prst="rect">
            <a:avLst/>
          </a:prstGeom>
        </p:spPr>
        <p:txBody>
          <a:bodyPr wrap="square">
            <a:spAutoFit/>
          </a:bodyPr>
          <a:lstStyle/>
          <a:p>
            <a:r>
              <a:rPr lang="en-US" dirty="0">
                <a:solidFill>
                  <a:schemeClr val="bg1"/>
                </a:solidFill>
              </a:rPr>
              <a:t>Why does giving have such a bad rap today?</a:t>
            </a:r>
          </a:p>
        </p:txBody>
      </p:sp>
      <p:pic>
        <p:nvPicPr>
          <p:cNvPr id="3" name="Picture 2"/>
          <p:cNvPicPr>
            <a:picLocks noChangeAspect="1"/>
          </p:cNvPicPr>
          <p:nvPr/>
        </p:nvPicPr>
        <p:blipFill>
          <a:blip r:embed="rId3"/>
          <a:stretch>
            <a:fillRect/>
          </a:stretch>
        </p:blipFill>
        <p:spPr>
          <a:xfrm>
            <a:off x="632297" y="1103109"/>
            <a:ext cx="8438745" cy="5625830"/>
          </a:xfrm>
          <a:prstGeom prst="rect">
            <a:avLst/>
          </a:prstGeom>
        </p:spPr>
      </p:pic>
    </p:spTree>
    <p:extLst>
      <p:ext uri="{BB962C8B-B14F-4D97-AF65-F5344CB8AC3E}">
        <p14:creationId xmlns:p14="http://schemas.microsoft.com/office/powerpoint/2010/main" val="3487346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8:4-18</a:t>
            </a:r>
          </a:p>
        </p:txBody>
      </p:sp>
      <p:sp>
        <p:nvSpPr>
          <p:cNvPr id="2" name="Rectangle 1"/>
          <p:cNvSpPr/>
          <p:nvPr/>
        </p:nvSpPr>
        <p:spPr>
          <a:xfrm>
            <a:off x="311076" y="433343"/>
            <a:ext cx="8054502" cy="369332"/>
          </a:xfrm>
          <a:prstGeom prst="rect">
            <a:avLst/>
          </a:prstGeom>
        </p:spPr>
        <p:txBody>
          <a:bodyPr wrap="square">
            <a:spAutoFit/>
          </a:bodyPr>
          <a:lstStyle/>
          <a:p>
            <a:r>
              <a:rPr lang="en-US" dirty="0">
                <a:solidFill>
                  <a:schemeClr val="bg1"/>
                </a:solidFill>
              </a:rPr>
              <a:t>The Sower And The Seed: The Theme</a:t>
            </a:r>
          </a:p>
        </p:txBody>
      </p:sp>
      <p:pic>
        <p:nvPicPr>
          <p:cNvPr id="1028" name="Picture 4" descr="http://www.exceptionalhearingcare.com/wp-content/uploads/2014/12/iStock_000016068759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076" y="930649"/>
            <a:ext cx="3208034" cy="21363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31709" y="1595337"/>
            <a:ext cx="4850046" cy="1754326"/>
          </a:xfrm>
          <a:prstGeom prst="rect">
            <a:avLst/>
          </a:prstGeom>
          <a:noFill/>
        </p:spPr>
        <p:txBody>
          <a:bodyPr wrap="none" rtlCol="0">
            <a:spAutoFit/>
          </a:bodyPr>
          <a:lstStyle/>
          <a:p>
            <a:r>
              <a:rPr lang="en-US" dirty="0">
                <a:solidFill>
                  <a:schemeClr val="bg1"/>
                </a:solidFill>
              </a:rPr>
              <a:t>"He who has ears to hear, let him hear.“  (Verse 8)</a:t>
            </a:r>
          </a:p>
          <a:p>
            <a:endParaRPr lang="en-US" dirty="0">
              <a:solidFill>
                <a:schemeClr val="bg1"/>
              </a:solidFill>
            </a:endParaRPr>
          </a:p>
          <a:p>
            <a:r>
              <a:rPr lang="en-US" dirty="0">
                <a:solidFill>
                  <a:schemeClr val="bg1"/>
                </a:solidFill>
              </a:rPr>
              <a:t>I speak in parables, so that, "‘though seeing, they </a:t>
            </a:r>
          </a:p>
          <a:p>
            <a:r>
              <a:rPr lang="en-US" dirty="0">
                <a:solidFill>
                  <a:schemeClr val="bg1"/>
                </a:solidFill>
              </a:rPr>
              <a:t>may not see; though hearing, they may not </a:t>
            </a:r>
          </a:p>
          <a:p>
            <a:r>
              <a:rPr lang="en-US" dirty="0">
                <a:solidFill>
                  <a:schemeClr val="bg1"/>
                </a:solidFill>
              </a:rPr>
              <a:t>understand.’  (Verse 10)</a:t>
            </a:r>
          </a:p>
          <a:p>
            <a:endParaRPr lang="en-US" dirty="0">
              <a:solidFill>
                <a:schemeClr val="bg1"/>
              </a:solidFill>
            </a:endParaRPr>
          </a:p>
        </p:txBody>
      </p:sp>
      <p:sp>
        <p:nvSpPr>
          <p:cNvPr id="10" name="TextBox 9"/>
          <p:cNvSpPr txBox="1"/>
          <p:nvPr/>
        </p:nvSpPr>
        <p:spPr>
          <a:xfrm>
            <a:off x="311076" y="3518171"/>
            <a:ext cx="6331862" cy="1754326"/>
          </a:xfrm>
          <a:prstGeom prst="rect">
            <a:avLst/>
          </a:prstGeom>
          <a:noFill/>
        </p:spPr>
        <p:txBody>
          <a:bodyPr wrap="none" rtlCol="0">
            <a:spAutoFit/>
          </a:bodyPr>
          <a:lstStyle/>
          <a:p>
            <a:r>
              <a:rPr lang="en-US" dirty="0">
                <a:solidFill>
                  <a:schemeClr val="bg1"/>
                </a:solidFill>
              </a:rPr>
              <a:t>Those along the path are the ones who hear, (Verses 12,13,14,15)</a:t>
            </a:r>
          </a:p>
          <a:p>
            <a:endParaRPr lang="en-US" dirty="0">
              <a:solidFill>
                <a:schemeClr val="bg1"/>
              </a:solidFill>
            </a:endParaRPr>
          </a:p>
          <a:p>
            <a:r>
              <a:rPr lang="en-US" dirty="0">
                <a:solidFill>
                  <a:schemeClr val="bg1"/>
                </a:solidFill>
              </a:rPr>
              <a:t>Therefore consider carefully how you listen. (Verse 18)</a:t>
            </a:r>
          </a:p>
          <a:p>
            <a:endParaRPr lang="en-US" dirty="0">
              <a:solidFill>
                <a:schemeClr val="bg1"/>
              </a:solidFill>
            </a:endParaRPr>
          </a:p>
          <a:p>
            <a:r>
              <a:rPr lang="en-US" dirty="0">
                <a:solidFill>
                  <a:schemeClr val="bg1"/>
                </a:solidFill>
              </a:rPr>
              <a:t>He replied, "My mother and brothers are those </a:t>
            </a:r>
          </a:p>
          <a:p>
            <a:r>
              <a:rPr lang="en-US" dirty="0">
                <a:solidFill>
                  <a:schemeClr val="bg1"/>
                </a:solidFill>
              </a:rPr>
              <a:t>who hear God’s word.”  (Verse 21) </a:t>
            </a:r>
          </a:p>
        </p:txBody>
      </p:sp>
    </p:spTree>
    <p:extLst>
      <p:ext uri="{BB962C8B-B14F-4D97-AF65-F5344CB8AC3E}">
        <p14:creationId xmlns:p14="http://schemas.microsoft.com/office/powerpoint/2010/main" val="4217108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8:4-18</a:t>
            </a:r>
          </a:p>
        </p:txBody>
      </p:sp>
      <p:sp>
        <p:nvSpPr>
          <p:cNvPr id="7" name="TextBox 6"/>
          <p:cNvSpPr txBox="1"/>
          <p:nvPr/>
        </p:nvSpPr>
        <p:spPr>
          <a:xfrm>
            <a:off x="252064" y="585491"/>
            <a:ext cx="5171865" cy="461665"/>
          </a:xfrm>
          <a:prstGeom prst="rect">
            <a:avLst/>
          </a:prstGeom>
          <a:noFill/>
        </p:spPr>
        <p:txBody>
          <a:bodyPr wrap="none" rtlCol="0">
            <a:spAutoFit/>
          </a:bodyPr>
          <a:lstStyle/>
          <a:p>
            <a:r>
              <a:rPr lang="en-US" sz="2400" dirty="0">
                <a:solidFill>
                  <a:schemeClr val="bg1"/>
                </a:solidFill>
              </a:rPr>
              <a:t>How does Satan snatch the Word away?</a:t>
            </a:r>
          </a:p>
        </p:txBody>
      </p:sp>
      <p:sp>
        <p:nvSpPr>
          <p:cNvPr id="10" name="TextBox 9"/>
          <p:cNvSpPr txBox="1"/>
          <p:nvPr/>
        </p:nvSpPr>
        <p:spPr>
          <a:xfrm>
            <a:off x="1069169" y="1081681"/>
            <a:ext cx="6242799" cy="369332"/>
          </a:xfrm>
          <a:prstGeom prst="rect">
            <a:avLst/>
          </a:prstGeom>
          <a:noFill/>
        </p:spPr>
        <p:txBody>
          <a:bodyPr wrap="none" rtlCol="0">
            <a:spAutoFit/>
          </a:bodyPr>
          <a:lstStyle/>
          <a:p>
            <a:r>
              <a:rPr lang="en-US" dirty="0">
                <a:solidFill>
                  <a:schemeClr val="bg1"/>
                </a:solidFill>
              </a:rPr>
              <a:t>No time to even attend an event in which the Word is preached?</a:t>
            </a:r>
          </a:p>
        </p:txBody>
      </p:sp>
      <p:sp>
        <p:nvSpPr>
          <p:cNvPr id="8" name="TextBox 7"/>
          <p:cNvSpPr txBox="1"/>
          <p:nvPr/>
        </p:nvSpPr>
        <p:spPr>
          <a:xfrm>
            <a:off x="1069169" y="1631060"/>
            <a:ext cx="2840971" cy="369332"/>
          </a:xfrm>
          <a:prstGeom prst="rect">
            <a:avLst/>
          </a:prstGeom>
          <a:noFill/>
        </p:spPr>
        <p:txBody>
          <a:bodyPr wrap="none" rtlCol="0">
            <a:spAutoFit/>
          </a:bodyPr>
          <a:lstStyle/>
          <a:p>
            <a:r>
              <a:rPr lang="en-US" dirty="0">
                <a:solidFill>
                  <a:schemeClr val="bg1"/>
                </a:solidFill>
              </a:rPr>
              <a:t>Don’t believe I have a need?</a:t>
            </a:r>
          </a:p>
        </p:txBody>
      </p:sp>
      <p:sp>
        <p:nvSpPr>
          <p:cNvPr id="9" name="TextBox 8"/>
          <p:cNvSpPr txBox="1"/>
          <p:nvPr/>
        </p:nvSpPr>
        <p:spPr>
          <a:xfrm>
            <a:off x="1069169" y="2180439"/>
            <a:ext cx="1713611" cy="369332"/>
          </a:xfrm>
          <a:prstGeom prst="rect">
            <a:avLst/>
          </a:prstGeom>
          <a:noFill/>
        </p:spPr>
        <p:txBody>
          <a:bodyPr wrap="none" rtlCol="0">
            <a:spAutoFit/>
          </a:bodyPr>
          <a:lstStyle/>
          <a:p>
            <a:r>
              <a:rPr lang="en-US" dirty="0">
                <a:solidFill>
                  <a:schemeClr val="bg1"/>
                </a:solidFill>
              </a:rPr>
              <a:t>Procrastination?</a:t>
            </a:r>
          </a:p>
        </p:txBody>
      </p:sp>
      <p:sp>
        <p:nvSpPr>
          <p:cNvPr id="11" name="TextBox 10"/>
          <p:cNvSpPr txBox="1"/>
          <p:nvPr/>
        </p:nvSpPr>
        <p:spPr>
          <a:xfrm>
            <a:off x="1069169" y="2729819"/>
            <a:ext cx="4924425" cy="369332"/>
          </a:xfrm>
          <a:prstGeom prst="rect">
            <a:avLst/>
          </a:prstGeom>
          <a:noFill/>
        </p:spPr>
        <p:txBody>
          <a:bodyPr wrap="none" rtlCol="0">
            <a:spAutoFit/>
          </a:bodyPr>
          <a:lstStyle/>
          <a:p>
            <a:r>
              <a:rPr lang="en-US" dirty="0">
                <a:solidFill>
                  <a:schemeClr val="bg1"/>
                </a:solidFill>
              </a:rPr>
              <a:t>Other voices speaking more loudly than the Spirit?</a:t>
            </a:r>
          </a:p>
        </p:txBody>
      </p:sp>
      <p:pic>
        <p:nvPicPr>
          <p:cNvPr id="3" name="Picture 2"/>
          <p:cNvPicPr>
            <a:picLocks noChangeAspect="1"/>
          </p:cNvPicPr>
          <p:nvPr/>
        </p:nvPicPr>
        <p:blipFill>
          <a:blip r:embed="rId3"/>
          <a:stretch>
            <a:fillRect/>
          </a:stretch>
        </p:blipFill>
        <p:spPr>
          <a:xfrm>
            <a:off x="420580" y="3279198"/>
            <a:ext cx="4360538" cy="3263370"/>
          </a:xfrm>
          <a:prstGeom prst="rect">
            <a:avLst/>
          </a:prstGeom>
        </p:spPr>
      </p:pic>
    </p:spTree>
    <p:extLst>
      <p:ext uri="{BB962C8B-B14F-4D97-AF65-F5344CB8AC3E}">
        <p14:creationId xmlns:p14="http://schemas.microsoft.com/office/powerpoint/2010/main" val="333105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8:4-18</a:t>
            </a:r>
          </a:p>
        </p:txBody>
      </p:sp>
      <p:sp>
        <p:nvSpPr>
          <p:cNvPr id="7" name="TextBox 6"/>
          <p:cNvSpPr txBox="1"/>
          <p:nvPr/>
        </p:nvSpPr>
        <p:spPr>
          <a:xfrm>
            <a:off x="252064" y="585491"/>
            <a:ext cx="3349700" cy="461665"/>
          </a:xfrm>
          <a:prstGeom prst="rect">
            <a:avLst/>
          </a:prstGeom>
          <a:noFill/>
        </p:spPr>
        <p:txBody>
          <a:bodyPr wrap="none" rtlCol="0">
            <a:spAutoFit/>
          </a:bodyPr>
          <a:lstStyle/>
          <a:p>
            <a:r>
              <a:rPr lang="en-US" sz="2400" dirty="0">
                <a:solidFill>
                  <a:schemeClr val="bg1"/>
                </a:solidFill>
              </a:rPr>
              <a:t>Times Of Testing … reveal</a:t>
            </a:r>
          </a:p>
        </p:txBody>
      </p:sp>
      <p:sp>
        <p:nvSpPr>
          <p:cNvPr id="10" name="TextBox 9"/>
          <p:cNvSpPr txBox="1"/>
          <p:nvPr/>
        </p:nvSpPr>
        <p:spPr>
          <a:xfrm>
            <a:off x="1069169" y="1081681"/>
            <a:ext cx="4065728" cy="369332"/>
          </a:xfrm>
          <a:prstGeom prst="rect">
            <a:avLst/>
          </a:prstGeom>
          <a:noFill/>
        </p:spPr>
        <p:txBody>
          <a:bodyPr wrap="none" rtlCol="0">
            <a:spAutoFit/>
          </a:bodyPr>
          <a:lstStyle/>
          <a:p>
            <a:r>
              <a:rPr lang="en-US" dirty="0">
                <a:solidFill>
                  <a:schemeClr val="bg1"/>
                </a:solidFill>
              </a:rPr>
              <a:t>Most growth comes from times of testing</a:t>
            </a:r>
          </a:p>
        </p:txBody>
      </p:sp>
      <p:sp>
        <p:nvSpPr>
          <p:cNvPr id="8" name="TextBox 7"/>
          <p:cNvSpPr txBox="1"/>
          <p:nvPr/>
        </p:nvSpPr>
        <p:spPr>
          <a:xfrm>
            <a:off x="1069169" y="1631060"/>
            <a:ext cx="6359498" cy="369332"/>
          </a:xfrm>
          <a:prstGeom prst="rect">
            <a:avLst/>
          </a:prstGeom>
          <a:noFill/>
        </p:spPr>
        <p:txBody>
          <a:bodyPr wrap="none" rtlCol="0">
            <a:spAutoFit/>
          </a:bodyPr>
          <a:lstStyle/>
          <a:p>
            <a:r>
              <a:rPr lang="en-US" dirty="0">
                <a:solidFill>
                  <a:schemeClr val="bg1"/>
                </a:solidFill>
              </a:rPr>
              <a:t>Testing reveals my rough spots … and allows God to shine through</a:t>
            </a:r>
          </a:p>
        </p:txBody>
      </p:sp>
      <p:sp>
        <p:nvSpPr>
          <p:cNvPr id="9" name="TextBox 8"/>
          <p:cNvSpPr txBox="1"/>
          <p:nvPr/>
        </p:nvSpPr>
        <p:spPr>
          <a:xfrm>
            <a:off x="1069169" y="2180439"/>
            <a:ext cx="5772221" cy="369332"/>
          </a:xfrm>
          <a:prstGeom prst="rect">
            <a:avLst/>
          </a:prstGeom>
          <a:noFill/>
        </p:spPr>
        <p:txBody>
          <a:bodyPr wrap="none" rtlCol="0">
            <a:spAutoFit/>
          </a:bodyPr>
          <a:lstStyle/>
          <a:p>
            <a:r>
              <a:rPr lang="en-US" dirty="0">
                <a:solidFill>
                  <a:schemeClr val="bg1"/>
                </a:solidFill>
              </a:rPr>
              <a:t>Do not believe the lie that God is gone, distant or uncaring.</a:t>
            </a:r>
          </a:p>
        </p:txBody>
      </p:sp>
      <p:pic>
        <p:nvPicPr>
          <p:cNvPr id="1026" name="Picture 2" descr="https://inchristandunchurched.files.wordpress.com/2014/07/chan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55" y="2729818"/>
            <a:ext cx="3838575"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75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8:4-18</a:t>
            </a:r>
          </a:p>
        </p:txBody>
      </p:sp>
      <p:sp>
        <p:nvSpPr>
          <p:cNvPr id="7" name="TextBox 6"/>
          <p:cNvSpPr txBox="1"/>
          <p:nvPr/>
        </p:nvSpPr>
        <p:spPr>
          <a:xfrm>
            <a:off x="252064" y="937126"/>
            <a:ext cx="6021457" cy="461665"/>
          </a:xfrm>
          <a:prstGeom prst="rect">
            <a:avLst/>
          </a:prstGeom>
          <a:noFill/>
        </p:spPr>
        <p:txBody>
          <a:bodyPr wrap="none" rtlCol="0">
            <a:spAutoFit/>
          </a:bodyPr>
          <a:lstStyle/>
          <a:p>
            <a:r>
              <a:rPr lang="en-US" sz="2400" dirty="0">
                <a:solidFill>
                  <a:schemeClr val="bg1"/>
                </a:solidFill>
              </a:rPr>
              <a:t>Times Of Substitution (Hiding the face of God!)</a:t>
            </a:r>
          </a:p>
        </p:txBody>
      </p:sp>
      <p:sp>
        <p:nvSpPr>
          <p:cNvPr id="10" name="TextBox 9"/>
          <p:cNvSpPr txBox="1"/>
          <p:nvPr/>
        </p:nvSpPr>
        <p:spPr>
          <a:xfrm>
            <a:off x="1069169" y="1433316"/>
            <a:ext cx="4155753" cy="369332"/>
          </a:xfrm>
          <a:prstGeom prst="rect">
            <a:avLst/>
          </a:prstGeom>
          <a:noFill/>
        </p:spPr>
        <p:txBody>
          <a:bodyPr wrap="none" rtlCol="0">
            <a:spAutoFit/>
          </a:bodyPr>
          <a:lstStyle/>
          <a:p>
            <a:r>
              <a:rPr lang="en-US" dirty="0">
                <a:solidFill>
                  <a:schemeClr val="bg1"/>
                </a:solidFill>
              </a:rPr>
              <a:t>Worries (substituting my power for God’s)</a:t>
            </a:r>
          </a:p>
        </p:txBody>
      </p:sp>
      <p:sp>
        <p:nvSpPr>
          <p:cNvPr id="8" name="TextBox 7"/>
          <p:cNvSpPr txBox="1"/>
          <p:nvPr/>
        </p:nvSpPr>
        <p:spPr>
          <a:xfrm>
            <a:off x="1069169" y="1982695"/>
            <a:ext cx="6101414" cy="369332"/>
          </a:xfrm>
          <a:prstGeom prst="rect">
            <a:avLst/>
          </a:prstGeom>
          <a:noFill/>
        </p:spPr>
        <p:txBody>
          <a:bodyPr wrap="none" rtlCol="0">
            <a:spAutoFit/>
          </a:bodyPr>
          <a:lstStyle/>
          <a:p>
            <a:r>
              <a:rPr lang="en-US" dirty="0">
                <a:solidFill>
                  <a:schemeClr val="bg1"/>
                </a:solidFill>
              </a:rPr>
              <a:t>Riches (Substituting the power of money for the power of God)</a:t>
            </a:r>
          </a:p>
        </p:txBody>
      </p:sp>
      <p:sp>
        <p:nvSpPr>
          <p:cNvPr id="9" name="TextBox 8"/>
          <p:cNvSpPr txBox="1"/>
          <p:nvPr/>
        </p:nvSpPr>
        <p:spPr>
          <a:xfrm>
            <a:off x="1069169" y="2532074"/>
            <a:ext cx="6724726" cy="369332"/>
          </a:xfrm>
          <a:prstGeom prst="rect">
            <a:avLst/>
          </a:prstGeom>
          <a:noFill/>
        </p:spPr>
        <p:txBody>
          <a:bodyPr wrap="none" rtlCol="0">
            <a:spAutoFit/>
          </a:bodyPr>
          <a:lstStyle/>
          <a:p>
            <a:r>
              <a:rPr lang="en-US" dirty="0">
                <a:solidFill>
                  <a:schemeClr val="bg1"/>
                </a:solidFill>
              </a:rPr>
              <a:t>Pleasures (substituting emotional happiness for the presence of God) </a:t>
            </a:r>
          </a:p>
        </p:txBody>
      </p:sp>
      <p:pic>
        <p:nvPicPr>
          <p:cNvPr id="2050" name="Picture 2" descr="http://www.rebeccaatthewell.org/wp-content/uploads/2014/02/Pulling-weeds-choking-fruitl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81453"/>
            <a:ext cx="4865914" cy="3647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8:4-18</a:t>
            </a:r>
          </a:p>
        </p:txBody>
      </p:sp>
      <p:sp>
        <p:nvSpPr>
          <p:cNvPr id="2" name="Rectangle 1"/>
          <p:cNvSpPr/>
          <p:nvPr/>
        </p:nvSpPr>
        <p:spPr>
          <a:xfrm>
            <a:off x="311076" y="433343"/>
            <a:ext cx="8054502" cy="369332"/>
          </a:xfrm>
          <a:prstGeom prst="rect">
            <a:avLst/>
          </a:prstGeom>
        </p:spPr>
        <p:txBody>
          <a:bodyPr wrap="square">
            <a:spAutoFit/>
          </a:bodyPr>
          <a:lstStyle/>
          <a:p>
            <a:r>
              <a:rPr lang="en-US" dirty="0">
                <a:solidFill>
                  <a:schemeClr val="bg1"/>
                </a:solidFill>
              </a:rPr>
              <a:t>The Sower And The Seed: The Theme</a:t>
            </a:r>
          </a:p>
        </p:txBody>
      </p:sp>
      <p:pic>
        <p:nvPicPr>
          <p:cNvPr id="1028" name="Picture 4" descr="http://www.exceptionalhearingcare.com/wp-content/uploads/2014/12/iStock_000016068759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076" y="930649"/>
            <a:ext cx="3208034" cy="21363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78055" y="1105507"/>
            <a:ext cx="2914772" cy="2585323"/>
          </a:xfrm>
          <a:prstGeom prst="rect">
            <a:avLst/>
          </a:prstGeom>
          <a:noFill/>
        </p:spPr>
        <p:txBody>
          <a:bodyPr wrap="none" rtlCol="0">
            <a:spAutoFit/>
          </a:bodyPr>
          <a:lstStyle/>
          <a:p>
            <a:r>
              <a:rPr lang="en-US" dirty="0">
                <a:solidFill>
                  <a:schemeClr val="bg1"/>
                </a:solidFill>
              </a:rPr>
              <a:t>HEAR + Believe (12-13)</a:t>
            </a:r>
          </a:p>
          <a:p>
            <a:endParaRPr lang="en-US" dirty="0">
              <a:solidFill>
                <a:schemeClr val="bg1"/>
              </a:solidFill>
            </a:endParaRPr>
          </a:p>
          <a:p>
            <a:r>
              <a:rPr lang="en-US" dirty="0">
                <a:solidFill>
                  <a:schemeClr val="bg1"/>
                </a:solidFill>
              </a:rPr>
              <a:t>HEAR + Chocked (14)</a:t>
            </a:r>
          </a:p>
          <a:p>
            <a:endParaRPr lang="en-US" dirty="0">
              <a:solidFill>
                <a:schemeClr val="bg1"/>
              </a:solidFill>
            </a:endParaRPr>
          </a:p>
          <a:p>
            <a:r>
              <a:rPr lang="en-US" dirty="0">
                <a:solidFill>
                  <a:schemeClr val="bg1"/>
                </a:solidFill>
              </a:rPr>
              <a:t>HEAR + Produce Fruit (14-15)</a:t>
            </a:r>
          </a:p>
          <a:p>
            <a:endParaRPr lang="en-US" dirty="0">
              <a:solidFill>
                <a:schemeClr val="bg1"/>
              </a:solidFill>
            </a:endParaRPr>
          </a:p>
          <a:p>
            <a:r>
              <a:rPr lang="en-US" dirty="0">
                <a:solidFill>
                  <a:schemeClr val="bg1"/>
                </a:solidFill>
              </a:rPr>
              <a:t>HEAR + Hold Fast (15)</a:t>
            </a:r>
          </a:p>
          <a:p>
            <a:endParaRPr lang="en-US" dirty="0">
              <a:solidFill>
                <a:schemeClr val="bg1"/>
              </a:solidFill>
            </a:endParaRPr>
          </a:p>
          <a:p>
            <a:r>
              <a:rPr lang="en-US" dirty="0">
                <a:solidFill>
                  <a:schemeClr val="bg1"/>
                </a:solidFill>
              </a:rPr>
              <a:t>HEAR + Do (21)</a:t>
            </a:r>
          </a:p>
        </p:txBody>
      </p:sp>
      <p:sp>
        <p:nvSpPr>
          <p:cNvPr id="8" name="TextBox 7"/>
          <p:cNvSpPr txBox="1"/>
          <p:nvPr/>
        </p:nvSpPr>
        <p:spPr>
          <a:xfrm>
            <a:off x="311076" y="5221972"/>
            <a:ext cx="4252446" cy="923330"/>
          </a:xfrm>
          <a:prstGeom prst="rect">
            <a:avLst/>
          </a:prstGeom>
          <a:noFill/>
        </p:spPr>
        <p:txBody>
          <a:bodyPr wrap="none" rtlCol="0">
            <a:spAutoFit/>
          </a:bodyPr>
          <a:lstStyle/>
          <a:p>
            <a:r>
              <a:rPr lang="en-US" dirty="0">
                <a:solidFill>
                  <a:schemeClr val="bg1"/>
                </a:solidFill>
              </a:rPr>
              <a:t>To HEAR implies the receiving of TRUTH</a:t>
            </a:r>
          </a:p>
          <a:p>
            <a:r>
              <a:rPr lang="en-US" dirty="0">
                <a:solidFill>
                  <a:schemeClr val="bg1"/>
                </a:solidFill>
              </a:rPr>
              <a:t>Truth is displayed for us in the Word of God</a:t>
            </a:r>
          </a:p>
          <a:p>
            <a:r>
              <a:rPr lang="en-US" dirty="0">
                <a:solidFill>
                  <a:schemeClr val="bg1"/>
                </a:solidFill>
              </a:rPr>
              <a:t>The Word illuminates reality.</a:t>
            </a:r>
          </a:p>
        </p:txBody>
      </p:sp>
      <p:sp>
        <p:nvSpPr>
          <p:cNvPr id="9" name="TextBox 8"/>
          <p:cNvSpPr txBox="1"/>
          <p:nvPr/>
        </p:nvSpPr>
        <p:spPr>
          <a:xfrm>
            <a:off x="311076" y="3913663"/>
            <a:ext cx="4942122" cy="923330"/>
          </a:xfrm>
          <a:prstGeom prst="rect">
            <a:avLst/>
          </a:prstGeom>
          <a:noFill/>
        </p:spPr>
        <p:txBody>
          <a:bodyPr wrap="none" rtlCol="0">
            <a:spAutoFit/>
          </a:bodyPr>
          <a:lstStyle/>
          <a:p>
            <a:r>
              <a:rPr lang="en-US" dirty="0">
                <a:solidFill>
                  <a:schemeClr val="bg1"/>
                </a:solidFill>
              </a:rPr>
              <a:t>Remember that the ground that produces good</a:t>
            </a:r>
          </a:p>
          <a:p>
            <a:r>
              <a:rPr lang="en-US" dirty="0">
                <a:solidFill>
                  <a:schemeClr val="bg1"/>
                </a:solidFill>
              </a:rPr>
              <a:t>fruit still can face hardness, poor roots and weeds,</a:t>
            </a:r>
          </a:p>
          <a:p>
            <a:r>
              <a:rPr lang="en-US" dirty="0">
                <a:solidFill>
                  <a:schemeClr val="bg1"/>
                </a:solidFill>
              </a:rPr>
              <a:t>but it overcomes to produce a harvest!</a:t>
            </a:r>
          </a:p>
        </p:txBody>
      </p:sp>
    </p:spTree>
    <p:extLst>
      <p:ext uri="{BB962C8B-B14F-4D97-AF65-F5344CB8AC3E}">
        <p14:creationId xmlns:p14="http://schemas.microsoft.com/office/powerpoint/2010/main" val="1138141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8:16-18</a:t>
            </a:r>
          </a:p>
        </p:txBody>
      </p:sp>
      <p:sp>
        <p:nvSpPr>
          <p:cNvPr id="2" name="Rectangle 1"/>
          <p:cNvSpPr/>
          <p:nvPr/>
        </p:nvSpPr>
        <p:spPr>
          <a:xfrm>
            <a:off x="651544" y="1946658"/>
            <a:ext cx="8054502" cy="369332"/>
          </a:xfrm>
          <a:prstGeom prst="rect">
            <a:avLst/>
          </a:prstGeom>
        </p:spPr>
        <p:txBody>
          <a:bodyPr wrap="square">
            <a:spAutoFit/>
          </a:bodyPr>
          <a:lstStyle/>
          <a:p>
            <a:r>
              <a:rPr lang="en-US" dirty="0">
                <a:solidFill>
                  <a:schemeClr val="bg1"/>
                </a:solidFill>
              </a:rPr>
              <a:t>Light cannot be hid, no matter how much the darkness pushes back!</a:t>
            </a:r>
          </a:p>
        </p:txBody>
      </p:sp>
      <p:pic>
        <p:nvPicPr>
          <p:cNvPr id="3" name="Picture 2"/>
          <p:cNvPicPr>
            <a:picLocks noChangeAspect="1"/>
          </p:cNvPicPr>
          <p:nvPr/>
        </p:nvPicPr>
        <p:blipFill rotWithShape="1">
          <a:blip r:embed="rId3"/>
          <a:srcRect t="38723"/>
          <a:stretch/>
        </p:blipFill>
        <p:spPr>
          <a:xfrm>
            <a:off x="0" y="3122575"/>
            <a:ext cx="9144000" cy="3735425"/>
          </a:xfrm>
          <a:prstGeom prst="rect">
            <a:avLst/>
          </a:prstGeom>
        </p:spPr>
      </p:pic>
      <p:pic>
        <p:nvPicPr>
          <p:cNvPr id="2050" name="Picture 2" descr="Image result for light in dark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54" y="0"/>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45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8:22-25</a:t>
            </a:r>
          </a:p>
        </p:txBody>
      </p:sp>
      <p:pic>
        <p:nvPicPr>
          <p:cNvPr id="5" name="Picture 4"/>
          <p:cNvPicPr>
            <a:picLocks noChangeAspect="1"/>
          </p:cNvPicPr>
          <p:nvPr/>
        </p:nvPicPr>
        <p:blipFill>
          <a:blip r:embed="rId3"/>
          <a:stretch>
            <a:fillRect/>
          </a:stretch>
        </p:blipFill>
        <p:spPr>
          <a:xfrm>
            <a:off x="1196503" y="2063876"/>
            <a:ext cx="7873728" cy="4721079"/>
          </a:xfrm>
          <a:prstGeom prst="rect">
            <a:avLst/>
          </a:prstGeom>
        </p:spPr>
      </p:pic>
      <p:pic>
        <p:nvPicPr>
          <p:cNvPr id="4098" name="Picture 2" descr="Sea of Galil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30" y="155468"/>
            <a:ext cx="5631936" cy="193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93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8:22-25</a:t>
            </a:r>
          </a:p>
        </p:txBody>
      </p:sp>
      <p:pic>
        <p:nvPicPr>
          <p:cNvPr id="3074" name="Picture 2" descr="http://beforeitsnews.com/contributor/upload/238056/images/moloch-ba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47" y="316930"/>
            <a:ext cx="5566719" cy="3744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52945" y="1342191"/>
            <a:ext cx="4634139" cy="2031325"/>
          </a:xfrm>
          <a:prstGeom prst="rect">
            <a:avLst/>
          </a:prstGeom>
          <a:noFill/>
        </p:spPr>
        <p:txBody>
          <a:bodyPr wrap="square" rtlCol="0">
            <a:spAutoFit/>
          </a:bodyPr>
          <a:lstStyle/>
          <a:p>
            <a:r>
              <a:rPr lang="en-US" dirty="0">
                <a:solidFill>
                  <a:schemeClr val="bg1"/>
                </a:solidFill>
              </a:rPr>
              <a:t>Baal was known to be a rider of clouds, </a:t>
            </a:r>
          </a:p>
          <a:p>
            <a:r>
              <a:rPr lang="en-US" dirty="0">
                <a:solidFill>
                  <a:schemeClr val="bg1"/>
                </a:solidFill>
              </a:rPr>
              <a:t>most active during storms but was also </a:t>
            </a:r>
          </a:p>
          <a:p>
            <a:r>
              <a:rPr lang="en-US" dirty="0">
                <a:solidFill>
                  <a:schemeClr val="bg1"/>
                </a:solidFill>
              </a:rPr>
              <a:t>considered to be a "lord of heaven and earth", </a:t>
            </a:r>
          </a:p>
          <a:p>
            <a:r>
              <a:rPr lang="en-US" dirty="0">
                <a:solidFill>
                  <a:schemeClr val="bg1"/>
                </a:solidFill>
              </a:rPr>
              <a:t>even controlling earth's fertility. He was the </a:t>
            </a:r>
          </a:p>
          <a:p>
            <a:r>
              <a:rPr lang="en-US" dirty="0">
                <a:solidFill>
                  <a:schemeClr val="bg1"/>
                </a:solidFill>
              </a:rPr>
              <a:t>god of thunderstorms, the most vigorous and </a:t>
            </a:r>
          </a:p>
          <a:p>
            <a:r>
              <a:rPr lang="en-US" dirty="0">
                <a:solidFill>
                  <a:schemeClr val="bg1"/>
                </a:solidFill>
              </a:rPr>
              <a:t>aggressive of the gods and the one on whom </a:t>
            </a:r>
          </a:p>
          <a:p>
            <a:r>
              <a:rPr lang="en-US" dirty="0">
                <a:solidFill>
                  <a:schemeClr val="bg1"/>
                </a:solidFill>
              </a:rPr>
              <a:t>mortals most depended.</a:t>
            </a:r>
          </a:p>
        </p:txBody>
      </p:sp>
      <p:sp>
        <p:nvSpPr>
          <p:cNvPr id="8" name="TextBox 7"/>
          <p:cNvSpPr txBox="1"/>
          <p:nvPr/>
        </p:nvSpPr>
        <p:spPr>
          <a:xfrm>
            <a:off x="253547" y="4322131"/>
            <a:ext cx="5502853" cy="2308324"/>
          </a:xfrm>
          <a:prstGeom prst="rect">
            <a:avLst/>
          </a:prstGeom>
          <a:noFill/>
        </p:spPr>
        <p:txBody>
          <a:bodyPr wrap="none" rtlCol="0">
            <a:spAutoFit/>
          </a:bodyPr>
          <a:lstStyle/>
          <a:p>
            <a:r>
              <a:rPr lang="en-US" dirty="0">
                <a:solidFill>
                  <a:schemeClr val="bg1"/>
                </a:solidFill>
              </a:rPr>
              <a:t>Some of his other common epithets include " Most </a:t>
            </a:r>
          </a:p>
          <a:p>
            <a:r>
              <a:rPr lang="en-US" dirty="0">
                <a:solidFill>
                  <a:schemeClr val="bg1"/>
                </a:solidFill>
              </a:rPr>
              <a:t>High Prince/Master", " Conqueror of Warriors", </a:t>
            </a:r>
          </a:p>
          <a:p>
            <a:r>
              <a:rPr lang="en-US" dirty="0">
                <a:solidFill>
                  <a:schemeClr val="bg1"/>
                </a:solidFill>
              </a:rPr>
              <a:t>Mightiest, Most High, Supreme, Powerful, Puissant", </a:t>
            </a:r>
          </a:p>
          <a:p>
            <a:r>
              <a:rPr lang="en-US" dirty="0">
                <a:solidFill>
                  <a:schemeClr val="bg1"/>
                </a:solidFill>
              </a:rPr>
              <a:t>" Warrior", and " Prince, Master of the Earth". He is </a:t>
            </a:r>
          </a:p>
          <a:p>
            <a:r>
              <a:rPr lang="en-US" dirty="0">
                <a:solidFill>
                  <a:schemeClr val="bg1"/>
                </a:solidFill>
              </a:rPr>
              <a:t>also sometimes called </a:t>
            </a:r>
            <a:r>
              <a:rPr lang="en-US" dirty="0" err="1">
                <a:solidFill>
                  <a:schemeClr val="bg1"/>
                </a:solidFill>
              </a:rPr>
              <a:t>Re'ammin</a:t>
            </a:r>
            <a:r>
              <a:rPr lang="en-US" dirty="0">
                <a:solidFill>
                  <a:schemeClr val="bg1"/>
                </a:solidFill>
              </a:rPr>
              <a:t>, </a:t>
            </a:r>
            <a:r>
              <a:rPr lang="en-US" dirty="0" err="1">
                <a:solidFill>
                  <a:schemeClr val="bg1"/>
                </a:solidFill>
              </a:rPr>
              <a:t>meanign</a:t>
            </a:r>
            <a:r>
              <a:rPr lang="en-US" dirty="0">
                <a:solidFill>
                  <a:schemeClr val="bg1"/>
                </a:solidFill>
              </a:rPr>
              <a:t> "</a:t>
            </a:r>
            <a:r>
              <a:rPr lang="en-US" dirty="0" err="1">
                <a:solidFill>
                  <a:schemeClr val="bg1"/>
                </a:solidFill>
              </a:rPr>
              <a:t>Thunderer</a:t>
            </a:r>
            <a:r>
              <a:rPr lang="en-US" dirty="0">
                <a:solidFill>
                  <a:schemeClr val="bg1"/>
                </a:solidFill>
              </a:rPr>
              <a:t>", </a:t>
            </a:r>
          </a:p>
          <a:p>
            <a:r>
              <a:rPr lang="en-US" dirty="0">
                <a:solidFill>
                  <a:schemeClr val="bg1"/>
                </a:solidFill>
              </a:rPr>
              <a:t>as well as </a:t>
            </a:r>
            <a:r>
              <a:rPr lang="en-US" dirty="0" err="1">
                <a:solidFill>
                  <a:schemeClr val="bg1"/>
                </a:solidFill>
              </a:rPr>
              <a:t>Aleyin</a:t>
            </a:r>
            <a:r>
              <a:rPr lang="en-US" dirty="0">
                <a:solidFill>
                  <a:schemeClr val="bg1"/>
                </a:solidFill>
              </a:rPr>
              <a:t>, meaning "Most High", Mightiest", </a:t>
            </a:r>
          </a:p>
          <a:p>
            <a:r>
              <a:rPr lang="en-US" dirty="0">
                <a:solidFill>
                  <a:schemeClr val="bg1"/>
                </a:solidFill>
              </a:rPr>
              <a:t>"Most Powerful", or Supreme and he has many, many </a:t>
            </a:r>
          </a:p>
          <a:p>
            <a:r>
              <a:rPr lang="en-US" dirty="0">
                <a:solidFill>
                  <a:schemeClr val="bg1"/>
                </a:solidFill>
              </a:rPr>
              <a:t>other epithets.</a:t>
            </a:r>
          </a:p>
        </p:txBody>
      </p:sp>
    </p:spTree>
    <p:extLst>
      <p:ext uri="{BB962C8B-B14F-4D97-AF65-F5344CB8AC3E}">
        <p14:creationId xmlns:p14="http://schemas.microsoft.com/office/powerpoint/2010/main" val="2399240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8:22-25</a:t>
            </a:r>
          </a:p>
        </p:txBody>
      </p:sp>
      <p:pic>
        <p:nvPicPr>
          <p:cNvPr id="3074" name="Picture 2" descr="http://beforeitsnews.com/contributor/upload/238056/images/moloch-ba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48" y="316930"/>
            <a:ext cx="3938084" cy="26489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3547" y="4322131"/>
            <a:ext cx="5138843" cy="1477328"/>
          </a:xfrm>
          <a:prstGeom prst="rect">
            <a:avLst/>
          </a:prstGeom>
          <a:noFill/>
        </p:spPr>
        <p:txBody>
          <a:bodyPr wrap="none" rtlCol="0">
            <a:spAutoFit/>
          </a:bodyPr>
          <a:lstStyle/>
          <a:p>
            <a:r>
              <a:rPr lang="en-US" dirty="0">
                <a:solidFill>
                  <a:schemeClr val="bg1"/>
                </a:solidFill>
              </a:rPr>
              <a:t>Baal's cult animal was the bull, which symbolized his </a:t>
            </a:r>
          </a:p>
          <a:p>
            <a:r>
              <a:rPr lang="en-US" dirty="0">
                <a:solidFill>
                  <a:schemeClr val="bg1"/>
                </a:solidFill>
              </a:rPr>
              <a:t>power and fertility, though at times and in different </a:t>
            </a:r>
          </a:p>
          <a:p>
            <a:r>
              <a:rPr lang="en-US" dirty="0">
                <a:solidFill>
                  <a:schemeClr val="bg1"/>
                </a:solidFill>
              </a:rPr>
              <a:t>places he was also associated with goats and even </a:t>
            </a:r>
          </a:p>
          <a:p>
            <a:r>
              <a:rPr lang="en-US" dirty="0">
                <a:solidFill>
                  <a:schemeClr val="bg1"/>
                </a:solidFill>
              </a:rPr>
              <a:t>flies. He is sometimes shown in Near Eastern art </a:t>
            </a:r>
          </a:p>
          <a:p>
            <a:r>
              <a:rPr lang="en-US" dirty="0">
                <a:solidFill>
                  <a:schemeClr val="bg1"/>
                </a:solidFill>
              </a:rPr>
              <a:t>standing on the back of a bull. </a:t>
            </a:r>
          </a:p>
        </p:txBody>
      </p:sp>
      <p:pic>
        <p:nvPicPr>
          <p:cNvPr id="2" name="Picture 1"/>
          <p:cNvPicPr>
            <a:picLocks noChangeAspect="1"/>
          </p:cNvPicPr>
          <p:nvPr/>
        </p:nvPicPr>
        <p:blipFill>
          <a:blip r:embed="rId4"/>
          <a:stretch>
            <a:fillRect/>
          </a:stretch>
        </p:blipFill>
        <p:spPr>
          <a:xfrm>
            <a:off x="5392390" y="1159291"/>
            <a:ext cx="3543857" cy="6526600"/>
          </a:xfrm>
          <a:prstGeom prst="rect">
            <a:avLst/>
          </a:prstGeom>
          <a:noFill/>
        </p:spPr>
      </p:pic>
    </p:spTree>
    <p:extLst>
      <p:ext uri="{BB962C8B-B14F-4D97-AF65-F5344CB8AC3E}">
        <p14:creationId xmlns:p14="http://schemas.microsoft.com/office/powerpoint/2010/main" val="123146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5835380" cy="6001643"/>
          </a:xfrm>
          <a:prstGeom prst="rect">
            <a:avLst/>
          </a:prstGeom>
          <a:noFill/>
        </p:spPr>
        <p:txBody>
          <a:bodyPr wrap="none" rtlCol="0">
            <a:spAutoFit/>
          </a:bodyPr>
          <a:lstStyle/>
          <a:p>
            <a:r>
              <a:rPr lang="en-US" sz="1600" dirty="0">
                <a:solidFill>
                  <a:schemeClr val="bg1"/>
                </a:solidFill>
              </a:rPr>
              <a:t>13:1-5		Jesus teaches on repentance and being ready.</a:t>
            </a:r>
          </a:p>
          <a:p>
            <a:r>
              <a:rPr lang="en-US" sz="1600" dirty="0">
                <a:solidFill>
                  <a:schemeClr val="bg1"/>
                </a:solidFill>
              </a:rPr>
              <a:t>13:6-9		The barren fig tree (this represents Israel).</a:t>
            </a:r>
          </a:p>
          <a:p>
            <a:r>
              <a:rPr lang="en-US" sz="1600" dirty="0">
                <a:solidFill>
                  <a:schemeClr val="bg1"/>
                </a:solidFill>
              </a:rPr>
              <a:t>13:10-17		</a:t>
            </a:r>
            <a:r>
              <a:rPr lang="en-US" sz="1600" dirty="0">
                <a:solidFill>
                  <a:schemeClr val="accent6"/>
                </a:solidFill>
              </a:rPr>
              <a:t>The healing of another woman.</a:t>
            </a:r>
          </a:p>
          <a:p>
            <a:r>
              <a:rPr lang="en-US" sz="1600" dirty="0">
                <a:solidFill>
                  <a:schemeClr val="bg1"/>
                </a:solidFill>
              </a:rPr>
              <a:t>13:18-21		</a:t>
            </a:r>
            <a:r>
              <a:rPr lang="en-US" sz="1600" dirty="0">
                <a:solidFill>
                  <a:schemeClr val="accent5">
                    <a:lumMod val="60000"/>
                    <a:lumOff val="40000"/>
                  </a:schemeClr>
                </a:solidFill>
              </a:rPr>
              <a:t>The parables of the mustard seed and leaven.</a:t>
            </a:r>
          </a:p>
          <a:p>
            <a:r>
              <a:rPr lang="en-US" sz="1600" dirty="0">
                <a:solidFill>
                  <a:schemeClr val="bg1"/>
                </a:solidFill>
              </a:rPr>
              <a:t>13:22-30		How many will be saved?</a:t>
            </a:r>
          </a:p>
          <a:p>
            <a:r>
              <a:rPr lang="en-US" sz="1600" dirty="0">
                <a:solidFill>
                  <a:schemeClr val="bg1"/>
                </a:solidFill>
              </a:rPr>
              <a:t>13:31-33		Jesus warns about Herod.</a:t>
            </a:r>
          </a:p>
          <a:p>
            <a:r>
              <a:rPr lang="en-US" sz="1600" dirty="0">
                <a:solidFill>
                  <a:schemeClr val="bg1"/>
                </a:solidFill>
              </a:rPr>
              <a:t>13:34-35		Jesus weeps over Jerusalem</a:t>
            </a:r>
          </a:p>
          <a:p>
            <a:endParaRPr lang="en-US" sz="1600" dirty="0">
              <a:solidFill>
                <a:schemeClr val="bg1"/>
              </a:solidFill>
            </a:endParaRPr>
          </a:p>
          <a:p>
            <a:r>
              <a:rPr lang="en-US" sz="1600" dirty="0">
                <a:solidFill>
                  <a:schemeClr val="bg1"/>
                </a:solidFill>
              </a:rPr>
              <a:t>14:1-6		</a:t>
            </a:r>
            <a:r>
              <a:rPr lang="en-US" sz="1600" dirty="0">
                <a:solidFill>
                  <a:schemeClr val="accent6"/>
                </a:solidFill>
              </a:rPr>
              <a:t>The healing on the Sabbath.</a:t>
            </a:r>
          </a:p>
          <a:p>
            <a:r>
              <a:rPr lang="en-US" sz="1600" dirty="0">
                <a:solidFill>
                  <a:schemeClr val="bg1"/>
                </a:solidFill>
              </a:rPr>
              <a:t>14:7-15		</a:t>
            </a:r>
            <a:r>
              <a:rPr lang="en-US" sz="1600" dirty="0">
                <a:solidFill>
                  <a:schemeClr val="accent5">
                    <a:lumMod val="60000"/>
                    <a:lumOff val="40000"/>
                  </a:schemeClr>
                </a:solidFill>
              </a:rPr>
              <a:t>The parable of the over-zealous guest.</a:t>
            </a:r>
          </a:p>
          <a:p>
            <a:r>
              <a:rPr lang="en-US" sz="1600" dirty="0">
                <a:solidFill>
                  <a:schemeClr val="bg1"/>
                </a:solidFill>
              </a:rPr>
              <a:t>14:16-24		</a:t>
            </a:r>
            <a:r>
              <a:rPr lang="en-US" sz="1600" dirty="0">
                <a:solidFill>
                  <a:schemeClr val="accent5">
                    <a:lumMod val="60000"/>
                    <a:lumOff val="40000"/>
                  </a:schemeClr>
                </a:solidFill>
              </a:rPr>
              <a:t>The parable of the great supper.</a:t>
            </a:r>
          </a:p>
          <a:p>
            <a:r>
              <a:rPr lang="en-US" sz="1600" dirty="0">
                <a:solidFill>
                  <a:schemeClr val="bg1"/>
                </a:solidFill>
              </a:rPr>
              <a:t> 14:25-35		The cost of discipleship.</a:t>
            </a:r>
          </a:p>
          <a:p>
            <a:endParaRPr lang="en-US" sz="1600" dirty="0">
              <a:solidFill>
                <a:schemeClr val="bg1"/>
              </a:solidFill>
            </a:endParaRPr>
          </a:p>
          <a:p>
            <a:r>
              <a:rPr lang="en-US" sz="1600" dirty="0">
                <a:solidFill>
                  <a:schemeClr val="bg1"/>
                </a:solidFill>
              </a:rPr>
              <a:t>15:1-7		</a:t>
            </a:r>
            <a:r>
              <a:rPr lang="en-US" sz="1600" dirty="0">
                <a:solidFill>
                  <a:schemeClr val="accent5">
                    <a:lumMod val="60000"/>
                    <a:lumOff val="40000"/>
                  </a:schemeClr>
                </a:solidFill>
              </a:rPr>
              <a:t>The parable of the lost sheep.</a:t>
            </a:r>
          </a:p>
          <a:p>
            <a:r>
              <a:rPr lang="en-US" sz="1600" dirty="0">
                <a:solidFill>
                  <a:schemeClr val="bg1"/>
                </a:solidFill>
              </a:rPr>
              <a:t>15:8-10		</a:t>
            </a:r>
            <a:r>
              <a:rPr lang="en-US" sz="1600" dirty="0">
                <a:solidFill>
                  <a:schemeClr val="accent5">
                    <a:lumMod val="60000"/>
                    <a:lumOff val="40000"/>
                  </a:schemeClr>
                </a:solidFill>
              </a:rPr>
              <a:t>The parable of the lost coin.</a:t>
            </a:r>
          </a:p>
          <a:p>
            <a:r>
              <a:rPr lang="en-US" sz="1600" dirty="0">
                <a:solidFill>
                  <a:schemeClr val="bg1"/>
                </a:solidFill>
              </a:rPr>
              <a:t>15:11-32		</a:t>
            </a:r>
            <a:r>
              <a:rPr lang="en-US" sz="1600" dirty="0">
                <a:solidFill>
                  <a:schemeClr val="accent5">
                    <a:lumMod val="60000"/>
                    <a:lumOff val="40000"/>
                  </a:schemeClr>
                </a:solidFill>
              </a:rPr>
              <a:t>The parable of the lost (prodigal) son.</a:t>
            </a:r>
          </a:p>
          <a:p>
            <a:endParaRPr lang="en-US" sz="1600" dirty="0">
              <a:solidFill>
                <a:schemeClr val="bg1"/>
              </a:solidFill>
            </a:endParaRPr>
          </a:p>
          <a:p>
            <a:r>
              <a:rPr lang="en-US" sz="1600" dirty="0">
                <a:solidFill>
                  <a:schemeClr val="bg1"/>
                </a:solidFill>
              </a:rPr>
              <a:t>16:1-18		</a:t>
            </a:r>
            <a:r>
              <a:rPr lang="en-US" sz="1600" dirty="0">
                <a:solidFill>
                  <a:schemeClr val="accent5">
                    <a:lumMod val="60000"/>
                    <a:lumOff val="40000"/>
                  </a:schemeClr>
                </a:solidFill>
              </a:rPr>
              <a:t>The parable of the dishonest steward.</a:t>
            </a:r>
          </a:p>
          <a:p>
            <a:r>
              <a:rPr lang="en-US" sz="1600" dirty="0">
                <a:solidFill>
                  <a:schemeClr val="bg1"/>
                </a:solidFill>
              </a:rPr>
              <a:t>16:19-31		</a:t>
            </a:r>
            <a:r>
              <a:rPr lang="en-US" sz="1600" dirty="0">
                <a:solidFill>
                  <a:schemeClr val="accent5">
                    <a:lumMod val="60000"/>
                    <a:lumOff val="40000"/>
                  </a:schemeClr>
                </a:solidFill>
              </a:rPr>
              <a:t>The story (not parable) of the rich man </a:t>
            </a:r>
          </a:p>
          <a:p>
            <a:r>
              <a:rPr lang="en-US" sz="1600" dirty="0">
                <a:solidFill>
                  <a:schemeClr val="accent5">
                    <a:lumMod val="60000"/>
                    <a:lumOff val="40000"/>
                  </a:schemeClr>
                </a:solidFill>
              </a:rPr>
              <a:t>		and Lazarus.</a:t>
            </a:r>
          </a:p>
          <a:p>
            <a:r>
              <a:rPr lang="en-US" sz="1600" dirty="0">
                <a:solidFill>
                  <a:schemeClr val="bg1"/>
                </a:solidFill>
              </a:rPr>
              <a:t>17:1-10		The teaching on forgiveness and service.</a:t>
            </a:r>
          </a:p>
          <a:p>
            <a:r>
              <a:rPr lang="en-US" sz="1600" dirty="0">
                <a:solidFill>
                  <a:schemeClr val="bg1"/>
                </a:solidFill>
              </a:rPr>
              <a:t>17:11-19		</a:t>
            </a:r>
            <a:r>
              <a:rPr lang="en-US" sz="1600" dirty="0">
                <a:solidFill>
                  <a:schemeClr val="accent6"/>
                </a:solidFill>
              </a:rPr>
              <a:t>The cleansing of the ten lepers.</a:t>
            </a:r>
          </a:p>
          <a:p>
            <a:r>
              <a:rPr lang="en-US" sz="1600" dirty="0">
                <a:solidFill>
                  <a:schemeClr val="bg1"/>
                </a:solidFill>
              </a:rPr>
              <a:t>17:20-37		The question of “when the Kingdom of God” </a:t>
            </a:r>
          </a:p>
          <a:p>
            <a:r>
              <a:rPr lang="en-US" sz="1600" dirty="0">
                <a:solidFill>
                  <a:schemeClr val="bg1"/>
                </a:solidFill>
              </a:rPr>
              <a:t>		should come.</a:t>
            </a:r>
          </a:p>
        </p:txBody>
      </p:sp>
    </p:spTree>
    <p:extLst>
      <p:ext uri="{BB962C8B-B14F-4D97-AF65-F5344CB8AC3E}">
        <p14:creationId xmlns:p14="http://schemas.microsoft.com/office/powerpoint/2010/main" val="2650930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8:25-39</a:t>
            </a:r>
          </a:p>
        </p:txBody>
      </p:sp>
      <p:sp>
        <p:nvSpPr>
          <p:cNvPr id="15" name="Rectangle 14"/>
          <p:cNvSpPr/>
          <p:nvPr/>
        </p:nvSpPr>
        <p:spPr>
          <a:xfrm>
            <a:off x="311076" y="433343"/>
            <a:ext cx="8054502" cy="369332"/>
          </a:xfrm>
          <a:prstGeom prst="rect">
            <a:avLst/>
          </a:prstGeom>
        </p:spPr>
        <p:txBody>
          <a:bodyPr wrap="square">
            <a:spAutoFit/>
          </a:bodyPr>
          <a:lstStyle/>
          <a:p>
            <a:r>
              <a:rPr lang="en-US" dirty="0">
                <a:solidFill>
                  <a:schemeClr val="bg1"/>
                </a:solidFill>
              </a:rPr>
              <a:t>Storms On The Sea Of Galilee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164" y="3228624"/>
            <a:ext cx="4765261" cy="3411927"/>
          </a:xfrm>
          <a:prstGeom prst="rect">
            <a:avLst/>
          </a:prstGeom>
          <a:noFill/>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02" y="939119"/>
            <a:ext cx="5165713" cy="2734384"/>
          </a:xfrm>
          <a:prstGeom prst="rect">
            <a:avLst/>
          </a:prstGeom>
          <a:effectLst>
            <a:outerShdw blurRad="228600" dist="38100" dir="2700000" sx="101000" sy="101000" algn="tl" rotWithShape="0">
              <a:prstClr val="black">
                <a:alpha val="96000"/>
              </a:prstClr>
            </a:outerShdw>
          </a:effectLst>
        </p:spPr>
      </p:pic>
      <p:sp>
        <p:nvSpPr>
          <p:cNvPr id="17" name="Rectangle 16"/>
          <p:cNvSpPr/>
          <p:nvPr/>
        </p:nvSpPr>
        <p:spPr>
          <a:xfrm>
            <a:off x="473632" y="3809947"/>
            <a:ext cx="3268703" cy="369332"/>
          </a:xfrm>
          <a:prstGeom prst="rect">
            <a:avLst/>
          </a:prstGeom>
        </p:spPr>
        <p:txBody>
          <a:bodyPr wrap="square">
            <a:spAutoFit/>
          </a:bodyPr>
          <a:lstStyle/>
          <a:p>
            <a:r>
              <a:rPr lang="en-US" dirty="0">
                <a:solidFill>
                  <a:schemeClr val="bg1"/>
                </a:solidFill>
              </a:rPr>
              <a:t>8 miles wide and 13 miles long</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9707" y="1043892"/>
            <a:ext cx="3158458" cy="2079960"/>
          </a:xfrm>
          <a:prstGeom prst="rect">
            <a:avLst/>
          </a:prstGeom>
        </p:spPr>
      </p:pic>
    </p:spTree>
    <p:extLst>
      <p:ext uri="{BB962C8B-B14F-4D97-AF65-F5344CB8AC3E}">
        <p14:creationId xmlns:p14="http://schemas.microsoft.com/office/powerpoint/2010/main" val="3227564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8:25-39</a:t>
            </a:r>
          </a:p>
        </p:txBody>
      </p:sp>
      <p:sp>
        <p:nvSpPr>
          <p:cNvPr id="2" name="TextBox 1"/>
          <p:cNvSpPr txBox="1"/>
          <p:nvPr/>
        </p:nvSpPr>
        <p:spPr>
          <a:xfrm>
            <a:off x="606837" y="741475"/>
            <a:ext cx="3014480" cy="369332"/>
          </a:xfrm>
          <a:prstGeom prst="rect">
            <a:avLst/>
          </a:prstGeom>
          <a:noFill/>
        </p:spPr>
        <p:txBody>
          <a:bodyPr wrap="none" rtlCol="0">
            <a:spAutoFit/>
          </a:bodyPr>
          <a:lstStyle/>
          <a:p>
            <a:r>
              <a:rPr lang="en-US" dirty="0">
                <a:solidFill>
                  <a:srgbClr val="FF0000"/>
                </a:solidFill>
              </a:rPr>
              <a:t>A man had many demon (v27)</a:t>
            </a:r>
          </a:p>
        </p:txBody>
      </p:sp>
      <p:sp>
        <p:nvSpPr>
          <p:cNvPr id="6" name="TextBox 5"/>
          <p:cNvSpPr txBox="1"/>
          <p:nvPr/>
        </p:nvSpPr>
        <p:spPr>
          <a:xfrm>
            <a:off x="606837" y="3066933"/>
            <a:ext cx="4143570" cy="369332"/>
          </a:xfrm>
          <a:prstGeom prst="rect">
            <a:avLst/>
          </a:prstGeom>
          <a:noFill/>
        </p:spPr>
        <p:txBody>
          <a:bodyPr wrap="none" rtlCol="0">
            <a:spAutoFit/>
          </a:bodyPr>
          <a:lstStyle/>
          <a:p>
            <a:r>
              <a:rPr lang="en-US" dirty="0">
                <a:solidFill>
                  <a:srgbClr val="FF0000"/>
                </a:solidFill>
              </a:rPr>
              <a:t>The demons had gone from the man (v35)</a:t>
            </a:r>
          </a:p>
        </p:txBody>
      </p:sp>
      <p:sp>
        <p:nvSpPr>
          <p:cNvPr id="7" name="TextBox 6"/>
          <p:cNvSpPr txBox="1"/>
          <p:nvPr/>
        </p:nvSpPr>
        <p:spPr>
          <a:xfrm>
            <a:off x="968829" y="1122661"/>
            <a:ext cx="2532745" cy="369332"/>
          </a:xfrm>
          <a:prstGeom prst="rect">
            <a:avLst/>
          </a:prstGeom>
          <a:noFill/>
        </p:spPr>
        <p:txBody>
          <a:bodyPr wrap="none" rtlCol="0">
            <a:spAutoFit/>
          </a:bodyPr>
          <a:lstStyle/>
          <a:p>
            <a:r>
              <a:rPr lang="en-US" dirty="0">
                <a:solidFill>
                  <a:schemeClr val="tx2">
                    <a:lumMod val="60000"/>
                    <a:lumOff val="40000"/>
                  </a:schemeClr>
                </a:solidFill>
              </a:rPr>
              <a:t>He wore no clothes (v27)</a:t>
            </a:r>
          </a:p>
        </p:txBody>
      </p:sp>
      <p:sp>
        <p:nvSpPr>
          <p:cNvPr id="8" name="TextBox 7"/>
          <p:cNvSpPr txBox="1"/>
          <p:nvPr/>
        </p:nvSpPr>
        <p:spPr>
          <a:xfrm>
            <a:off x="892526" y="3450075"/>
            <a:ext cx="2609048" cy="369332"/>
          </a:xfrm>
          <a:prstGeom prst="rect">
            <a:avLst/>
          </a:prstGeom>
          <a:noFill/>
        </p:spPr>
        <p:txBody>
          <a:bodyPr wrap="none" rtlCol="0">
            <a:spAutoFit/>
          </a:bodyPr>
          <a:lstStyle/>
          <a:p>
            <a:r>
              <a:rPr lang="en-US" dirty="0">
                <a:solidFill>
                  <a:schemeClr val="tx2">
                    <a:lumMod val="60000"/>
                    <a:lumOff val="40000"/>
                  </a:schemeClr>
                </a:solidFill>
              </a:rPr>
              <a:t>He was fully clothed (v35)</a:t>
            </a:r>
          </a:p>
        </p:txBody>
      </p:sp>
      <p:sp>
        <p:nvSpPr>
          <p:cNvPr id="9" name="TextBox 8"/>
          <p:cNvSpPr txBox="1"/>
          <p:nvPr/>
        </p:nvSpPr>
        <p:spPr>
          <a:xfrm>
            <a:off x="1318859" y="1503847"/>
            <a:ext cx="4604915" cy="369332"/>
          </a:xfrm>
          <a:prstGeom prst="rect">
            <a:avLst/>
          </a:prstGeom>
          <a:noFill/>
        </p:spPr>
        <p:txBody>
          <a:bodyPr wrap="none" rtlCol="0">
            <a:spAutoFit/>
          </a:bodyPr>
          <a:lstStyle/>
          <a:p>
            <a:r>
              <a:rPr lang="en-US" dirty="0">
                <a:solidFill>
                  <a:schemeClr val="accent2">
                    <a:lumMod val="60000"/>
                    <a:lumOff val="40000"/>
                  </a:schemeClr>
                </a:solidFill>
              </a:rPr>
              <a:t>He lived among the tombs, not in a home (v27)</a:t>
            </a:r>
          </a:p>
        </p:txBody>
      </p:sp>
      <p:sp>
        <p:nvSpPr>
          <p:cNvPr id="10" name="TextBox 9"/>
          <p:cNvSpPr txBox="1"/>
          <p:nvPr/>
        </p:nvSpPr>
        <p:spPr>
          <a:xfrm>
            <a:off x="1318859" y="3829305"/>
            <a:ext cx="2888355" cy="369332"/>
          </a:xfrm>
          <a:prstGeom prst="rect">
            <a:avLst/>
          </a:prstGeom>
          <a:noFill/>
        </p:spPr>
        <p:txBody>
          <a:bodyPr wrap="none" rtlCol="0">
            <a:spAutoFit/>
          </a:bodyPr>
          <a:lstStyle/>
          <a:p>
            <a:r>
              <a:rPr lang="en-US" dirty="0">
                <a:solidFill>
                  <a:schemeClr val="accent2">
                    <a:lumMod val="60000"/>
                    <a:lumOff val="40000"/>
                  </a:schemeClr>
                </a:solidFill>
              </a:rPr>
              <a:t>Return to your home … (v39)</a:t>
            </a:r>
          </a:p>
        </p:txBody>
      </p:sp>
      <p:sp>
        <p:nvSpPr>
          <p:cNvPr id="11" name="TextBox 10"/>
          <p:cNvSpPr txBox="1"/>
          <p:nvPr/>
        </p:nvSpPr>
        <p:spPr>
          <a:xfrm>
            <a:off x="1696206" y="1885033"/>
            <a:ext cx="4227568" cy="369332"/>
          </a:xfrm>
          <a:prstGeom prst="rect">
            <a:avLst/>
          </a:prstGeom>
          <a:noFill/>
        </p:spPr>
        <p:txBody>
          <a:bodyPr wrap="none" rtlCol="0">
            <a:spAutoFit/>
          </a:bodyPr>
          <a:lstStyle/>
          <a:p>
            <a:r>
              <a:rPr lang="en-US" dirty="0">
                <a:solidFill>
                  <a:schemeClr val="accent6">
                    <a:lumMod val="60000"/>
                    <a:lumOff val="40000"/>
                  </a:schemeClr>
                </a:solidFill>
              </a:rPr>
              <a:t>He fell down before Him and shouted (v28)</a:t>
            </a:r>
          </a:p>
        </p:txBody>
      </p:sp>
      <p:sp>
        <p:nvSpPr>
          <p:cNvPr id="12" name="TextBox 11"/>
          <p:cNvSpPr txBox="1"/>
          <p:nvPr/>
        </p:nvSpPr>
        <p:spPr>
          <a:xfrm>
            <a:off x="1609464" y="4248833"/>
            <a:ext cx="3128229" cy="369332"/>
          </a:xfrm>
          <a:prstGeom prst="rect">
            <a:avLst/>
          </a:prstGeom>
          <a:noFill/>
        </p:spPr>
        <p:txBody>
          <a:bodyPr wrap="none" rtlCol="0">
            <a:spAutoFit/>
          </a:bodyPr>
          <a:lstStyle/>
          <a:p>
            <a:r>
              <a:rPr lang="en-US" dirty="0">
                <a:solidFill>
                  <a:schemeClr val="accent6">
                    <a:lumMod val="60000"/>
                    <a:lumOff val="40000"/>
                  </a:schemeClr>
                </a:solidFill>
              </a:rPr>
              <a:t>Sitting at the feet of Jesus (v35)</a:t>
            </a:r>
          </a:p>
        </p:txBody>
      </p:sp>
      <p:sp>
        <p:nvSpPr>
          <p:cNvPr id="13" name="TextBox 12"/>
          <p:cNvSpPr txBox="1"/>
          <p:nvPr/>
        </p:nvSpPr>
        <p:spPr>
          <a:xfrm>
            <a:off x="2097130" y="2266220"/>
            <a:ext cx="5281126" cy="369332"/>
          </a:xfrm>
          <a:prstGeom prst="rect">
            <a:avLst/>
          </a:prstGeom>
          <a:noFill/>
        </p:spPr>
        <p:txBody>
          <a:bodyPr wrap="none" rtlCol="0">
            <a:spAutoFit/>
          </a:bodyPr>
          <a:lstStyle/>
          <a:p>
            <a:r>
              <a:rPr lang="en-US" dirty="0">
                <a:solidFill>
                  <a:schemeClr val="accent4">
                    <a:lumMod val="75000"/>
                  </a:schemeClr>
                </a:solidFill>
              </a:rPr>
              <a:t>The demon seized him and he was out of control (v29)</a:t>
            </a:r>
          </a:p>
        </p:txBody>
      </p:sp>
      <p:sp>
        <p:nvSpPr>
          <p:cNvPr id="14" name="TextBox 13"/>
          <p:cNvSpPr txBox="1"/>
          <p:nvPr/>
        </p:nvSpPr>
        <p:spPr>
          <a:xfrm>
            <a:off x="2020174" y="4668361"/>
            <a:ext cx="2962799" cy="369332"/>
          </a:xfrm>
          <a:prstGeom prst="rect">
            <a:avLst/>
          </a:prstGeom>
          <a:noFill/>
        </p:spPr>
        <p:txBody>
          <a:bodyPr wrap="none" rtlCol="0">
            <a:spAutoFit/>
          </a:bodyPr>
          <a:lstStyle/>
          <a:p>
            <a:r>
              <a:rPr lang="en-US" dirty="0">
                <a:solidFill>
                  <a:schemeClr val="accent4">
                    <a:lumMod val="75000"/>
                  </a:schemeClr>
                </a:solidFill>
              </a:rPr>
              <a:t>He was in his right mind (v35)</a:t>
            </a:r>
          </a:p>
        </p:txBody>
      </p:sp>
    </p:spTree>
    <p:extLst>
      <p:ext uri="{BB962C8B-B14F-4D97-AF65-F5344CB8AC3E}">
        <p14:creationId xmlns:p14="http://schemas.microsoft.com/office/powerpoint/2010/main" val="2826816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8:40-53</a:t>
            </a:r>
          </a:p>
        </p:txBody>
      </p:sp>
      <p:sp>
        <p:nvSpPr>
          <p:cNvPr id="12" name="TextBox 11"/>
          <p:cNvSpPr txBox="1"/>
          <p:nvPr/>
        </p:nvSpPr>
        <p:spPr>
          <a:xfrm>
            <a:off x="181256" y="373460"/>
            <a:ext cx="5332485" cy="4524315"/>
          </a:xfrm>
          <a:prstGeom prst="rect">
            <a:avLst/>
          </a:prstGeom>
          <a:noFill/>
        </p:spPr>
        <p:txBody>
          <a:bodyPr wrap="none" rtlCol="0">
            <a:spAutoFit/>
          </a:bodyPr>
          <a:lstStyle/>
          <a:p>
            <a:r>
              <a:rPr lang="en-US" dirty="0">
                <a:solidFill>
                  <a:schemeClr val="bg1"/>
                </a:solidFill>
              </a:rPr>
              <a:t>Nu 15:38  "Speak to the Israelites and say to them: </a:t>
            </a:r>
          </a:p>
          <a:p>
            <a:r>
              <a:rPr lang="en-US" dirty="0">
                <a:solidFill>
                  <a:schemeClr val="bg1"/>
                </a:solidFill>
              </a:rPr>
              <a:t>‘Throughout the generations to come you are to make </a:t>
            </a:r>
          </a:p>
          <a:p>
            <a:r>
              <a:rPr lang="en-US" dirty="0">
                <a:solidFill>
                  <a:schemeClr val="bg1"/>
                </a:solidFill>
              </a:rPr>
              <a:t>tassels on the corners of your garments, with a blue </a:t>
            </a:r>
          </a:p>
          <a:p>
            <a:r>
              <a:rPr lang="en-US" dirty="0">
                <a:solidFill>
                  <a:schemeClr val="bg1"/>
                </a:solidFill>
              </a:rPr>
              <a:t>cord on each tassel.</a:t>
            </a:r>
          </a:p>
          <a:p>
            <a:endParaRPr lang="en-US" dirty="0">
              <a:solidFill>
                <a:schemeClr val="bg1"/>
              </a:solidFill>
            </a:endParaRPr>
          </a:p>
          <a:p>
            <a:r>
              <a:rPr lang="en-US" dirty="0">
                <a:solidFill>
                  <a:schemeClr val="bg1"/>
                </a:solidFill>
              </a:rPr>
              <a:t>Nu 15:39  You will have these tassels to look at and </a:t>
            </a:r>
          </a:p>
          <a:p>
            <a:r>
              <a:rPr lang="en-US" dirty="0">
                <a:solidFill>
                  <a:schemeClr val="bg1"/>
                </a:solidFill>
              </a:rPr>
              <a:t>so you will remember all the commands of the LORD, </a:t>
            </a:r>
          </a:p>
          <a:p>
            <a:r>
              <a:rPr lang="en-US" dirty="0">
                <a:solidFill>
                  <a:schemeClr val="bg1"/>
                </a:solidFill>
              </a:rPr>
              <a:t>that you may obey them and not prostitute yourselves </a:t>
            </a:r>
          </a:p>
          <a:p>
            <a:r>
              <a:rPr lang="en-US" dirty="0">
                <a:solidFill>
                  <a:schemeClr val="bg1"/>
                </a:solidFill>
              </a:rPr>
              <a:t>by going after the lusts of your own hearts and eyes.</a:t>
            </a:r>
          </a:p>
          <a:p>
            <a:endParaRPr lang="en-US" dirty="0">
              <a:solidFill>
                <a:schemeClr val="bg1"/>
              </a:solidFill>
            </a:endParaRPr>
          </a:p>
          <a:p>
            <a:r>
              <a:rPr lang="en-US" dirty="0">
                <a:solidFill>
                  <a:schemeClr val="bg1"/>
                </a:solidFill>
              </a:rPr>
              <a:t>De 22:12  Make tassels on the four corners of the </a:t>
            </a:r>
          </a:p>
          <a:p>
            <a:r>
              <a:rPr lang="en-US" dirty="0">
                <a:solidFill>
                  <a:schemeClr val="bg1"/>
                </a:solidFill>
              </a:rPr>
              <a:t>cloak you wear.</a:t>
            </a:r>
          </a:p>
          <a:p>
            <a:endParaRPr lang="en-US" dirty="0">
              <a:solidFill>
                <a:schemeClr val="bg1"/>
              </a:solidFill>
            </a:endParaRPr>
          </a:p>
          <a:p>
            <a:r>
              <a:rPr lang="en-US" dirty="0">
                <a:solidFill>
                  <a:schemeClr val="bg1"/>
                </a:solidFill>
              </a:rPr>
              <a:t>Mt 23:5  "Everything they do is done for men to </a:t>
            </a:r>
          </a:p>
          <a:p>
            <a:r>
              <a:rPr lang="en-US" dirty="0">
                <a:solidFill>
                  <a:schemeClr val="bg1"/>
                </a:solidFill>
              </a:rPr>
              <a:t>see: They make their phylacteries wide and the </a:t>
            </a:r>
          </a:p>
          <a:p>
            <a:r>
              <a:rPr lang="en-US" dirty="0">
                <a:solidFill>
                  <a:schemeClr val="bg1"/>
                </a:solidFill>
              </a:rPr>
              <a:t>tassels on their garments long;</a:t>
            </a:r>
          </a:p>
        </p:txBody>
      </p:sp>
      <p:sp>
        <p:nvSpPr>
          <p:cNvPr id="14" name="TextBox 13"/>
          <p:cNvSpPr txBox="1"/>
          <p:nvPr/>
        </p:nvSpPr>
        <p:spPr>
          <a:xfrm>
            <a:off x="3475262" y="4973932"/>
            <a:ext cx="822661" cy="369332"/>
          </a:xfrm>
          <a:prstGeom prst="rect">
            <a:avLst/>
          </a:prstGeom>
          <a:noFill/>
        </p:spPr>
        <p:txBody>
          <a:bodyPr wrap="none" rtlCol="0">
            <a:spAutoFit/>
          </a:bodyPr>
          <a:lstStyle/>
          <a:p>
            <a:r>
              <a:rPr lang="en-US" dirty="0">
                <a:solidFill>
                  <a:schemeClr val="accent4">
                    <a:lumMod val="75000"/>
                  </a:schemeClr>
                </a:solidFill>
              </a:rPr>
              <a:t>Shema</a:t>
            </a:r>
          </a:p>
        </p:txBody>
      </p:sp>
      <p:pic>
        <p:nvPicPr>
          <p:cNvPr id="1026" name="Picture 2" descr="http://www.tallit-shop.com/wp-content/uploads/2011/10/201101261412243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235" y="1227998"/>
            <a:ext cx="3284125" cy="49300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475262" y="5343264"/>
            <a:ext cx="625108" cy="369332"/>
          </a:xfrm>
          <a:prstGeom prst="rect">
            <a:avLst/>
          </a:prstGeom>
          <a:noFill/>
        </p:spPr>
        <p:txBody>
          <a:bodyPr wrap="none" rtlCol="0">
            <a:spAutoFit/>
          </a:bodyPr>
          <a:lstStyle/>
          <a:p>
            <a:r>
              <a:rPr lang="en-US" dirty="0">
                <a:solidFill>
                  <a:schemeClr val="accent4">
                    <a:lumMod val="75000"/>
                  </a:schemeClr>
                </a:solidFill>
              </a:rPr>
              <a:t>Tallit</a:t>
            </a:r>
          </a:p>
        </p:txBody>
      </p:sp>
      <p:sp>
        <p:nvSpPr>
          <p:cNvPr id="16" name="TextBox 15"/>
          <p:cNvSpPr txBox="1"/>
          <p:nvPr/>
        </p:nvSpPr>
        <p:spPr>
          <a:xfrm>
            <a:off x="3475262" y="5733097"/>
            <a:ext cx="723275" cy="369332"/>
          </a:xfrm>
          <a:prstGeom prst="rect">
            <a:avLst/>
          </a:prstGeom>
          <a:noFill/>
        </p:spPr>
        <p:txBody>
          <a:bodyPr wrap="none" rtlCol="0">
            <a:spAutoFit/>
          </a:bodyPr>
          <a:lstStyle/>
          <a:p>
            <a:r>
              <a:rPr lang="en-US" dirty="0" err="1">
                <a:solidFill>
                  <a:schemeClr val="accent4">
                    <a:lumMod val="75000"/>
                  </a:schemeClr>
                </a:solidFill>
              </a:rPr>
              <a:t>Tzitzit</a:t>
            </a:r>
            <a:endParaRPr lang="en-US" dirty="0">
              <a:solidFill>
                <a:schemeClr val="accent4">
                  <a:lumMod val="75000"/>
                </a:schemeClr>
              </a:solidFill>
            </a:endParaRPr>
          </a:p>
        </p:txBody>
      </p:sp>
      <p:cxnSp>
        <p:nvCxnSpPr>
          <p:cNvPr id="5" name="Straight Arrow Connector 4"/>
          <p:cNvCxnSpPr/>
          <p:nvPr/>
        </p:nvCxnSpPr>
        <p:spPr>
          <a:xfrm flipV="1">
            <a:off x="4460682" y="2409245"/>
            <a:ext cx="2154803" cy="2749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60682" y="3156668"/>
            <a:ext cx="1908313" cy="2375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60682" y="5906021"/>
            <a:ext cx="1908313" cy="11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7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8:40-53</a:t>
            </a:r>
          </a:p>
        </p:txBody>
      </p:sp>
      <p:sp>
        <p:nvSpPr>
          <p:cNvPr id="12" name="TextBox 11"/>
          <p:cNvSpPr txBox="1"/>
          <p:nvPr/>
        </p:nvSpPr>
        <p:spPr>
          <a:xfrm>
            <a:off x="181256" y="373460"/>
            <a:ext cx="4945136" cy="2585323"/>
          </a:xfrm>
          <a:prstGeom prst="rect">
            <a:avLst/>
          </a:prstGeom>
          <a:noFill/>
        </p:spPr>
        <p:txBody>
          <a:bodyPr wrap="none" rtlCol="0">
            <a:spAutoFit/>
          </a:bodyPr>
          <a:lstStyle/>
          <a:p>
            <a:r>
              <a:rPr lang="en-US" dirty="0">
                <a:solidFill>
                  <a:schemeClr val="bg1"/>
                </a:solidFill>
              </a:rPr>
              <a:t>Mal 4:2  But for you who revere my name, the sun </a:t>
            </a:r>
          </a:p>
          <a:p>
            <a:r>
              <a:rPr lang="en-US" dirty="0">
                <a:solidFill>
                  <a:schemeClr val="bg1"/>
                </a:solidFill>
              </a:rPr>
              <a:t>of righteousness will rise with healing in its wings. </a:t>
            </a:r>
          </a:p>
          <a:p>
            <a:r>
              <a:rPr lang="en-US" dirty="0">
                <a:solidFill>
                  <a:schemeClr val="bg1"/>
                </a:solidFill>
              </a:rPr>
              <a:t>And you will go out and leap like calves released </a:t>
            </a:r>
          </a:p>
          <a:p>
            <a:r>
              <a:rPr lang="en-US" dirty="0">
                <a:solidFill>
                  <a:schemeClr val="bg1"/>
                </a:solidFill>
              </a:rPr>
              <a:t>from the stall.</a:t>
            </a:r>
          </a:p>
          <a:p>
            <a:endParaRPr lang="en-US" dirty="0">
              <a:solidFill>
                <a:schemeClr val="bg1"/>
              </a:solidFill>
            </a:endParaRPr>
          </a:p>
          <a:p>
            <a:r>
              <a:rPr lang="en-US" dirty="0">
                <a:solidFill>
                  <a:schemeClr val="bg1"/>
                </a:solidFill>
              </a:rPr>
              <a:t>Matthew 6: 6  But when you pray, go into your </a:t>
            </a:r>
          </a:p>
          <a:p>
            <a:r>
              <a:rPr lang="en-US" dirty="0">
                <a:solidFill>
                  <a:schemeClr val="bg1"/>
                </a:solidFill>
              </a:rPr>
              <a:t>room, close the door and pray to your Father, </a:t>
            </a:r>
          </a:p>
          <a:p>
            <a:r>
              <a:rPr lang="en-US" dirty="0">
                <a:solidFill>
                  <a:schemeClr val="bg1"/>
                </a:solidFill>
              </a:rPr>
              <a:t>who is unseen. Then your Father, who sees what </a:t>
            </a:r>
          </a:p>
          <a:p>
            <a:r>
              <a:rPr lang="en-US" dirty="0">
                <a:solidFill>
                  <a:schemeClr val="bg1"/>
                </a:solidFill>
              </a:rPr>
              <a:t>is done in secret, will reward you.</a:t>
            </a:r>
          </a:p>
        </p:txBody>
      </p:sp>
      <p:pic>
        <p:nvPicPr>
          <p:cNvPr id="2050" name="Picture 2" descr="http://www.thegalileeexperience.com/store/images/uploads/TNT002-30/TNT00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809" y="1367624"/>
            <a:ext cx="3810000" cy="53625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playbill.com/photo/t/o/topolfiddler4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61" y="3025472"/>
            <a:ext cx="4381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81256" y="6022314"/>
            <a:ext cx="5014514" cy="707886"/>
          </a:xfrm>
          <a:prstGeom prst="rect">
            <a:avLst/>
          </a:prstGeom>
          <a:noFill/>
        </p:spPr>
        <p:txBody>
          <a:bodyPr wrap="none" rtlCol="0">
            <a:spAutoFit/>
          </a:bodyPr>
          <a:lstStyle/>
          <a:p>
            <a:r>
              <a:rPr lang="en-US" b="1" dirty="0" err="1">
                <a:solidFill>
                  <a:schemeClr val="bg1"/>
                </a:solidFill>
              </a:rPr>
              <a:t>Tetragrammaton</a:t>
            </a:r>
            <a:r>
              <a:rPr lang="en-US" b="1" dirty="0">
                <a:solidFill>
                  <a:schemeClr val="bg1"/>
                </a:solidFill>
              </a:rPr>
              <a:t>: YHWH</a:t>
            </a:r>
          </a:p>
          <a:p>
            <a:r>
              <a:rPr lang="en-US" sz="1100" b="1" dirty="0">
                <a:solidFill>
                  <a:schemeClr val="bg1"/>
                </a:solidFill>
              </a:rPr>
              <a:t>Common substitutions for Hebrew forms are </a:t>
            </a:r>
            <a:r>
              <a:rPr lang="en-US" sz="1100" b="1" dirty="0" err="1">
                <a:solidFill>
                  <a:schemeClr val="bg1"/>
                </a:solidFill>
              </a:rPr>
              <a:t>hakadosh</a:t>
            </a:r>
            <a:r>
              <a:rPr lang="en-US" sz="1100" b="1" dirty="0">
                <a:solidFill>
                  <a:schemeClr val="bg1"/>
                </a:solidFill>
              </a:rPr>
              <a:t> </a:t>
            </a:r>
            <a:r>
              <a:rPr lang="en-US" sz="1100" b="1" dirty="0" err="1">
                <a:solidFill>
                  <a:schemeClr val="bg1"/>
                </a:solidFill>
              </a:rPr>
              <a:t>baruch</a:t>
            </a:r>
            <a:r>
              <a:rPr lang="en-US" sz="1100" b="1" dirty="0">
                <a:solidFill>
                  <a:schemeClr val="bg1"/>
                </a:solidFill>
              </a:rPr>
              <a:t> </a:t>
            </a:r>
            <a:r>
              <a:rPr lang="en-US" sz="1100" b="1" dirty="0" err="1">
                <a:solidFill>
                  <a:schemeClr val="bg1"/>
                </a:solidFill>
              </a:rPr>
              <a:t>hu</a:t>
            </a:r>
            <a:r>
              <a:rPr lang="en-US" sz="1100" b="1" dirty="0">
                <a:solidFill>
                  <a:schemeClr val="bg1"/>
                </a:solidFill>
              </a:rPr>
              <a:t> ("The Holy One, </a:t>
            </a:r>
          </a:p>
          <a:p>
            <a:r>
              <a:rPr lang="en-US" sz="1100" b="1" dirty="0">
                <a:solidFill>
                  <a:schemeClr val="bg1"/>
                </a:solidFill>
              </a:rPr>
              <a:t>Blessed Be He"), Adonai ("The Lord"),[6] or </a:t>
            </a:r>
            <a:r>
              <a:rPr lang="en-US" sz="1100" b="1" dirty="0" err="1">
                <a:solidFill>
                  <a:schemeClr val="bg1"/>
                </a:solidFill>
              </a:rPr>
              <a:t>HaShem</a:t>
            </a:r>
            <a:r>
              <a:rPr lang="en-US" sz="1100" b="1" dirty="0">
                <a:solidFill>
                  <a:schemeClr val="bg1"/>
                </a:solidFill>
              </a:rPr>
              <a:t> ("The Name").</a:t>
            </a:r>
          </a:p>
        </p:txBody>
      </p:sp>
    </p:spTree>
    <p:extLst>
      <p:ext uri="{BB962C8B-B14F-4D97-AF65-F5344CB8AC3E}">
        <p14:creationId xmlns:p14="http://schemas.microsoft.com/office/powerpoint/2010/main" val="1199861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8:40-53</a:t>
            </a:r>
          </a:p>
        </p:txBody>
      </p:sp>
      <p:sp>
        <p:nvSpPr>
          <p:cNvPr id="12" name="TextBox 11"/>
          <p:cNvSpPr txBox="1"/>
          <p:nvPr/>
        </p:nvSpPr>
        <p:spPr>
          <a:xfrm>
            <a:off x="181256" y="373460"/>
            <a:ext cx="3611053" cy="369332"/>
          </a:xfrm>
          <a:prstGeom prst="rect">
            <a:avLst/>
          </a:prstGeom>
          <a:noFill/>
        </p:spPr>
        <p:txBody>
          <a:bodyPr wrap="none" rtlCol="0">
            <a:spAutoFit/>
          </a:bodyPr>
          <a:lstStyle/>
          <a:p>
            <a:r>
              <a:rPr lang="en-US" dirty="0">
                <a:solidFill>
                  <a:schemeClr val="bg1"/>
                </a:solidFill>
              </a:rPr>
              <a:t>How are these two healings related?</a:t>
            </a:r>
          </a:p>
        </p:txBody>
      </p:sp>
      <p:graphicFrame>
        <p:nvGraphicFramePr>
          <p:cNvPr id="2" name="Table 1"/>
          <p:cNvGraphicFramePr>
            <a:graphicFrameLocks noGrp="1"/>
          </p:cNvGraphicFramePr>
          <p:nvPr>
            <p:extLst>
              <p:ext uri="{D42A27DB-BD31-4B8C-83A1-F6EECF244321}">
                <p14:modId xmlns:p14="http://schemas.microsoft.com/office/powerpoint/2010/main" val="2106056206"/>
              </p:ext>
            </p:extLst>
          </p:nvPr>
        </p:nvGraphicFramePr>
        <p:xfrm>
          <a:off x="291548" y="1142558"/>
          <a:ext cx="6096000" cy="37744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err="1"/>
                        <a:t>Jairus</a:t>
                      </a:r>
                      <a:endParaRPr lang="en-US" dirty="0"/>
                    </a:p>
                  </a:txBody>
                  <a:tcPr/>
                </a:tc>
                <a:tc>
                  <a:txBody>
                    <a:bodyPr/>
                    <a:lstStyle/>
                    <a:p>
                      <a:r>
                        <a:rPr lang="en-US" dirty="0"/>
                        <a:t>Woman</a:t>
                      </a:r>
                    </a:p>
                  </a:txBody>
                  <a:tcPr/>
                </a:tc>
                <a:extLst>
                  <a:ext uri="{0D108BD9-81ED-4DB2-BD59-A6C34878D82A}">
                    <a16:rowId xmlns:a16="http://schemas.microsoft.com/office/drawing/2014/main" val="10000"/>
                  </a:ext>
                </a:extLst>
              </a:tr>
              <a:tr h="370840">
                <a:tc>
                  <a:txBody>
                    <a:bodyPr/>
                    <a:lstStyle/>
                    <a:p>
                      <a:r>
                        <a:rPr lang="en-US" dirty="0"/>
                        <a:t>Falls at</a:t>
                      </a:r>
                      <a:r>
                        <a:rPr lang="en-US" baseline="0" dirty="0"/>
                        <a:t> Jesus feet (v41)</a:t>
                      </a:r>
                      <a:endParaRPr lang="en-US" dirty="0"/>
                    </a:p>
                  </a:txBody>
                  <a:tcPr/>
                </a:tc>
                <a:tc>
                  <a:txBody>
                    <a:bodyPr/>
                    <a:lstStyle/>
                    <a:p>
                      <a:r>
                        <a:rPr lang="en-US" dirty="0"/>
                        <a:t>Falls at His feet (v47)</a:t>
                      </a:r>
                    </a:p>
                  </a:txBody>
                  <a:tcPr/>
                </a:tc>
                <a:extLst>
                  <a:ext uri="{0D108BD9-81ED-4DB2-BD59-A6C34878D82A}">
                    <a16:rowId xmlns:a16="http://schemas.microsoft.com/office/drawing/2014/main" val="10001"/>
                  </a:ext>
                </a:extLst>
              </a:tr>
              <a:tr h="370840">
                <a:tc>
                  <a:txBody>
                    <a:bodyPr/>
                    <a:lstStyle/>
                    <a:p>
                      <a:r>
                        <a:rPr lang="en-US" dirty="0"/>
                        <a:t>His daughter (v42)</a:t>
                      </a:r>
                    </a:p>
                  </a:txBody>
                  <a:tcPr/>
                </a:tc>
                <a:tc>
                  <a:txBody>
                    <a:bodyPr/>
                    <a:lstStyle/>
                    <a:p>
                      <a:r>
                        <a:rPr lang="en-US" dirty="0"/>
                        <a:t>A daughter (v48)</a:t>
                      </a:r>
                    </a:p>
                  </a:txBody>
                  <a:tcPr/>
                </a:tc>
                <a:extLst>
                  <a:ext uri="{0D108BD9-81ED-4DB2-BD59-A6C34878D82A}">
                    <a16:rowId xmlns:a16="http://schemas.microsoft.com/office/drawing/2014/main" val="10002"/>
                  </a:ext>
                </a:extLst>
              </a:tr>
              <a:tr h="370840">
                <a:tc>
                  <a:txBody>
                    <a:bodyPr/>
                    <a:lstStyle/>
                    <a:p>
                      <a:r>
                        <a:rPr lang="en-US" dirty="0"/>
                        <a:t>Girl was 12 years old</a:t>
                      </a:r>
                      <a:r>
                        <a:rPr lang="en-US" baseline="0" dirty="0"/>
                        <a:t> (v42)</a:t>
                      </a:r>
                      <a:endParaRPr lang="en-US" dirty="0"/>
                    </a:p>
                  </a:txBody>
                  <a:tcPr/>
                </a:tc>
                <a:tc>
                  <a:txBody>
                    <a:bodyPr/>
                    <a:lstStyle/>
                    <a:p>
                      <a:r>
                        <a:rPr lang="en-US" dirty="0"/>
                        <a:t>Her disease</a:t>
                      </a:r>
                      <a:r>
                        <a:rPr lang="en-US" baseline="0" dirty="0"/>
                        <a:t> was for 12 years (v43)</a:t>
                      </a:r>
                      <a:endParaRPr lang="en-US" dirty="0"/>
                    </a:p>
                  </a:txBody>
                  <a:tcPr/>
                </a:tc>
                <a:extLst>
                  <a:ext uri="{0D108BD9-81ED-4DB2-BD59-A6C34878D82A}">
                    <a16:rowId xmlns:a16="http://schemas.microsoft.com/office/drawing/2014/main" val="10003"/>
                  </a:ext>
                </a:extLst>
              </a:tr>
              <a:tr h="370840">
                <a:tc>
                  <a:txBody>
                    <a:bodyPr/>
                    <a:lstStyle/>
                    <a:p>
                      <a:r>
                        <a:rPr lang="en-US" dirty="0"/>
                        <a:t>Desperate</a:t>
                      </a:r>
                      <a:r>
                        <a:rPr lang="en-US" baseline="0" dirty="0"/>
                        <a:t> – no one could help (v.42)</a:t>
                      </a:r>
                      <a:endParaRPr lang="en-US" dirty="0"/>
                    </a:p>
                  </a:txBody>
                  <a:tcPr/>
                </a:tc>
                <a:tc>
                  <a:txBody>
                    <a:bodyPr/>
                    <a:lstStyle/>
                    <a:p>
                      <a:r>
                        <a:rPr lang="en-US" dirty="0"/>
                        <a:t>Desperate – no one could help (v.43)</a:t>
                      </a:r>
                    </a:p>
                  </a:txBody>
                  <a:tcPr/>
                </a:tc>
                <a:extLst>
                  <a:ext uri="{0D108BD9-81ED-4DB2-BD59-A6C34878D82A}">
                    <a16:rowId xmlns:a16="http://schemas.microsoft.com/office/drawing/2014/main" val="10004"/>
                  </a:ext>
                </a:extLst>
              </a:tr>
              <a:tr h="370840">
                <a:tc>
                  <a:txBody>
                    <a:bodyPr/>
                    <a:lstStyle/>
                    <a:p>
                      <a:r>
                        <a:rPr lang="en-US" dirty="0"/>
                        <a:t>He touched</a:t>
                      </a:r>
                      <a:r>
                        <a:rPr lang="en-US" baseline="0" dirty="0"/>
                        <a:t> her (v54)</a:t>
                      </a:r>
                      <a:endParaRPr lang="en-US" dirty="0"/>
                    </a:p>
                  </a:txBody>
                  <a:tcPr/>
                </a:tc>
                <a:tc>
                  <a:txBody>
                    <a:bodyPr/>
                    <a:lstStyle/>
                    <a:p>
                      <a:r>
                        <a:rPr lang="en-US" dirty="0"/>
                        <a:t>She touched Him</a:t>
                      </a:r>
                      <a:r>
                        <a:rPr lang="en-US" baseline="0" dirty="0"/>
                        <a:t> (v44)</a:t>
                      </a:r>
                      <a:endParaRPr lang="en-US" dirty="0"/>
                    </a:p>
                  </a:txBody>
                  <a:tcPr/>
                </a:tc>
                <a:extLst>
                  <a:ext uri="{0D108BD9-81ED-4DB2-BD59-A6C34878D82A}">
                    <a16:rowId xmlns:a16="http://schemas.microsoft.com/office/drawing/2014/main" val="10005"/>
                  </a:ext>
                </a:extLst>
              </a:tr>
              <a:tr h="370840">
                <a:tc>
                  <a:txBody>
                    <a:bodyPr/>
                    <a:lstStyle/>
                    <a:p>
                      <a:r>
                        <a:rPr lang="en-US" dirty="0"/>
                        <a:t>Impurity (touch a corpse) (v54)</a:t>
                      </a:r>
                    </a:p>
                  </a:txBody>
                  <a:tcPr/>
                </a:tc>
                <a:tc>
                  <a:txBody>
                    <a:bodyPr/>
                    <a:lstStyle/>
                    <a:p>
                      <a:r>
                        <a:rPr lang="en-US" dirty="0"/>
                        <a:t>Impurity (flow</a:t>
                      </a:r>
                      <a:r>
                        <a:rPr lang="en-US" baseline="0" dirty="0"/>
                        <a:t> of blood) (v45)</a:t>
                      </a:r>
                      <a:endParaRPr lang="en-US" dirty="0"/>
                    </a:p>
                  </a:txBody>
                  <a:tcPr/>
                </a:tc>
                <a:extLst>
                  <a:ext uri="{0D108BD9-81ED-4DB2-BD59-A6C34878D82A}">
                    <a16:rowId xmlns:a16="http://schemas.microsoft.com/office/drawing/2014/main" val="10006"/>
                  </a:ext>
                </a:extLst>
              </a:tr>
              <a:tr h="370840">
                <a:tc>
                  <a:txBody>
                    <a:bodyPr/>
                    <a:lstStyle/>
                    <a:p>
                      <a:r>
                        <a:rPr lang="en-US" dirty="0"/>
                        <a:t>Healing immediate</a:t>
                      </a:r>
                      <a:r>
                        <a:rPr lang="en-US" baseline="0" dirty="0"/>
                        <a:t> (v.54)</a:t>
                      </a:r>
                      <a:endParaRPr lang="en-US" dirty="0"/>
                    </a:p>
                  </a:txBody>
                  <a:tcPr/>
                </a:tc>
                <a:tc>
                  <a:txBody>
                    <a:bodyPr/>
                    <a:lstStyle/>
                    <a:p>
                      <a:r>
                        <a:rPr lang="en-US" dirty="0"/>
                        <a:t>Healing</a:t>
                      </a:r>
                      <a:r>
                        <a:rPr lang="en-US" baseline="0" dirty="0"/>
                        <a:t> immediate (v.44)</a:t>
                      </a:r>
                      <a:endParaRPr lang="en-US" dirty="0"/>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570363" y="5132098"/>
            <a:ext cx="2417393" cy="369332"/>
          </a:xfrm>
          <a:prstGeom prst="rect">
            <a:avLst/>
          </a:prstGeom>
          <a:noFill/>
        </p:spPr>
        <p:txBody>
          <a:bodyPr wrap="none" rtlCol="0">
            <a:spAutoFit/>
          </a:bodyPr>
          <a:lstStyle/>
          <a:p>
            <a:r>
              <a:rPr lang="en-US">
                <a:solidFill>
                  <a:schemeClr val="bg1"/>
                </a:solidFill>
              </a:rPr>
              <a:t>Both exhibit great faith!</a:t>
            </a:r>
            <a:endParaRPr lang="en-US" dirty="0">
              <a:solidFill>
                <a:schemeClr val="bg1"/>
              </a:solidFill>
            </a:endParaRPr>
          </a:p>
        </p:txBody>
      </p:sp>
    </p:spTree>
    <p:extLst>
      <p:ext uri="{BB962C8B-B14F-4D97-AF65-F5344CB8AC3E}">
        <p14:creationId xmlns:p14="http://schemas.microsoft.com/office/powerpoint/2010/main" val="1010099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8:40-53</a:t>
            </a:r>
          </a:p>
        </p:txBody>
      </p:sp>
      <p:sp>
        <p:nvSpPr>
          <p:cNvPr id="12" name="TextBox 11"/>
          <p:cNvSpPr txBox="1"/>
          <p:nvPr/>
        </p:nvSpPr>
        <p:spPr>
          <a:xfrm>
            <a:off x="181256" y="373460"/>
            <a:ext cx="8503033" cy="5909310"/>
          </a:xfrm>
          <a:prstGeom prst="rect">
            <a:avLst/>
          </a:prstGeom>
          <a:noFill/>
        </p:spPr>
        <p:txBody>
          <a:bodyPr wrap="none" rtlCol="0">
            <a:spAutoFit/>
          </a:bodyPr>
          <a:lstStyle/>
          <a:p>
            <a:r>
              <a:rPr lang="en-US" b="1" dirty="0">
                <a:solidFill>
                  <a:schemeClr val="bg1"/>
                </a:solidFill>
              </a:rPr>
              <a:t>Because these two stories are so related, </a:t>
            </a:r>
          </a:p>
          <a:p>
            <a:r>
              <a:rPr lang="en-US" b="1" dirty="0">
                <a:solidFill>
                  <a:schemeClr val="bg1"/>
                </a:solidFill>
              </a:rPr>
              <a:t>we should see common themes:</a:t>
            </a:r>
          </a:p>
          <a:p>
            <a:endParaRPr lang="en-US" dirty="0">
              <a:solidFill>
                <a:schemeClr val="bg1"/>
              </a:solidFill>
            </a:endParaRPr>
          </a:p>
          <a:p>
            <a:r>
              <a:rPr lang="en-US" dirty="0">
                <a:solidFill>
                  <a:schemeClr val="bg1"/>
                </a:solidFill>
              </a:rPr>
              <a:t>- Great faith exhibited by the woman and Jairus; Moved them to action!</a:t>
            </a:r>
          </a:p>
          <a:p>
            <a:endParaRPr lang="en-US" dirty="0">
              <a:solidFill>
                <a:schemeClr val="bg1"/>
              </a:solidFill>
            </a:endParaRPr>
          </a:p>
          <a:p>
            <a:r>
              <a:rPr lang="en-US" dirty="0">
                <a:solidFill>
                  <a:schemeClr val="bg1"/>
                </a:solidFill>
              </a:rPr>
              <a:t>- Salvation, faith and resurrection are intimately tied together. </a:t>
            </a:r>
          </a:p>
          <a:p>
            <a:endParaRPr lang="en-US" dirty="0">
              <a:solidFill>
                <a:schemeClr val="bg1"/>
              </a:solidFill>
            </a:endParaRPr>
          </a:p>
          <a:p>
            <a:r>
              <a:rPr lang="en-US" dirty="0">
                <a:solidFill>
                  <a:schemeClr val="bg1"/>
                </a:solidFill>
              </a:rPr>
              <a:t>- Note the speed that the crowd turns from praise to laughter. THEY did not have the </a:t>
            </a:r>
          </a:p>
          <a:p>
            <a:r>
              <a:rPr lang="en-US" dirty="0">
                <a:solidFill>
                  <a:schemeClr val="bg1"/>
                </a:solidFill>
              </a:rPr>
              <a:t>   faith of these two heroes of our story.</a:t>
            </a:r>
          </a:p>
          <a:p>
            <a:endParaRPr lang="en-US" dirty="0">
              <a:solidFill>
                <a:schemeClr val="bg1"/>
              </a:solidFill>
            </a:endParaRPr>
          </a:p>
          <a:p>
            <a:r>
              <a:rPr lang="en-US" dirty="0">
                <a:solidFill>
                  <a:schemeClr val="bg1"/>
                </a:solidFill>
              </a:rPr>
              <a:t>- We are reminded that even synagogue leaders (usually portrayed negatively) can come </a:t>
            </a:r>
          </a:p>
          <a:p>
            <a:r>
              <a:rPr lang="en-US" dirty="0">
                <a:solidFill>
                  <a:schemeClr val="bg1"/>
                </a:solidFill>
              </a:rPr>
              <a:t>   to see Christ as Lord. </a:t>
            </a:r>
          </a:p>
          <a:p>
            <a:endParaRPr lang="en-US" dirty="0">
              <a:solidFill>
                <a:schemeClr val="bg1"/>
              </a:solidFill>
            </a:endParaRPr>
          </a:p>
          <a:p>
            <a:r>
              <a:rPr lang="en-US" dirty="0">
                <a:solidFill>
                  <a:schemeClr val="bg1"/>
                </a:solidFill>
              </a:rPr>
              <a:t>- This woman lived outside of the normal social </a:t>
            </a:r>
          </a:p>
          <a:p>
            <a:r>
              <a:rPr lang="en-US" dirty="0">
                <a:solidFill>
                  <a:schemeClr val="bg1"/>
                </a:solidFill>
              </a:rPr>
              <a:t>   community, just like the demon possessed man did </a:t>
            </a:r>
          </a:p>
          <a:p>
            <a:r>
              <a:rPr lang="en-US" dirty="0">
                <a:solidFill>
                  <a:schemeClr val="bg1"/>
                </a:solidFill>
              </a:rPr>
              <a:t>   (as we just read about above).</a:t>
            </a:r>
          </a:p>
          <a:p>
            <a:endParaRPr lang="en-US" dirty="0">
              <a:solidFill>
                <a:schemeClr val="bg1"/>
              </a:solidFill>
            </a:endParaRPr>
          </a:p>
          <a:p>
            <a:r>
              <a:rPr lang="en-US" dirty="0">
                <a:solidFill>
                  <a:schemeClr val="bg1"/>
                </a:solidFill>
              </a:rPr>
              <a:t>- Both Jairus and this woman are caused great </a:t>
            </a:r>
          </a:p>
          <a:p>
            <a:r>
              <a:rPr lang="en-US" dirty="0">
                <a:solidFill>
                  <a:schemeClr val="bg1"/>
                </a:solidFill>
              </a:rPr>
              <a:t>   potential public humiliation. </a:t>
            </a:r>
          </a:p>
          <a:p>
            <a:endParaRPr lang="en-US" dirty="0">
              <a:solidFill>
                <a:schemeClr val="bg1"/>
              </a:solidFill>
            </a:endParaRPr>
          </a:p>
          <a:p>
            <a:r>
              <a:rPr lang="en-US" dirty="0">
                <a:solidFill>
                  <a:schemeClr val="bg1"/>
                </a:solidFill>
              </a:rPr>
              <a:t>- Timing is ALWAYS in the hands of the Lord.</a:t>
            </a:r>
          </a:p>
        </p:txBody>
      </p:sp>
    </p:spTree>
    <p:extLst>
      <p:ext uri="{BB962C8B-B14F-4D97-AF65-F5344CB8AC3E}">
        <p14:creationId xmlns:p14="http://schemas.microsoft.com/office/powerpoint/2010/main" val="3890056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2545312"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9:1-9</a:t>
            </a:r>
          </a:p>
        </p:txBody>
      </p:sp>
      <p:pic>
        <p:nvPicPr>
          <p:cNvPr id="1026" name="Picture 2" descr="http://www.godisreal.today/wp-content/uploads/2013/09/jesus-mov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18" y="317105"/>
            <a:ext cx="4976053" cy="3198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jesusroundtable.com/wp-content/uploads/2015/03/John-the-Baptist-and-Jesu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041" y="1225367"/>
            <a:ext cx="3351966" cy="1844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ribulation-now.org/wp-content/uploads/2013/11/proph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792" y="4614490"/>
            <a:ext cx="2570121" cy="189316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3220278" y="1622066"/>
            <a:ext cx="2790908" cy="731520"/>
          </a:xfrm>
          <a:prstGeom prst="straightConnector1">
            <a:avLst/>
          </a:prstGeom>
          <a:ln w="38100">
            <a:solidFill>
              <a:srgbClr val="FFC000"/>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89452" y="2750284"/>
            <a:ext cx="0" cy="2257224"/>
          </a:xfrm>
          <a:prstGeom prst="straightConnector1">
            <a:avLst/>
          </a:prstGeom>
          <a:ln w="38100">
            <a:solidFill>
              <a:srgbClr val="FFC000"/>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1032" name="Picture 8" descr="http://images.yourdictionary.com/images/definitions/lg/question-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0902" y="1174905"/>
            <a:ext cx="894000" cy="980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images.yourdictionary.com/images/definitions/lg/question-mark.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4386" y1="80000" x2="54386"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696088" y="3545759"/>
            <a:ext cx="894000" cy="9802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orshiphousemedia.s3.amazonaws.com/images/main/s/mm/dan/mm/elija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4974" y="3787601"/>
            <a:ext cx="3743217" cy="280515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3784661" y="2750284"/>
            <a:ext cx="2557773" cy="2074635"/>
          </a:xfrm>
          <a:prstGeom prst="straightConnector1">
            <a:avLst/>
          </a:prstGeom>
          <a:ln w="38100">
            <a:solidFill>
              <a:srgbClr val="FFC000"/>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18" name="Picture 8" descr="http://images.yourdictionary.com/images/definitions/lg/question-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0137" y="3515997"/>
            <a:ext cx="894000" cy="9802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63619" y="6517852"/>
            <a:ext cx="1976823" cy="369332"/>
          </a:xfrm>
          <a:prstGeom prst="rect">
            <a:avLst/>
          </a:prstGeom>
        </p:spPr>
        <p:txBody>
          <a:bodyPr wrap="none">
            <a:spAutoFit/>
          </a:bodyPr>
          <a:lstStyle/>
          <a:p>
            <a:r>
              <a:rPr lang="en-US" dirty="0">
                <a:solidFill>
                  <a:schemeClr val="bg1"/>
                </a:solidFill>
              </a:rPr>
              <a:t>Elijah (Malachi 4:5)</a:t>
            </a:r>
          </a:p>
        </p:txBody>
      </p:sp>
      <p:sp>
        <p:nvSpPr>
          <p:cNvPr id="10" name="Rectangle 9"/>
          <p:cNvSpPr/>
          <p:nvPr/>
        </p:nvSpPr>
        <p:spPr>
          <a:xfrm>
            <a:off x="5546218" y="3032037"/>
            <a:ext cx="1864806" cy="369332"/>
          </a:xfrm>
          <a:prstGeom prst="rect">
            <a:avLst/>
          </a:prstGeom>
        </p:spPr>
        <p:txBody>
          <a:bodyPr wrap="none">
            <a:spAutoFit/>
          </a:bodyPr>
          <a:lstStyle/>
          <a:p>
            <a:r>
              <a:rPr lang="en-US" dirty="0">
                <a:solidFill>
                  <a:schemeClr val="bg1"/>
                </a:solidFill>
              </a:rPr>
              <a:t>John the Baptizer </a:t>
            </a:r>
          </a:p>
        </p:txBody>
      </p:sp>
      <p:sp>
        <p:nvSpPr>
          <p:cNvPr id="13" name="Rectangle 12"/>
          <p:cNvSpPr/>
          <p:nvPr/>
        </p:nvSpPr>
        <p:spPr>
          <a:xfrm>
            <a:off x="696088" y="6449756"/>
            <a:ext cx="3277620" cy="369332"/>
          </a:xfrm>
          <a:prstGeom prst="rect">
            <a:avLst/>
          </a:prstGeom>
        </p:spPr>
        <p:txBody>
          <a:bodyPr wrap="square">
            <a:spAutoFit/>
          </a:bodyPr>
          <a:lstStyle/>
          <a:p>
            <a:r>
              <a:rPr lang="en-US" dirty="0">
                <a:solidFill>
                  <a:schemeClr val="bg1"/>
                </a:solidFill>
              </a:rPr>
              <a:t>Great prophet (Deut. 18:15, 18)</a:t>
            </a:r>
          </a:p>
        </p:txBody>
      </p:sp>
    </p:spTree>
    <p:extLst>
      <p:ext uri="{BB962C8B-B14F-4D97-AF65-F5344CB8AC3E}">
        <p14:creationId xmlns:p14="http://schemas.microsoft.com/office/powerpoint/2010/main" val="946635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9:10-17</a:t>
            </a:r>
          </a:p>
        </p:txBody>
      </p:sp>
      <p:sp>
        <p:nvSpPr>
          <p:cNvPr id="9" name="Rectangle 8"/>
          <p:cNvSpPr/>
          <p:nvPr/>
        </p:nvSpPr>
        <p:spPr>
          <a:xfrm>
            <a:off x="277610" y="1002730"/>
            <a:ext cx="7238200" cy="1754326"/>
          </a:xfrm>
          <a:prstGeom prst="rect">
            <a:avLst/>
          </a:prstGeom>
        </p:spPr>
        <p:txBody>
          <a:bodyPr wrap="none">
            <a:spAutoFit/>
          </a:bodyPr>
          <a:lstStyle/>
          <a:p>
            <a:r>
              <a:rPr lang="en-US" dirty="0">
                <a:solidFill>
                  <a:schemeClr val="bg1"/>
                </a:solidFill>
              </a:rPr>
              <a:t>It is interesting to note that this meal is absolutely ceremoniously unclean!</a:t>
            </a:r>
          </a:p>
          <a:p>
            <a:r>
              <a:rPr lang="en-US" dirty="0">
                <a:solidFill>
                  <a:schemeClr val="bg1"/>
                </a:solidFill>
              </a:rPr>
              <a:t>o	Some of these people are ceremoniously clean, others not</a:t>
            </a:r>
          </a:p>
          <a:p>
            <a:r>
              <a:rPr lang="en-US" dirty="0">
                <a:solidFill>
                  <a:schemeClr val="bg1"/>
                </a:solidFill>
              </a:rPr>
              <a:t>o	Some more faithful to the Law and others less so</a:t>
            </a:r>
          </a:p>
          <a:p>
            <a:r>
              <a:rPr lang="en-US" dirty="0">
                <a:solidFill>
                  <a:schemeClr val="bg1"/>
                </a:solidFill>
              </a:rPr>
              <a:t>o	Is the food itself clean? Has it been prepared in a kosher way?</a:t>
            </a:r>
          </a:p>
          <a:p>
            <a:r>
              <a:rPr lang="en-US" dirty="0">
                <a:solidFill>
                  <a:schemeClr val="bg1"/>
                </a:solidFill>
              </a:rPr>
              <a:t>o	Has tithes been paid on in?</a:t>
            </a:r>
          </a:p>
          <a:p>
            <a:r>
              <a:rPr lang="en-US" dirty="0">
                <a:solidFill>
                  <a:schemeClr val="bg1"/>
                </a:solidFill>
              </a:rPr>
              <a:t>o	Where is the water for washing?</a:t>
            </a:r>
          </a:p>
        </p:txBody>
      </p:sp>
      <p:pic>
        <p:nvPicPr>
          <p:cNvPr id="2050" name="Picture 2" descr="http://media.ldscdn.org/images/media-library/bible-images-the-life-of-jesus-christ/miracles/miracles-of-jesus-feeding-5000-1433376-pri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1685" y="2839538"/>
            <a:ext cx="5520582" cy="367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604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2" name="Picture 8" descr="http://www.renegadecatholic.com/blog/wp-content/uploads/banias-gates_of_h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059" y="4697333"/>
            <a:ext cx="2747698" cy="20560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keyway.ca/gif/caesarp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329" y="1002730"/>
            <a:ext cx="4057650" cy="3086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9:18-22</a:t>
            </a:r>
          </a:p>
        </p:txBody>
      </p:sp>
      <p:sp>
        <p:nvSpPr>
          <p:cNvPr id="9" name="Rectangle 8"/>
          <p:cNvSpPr/>
          <p:nvPr/>
        </p:nvSpPr>
        <p:spPr>
          <a:xfrm>
            <a:off x="547954" y="708532"/>
            <a:ext cx="3532121" cy="369332"/>
          </a:xfrm>
          <a:prstGeom prst="rect">
            <a:avLst/>
          </a:prstGeom>
        </p:spPr>
        <p:txBody>
          <a:bodyPr wrap="none">
            <a:spAutoFit/>
          </a:bodyPr>
          <a:lstStyle/>
          <a:p>
            <a:r>
              <a:rPr lang="en-US" dirty="0">
                <a:solidFill>
                  <a:schemeClr val="bg1"/>
                </a:solidFill>
              </a:rPr>
              <a:t>Caesarea Philippi: The Gates Of Hell</a:t>
            </a:r>
          </a:p>
        </p:txBody>
      </p:sp>
      <p:pic>
        <p:nvPicPr>
          <p:cNvPr id="1026" name="Picture 2" descr="http://dannythediggercom.c.presscdn.com/wp-content/uploads/2010/10/image00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497" y="3850708"/>
            <a:ext cx="4476750" cy="2743201"/>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1028" name="Picture 4" descr="http://www.bibleistrue.com/qna/banias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21" y="1169954"/>
            <a:ext cx="5291068" cy="3527379"/>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1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9:18-22</a:t>
            </a:r>
          </a:p>
        </p:txBody>
      </p:sp>
      <p:sp>
        <p:nvSpPr>
          <p:cNvPr id="9" name="Rectangle 8"/>
          <p:cNvSpPr/>
          <p:nvPr/>
        </p:nvSpPr>
        <p:spPr>
          <a:xfrm>
            <a:off x="202157" y="793508"/>
            <a:ext cx="8453917" cy="3416320"/>
          </a:xfrm>
          <a:prstGeom prst="rect">
            <a:avLst/>
          </a:prstGeom>
        </p:spPr>
        <p:txBody>
          <a:bodyPr wrap="none">
            <a:spAutoFit/>
          </a:bodyPr>
          <a:lstStyle/>
          <a:p>
            <a:r>
              <a:rPr lang="en-US" sz="2400" dirty="0">
                <a:solidFill>
                  <a:schemeClr val="bg1"/>
                </a:solidFill>
              </a:rPr>
              <a:t>Who really IS Jesus?</a:t>
            </a:r>
          </a:p>
          <a:p>
            <a:endParaRPr lang="en-US" sz="2400" dirty="0">
              <a:solidFill>
                <a:schemeClr val="bg1"/>
              </a:solidFill>
            </a:endParaRPr>
          </a:p>
          <a:p>
            <a:r>
              <a:rPr lang="en-US" sz="2400" dirty="0">
                <a:solidFill>
                  <a:schemeClr val="bg1"/>
                </a:solidFill>
              </a:rPr>
              <a:t>o	He is fully God and full human</a:t>
            </a:r>
          </a:p>
          <a:p>
            <a:r>
              <a:rPr lang="en-US" sz="2400" dirty="0">
                <a:solidFill>
                  <a:schemeClr val="bg1"/>
                </a:solidFill>
              </a:rPr>
              <a:t>o	He is historical (He is and He said what the Gospel writers </a:t>
            </a:r>
          </a:p>
          <a:p>
            <a:r>
              <a:rPr lang="en-US" sz="2400" dirty="0">
                <a:solidFill>
                  <a:schemeClr val="bg1"/>
                </a:solidFill>
              </a:rPr>
              <a:t>	recorded)</a:t>
            </a:r>
          </a:p>
          <a:p>
            <a:r>
              <a:rPr lang="en-US" sz="2400" dirty="0">
                <a:solidFill>
                  <a:schemeClr val="bg1"/>
                </a:solidFill>
              </a:rPr>
              <a:t>o	He is a revealer of reality and truth</a:t>
            </a:r>
          </a:p>
          <a:p>
            <a:r>
              <a:rPr lang="en-US" sz="2400" dirty="0">
                <a:solidFill>
                  <a:schemeClr val="bg1"/>
                </a:solidFill>
              </a:rPr>
              <a:t>o	He is the only mechanism of salvation (The Way, The Truth </a:t>
            </a:r>
          </a:p>
          <a:p>
            <a:r>
              <a:rPr lang="en-US" sz="2400" dirty="0">
                <a:solidFill>
                  <a:schemeClr val="bg1"/>
                </a:solidFill>
              </a:rPr>
              <a:t>	and the Life)</a:t>
            </a:r>
          </a:p>
          <a:p>
            <a:r>
              <a:rPr lang="en-US" sz="2400" dirty="0">
                <a:solidFill>
                  <a:schemeClr val="bg1"/>
                </a:solidFill>
              </a:rPr>
              <a:t>o	He is the fulfillment of the OT Scriptures</a:t>
            </a:r>
          </a:p>
        </p:txBody>
      </p:sp>
      <p:pic>
        <p:nvPicPr>
          <p:cNvPr id="2050" name="Picture 2" descr="http://www.jesus-story.net/Copy_of_empty_to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899" y="4232816"/>
            <a:ext cx="389572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51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8496" y="536448"/>
            <a:ext cx="5805244" cy="5755422"/>
          </a:xfrm>
          <a:prstGeom prst="rect">
            <a:avLst/>
          </a:prstGeom>
          <a:noFill/>
        </p:spPr>
        <p:txBody>
          <a:bodyPr wrap="none" rtlCol="0">
            <a:spAutoFit/>
          </a:bodyPr>
          <a:lstStyle/>
          <a:p>
            <a:r>
              <a:rPr lang="en-US" sz="1600" dirty="0">
                <a:solidFill>
                  <a:schemeClr val="bg1"/>
                </a:solidFill>
              </a:rPr>
              <a:t>18:1-8		</a:t>
            </a:r>
            <a:r>
              <a:rPr lang="en-US" sz="1600" dirty="0">
                <a:solidFill>
                  <a:schemeClr val="accent5">
                    <a:lumMod val="60000"/>
                    <a:lumOff val="40000"/>
                  </a:schemeClr>
                </a:solidFill>
              </a:rPr>
              <a:t>The parable of the Unjust Judge.</a:t>
            </a:r>
          </a:p>
          <a:p>
            <a:r>
              <a:rPr lang="en-US" sz="1600" dirty="0">
                <a:solidFill>
                  <a:schemeClr val="bg1"/>
                </a:solidFill>
              </a:rPr>
              <a:t>18:9-14		</a:t>
            </a:r>
            <a:r>
              <a:rPr lang="en-US" sz="1600" dirty="0">
                <a:solidFill>
                  <a:schemeClr val="accent5">
                    <a:lumMod val="60000"/>
                    <a:lumOff val="40000"/>
                  </a:schemeClr>
                </a:solidFill>
              </a:rPr>
              <a:t>The parable of the Pharisee and the Publican.</a:t>
            </a:r>
          </a:p>
          <a:p>
            <a:r>
              <a:rPr lang="en-US" sz="1600" dirty="0">
                <a:solidFill>
                  <a:schemeClr val="bg1"/>
                </a:solidFill>
              </a:rPr>
              <a:t>18:15-17		Jesus blesses the little children.</a:t>
            </a:r>
          </a:p>
          <a:p>
            <a:r>
              <a:rPr lang="en-US" sz="1600" dirty="0">
                <a:solidFill>
                  <a:schemeClr val="bg1"/>
                </a:solidFill>
              </a:rPr>
              <a:t>18:18-30		The story of the rich young ruler.</a:t>
            </a:r>
          </a:p>
          <a:p>
            <a:r>
              <a:rPr lang="en-US" sz="1600" dirty="0">
                <a:solidFill>
                  <a:schemeClr val="bg1"/>
                </a:solidFill>
              </a:rPr>
              <a:t>18:31-34		Jesus predicts His death.</a:t>
            </a:r>
          </a:p>
          <a:p>
            <a:r>
              <a:rPr lang="en-US" sz="1600" dirty="0">
                <a:solidFill>
                  <a:schemeClr val="bg1"/>
                </a:solidFill>
              </a:rPr>
              <a:t>18:35-43		</a:t>
            </a:r>
            <a:r>
              <a:rPr lang="en-US" sz="1600" dirty="0">
                <a:solidFill>
                  <a:schemeClr val="accent6"/>
                </a:solidFill>
              </a:rPr>
              <a:t>Jesus heals the blind man near Jericho.</a:t>
            </a:r>
          </a:p>
          <a:p>
            <a:endParaRPr lang="en-US" sz="1600" dirty="0">
              <a:solidFill>
                <a:schemeClr val="bg1"/>
              </a:solidFill>
            </a:endParaRPr>
          </a:p>
          <a:p>
            <a:r>
              <a:rPr lang="en-US" sz="1600" dirty="0">
                <a:solidFill>
                  <a:schemeClr val="bg1"/>
                </a:solidFill>
              </a:rPr>
              <a:t>19:1-10		The conversion of Zacchaeus.</a:t>
            </a:r>
          </a:p>
          <a:p>
            <a:r>
              <a:rPr lang="en-US" sz="1600" dirty="0">
                <a:solidFill>
                  <a:schemeClr val="bg1"/>
                </a:solidFill>
              </a:rPr>
              <a:t>19:11-27		</a:t>
            </a:r>
            <a:r>
              <a:rPr lang="en-US" sz="1600" dirty="0">
                <a:solidFill>
                  <a:schemeClr val="accent5">
                    <a:lumMod val="60000"/>
                    <a:lumOff val="40000"/>
                  </a:schemeClr>
                </a:solidFill>
              </a:rPr>
              <a:t>The parable of the pounds.</a:t>
            </a:r>
          </a:p>
          <a:p>
            <a:r>
              <a:rPr lang="en-US" sz="1600" dirty="0">
                <a:solidFill>
                  <a:schemeClr val="bg1"/>
                </a:solidFill>
              </a:rPr>
              <a:t>19:28-40		The triumphal entry into Jerusalem.</a:t>
            </a:r>
          </a:p>
          <a:p>
            <a:r>
              <a:rPr lang="en-US" sz="1600" dirty="0">
                <a:solidFill>
                  <a:schemeClr val="bg1"/>
                </a:solidFill>
              </a:rPr>
              <a:t>19:41-44		Jesus weeps over Jerusalem.</a:t>
            </a:r>
          </a:p>
          <a:p>
            <a:r>
              <a:rPr lang="en-US" sz="1600" dirty="0">
                <a:solidFill>
                  <a:schemeClr val="bg1"/>
                </a:solidFill>
              </a:rPr>
              <a:t>19:45-48		Again, Jesus cleanses the Temple court.</a:t>
            </a:r>
          </a:p>
          <a:p>
            <a:endParaRPr lang="en-US" sz="1600" dirty="0">
              <a:solidFill>
                <a:schemeClr val="bg1"/>
              </a:solidFill>
            </a:endParaRPr>
          </a:p>
          <a:p>
            <a:r>
              <a:rPr lang="en-US" sz="1600" b="1" dirty="0">
                <a:solidFill>
                  <a:schemeClr val="bg1"/>
                </a:solidFill>
              </a:rPr>
              <a:t>Temple Teachings</a:t>
            </a:r>
          </a:p>
          <a:p>
            <a:r>
              <a:rPr lang="en-US" sz="1600" dirty="0">
                <a:solidFill>
                  <a:schemeClr val="bg1"/>
                </a:solidFill>
              </a:rPr>
              <a:t>20:1-8		The authority of Jesus is questioned.</a:t>
            </a:r>
          </a:p>
          <a:p>
            <a:r>
              <a:rPr lang="en-US" sz="1600" dirty="0">
                <a:solidFill>
                  <a:schemeClr val="bg1"/>
                </a:solidFill>
              </a:rPr>
              <a:t>20:9-18		</a:t>
            </a:r>
            <a:r>
              <a:rPr lang="en-US" sz="1600" dirty="0">
                <a:solidFill>
                  <a:schemeClr val="accent5">
                    <a:lumMod val="60000"/>
                    <a:lumOff val="40000"/>
                  </a:schemeClr>
                </a:solidFill>
              </a:rPr>
              <a:t>The parable of the vineyard.</a:t>
            </a:r>
          </a:p>
          <a:p>
            <a:r>
              <a:rPr lang="en-US" sz="1600" dirty="0">
                <a:solidFill>
                  <a:schemeClr val="bg1"/>
                </a:solidFill>
              </a:rPr>
              <a:t>20:19-26		The question about tax money.</a:t>
            </a:r>
          </a:p>
          <a:p>
            <a:r>
              <a:rPr lang="en-US" sz="1600" dirty="0">
                <a:solidFill>
                  <a:schemeClr val="bg1"/>
                </a:solidFill>
              </a:rPr>
              <a:t>20:27-38		The Sadducees are silenced.</a:t>
            </a:r>
          </a:p>
          <a:p>
            <a:r>
              <a:rPr lang="en-US" sz="1600" dirty="0">
                <a:solidFill>
                  <a:schemeClr val="bg1"/>
                </a:solidFill>
              </a:rPr>
              <a:t>20:39-47		The scribes are interrogated.</a:t>
            </a:r>
          </a:p>
          <a:p>
            <a:endParaRPr lang="en-US" sz="1600" dirty="0">
              <a:solidFill>
                <a:schemeClr val="bg1"/>
              </a:solidFill>
            </a:endParaRPr>
          </a:p>
          <a:p>
            <a:r>
              <a:rPr lang="en-US" sz="1600" dirty="0">
                <a:solidFill>
                  <a:schemeClr val="bg1"/>
                </a:solidFill>
              </a:rPr>
              <a:t>21:1-4		Jesus observes the widow’s mite offering.</a:t>
            </a:r>
          </a:p>
          <a:p>
            <a:r>
              <a:rPr lang="en-US" sz="1600" dirty="0">
                <a:solidFill>
                  <a:schemeClr val="bg1"/>
                </a:solidFill>
              </a:rPr>
              <a:t>21:5-38		Jesus discusses the end-times issues.</a:t>
            </a:r>
          </a:p>
          <a:p>
            <a:endParaRPr lang="en-US" sz="1600" dirty="0">
              <a:solidFill>
                <a:schemeClr val="bg1"/>
              </a:solidFill>
            </a:endParaRPr>
          </a:p>
        </p:txBody>
      </p:sp>
    </p:spTree>
    <p:extLst>
      <p:ext uri="{BB962C8B-B14F-4D97-AF65-F5344CB8AC3E}">
        <p14:creationId xmlns:p14="http://schemas.microsoft.com/office/powerpoint/2010/main" val="1809308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s://daghewardmillsblog.files.wordpress.com/2013/07/accus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169" y="3567023"/>
            <a:ext cx="4615926" cy="3074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9:23-27</a:t>
            </a:r>
          </a:p>
        </p:txBody>
      </p:sp>
      <p:sp>
        <p:nvSpPr>
          <p:cNvPr id="9" name="Rectangle 8"/>
          <p:cNvSpPr/>
          <p:nvPr/>
        </p:nvSpPr>
        <p:spPr>
          <a:xfrm>
            <a:off x="130595" y="1276309"/>
            <a:ext cx="8532913" cy="3046988"/>
          </a:xfrm>
          <a:prstGeom prst="rect">
            <a:avLst/>
          </a:prstGeom>
        </p:spPr>
        <p:txBody>
          <a:bodyPr wrap="none">
            <a:spAutoFit/>
          </a:bodyPr>
          <a:lstStyle/>
          <a:p>
            <a:r>
              <a:rPr lang="en-US" sz="2400" dirty="0">
                <a:solidFill>
                  <a:schemeClr val="bg1"/>
                </a:solidFill>
              </a:rPr>
              <a:t>o	Accused of cannibalism</a:t>
            </a:r>
          </a:p>
          <a:p>
            <a:r>
              <a:rPr lang="en-US" sz="2400" dirty="0">
                <a:solidFill>
                  <a:schemeClr val="bg1"/>
                </a:solidFill>
              </a:rPr>
              <a:t>		</a:t>
            </a:r>
            <a:r>
              <a:rPr lang="en-US" dirty="0">
                <a:solidFill>
                  <a:schemeClr val="bg1"/>
                </a:solidFill>
              </a:rPr>
              <a:t>(Doctrines misunderstood)</a:t>
            </a:r>
          </a:p>
          <a:p>
            <a:r>
              <a:rPr lang="en-US" sz="2400" dirty="0">
                <a:solidFill>
                  <a:schemeClr val="bg1"/>
                </a:solidFill>
              </a:rPr>
              <a:t>o	Accused of atheism</a:t>
            </a:r>
          </a:p>
          <a:p>
            <a:r>
              <a:rPr lang="en-US" sz="2400" dirty="0">
                <a:solidFill>
                  <a:schemeClr val="bg1"/>
                </a:solidFill>
              </a:rPr>
              <a:t>		</a:t>
            </a:r>
            <a:r>
              <a:rPr lang="en-US" dirty="0">
                <a:solidFill>
                  <a:schemeClr val="bg1"/>
                </a:solidFill>
              </a:rPr>
              <a:t>(Against cultural norms &amp; values)</a:t>
            </a:r>
          </a:p>
          <a:p>
            <a:r>
              <a:rPr lang="en-US" sz="2400" dirty="0">
                <a:solidFill>
                  <a:schemeClr val="bg1"/>
                </a:solidFill>
              </a:rPr>
              <a:t>o	Accused of sedition (seeing a greater kingdom than Roman)</a:t>
            </a:r>
          </a:p>
          <a:p>
            <a:r>
              <a:rPr lang="en-US" sz="2400" dirty="0">
                <a:solidFill>
                  <a:schemeClr val="bg1"/>
                </a:solidFill>
              </a:rPr>
              <a:t>		</a:t>
            </a:r>
            <a:r>
              <a:rPr lang="en-US" dirty="0">
                <a:solidFill>
                  <a:schemeClr val="bg1"/>
                </a:solidFill>
              </a:rPr>
              <a:t>(Interfering with politics)</a:t>
            </a:r>
          </a:p>
          <a:p>
            <a:r>
              <a:rPr lang="en-US" sz="2400" dirty="0">
                <a:solidFill>
                  <a:schemeClr val="bg1"/>
                </a:solidFill>
              </a:rPr>
              <a:t>o	Starting fires (in Roman)</a:t>
            </a:r>
          </a:p>
          <a:p>
            <a:r>
              <a:rPr lang="en-US" sz="2400" dirty="0">
                <a:solidFill>
                  <a:schemeClr val="bg1"/>
                </a:solidFill>
              </a:rPr>
              <a:t>		</a:t>
            </a:r>
            <a:r>
              <a:rPr lang="en-US" dirty="0">
                <a:solidFill>
                  <a:schemeClr val="bg1"/>
                </a:solidFill>
              </a:rPr>
              <a:t>(When things go wrong)</a:t>
            </a:r>
          </a:p>
        </p:txBody>
      </p:sp>
      <p:sp>
        <p:nvSpPr>
          <p:cNvPr id="6" name="Rectangle 5"/>
          <p:cNvSpPr/>
          <p:nvPr/>
        </p:nvSpPr>
        <p:spPr>
          <a:xfrm>
            <a:off x="595662" y="818064"/>
            <a:ext cx="2363980" cy="369332"/>
          </a:xfrm>
          <a:prstGeom prst="rect">
            <a:avLst/>
          </a:prstGeom>
        </p:spPr>
        <p:txBody>
          <a:bodyPr wrap="none">
            <a:spAutoFit/>
          </a:bodyPr>
          <a:lstStyle/>
          <a:p>
            <a:r>
              <a:rPr lang="en-US" dirty="0">
                <a:solidFill>
                  <a:schemeClr val="bg1"/>
                </a:solidFill>
              </a:rPr>
              <a:t>Accusations We Face …</a:t>
            </a:r>
          </a:p>
        </p:txBody>
      </p:sp>
    </p:spTree>
    <p:extLst>
      <p:ext uri="{BB962C8B-B14F-4D97-AF65-F5344CB8AC3E}">
        <p14:creationId xmlns:p14="http://schemas.microsoft.com/office/powerpoint/2010/main" val="901157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9:23-27</a:t>
            </a:r>
          </a:p>
        </p:txBody>
      </p:sp>
      <p:sp>
        <p:nvSpPr>
          <p:cNvPr id="9" name="Rectangle 8"/>
          <p:cNvSpPr/>
          <p:nvPr/>
        </p:nvSpPr>
        <p:spPr>
          <a:xfrm>
            <a:off x="179148" y="525300"/>
            <a:ext cx="9763635" cy="3416320"/>
          </a:xfrm>
          <a:prstGeom prst="rect">
            <a:avLst/>
          </a:prstGeom>
        </p:spPr>
        <p:txBody>
          <a:bodyPr wrap="none">
            <a:spAutoFit/>
          </a:bodyPr>
          <a:lstStyle/>
          <a:p>
            <a:r>
              <a:rPr lang="en-US" dirty="0">
                <a:solidFill>
                  <a:schemeClr val="bg1"/>
                </a:solidFill>
              </a:rPr>
              <a:t>Sports Fans …</a:t>
            </a:r>
          </a:p>
          <a:p>
            <a:endParaRPr lang="en-US" dirty="0">
              <a:solidFill>
                <a:schemeClr val="bg1"/>
              </a:solidFill>
            </a:endParaRPr>
          </a:p>
          <a:p>
            <a:r>
              <a:rPr lang="en-US" dirty="0">
                <a:solidFill>
                  <a:schemeClr val="bg1"/>
                </a:solidFill>
              </a:rPr>
              <a:t>	… Invest money in purchasing tickets and gear that represent their teams</a:t>
            </a:r>
          </a:p>
          <a:p>
            <a:r>
              <a:rPr lang="en-US" dirty="0">
                <a:solidFill>
                  <a:schemeClr val="bg1"/>
                </a:solidFill>
              </a:rPr>
              <a:t>	… are not afraid to broadcast their beliefs</a:t>
            </a:r>
          </a:p>
          <a:p>
            <a:r>
              <a:rPr lang="en-US" dirty="0">
                <a:solidFill>
                  <a:schemeClr val="bg1"/>
                </a:solidFill>
              </a:rPr>
              <a:t>	… will drive for miles through any weather to see their teams</a:t>
            </a:r>
          </a:p>
          <a:p>
            <a:r>
              <a:rPr lang="en-US" dirty="0">
                <a:solidFill>
                  <a:schemeClr val="bg1"/>
                </a:solidFill>
              </a:rPr>
              <a:t>	… will memorize statistics on their </a:t>
            </a:r>
            <a:r>
              <a:rPr lang="en-US" dirty="0" err="1">
                <a:solidFill>
                  <a:schemeClr val="bg1"/>
                </a:solidFill>
              </a:rPr>
              <a:t>favourite</a:t>
            </a:r>
            <a:r>
              <a:rPr lang="en-US" dirty="0">
                <a:solidFill>
                  <a:schemeClr val="bg1"/>
                </a:solidFill>
              </a:rPr>
              <a:t> players</a:t>
            </a:r>
          </a:p>
          <a:p>
            <a:r>
              <a:rPr lang="en-US" dirty="0">
                <a:solidFill>
                  <a:schemeClr val="bg1"/>
                </a:solidFill>
              </a:rPr>
              <a:t>	… read the newspaper every day to ensure they know the standings</a:t>
            </a:r>
          </a:p>
          <a:p>
            <a:r>
              <a:rPr lang="en-US" dirty="0">
                <a:solidFill>
                  <a:schemeClr val="bg1"/>
                </a:solidFill>
              </a:rPr>
              <a:t>	… will sit in cold bleachers forever just to catch a glimpse … and yearn for the front row seats</a:t>
            </a:r>
          </a:p>
          <a:p>
            <a:r>
              <a:rPr lang="en-US" dirty="0">
                <a:solidFill>
                  <a:schemeClr val="bg1"/>
                </a:solidFill>
              </a:rPr>
              <a:t>	… will support their team no matter how bad they are nor what scandal they face</a:t>
            </a:r>
          </a:p>
          <a:p>
            <a:r>
              <a:rPr lang="en-US" dirty="0">
                <a:solidFill>
                  <a:schemeClr val="bg1"/>
                </a:solidFill>
              </a:rPr>
              <a:t>	… spend hours talking about their sport</a:t>
            </a:r>
          </a:p>
          <a:p>
            <a:r>
              <a:rPr lang="en-US" dirty="0">
                <a:solidFill>
                  <a:schemeClr val="bg1"/>
                </a:solidFill>
              </a:rPr>
              <a:t>	… will do anything to get THAT autograph … or THAT selfie</a:t>
            </a:r>
          </a:p>
          <a:p>
            <a:endParaRPr lang="en-US" dirty="0">
              <a:solidFill>
                <a:schemeClr val="bg1"/>
              </a:solidFill>
            </a:endParaRPr>
          </a:p>
        </p:txBody>
      </p:sp>
      <p:pic>
        <p:nvPicPr>
          <p:cNvPr id="2050" name="Picture 2" descr="http://assets.nerdwallet.com/blog/wp-content/uploads/2013/01/sports-f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74" y="3786760"/>
            <a:ext cx="4503626" cy="3062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bleacherreport.net/img/slides/photos/003/632/928/hi-res-a50440e5c40659209532fc5b267ea6cb_crop_north.jpg?w=630&amp;h=420&amp;q=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30917"/>
            <a:ext cx="4461226" cy="297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75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9:28-36</a:t>
            </a:r>
          </a:p>
        </p:txBody>
      </p:sp>
      <p:pic>
        <p:nvPicPr>
          <p:cNvPr id="1026" name="Picture 2" descr="http://www.thestationofthecross.com/wp-content/uploads/2015/07/Transfiguration-Cal-34-Ma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79231"/>
            <a:ext cx="9144000" cy="597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71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9:28-36</a:t>
            </a:r>
          </a:p>
        </p:txBody>
      </p:sp>
      <p:sp>
        <p:nvSpPr>
          <p:cNvPr id="3" name="TextBox 2"/>
          <p:cNvSpPr txBox="1"/>
          <p:nvPr/>
        </p:nvSpPr>
        <p:spPr>
          <a:xfrm>
            <a:off x="326002" y="234155"/>
            <a:ext cx="3997376" cy="707886"/>
          </a:xfrm>
          <a:prstGeom prst="rect">
            <a:avLst/>
          </a:prstGeom>
          <a:noFill/>
        </p:spPr>
        <p:txBody>
          <a:bodyPr wrap="none" rtlCol="0">
            <a:spAutoFit/>
          </a:bodyPr>
          <a:lstStyle/>
          <a:p>
            <a:r>
              <a:rPr lang="en-US" sz="4000" b="1" dirty="0">
                <a:ln w="22225">
                  <a:solidFill>
                    <a:schemeClr val="accent2"/>
                  </a:solidFill>
                  <a:prstDash val="solid"/>
                </a:ln>
                <a:solidFill>
                  <a:schemeClr val="accent2">
                    <a:lumMod val="40000"/>
                    <a:lumOff val="60000"/>
                  </a:schemeClr>
                </a:solidFill>
              </a:rPr>
              <a:t>Course Correction</a:t>
            </a:r>
          </a:p>
        </p:txBody>
      </p:sp>
      <p:pic>
        <p:nvPicPr>
          <p:cNvPr id="2050" name="Picture 2" descr="http://www.nacentralohio.com/wp-content/uploads/2013/10/Climate-Sc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3401" y="2782529"/>
            <a:ext cx="5780599" cy="40754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026" y="1002730"/>
            <a:ext cx="6883872" cy="4247317"/>
          </a:xfrm>
          <a:prstGeom prst="rect">
            <a:avLst/>
          </a:prstGeom>
          <a:noFill/>
        </p:spPr>
        <p:txBody>
          <a:bodyPr wrap="none" rtlCol="0">
            <a:spAutoFit/>
          </a:bodyPr>
          <a:lstStyle/>
          <a:p>
            <a:r>
              <a:rPr lang="en-US" dirty="0">
                <a:solidFill>
                  <a:schemeClr val="bg1"/>
                </a:solidFill>
              </a:rPr>
              <a:t>There are a number of sharp corrections the Lord needs to make in the </a:t>
            </a:r>
          </a:p>
          <a:p>
            <a:r>
              <a:rPr lang="en-US" dirty="0">
                <a:solidFill>
                  <a:schemeClr val="bg1"/>
                </a:solidFill>
              </a:rPr>
              <a:t>disciples lives at this juncture.</a:t>
            </a:r>
          </a:p>
          <a:p>
            <a:endParaRPr lang="en-US" dirty="0">
              <a:solidFill>
                <a:schemeClr val="bg1"/>
              </a:solidFill>
            </a:endParaRPr>
          </a:p>
          <a:p>
            <a:r>
              <a:rPr lang="en-US" dirty="0">
                <a:solidFill>
                  <a:schemeClr val="bg1"/>
                </a:solidFill>
              </a:rPr>
              <a:t>Source of spiritual power is not in ME! (Prayer &amp; fasting)</a:t>
            </a:r>
          </a:p>
          <a:p>
            <a:endParaRPr lang="en-US" dirty="0">
              <a:solidFill>
                <a:schemeClr val="bg1"/>
              </a:solidFill>
            </a:endParaRPr>
          </a:p>
          <a:p>
            <a:r>
              <a:rPr lang="en-US" dirty="0">
                <a:solidFill>
                  <a:schemeClr val="bg1"/>
                </a:solidFill>
              </a:rPr>
              <a:t>The true purpose of Jesus’s coming. (Redemption)</a:t>
            </a:r>
          </a:p>
          <a:p>
            <a:endParaRPr lang="en-US" dirty="0">
              <a:solidFill>
                <a:schemeClr val="bg1"/>
              </a:solidFill>
            </a:endParaRPr>
          </a:p>
          <a:p>
            <a:r>
              <a:rPr lang="en-US" dirty="0">
                <a:solidFill>
                  <a:schemeClr val="bg1"/>
                </a:solidFill>
              </a:rPr>
              <a:t>What does greatness really </a:t>
            </a:r>
          </a:p>
          <a:p>
            <a:r>
              <a:rPr lang="en-US" dirty="0">
                <a:solidFill>
                  <a:schemeClr val="bg1"/>
                </a:solidFill>
              </a:rPr>
              <a:t>means (Service)</a:t>
            </a:r>
          </a:p>
          <a:p>
            <a:endParaRPr lang="en-US" dirty="0">
              <a:solidFill>
                <a:schemeClr val="bg1"/>
              </a:solidFill>
            </a:endParaRPr>
          </a:p>
          <a:p>
            <a:r>
              <a:rPr lang="en-US" dirty="0">
                <a:solidFill>
                  <a:schemeClr val="bg1"/>
                </a:solidFill>
              </a:rPr>
              <a:t>Living with those that have not </a:t>
            </a:r>
          </a:p>
          <a:p>
            <a:r>
              <a:rPr lang="en-US" dirty="0">
                <a:solidFill>
                  <a:schemeClr val="bg1"/>
                </a:solidFill>
              </a:rPr>
              <a:t>yet reached spiritual life. (Grace)</a:t>
            </a:r>
          </a:p>
          <a:p>
            <a:endParaRPr lang="en-US" dirty="0">
              <a:solidFill>
                <a:schemeClr val="bg1"/>
              </a:solidFill>
            </a:endParaRPr>
          </a:p>
          <a:p>
            <a:r>
              <a:rPr lang="en-US" dirty="0">
                <a:solidFill>
                  <a:schemeClr val="bg1"/>
                </a:solidFill>
              </a:rPr>
              <a:t>What does it REALLY means to </a:t>
            </a:r>
          </a:p>
          <a:p>
            <a:r>
              <a:rPr lang="en-US" dirty="0">
                <a:solidFill>
                  <a:schemeClr val="bg1"/>
                </a:solidFill>
              </a:rPr>
              <a:t>be a disciple. (Discipleship)</a:t>
            </a:r>
          </a:p>
        </p:txBody>
      </p:sp>
    </p:spTree>
    <p:extLst>
      <p:ext uri="{BB962C8B-B14F-4D97-AF65-F5344CB8AC3E}">
        <p14:creationId xmlns:p14="http://schemas.microsoft.com/office/powerpoint/2010/main" val="3987545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9:37-45</a:t>
            </a:r>
          </a:p>
        </p:txBody>
      </p:sp>
      <p:sp>
        <p:nvSpPr>
          <p:cNvPr id="3" name="TextBox 2"/>
          <p:cNvSpPr txBox="1"/>
          <p:nvPr/>
        </p:nvSpPr>
        <p:spPr>
          <a:xfrm>
            <a:off x="326002" y="417955"/>
            <a:ext cx="494956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Nuggets from other Gospels</a:t>
            </a:r>
          </a:p>
        </p:txBody>
      </p:sp>
      <p:sp>
        <p:nvSpPr>
          <p:cNvPr id="2" name="TextBox 1"/>
          <p:cNvSpPr txBox="1"/>
          <p:nvPr/>
        </p:nvSpPr>
        <p:spPr>
          <a:xfrm>
            <a:off x="326002" y="1622932"/>
            <a:ext cx="8029762" cy="3970318"/>
          </a:xfrm>
          <a:prstGeom prst="rect">
            <a:avLst/>
          </a:prstGeom>
          <a:noFill/>
        </p:spPr>
        <p:txBody>
          <a:bodyPr wrap="none" rtlCol="0">
            <a:spAutoFit/>
          </a:bodyPr>
          <a:lstStyle/>
          <a:p>
            <a:r>
              <a:rPr lang="en-US" dirty="0">
                <a:solidFill>
                  <a:schemeClr val="bg1"/>
                </a:solidFill>
              </a:rPr>
              <a:t>Matthew 17:9	Jesus tells the disciples to tell no one until after the resurrection</a:t>
            </a:r>
          </a:p>
          <a:p>
            <a:r>
              <a:rPr lang="en-US" dirty="0">
                <a:solidFill>
                  <a:schemeClr val="bg1"/>
                </a:solidFill>
              </a:rPr>
              <a:t>Matthew 17:11	Elijah must yet come AND he has already come …</a:t>
            </a:r>
          </a:p>
          <a:p>
            <a:endParaRPr lang="en-US" dirty="0">
              <a:solidFill>
                <a:schemeClr val="bg1"/>
              </a:solidFill>
            </a:endParaRPr>
          </a:p>
          <a:p>
            <a:r>
              <a:rPr lang="en-US" dirty="0">
                <a:solidFill>
                  <a:schemeClr val="bg1"/>
                </a:solidFill>
              </a:rPr>
              <a:t>Matthew 17:19-20	Why were the disciples unable to cast it out?</a:t>
            </a:r>
          </a:p>
          <a:p>
            <a:r>
              <a:rPr lang="en-US" dirty="0">
                <a:solidFill>
                  <a:schemeClr val="bg1"/>
                </a:solidFill>
              </a:rPr>
              <a:t>			- Lack of faith</a:t>
            </a:r>
          </a:p>
          <a:p>
            <a:r>
              <a:rPr lang="en-US" dirty="0">
                <a:solidFill>
                  <a:schemeClr val="bg1"/>
                </a:solidFill>
              </a:rPr>
              <a:t>			- Lack of prayer (Mark 9:29)</a:t>
            </a:r>
          </a:p>
          <a:p>
            <a:endParaRPr lang="en-US" dirty="0">
              <a:solidFill>
                <a:schemeClr val="bg1"/>
              </a:solidFill>
            </a:endParaRPr>
          </a:p>
          <a:p>
            <a:r>
              <a:rPr lang="en-US" dirty="0">
                <a:solidFill>
                  <a:schemeClr val="bg1"/>
                </a:solidFill>
              </a:rPr>
              <a:t>Mark 9:14 	The teachers of the law were arguing with the disciples</a:t>
            </a:r>
          </a:p>
          <a:p>
            <a:r>
              <a:rPr lang="en-US" dirty="0">
                <a:solidFill>
                  <a:schemeClr val="bg1"/>
                </a:solidFill>
              </a:rPr>
              <a:t>Mark 9:21	The boy had been oppressed since childhood</a:t>
            </a:r>
          </a:p>
          <a:p>
            <a:r>
              <a:rPr lang="en-US" dirty="0">
                <a:solidFill>
                  <a:schemeClr val="bg1"/>
                </a:solidFill>
              </a:rPr>
              <a:t>Mark 9:22	“If you can”? Did the man have faith?</a:t>
            </a:r>
          </a:p>
          <a:p>
            <a:r>
              <a:rPr lang="en-US" dirty="0">
                <a:solidFill>
                  <a:schemeClr val="bg1"/>
                </a:solidFill>
              </a:rPr>
              <a:t>			- ‘Help my unbelief’</a:t>
            </a:r>
          </a:p>
          <a:p>
            <a:r>
              <a:rPr lang="en-US" dirty="0">
                <a:solidFill>
                  <a:schemeClr val="bg1"/>
                </a:solidFill>
              </a:rPr>
              <a:t>Mark 9:25	Jesus dealt with the demon as</a:t>
            </a:r>
          </a:p>
          <a:p>
            <a:r>
              <a:rPr lang="en-US" dirty="0">
                <a:solidFill>
                  <a:schemeClr val="bg1"/>
                </a:solidFill>
              </a:rPr>
              <a:t>		a crowd was running to Him</a:t>
            </a:r>
          </a:p>
          <a:p>
            <a:r>
              <a:rPr lang="en-US" dirty="0">
                <a:solidFill>
                  <a:schemeClr val="bg1"/>
                </a:solidFill>
              </a:rPr>
              <a:t>Mark 9:26	The boy appeared to be dead</a:t>
            </a:r>
          </a:p>
        </p:txBody>
      </p:sp>
    </p:spTree>
    <p:extLst>
      <p:ext uri="{BB962C8B-B14F-4D97-AF65-F5344CB8AC3E}">
        <p14:creationId xmlns:p14="http://schemas.microsoft.com/office/powerpoint/2010/main" val="4049312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9:37-45</a:t>
            </a:r>
          </a:p>
        </p:txBody>
      </p:sp>
      <p:sp>
        <p:nvSpPr>
          <p:cNvPr id="3" name="TextBox 2"/>
          <p:cNvSpPr txBox="1"/>
          <p:nvPr/>
        </p:nvSpPr>
        <p:spPr>
          <a:xfrm>
            <a:off x="326002" y="417955"/>
            <a:ext cx="494956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Nuggets from other Gospels</a:t>
            </a:r>
          </a:p>
        </p:txBody>
      </p:sp>
      <p:sp>
        <p:nvSpPr>
          <p:cNvPr id="2" name="TextBox 1"/>
          <p:cNvSpPr txBox="1"/>
          <p:nvPr/>
        </p:nvSpPr>
        <p:spPr>
          <a:xfrm>
            <a:off x="180345" y="1380171"/>
            <a:ext cx="8693085" cy="2031325"/>
          </a:xfrm>
          <a:prstGeom prst="rect">
            <a:avLst/>
          </a:prstGeom>
          <a:noFill/>
        </p:spPr>
        <p:txBody>
          <a:bodyPr wrap="none" rtlCol="0">
            <a:spAutoFit/>
          </a:bodyPr>
          <a:lstStyle/>
          <a:p>
            <a:r>
              <a:rPr lang="en-US" dirty="0">
                <a:solidFill>
                  <a:schemeClr val="bg1"/>
                </a:solidFill>
              </a:rPr>
              <a:t>What were the nine apostles feeling right now?</a:t>
            </a:r>
          </a:p>
          <a:p>
            <a:endParaRPr lang="en-US" dirty="0">
              <a:solidFill>
                <a:schemeClr val="bg1"/>
              </a:solidFill>
            </a:endParaRPr>
          </a:p>
          <a:p>
            <a:pPr marL="342900" indent="-342900">
              <a:buAutoNum type="alphaLcParenR"/>
            </a:pPr>
            <a:r>
              <a:rPr lang="en-US" dirty="0">
                <a:solidFill>
                  <a:schemeClr val="bg1"/>
                </a:solidFill>
              </a:rPr>
              <a:t>They had just come from a successful ministry of casting out demons</a:t>
            </a:r>
          </a:p>
          <a:p>
            <a:pPr marL="342900" indent="-342900">
              <a:buAutoNum type="alphaLcParenR"/>
            </a:pPr>
            <a:r>
              <a:rPr lang="en-US" dirty="0">
                <a:solidFill>
                  <a:schemeClr val="bg1"/>
                </a:solidFill>
              </a:rPr>
              <a:t>Jesus had left them to go up the mountain</a:t>
            </a:r>
          </a:p>
          <a:p>
            <a:pPr marL="342900" indent="-342900">
              <a:buAutoNum type="alphaLcParenR"/>
            </a:pPr>
            <a:r>
              <a:rPr lang="en-US" dirty="0">
                <a:solidFill>
                  <a:schemeClr val="bg1"/>
                </a:solidFill>
              </a:rPr>
              <a:t>They had publically failed to cast out this demon</a:t>
            </a:r>
          </a:p>
          <a:p>
            <a:pPr marL="342900" indent="-342900">
              <a:buAutoNum type="alphaLcParenR"/>
            </a:pPr>
            <a:r>
              <a:rPr lang="en-US" dirty="0">
                <a:solidFill>
                  <a:schemeClr val="bg1"/>
                </a:solidFill>
              </a:rPr>
              <a:t>Jesus had taken the “special” three with Him. What about the rest of them?</a:t>
            </a:r>
          </a:p>
          <a:p>
            <a:pPr marL="342900" indent="-342900">
              <a:buAutoNum type="alphaLcParenR"/>
            </a:pPr>
            <a:r>
              <a:rPr lang="en-US" dirty="0">
                <a:solidFill>
                  <a:schemeClr val="bg1"/>
                </a:solidFill>
              </a:rPr>
              <a:t>Now they were arguing with the religious leaders regarding their allegiance to Christ</a:t>
            </a:r>
          </a:p>
        </p:txBody>
      </p:sp>
      <p:pic>
        <p:nvPicPr>
          <p:cNvPr id="1026" name="Picture 2" descr="http://joblicity.com/wp-content/uploads/2014/07/motivation-after-fail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02" y="3525281"/>
            <a:ext cx="4655397" cy="309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78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9:37-45</a:t>
            </a:r>
          </a:p>
        </p:txBody>
      </p:sp>
      <p:sp>
        <p:nvSpPr>
          <p:cNvPr id="3" name="TextBox 2"/>
          <p:cNvSpPr txBox="1"/>
          <p:nvPr/>
        </p:nvSpPr>
        <p:spPr>
          <a:xfrm>
            <a:off x="326002" y="417955"/>
            <a:ext cx="494956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Nuggets from other Gospels</a:t>
            </a:r>
          </a:p>
        </p:txBody>
      </p:sp>
      <p:sp>
        <p:nvSpPr>
          <p:cNvPr id="2" name="TextBox 1"/>
          <p:cNvSpPr txBox="1"/>
          <p:nvPr/>
        </p:nvSpPr>
        <p:spPr>
          <a:xfrm>
            <a:off x="175263" y="988673"/>
            <a:ext cx="8968737" cy="2585323"/>
          </a:xfrm>
          <a:prstGeom prst="rect">
            <a:avLst/>
          </a:prstGeom>
          <a:noFill/>
        </p:spPr>
        <p:txBody>
          <a:bodyPr wrap="none" rtlCol="0">
            <a:spAutoFit/>
          </a:bodyPr>
          <a:lstStyle/>
          <a:p>
            <a:r>
              <a:rPr lang="en-US" dirty="0">
                <a:solidFill>
                  <a:schemeClr val="bg1"/>
                </a:solidFill>
              </a:rPr>
              <a:t>Thomas Edison: microphone, phonograph, incandescent light, the storage battery, </a:t>
            </a:r>
          </a:p>
          <a:p>
            <a:r>
              <a:rPr lang="en-US" dirty="0">
                <a:solidFill>
                  <a:schemeClr val="bg1"/>
                </a:solidFill>
              </a:rPr>
              <a:t>	            talking movies (plus over 1000 other devices)</a:t>
            </a:r>
          </a:p>
          <a:p>
            <a:endParaRPr lang="en-US" dirty="0">
              <a:solidFill>
                <a:schemeClr val="bg1"/>
              </a:solidFill>
            </a:endParaRPr>
          </a:p>
          <a:p>
            <a:r>
              <a:rPr lang="en-US" dirty="0">
                <a:solidFill>
                  <a:schemeClr val="bg1"/>
                </a:solidFill>
              </a:rPr>
              <a:t>December 1914 he had worked for 10 years on a storage battery. </a:t>
            </a:r>
          </a:p>
          <a:p>
            <a:r>
              <a:rPr lang="en-US" dirty="0">
                <a:solidFill>
                  <a:schemeClr val="bg1"/>
                </a:solidFill>
              </a:rPr>
              <a:t>This had greatly strained his finances. This particular evening spontaneous combustion had </a:t>
            </a:r>
          </a:p>
          <a:p>
            <a:r>
              <a:rPr lang="en-US" dirty="0">
                <a:solidFill>
                  <a:schemeClr val="bg1"/>
                </a:solidFill>
              </a:rPr>
              <a:t>broken out in the film room. Within minutes all the packing compounds, celluloid for records </a:t>
            </a:r>
          </a:p>
          <a:p>
            <a:r>
              <a:rPr lang="en-US" dirty="0">
                <a:solidFill>
                  <a:schemeClr val="bg1"/>
                </a:solidFill>
              </a:rPr>
              <a:t>and film, and other flammable goods were in flames. Fire companies from eight surrounding </a:t>
            </a:r>
          </a:p>
          <a:p>
            <a:r>
              <a:rPr lang="en-US" dirty="0">
                <a:solidFill>
                  <a:schemeClr val="bg1"/>
                </a:solidFill>
              </a:rPr>
              <a:t>towns arrived, but the heat was so intense and the water pressure so low that the attempt to </a:t>
            </a:r>
          </a:p>
          <a:p>
            <a:r>
              <a:rPr lang="en-US" dirty="0">
                <a:solidFill>
                  <a:schemeClr val="bg1"/>
                </a:solidFill>
              </a:rPr>
              <a:t>douse the flames was futile. Everything was destroyed. Edison was 67.</a:t>
            </a:r>
          </a:p>
        </p:txBody>
      </p:sp>
      <p:pic>
        <p:nvPicPr>
          <p:cNvPr id="2050" name="Picture 2" descr="http://a1.files.biography.com/image/upload/c_fill,cs_srgb,dpr_1.0,g_face,h_300,q_80,w_300/MTE4MDAzNDEwNTEzMDA0MDQ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20" y="3573997"/>
            <a:ext cx="3163634" cy="31636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lennstovall.com/images/articles/edison_fi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3218" y="3492508"/>
            <a:ext cx="4563030" cy="334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07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9:37-45</a:t>
            </a:r>
          </a:p>
        </p:txBody>
      </p:sp>
      <p:sp>
        <p:nvSpPr>
          <p:cNvPr id="3" name="TextBox 2"/>
          <p:cNvSpPr txBox="1"/>
          <p:nvPr/>
        </p:nvSpPr>
        <p:spPr>
          <a:xfrm>
            <a:off x="326002" y="417955"/>
            <a:ext cx="494956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Nuggets from other Gospels</a:t>
            </a:r>
          </a:p>
        </p:txBody>
      </p:sp>
      <p:sp>
        <p:nvSpPr>
          <p:cNvPr id="2" name="TextBox 1"/>
          <p:cNvSpPr txBox="1"/>
          <p:nvPr/>
        </p:nvSpPr>
        <p:spPr>
          <a:xfrm>
            <a:off x="83241" y="1002730"/>
            <a:ext cx="8874289" cy="3693319"/>
          </a:xfrm>
          <a:prstGeom prst="rect">
            <a:avLst/>
          </a:prstGeom>
          <a:noFill/>
        </p:spPr>
        <p:txBody>
          <a:bodyPr wrap="none" rtlCol="0">
            <a:spAutoFit/>
          </a:bodyPr>
          <a:lstStyle/>
          <a:p>
            <a:r>
              <a:rPr lang="en-US" dirty="0">
                <a:solidFill>
                  <a:schemeClr val="bg1"/>
                </a:solidFill>
              </a:rPr>
              <a:t>With all his assets going up in a whoosh (although the damage exceeded two million dollars, </a:t>
            </a:r>
          </a:p>
          <a:p>
            <a:r>
              <a:rPr lang="en-US" dirty="0">
                <a:solidFill>
                  <a:schemeClr val="bg1"/>
                </a:solidFill>
              </a:rPr>
              <a:t>the buildings were only insured for $238,000 because they were made of concrete and </a:t>
            </a:r>
          </a:p>
          <a:p>
            <a:r>
              <a:rPr lang="en-US" dirty="0">
                <a:solidFill>
                  <a:schemeClr val="bg1"/>
                </a:solidFill>
              </a:rPr>
              <a:t>thought to be fireproof), would his spirit be broken?</a:t>
            </a:r>
          </a:p>
          <a:p>
            <a:endParaRPr lang="en-US" dirty="0">
              <a:solidFill>
                <a:schemeClr val="bg1"/>
              </a:solidFill>
            </a:endParaRPr>
          </a:p>
          <a:p>
            <a:r>
              <a:rPr lang="en-US" dirty="0">
                <a:solidFill>
                  <a:schemeClr val="bg1"/>
                </a:solidFill>
              </a:rPr>
              <a:t>The inventor’s 24-year old son, Charles, searched frantically for his father. He finally found </a:t>
            </a:r>
          </a:p>
          <a:p>
            <a:r>
              <a:rPr lang="en-US" dirty="0">
                <a:solidFill>
                  <a:schemeClr val="bg1"/>
                </a:solidFill>
              </a:rPr>
              <a:t>him, calmly watching the fire, his face glowing in the reflection, his white hair blowing in the </a:t>
            </a:r>
          </a:p>
          <a:p>
            <a:r>
              <a:rPr lang="en-US" dirty="0">
                <a:solidFill>
                  <a:schemeClr val="bg1"/>
                </a:solidFill>
              </a:rPr>
              <a:t>wind. “My heart ached for him,” said Charles. “He was 67—no longer a young man—and </a:t>
            </a:r>
          </a:p>
          <a:p>
            <a:r>
              <a:rPr lang="en-US" dirty="0">
                <a:solidFill>
                  <a:schemeClr val="bg1"/>
                </a:solidFill>
              </a:rPr>
              <a:t>everything was going up in flames. When </a:t>
            </a:r>
          </a:p>
          <a:p>
            <a:r>
              <a:rPr lang="en-US" dirty="0">
                <a:solidFill>
                  <a:schemeClr val="bg1"/>
                </a:solidFill>
              </a:rPr>
              <a:t>he saw me, he shouted, ‘Charles, where’s </a:t>
            </a:r>
          </a:p>
          <a:p>
            <a:r>
              <a:rPr lang="en-US" dirty="0">
                <a:solidFill>
                  <a:schemeClr val="bg1"/>
                </a:solidFill>
              </a:rPr>
              <a:t>your mother?’ When I told him I didn’t </a:t>
            </a:r>
          </a:p>
          <a:p>
            <a:r>
              <a:rPr lang="en-US" dirty="0">
                <a:solidFill>
                  <a:schemeClr val="bg1"/>
                </a:solidFill>
              </a:rPr>
              <a:t>know, he said, ‘Find her. Bring her here. </a:t>
            </a:r>
          </a:p>
          <a:p>
            <a:r>
              <a:rPr lang="en-US" dirty="0">
                <a:solidFill>
                  <a:schemeClr val="bg1"/>
                </a:solidFill>
              </a:rPr>
              <a:t>She will never see anything like this as </a:t>
            </a:r>
          </a:p>
          <a:p>
            <a:r>
              <a:rPr lang="en-US" dirty="0">
                <a:solidFill>
                  <a:schemeClr val="bg1"/>
                </a:solidFill>
              </a:rPr>
              <a:t>long as she lives.’”</a:t>
            </a:r>
          </a:p>
        </p:txBody>
      </p:sp>
      <p:pic>
        <p:nvPicPr>
          <p:cNvPr id="3074" name="Picture 2" descr="http://cf.collectorsweekly.com/stories/yqFlIN3L67IYk37r52Iwd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774" y="3042605"/>
            <a:ext cx="5005386" cy="375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43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9:37-45</a:t>
            </a:r>
          </a:p>
        </p:txBody>
      </p:sp>
      <p:sp>
        <p:nvSpPr>
          <p:cNvPr id="3" name="TextBox 2"/>
          <p:cNvSpPr txBox="1"/>
          <p:nvPr/>
        </p:nvSpPr>
        <p:spPr>
          <a:xfrm>
            <a:off x="326002" y="417955"/>
            <a:ext cx="494956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Nuggets from other Gospels</a:t>
            </a:r>
          </a:p>
        </p:txBody>
      </p:sp>
      <p:sp>
        <p:nvSpPr>
          <p:cNvPr id="2" name="TextBox 1"/>
          <p:cNvSpPr txBox="1"/>
          <p:nvPr/>
        </p:nvSpPr>
        <p:spPr>
          <a:xfrm>
            <a:off x="122997" y="1167679"/>
            <a:ext cx="8640571" cy="923330"/>
          </a:xfrm>
          <a:prstGeom prst="rect">
            <a:avLst/>
          </a:prstGeom>
          <a:noFill/>
        </p:spPr>
        <p:txBody>
          <a:bodyPr wrap="none" rtlCol="0">
            <a:spAutoFit/>
          </a:bodyPr>
          <a:lstStyle/>
          <a:p>
            <a:r>
              <a:rPr lang="en-US" dirty="0">
                <a:solidFill>
                  <a:schemeClr val="bg1"/>
                </a:solidFill>
              </a:rPr>
              <a:t>The next morning, Edison looked at the ruins and said, “There is great value in disaster. </a:t>
            </a:r>
          </a:p>
          <a:p>
            <a:r>
              <a:rPr lang="en-US" dirty="0">
                <a:solidFill>
                  <a:schemeClr val="bg1"/>
                </a:solidFill>
              </a:rPr>
              <a:t>All our mistakes are burned up. Thank God we can start anew.” Three weeks after the fire, </a:t>
            </a:r>
          </a:p>
          <a:p>
            <a:r>
              <a:rPr lang="en-US" dirty="0">
                <a:solidFill>
                  <a:schemeClr val="bg1"/>
                </a:solidFill>
              </a:rPr>
              <a:t>Edison managed to deliver the first phonograph.</a:t>
            </a:r>
          </a:p>
        </p:txBody>
      </p:sp>
      <p:pic>
        <p:nvPicPr>
          <p:cNvPr id="3076" name="Picture 4" descr="http://www.onedof.com/sites/onedof.com/files/images/Ed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496" y="2192943"/>
            <a:ext cx="8118230" cy="456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09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9:46-48</a:t>
            </a:r>
          </a:p>
        </p:txBody>
      </p:sp>
      <p:sp>
        <p:nvSpPr>
          <p:cNvPr id="3" name="TextBox 2"/>
          <p:cNvSpPr txBox="1"/>
          <p:nvPr/>
        </p:nvSpPr>
        <p:spPr>
          <a:xfrm>
            <a:off x="326002" y="417955"/>
            <a:ext cx="3804439"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The Least Of These …</a:t>
            </a:r>
          </a:p>
        </p:txBody>
      </p:sp>
      <p:pic>
        <p:nvPicPr>
          <p:cNvPr id="2" name="Picture 2" descr="http://leadershipfreak.files.wordpress.com/2010/08/cofident-humi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945" y="3817771"/>
            <a:ext cx="4317769" cy="2874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5854" y="1099936"/>
            <a:ext cx="8614704" cy="3139321"/>
          </a:xfrm>
          <a:prstGeom prst="rect">
            <a:avLst/>
          </a:prstGeom>
        </p:spPr>
        <p:txBody>
          <a:bodyPr wrap="square">
            <a:spAutoFit/>
          </a:bodyPr>
          <a:lstStyle/>
          <a:p>
            <a:r>
              <a:rPr lang="en-US" dirty="0">
                <a:solidFill>
                  <a:schemeClr val="bg1"/>
                </a:solidFill>
              </a:rPr>
              <a:t>What is so important about welcoming the least?</a:t>
            </a:r>
          </a:p>
          <a:p>
            <a:endParaRPr lang="en-US" dirty="0">
              <a:solidFill>
                <a:schemeClr val="bg1"/>
              </a:solidFill>
            </a:endParaRPr>
          </a:p>
          <a:p>
            <a:r>
              <a:rPr lang="en-US" dirty="0">
                <a:solidFill>
                  <a:schemeClr val="bg1"/>
                </a:solidFill>
              </a:rPr>
              <a:t>o	They cannot repay? This purifies my motive.</a:t>
            </a:r>
          </a:p>
          <a:p>
            <a:r>
              <a:rPr lang="en-US" dirty="0">
                <a:solidFill>
                  <a:schemeClr val="bg1"/>
                </a:solidFill>
              </a:rPr>
              <a:t>o	They cannot provide for themselves. We become a dispenser of grace.</a:t>
            </a:r>
          </a:p>
          <a:p>
            <a:r>
              <a:rPr lang="en-US" dirty="0">
                <a:solidFill>
                  <a:schemeClr val="bg1"/>
                </a:solidFill>
              </a:rPr>
              <a:t>		- God honors us when He burdens our hearts</a:t>
            </a:r>
          </a:p>
          <a:p>
            <a:r>
              <a:rPr lang="en-US" dirty="0">
                <a:solidFill>
                  <a:schemeClr val="bg1"/>
                </a:solidFill>
              </a:rPr>
              <a:t>o	This mirrors the character of God (grace) and allows Him to be revealed.</a:t>
            </a:r>
          </a:p>
          <a:p>
            <a:r>
              <a:rPr lang="en-US" dirty="0">
                <a:solidFill>
                  <a:schemeClr val="bg1"/>
                </a:solidFill>
              </a:rPr>
              <a:t>o	We should not be able to bear the thought of someone hurting when we can </a:t>
            </a:r>
          </a:p>
          <a:p>
            <a:r>
              <a:rPr lang="en-US" dirty="0">
                <a:solidFill>
                  <a:schemeClr val="bg1"/>
                </a:solidFill>
              </a:rPr>
              <a:t>	help.</a:t>
            </a:r>
          </a:p>
          <a:p>
            <a:r>
              <a:rPr lang="en-US" dirty="0">
                <a:solidFill>
                  <a:schemeClr val="bg1"/>
                </a:solidFill>
              </a:rPr>
              <a:t>o	To do these simple, quiet, unassuming acts for others (that the world considers 	unimportant) keeps our own hearts </a:t>
            </a:r>
          </a:p>
          <a:p>
            <a:r>
              <a:rPr lang="en-US" dirty="0">
                <a:solidFill>
                  <a:schemeClr val="bg1"/>
                </a:solidFill>
              </a:rPr>
              <a:t>	from seeking prestige and fame.</a:t>
            </a:r>
          </a:p>
        </p:txBody>
      </p:sp>
    </p:spTree>
    <p:extLst>
      <p:ext uri="{BB962C8B-B14F-4D97-AF65-F5344CB8AC3E}">
        <p14:creationId xmlns:p14="http://schemas.microsoft.com/office/powerpoint/2010/main" val="45879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4112" y="121920"/>
            <a:ext cx="5533694" cy="6494085"/>
          </a:xfrm>
          <a:prstGeom prst="rect">
            <a:avLst/>
          </a:prstGeom>
          <a:noFill/>
        </p:spPr>
        <p:txBody>
          <a:bodyPr wrap="none" rtlCol="0">
            <a:spAutoFit/>
          </a:bodyPr>
          <a:lstStyle/>
          <a:p>
            <a:r>
              <a:rPr lang="en-US" sz="1600" b="1" dirty="0">
                <a:solidFill>
                  <a:schemeClr val="bg1"/>
                </a:solidFill>
              </a:rPr>
              <a:t>The Suffering And Resurrection Of The Lord</a:t>
            </a:r>
          </a:p>
          <a:p>
            <a:r>
              <a:rPr lang="en-US" sz="1600" dirty="0">
                <a:solidFill>
                  <a:schemeClr val="bg1"/>
                </a:solidFill>
              </a:rPr>
              <a:t>22:1-2		The plot to kill Jesus</a:t>
            </a:r>
          </a:p>
          <a:p>
            <a:r>
              <a:rPr lang="en-US" sz="1600" dirty="0">
                <a:solidFill>
                  <a:schemeClr val="bg1"/>
                </a:solidFill>
              </a:rPr>
              <a:t>22:3-6		The treachery of Judas</a:t>
            </a:r>
          </a:p>
          <a:p>
            <a:r>
              <a:rPr lang="en-US" sz="1600" dirty="0">
                <a:solidFill>
                  <a:schemeClr val="bg1"/>
                </a:solidFill>
              </a:rPr>
              <a:t>22:7-13		The preparations for the Passover.</a:t>
            </a:r>
          </a:p>
          <a:p>
            <a:r>
              <a:rPr lang="en-US" sz="1600" dirty="0">
                <a:solidFill>
                  <a:schemeClr val="bg1"/>
                </a:solidFill>
              </a:rPr>
              <a:t>22:14-18		The last Passover.</a:t>
            </a:r>
          </a:p>
          <a:p>
            <a:r>
              <a:rPr lang="en-US" sz="1600" dirty="0">
                <a:solidFill>
                  <a:schemeClr val="bg1"/>
                </a:solidFill>
              </a:rPr>
              <a:t>22:19-20		The Lord’s supper is instituted.</a:t>
            </a:r>
          </a:p>
          <a:p>
            <a:r>
              <a:rPr lang="en-US" sz="1600" dirty="0">
                <a:solidFill>
                  <a:schemeClr val="bg1"/>
                </a:solidFill>
              </a:rPr>
              <a:t>22:21-23		The announcement of the betrayal.</a:t>
            </a:r>
          </a:p>
          <a:p>
            <a:r>
              <a:rPr lang="en-US" sz="1600" dirty="0">
                <a:solidFill>
                  <a:schemeClr val="bg1"/>
                </a:solidFill>
              </a:rPr>
              <a:t>22:24-30		The Apostle’s place in the future kingdom.</a:t>
            </a:r>
          </a:p>
          <a:p>
            <a:r>
              <a:rPr lang="en-US" sz="1600" dirty="0">
                <a:solidFill>
                  <a:schemeClr val="bg1"/>
                </a:solidFill>
              </a:rPr>
              <a:t>22:31-34		Jesus predicts Peter’s denial.</a:t>
            </a:r>
          </a:p>
          <a:p>
            <a:r>
              <a:rPr lang="en-US" sz="1600" dirty="0">
                <a:solidFill>
                  <a:schemeClr val="bg1"/>
                </a:solidFill>
              </a:rPr>
              <a:t>22:35-38		Jesus predicts future conflicts.</a:t>
            </a:r>
          </a:p>
          <a:p>
            <a:r>
              <a:rPr lang="en-US" sz="1600" dirty="0">
                <a:solidFill>
                  <a:schemeClr val="bg1"/>
                </a:solidFill>
              </a:rPr>
              <a:t>22:39-46		Jesus prays in the Garden of Gethsemane.</a:t>
            </a:r>
          </a:p>
          <a:p>
            <a:r>
              <a:rPr lang="en-US" sz="1600" dirty="0">
                <a:solidFill>
                  <a:schemeClr val="bg1"/>
                </a:solidFill>
              </a:rPr>
              <a:t> </a:t>
            </a:r>
          </a:p>
          <a:p>
            <a:r>
              <a:rPr lang="en-US" sz="1600" dirty="0">
                <a:solidFill>
                  <a:schemeClr val="bg1"/>
                </a:solidFill>
              </a:rPr>
              <a:t>22:47-53		Jesus is betrayed.</a:t>
            </a:r>
          </a:p>
          <a:p>
            <a:r>
              <a:rPr lang="en-US" sz="1600" dirty="0">
                <a:solidFill>
                  <a:schemeClr val="bg1"/>
                </a:solidFill>
              </a:rPr>
              <a:t>22:54-65		Jesus is arrested</a:t>
            </a:r>
          </a:p>
          <a:p>
            <a:r>
              <a:rPr lang="en-US" sz="1600" dirty="0">
                <a:solidFill>
                  <a:schemeClr val="bg1"/>
                </a:solidFill>
              </a:rPr>
              <a:t>22:66 - 23:26  	The various trials</a:t>
            </a:r>
          </a:p>
          <a:p>
            <a:r>
              <a:rPr lang="en-US" sz="1600" dirty="0">
                <a:solidFill>
                  <a:schemeClr val="bg1"/>
                </a:solidFill>
              </a:rPr>
              <a:t>23:27-38		The crucifixion</a:t>
            </a:r>
          </a:p>
          <a:p>
            <a:r>
              <a:rPr lang="en-US" sz="1600" dirty="0">
                <a:solidFill>
                  <a:schemeClr val="bg1"/>
                </a:solidFill>
              </a:rPr>
              <a:t>23:39-45		The thief that repents.</a:t>
            </a:r>
          </a:p>
          <a:p>
            <a:r>
              <a:rPr lang="en-US" sz="1600" dirty="0">
                <a:solidFill>
                  <a:schemeClr val="bg1"/>
                </a:solidFill>
              </a:rPr>
              <a:t>23:46-49		The death of Christ.</a:t>
            </a:r>
          </a:p>
          <a:p>
            <a:r>
              <a:rPr lang="en-US" sz="1600" dirty="0">
                <a:solidFill>
                  <a:schemeClr val="bg1"/>
                </a:solidFill>
              </a:rPr>
              <a:t>23:50-56		The burial of Christ</a:t>
            </a:r>
          </a:p>
          <a:p>
            <a:endParaRPr lang="en-US" sz="1600" dirty="0">
              <a:solidFill>
                <a:schemeClr val="bg1"/>
              </a:solidFill>
            </a:endParaRPr>
          </a:p>
          <a:p>
            <a:r>
              <a:rPr lang="en-US" sz="1600" dirty="0">
                <a:solidFill>
                  <a:schemeClr val="bg1"/>
                </a:solidFill>
              </a:rPr>
              <a:t>24:1-12		The resurrection of Christ</a:t>
            </a:r>
          </a:p>
          <a:p>
            <a:r>
              <a:rPr lang="en-US" sz="1600" dirty="0">
                <a:solidFill>
                  <a:schemeClr val="bg1"/>
                </a:solidFill>
              </a:rPr>
              <a:t>24:13-35		Jesus appears to the disciples on the </a:t>
            </a:r>
          </a:p>
          <a:p>
            <a:r>
              <a:rPr lang="en-US" sz="1600" dirty="0">
                <a:solidFill>
                  <a:schemeClr val="bg1"/>
                </a:solidFill>
              </a:rPr>
              <a:t>		road to Emmaus</a:t>
            </a:r>
          </a:p>
          <a:p>
            <a:r>
              <a:rPr lang="en-US" sz="1600" dirty="0">
                <a:solidFill>
                  <a:schemeClr val="bg1"/>
                </a:solidFill>
              </a:rPr>
              <a:t>24:36-43		Jesus appears to the eleven.</a:t>
            </a:r>
          </a:p>
          <a:p>
            <a:r>
              <a:rPr lang="en-US" sz="1600" dirty="0">
                <a:solidFill>
                  <a:schemeClr val="bg1"/>
                </a:solidFill>
              </a:rPr>
              <a:t>24:44-49		Jesus gives the great commission.</a:t>
            </a:r>
          </a:p>
          <a:p>
            <a:r>
              <a:rPr lang="en-US" sz="1600" dirty="0">
                <a:solidFill>
                  <a:schemeClr val="bg1"/>
                </a:solidFill>
              </a:rPr>
              <a:t>24:50-53		The ascension of Christ</a:t>
            </a:r>
          </a:p>
        </p:txBody>
      </p:sp>
    </p:spTree>
    <p:extLst>
      <p:ext uri="{BB962C8B-B14F-4D97-AF65-F5344CB8AC3E}">
        <p14:creationId xmlns:p14="http://schemas.microsoft.com/office/powerpoint/2010/main" val="3798974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41414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What IS a Disciple?</a:t>
            </a:r>
          </a:p>
        </p:txBody>
      </p:sp>
      <p:pic>
        <p:nvPicPr>
          <p:cNvPr id="1028" name="Picture 4" descr="http://www.mikereyfman.com/Photography-Landscape-Nature/Meteora-Monasteries-Greece/big/MR01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709" y="2643124"/>
            <a:ext cx="6569890" cy="41078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inspirationalconnections.com/wp-content/uploads/2014/08/5-of-the-worlds-most-inaccessible-monasteri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97" y="1002730"/>
            <a:ext cx="4035606" cy="2683679"/>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1030" name="Picture 6" descr="http://msnbcmedia.msn.com/j/MSNBC/Components/Photo/_new/121018-bodyOdd-brain2p.380;380;7;7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97" y="4113055"/>
            <a:ext cx="2211276" cy="22112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indiatvnews.com/businessindia/Banks_offering_32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4494" y="927158"/>
            <a:ext cx="3167608" cy="2222883"/>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70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414140"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What IS a Disciple?</a:t>
            </a:r>
          </a:p>
        </p:txBody>
      </p:sp>
      <p:sp>
        <p:nvSpPr>
          <p:cNvPr id="2" name="TextBox 1"/>
          <p:cNvSpPr txBox="1"/>
          <p:nvPr/>
        </p:nvSpPr>
        <p:spPr>
          <a:xfrm>
            <a:off x="326002" y="1330084"/>
            <a:ext cx="8574270" cy="4524315"/>
          </a:xfrm>
          <a:prstGeom prst="rect">
            <a:avLst/>
          </a:prstGeom>
          <a:noFill/>
        </p:spPr>
        <p:txBody>
          <a:bodyPr wrap="none" rtlCol="0">
            <a:spAutoFit/>
          </a:bodyPr>
          <a:lstStyle/>
          <a:p>
            <a:r>
              <a:rPr lang="en-US" dirty="0">
                <a:solidFill>
                  <a:schemeClr val="bg1"/>
                </a:solidFill>
              </a:rPr>
              <a:t>So Moses went out and told the people what the LORD had said. He brought together </a:t>
            </a:r>
          </a:p>
          <a:p>
            <a:r>
              <a:rPr lang="en-US" dirty="0">
                <a:solidFill>
                  <a:schemeClr val="bg1"/>
                </a:solidFill>
              </a:rPr>
              <a:t>seventy of their elders and made them stand round the Tent. Then the LORD came down </a:t>
            </a:r>
          </a:p>
          <a:p>
            <a:r>
              <a:rPr lang="en-US" dirty="0">
                <a:solidFill>
                  <a:schemeClr val="bg1"/>
                </a:solidFill>
              </a:rPr>
              <a:t>in the cloud and spoke with him, and he took of the Spirit that was on him and put the </a:t>
            </a:r>
          </a:p>
          <a:p>
            <a:r>
              <a:rPr lang="en-US" dirty="0">
                <a:solidFill>
                  <a:schemeClr val="bg1"/>
                </a:solidFill>
              </a:rPr>
              <a:t>Spirit on the seventy elders. When the Spirit rested on them, they prophesied, but they </a:t>
            </a:r>
          </a:p>
          <a:p>
            <a:r>
              <a:rPr lang="en-US" dirty="0">
                <a:solidFill>
                  <a:schemeClr val="bg1"/>
                </a:solidFill>
              </a:rPr>
              <a:t>did not do so again. However, two men, whose names were </a:t>
            </a:r>
            <a:r>
              <a:rPr lang="en-US" dirty="0" err="1">
                <a:solidFill>
                  <a:schemeClr val="bg1"/>
                </a:solidFill>
              </a:rPr>
              <a:t>Eldad</a:t>
            </a:r>
            <a:r>
              <a:rPr lang="en-US" dirty="0">
                <a:solidFill>
                  <a:schemeClr val="bg1"/>
                </a:solidFill>
              </a:rPr>
              <a:t> and </a:t>
            </a:r>
            <a:r>
              <a:rPr lang="en-US" dirty="0" err="1">
                <a:solidFill>
                  <a:schemeClr val="bg1"/>
                </a:solidFill>
              </a:rPr>
              <a:t>Medad</a:t>
            </a:r>
            <a:r>
              <a:rPr lang="en-US" dirty="0">
                <a:solidFill>
                  <a:schemeClr val="bg1"/>
                </a:solidFill>
              </a:rPr>
              <a:t>, had </a:t>
            </a:r>
          </a:p>
          <a:p>
            <a:r>
              <a:rPr lang="en-US" dirty="0">
                <a:solidFill>
                  <a:schemeClr val="bg1"/>
                </a:solidFill>
              </a:rPr>
              <a:t>remained in the camp. They were listed among the elders, but did not go out to the Tent. </a:t>
            </a:r>
          </a:p>
          <a:p>
            <a:r>
              <a:rPr lang="en-US" dirty="0">
                <a:solidFill>
                  <a:schemeClr val="bg1"/>
                </a:solidFill>
              </a:rPr>
              <a:t>Yet the Spirit also rested on them, and they prophesied in the camp.</a:t>
            </a:r>
          </a:p>
          <a:p>
            <a:endParaRPr lang="en-US" dirty="0">
              <a:solidFill>
                <a:schemeClr val="bg1"/>
              </a:solidFill>
            </a:endParaRPr>
          </a:p>
          <a:p>
            <a:r>
              <a:rPr lang="en-US" dirty="0">
                <a:solidFill>
                  <a:schemeClr val="bg1"/>
                </a:solidFill>
              </a:rPr>
              <a:t>A young man ran and told Moses, "</a:t>
            </a:r>
            <a:r>
              <a:rPr lang="en-US" dirty="0" err="1">
                <a:solidFill>
                  <a:schemeClr val="bg1"/>
                </a:solidFill>
              </a:rPr>
              <a:t>Eldad</a:t>
            </a:r>
            <a:r>
              <a:rPr lang="en-US" dirty="0">
                <a:solidFill>
                  <a:schemeClr val="bg1"/>
                </a:solidFill>
              </a:rPr>
              <a:t> and </a:t>
            </a:r>
            <a:r>
              <a:rPr lang="en-US" dirty="0" err="1">
                <a:solidFill>
                  <a:schemeClr val="bg1"/>
                </a:solidFill>
              </a:rPr>
              <a:t>Medad</a:t>
            </a:r>
            <a:r>
              <a:rPr lang="en-US" dirty="0">
                <a:solidFill>
                  <a:schemeClr val="bg1"/>
                </a:solidFill>
              </a:rPr>
              <a:t> are prophesying in the camp."</a:t>
            </a:r>
          </a:p>
          <a:p>
            <a:r>
              <a:rPr lang="en-US" dirty="0">
                <a:solidFill>
                  <a:schemeClr val="bg1"/>
                </a:solidFill>
              </a:rPr>
              <a:t>Joshua son of Nun, who had been Moses’ assistant since </a:t>
            </a:r>
          </a:p>
          <a:p>
            <a:r>
              <a:rPr lang="en-US" dirty="0">
                <a:solidFill>
                  <a:schemeClr val="bg1"/>
                </a:solidFill>
              </a:rPr>
              <a:t>youth, spoke up and said, "Moses, my lord, stop them!“</a:t>
            </a:r>
          </a:p>
          <a:p>
            <a:r>
              <a:rPr lang="en-US" dirty="0">
                <a:solidFill>
                  <a:schemeClr val="bg1"/>
                </a:solidFill>
              </a:rPr>
              <a:t>But Moses replied, "Are you jealous for my sake? </a:t>
            </a:r>
          </a:p>
          <a:p>
            <a:r>
              <a:rPr lang="en-US" dirty="0">
                <a:solidFill>
                  <a:schemeClr val="bg1"/>
                </a:solidFill>
              </a:rPr>
              <a:t>I wish that all the LORD’s people were prophets </a:t>
            </a:r>
          </a:p>
          <a:p>
            <a:r>
              <a:rPr lang="en-US" dirty="0">
                <a:solidFill>
                  <a:schemeClr val="bg1"/>
                </a:solidFill>
              </a:rPr>
              <a:t>and that the LORD would put his Spirit on them!"</a:t>
            </a:r>
          </a:p>
          <a:p>
            <a:endParaRPr lang="en-US" dirty="0"/>
          </a:p>
          <a:p>
            <a:r>
              <a:rPr lang="en-US" i="1" dirty="0">
                <a:solidFill>
                  <a:schemeClr val="bg1"/>
                </a:solidFill>
              </a:rPr>
              <a:t>Numbers 11:24-30</a:t>
            </a:r>
          </a:p>
        </p:txBody>
      </p:sp>
    </p:spTree>
    <p:extLst>
      <p:ext uri="{BB962C8B-B14F-4D97-AF65-F5344CB8AC3E}">
        <p14:creationId xmlns:p14="http://schemas.microsoft.com/office/powerpoint/2010/main" val="2765745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27326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Counting The Cost</a:t>
            </a:r>
          </a:p>
        </p:txBody>
      </p:sp>
      <p:pic>
        <p:nvPicPr>
          <p:cNvPr id="2052" name="Picture 4" descr="http://www.ra2ej.com/wp-content/uploads/2014/12/cede19af05f9bc27109a4071dc7b7e7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270" y="2680188"/>
            <a:ext cx="5238750" cy="3924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26002" y="1399075"/>
            <a:ext cx="3467453" cy="3243264"/>
          </a:xfrm>
          <a:prstGeom prst="rect">
            <a:avLst/>
          </a:prstGeom>
          <a:noFill/>
          <a:effectLst>
            <a:outerShdw blurRad="139700" dir="2700000" sx="101000" sy="101000" algn="tl" rotWithShape="0">
              <a:prstClr val="black"/>
            </a:outerShdw>
          </a:effectLst>
        </p:spPr>
      </p:pic>
      <p:pic>
        <p:nvPicPr>
          <p:cNvPr id="2054" name="Picture 6" descr="http://wallpapersncovers.com/wp-content/uploads/2015/07/Fuunny-Structural-Engineering-Mistakes-HD-Wallpapers-N-Covers-310x1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785" y="1013043"/>
            <a:ext cx="3678021" cy="1957658"/>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985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27326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Counting The Cost</a:t>
            </a:r>
          </a:p>
        </p:txBody>
      </p:sp>
      <p:pic>
        <p:nvPicPr>
          <p:cNvPr id="3074" name="Picture 2" descr="https://qph.is.quoracdn.net/main-qimg-6190f5ba27effb456344e216248e63bc?convert_to_web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90" y="2280504"/>
            <a:ext cx="4286250" cy="4238626"/>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3076" name="Picture 4" descr="https://s-media-cache-ak0.pinimg.com/236x/9a/7b/77/9a7b775af23fcd2dffd3c58fc96fed7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02" y="1188182"/>
            <a:ext cx="2979906" cy="542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942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27326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Counting The Cost</a:t>
            </a:r>
          </a:p>
        </p:txBody>
      </p:sp>
      <p:pic>
        <p:nvPicPr>
          <p:cNvPr id="4098" name="Picture 2" descr="http://3.bp.blogspot.com/-uel2YWivDQY/U7KTAzCsAvI/AAAAAAAAA58/3uwKC5TIXP8/s1600/wtf-construction-mistakes-gloriousmind.com-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03" y="1101968"/>
            <a:ext cx="4221946" cy="5417161"/>
          </a:xfrm>
          <a:prstGeom prst="rect">
            <a:avLst/>
          </a:prstGeom>
          <a:noFill/>
          <a:effectLst>
            <a:outerShdw blurRad="139700" dir="2700000" sx="101000" sy="101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4100" name="Picture 4" descr="http://media.galaxant.com/000/010/079/desktop-140669068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338" y="1101968"/>
            <a:ext cx="4138247" cy="542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95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27326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Counting The Cost</a:t>
            </a:r>
          </a:p>
        </p:txBody>
      </p:sp>
      <p:sp>
        <p:nvSpPr>
          <p:cNvPr id="2" name="TextBox 1"/>
          <p:cNvSpPr txBox="1"/>
          <p:nvPr/>
        </p:nvSpPr>
        <p:spPr>
          <a:xfrm>
            <a:off x="185325" y="1081657"/>
            <a:ext cx="8463984" cy="923330"/>
          </a:xfrm>
          <a:prstGeom prst="rect">
            <a:avLst/>
          </a:prstGeom>
          <a:noFill/>
        </p:spPr>
        <p:txBody>
          <a:bodyPr wrap="none" rtlCol="0">
            <a:spAutoFit/>
          </a:bodyPr>
          <a:lstStyle/>
          <a:p>
            <a:r>
              <a:rPr lang="en-US" dirty="0">
                <a:solidFill>
                  <a:schemeClr val="bg1"/>
                </a:solidFill>
              </a:rPr>
              <a:t>The Church must deal with the world’s rejection. The world often sees our commitment </a:t>
            </a:r>
          </a:p>
          <a:p>
            <a:r>
              <a:rPr lang="en-US" dirty="0">
                <a:solidFill>
                  <a:schemeClr val="bg1"/>
                </a:solidFill>
              </a:rPr>
              <a:t>to Jesus as a blind, arrogant exclusivism, when in reality it represents an invitation to </a:t>
            </a:r>
          </a:p>
          <a:p>
            <a:r>
              <a:rPr lang="en-US" dirty="0">
                <a:solidFill>
                  <a:schemeClr val="bg1"/>
                </a:solidFill>
              </a:rPr>
              <a:t>share in the rich blessings of God. How should the church respond to such hostility? </a:t>
            </a:r>
          </a:p>
        </p:txBody>
      </p:sp>
      <p:sp>
        <p:nvSpPr>
          <p:cNvPr id="7" name="TextBox 6"/>
          <p:cNvSpPr txBox="1"/>
          <p:nvPr/>
        </p:nvSpPr>
        <p:spPr>
          <a:xfrm>
            <a:off x="185325" y="2136735"/>
            <a:ext cx="5899372" cy="2862322"/>
          </a:xfrm>
          <a:prstGeom prst="rect">
            <a:avLst/>
          </a:prstGeom>
          <a:noFill/>
        </p:spPr>
        <p:txBody>
          <a:bodyPr wrap="none" rtlCol="0">
            <a:spAutoFit/>
          </a:bodyPr>
          <a:lstStyle/>
          <a:p>
            <a:r>
              <a:rPr lang="en-US" dirty="0">
                <a:solidFill>
                  <a:schemeClr val="bg1"/>
                </a:solidFill>
              </a:rPr>
              <a:t>Many people in the world react strongly against the church’s </a:t>
            </a:r>
          </a:p>
          <a:p>
            <a:r>
              <a:rPr lang="en-US" dirty="0">
                <a:solidFill>
                  <a:schemeClr val="bg1"/>
                </a:solidFill>
              </a:rPr>
              <a:t>concern for the moral character of our culture and </a:t>
            </a:r>
          </a:p>
          <a:p>
            <a:r>
              <a:rPr lang="en-US" dirty="0">
                <a:solidFill>
                  <a:schemeClr val="bg1"/>
                </a:solidFill>
              </a:rPr>
              <a:t>see it as a dogmatic attempt to control other people. </a:t>
            </a:r>
          </a:p>
          <a:p>
            <a:r>
              <a:rPr lang="en-US" dirty="0">
                <a:solidFill>
                  <a:schemeClr val="bg1"/>
                </a:solidFill>
              </a:rPr>
              <a:t>That reading could not be more </a:t>
            </a:r>
          </a:p>
          <a:p>
            <a:r>
              <a:rPr lang="en-US" dirty="0">
                <a:solidFill>
                  <a:schemeClr val="bg1"/>
                </a:solidFill>
              </a:rPr>
              <a:t>wrong. In warning against immoral </a:t>
            </a:r>
          </a:p>
          <a:p>
            <a:r>
              <a:rPr lang="en-US" dirty="0">
                <a:solidFill>
                  <a:schemeClr val="bg1"/>
                </a:solidFill>
              </a:rPr>
              <a:t>behavior, the church is warning </a:t>
            </a:r>
          </a:p>
          <a:p>
            <a:r>
              <a:rPr lang="en-US" dirty="0">
                <a:solidFill>
                  <a:schemeClr val="bg1"/>
                </a:solidFill>
              </a:rPr>
              <a:t>against that which is ultimately </a:t>
            </a:r>
          </a:p>
          <a:p>
            <a:r>
              <a:rPr lang="en-US" dirty="0">
                <a:solidFill>
                  <a:schemeClr val="bg1"/>
                </a:solidFill>
              </a:rPr>
              <a:t>self-destructive not only to the </a:t>
            </a:r>
          </a:p>
          <a:p>
            <a:r>
              <a:rPr lang="en-US" dirty="0">
                <a:solidFill>
                  <a:schemeClr val="bg1"/>
                </a:solidFill>
              </a:rPr>
              <a:t>individual who engages in it, but </a:t>
            </a:r>
          </a:p>
          <a:p>
            <a:r>
              <a:rPr lang="en-US" dirty="0">
                <a:solidFill>
                  <a:schemeClr val="bg1"/>
                </a:solidFill>
              </a:rPr>
              <a:t>also to the society at large.</a:t>
            </a:r>
          </a:p>
        </p:txBody>
      </p:sp>
      <p:pic>
        <p:nvPicPr>
          <p:cNvPr id="5122" name="Picture 2" descr="http://www.jpost.com/HttpHandlers/ShowImage.ashx?ID=2716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643" y="3106616"/>
            <a:ext cx="5087604" cy="355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847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9:57-62</a:t>
            </a:r>
          </a:p>
        </p:txBody>
      </p:sp>
      <p:sp>
        <p:nvSpPr>
          <p:cNvPr id="3" name="TextBox 2"/>
          <p:cNvSpPr txBox="1"/>
          <p:nvPr/>
        </p:nvSpPr>
        <p:spPr>
          <a:xfrm>
            <a:off x="326002" y="417955"/>
            <a:ext cx="327326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Counting The Cost</a:t>
            </a:r>
          </a:p>
        </p:txBody>
      </p:sp>
      <p:sp>
        <p:nvSpPr>
          <p:cNvPr id="2" name="TextBox 1"/>
          <p:cNvSpPr txBox="1"/>
          <p:nvPr/>
        </p:nvSpPr>
        <p:spPr>
          <a:xfrm>
            <a:off x="185325" y="1081657"/>
            <a:ext cx="8124340" cy="2585323"/>
          </a:xfrm>
          <a:prstGeom prst="rect">
            <a:avLst/>
          </a:prstGeom>
          <a:noFill/>
        </p:spPr>
        <p:txBody>
          <a:bodyPr wrap="none" rtlCol="0">
            <a:spAutoFit/>
          </a:bodyPr>
          <a:lstStyle/>
          <a:p>
            <a:r>
              <a:rPr lang="en-US" i="1" dirty="0">
                <a:solidFill>
                  <a:schemeClr val="bg1"/>
                </a:solidFill>
              </a:rPr>
              <a:t>William Barclay put it well:</a:t>
            </a:r>
          </a:p>
          <a:p>
            <a:endParaRPr lang="en-US" dirty="0">
              <a:solidFill>
                <a:schemeClr val="bg1"/>
              </a:solidFill>
            </a:endParaRPr>
          </a:p>
          <a:p>
            <a:r>
              <a:rPr lang="en-US" i="1" dirty="0">
                <a:solidFill>
                  <a:schemeClr val="bg1"/>
                </a:solidFill>
              </a:rPr>
              <a:t>“Jesus did not say discuss me; He said follow me.  We do not make terms with Christ; </a:t>
            </a:r>
          </a:p>
          <a:p>
            <a:r>
              <a:rPr lang="en-US" i="1" dirty="0">
                <a:solidFill>
                  <a:schemeClr val="bg1"/>
                </a:solidFill>
              </a:rPr>
              <a:t>we surrender to Christ.  We do not compromise with Christ; we submit to Christ.  </a:t>
            </a:r>
          </a:p>
          <a:p>
            <a:r>
              <a:rPr lang="en-US" i="1" dirty="0">
                <a:solidFill>
                  <a:schemeClr val="bg1"/>
                </a:solidFill>
              </a:rPr>
              <a:t>Christianity does not mean being interested in Jesus Christ; it means taking the same </a:t>
            </a:r>
          </a:p>
          <a:p>
            <a:r>
              <a:rPr lang="en-US" i="1" dirty="0">
                <a:solidFill>
                  <a:schemeClr val="bg1"/>
                </a:solidFill>
              </a:rPr>
              <a:t>oath as princes take to the king or queen in a coronation ceremony....  The very word </a:t>
            </a:r>
          </a:p>
          <a:p>
            <a:r>
              <a:rPr lang="en-US" i="1" dirty="0">
                <a:solidFill>
                  <a:schemeClr val="bg1"/>
                </a:solidFill>
              </a:rPr>
              <a:t>sacrament comes from the Latin word </a:t>
            </a:r>
            <a:r>
              <a:rPr lang="en-US" i="1" dirty="0" err="1">
                <a:solidFill>
                  <a:schemeClr val="bg1"/>
                </a:solidFill>
              </a:rPr>
              <a:t>sacramentum</a:t>
            </a:r>
            <a:r>
              <a:rPr lang="en-US" i="1" dirty="0">
                <a:solidFill>
                  <a:schemeClr val="bg1"/>
                </a:solidFill>
              </a:rPr>
              <a:t> which means a soldier's oath of </a:t>
            </a:r>
          </a:p>
          <a:p>
            <a:r>
              <a:rPr lang="en-US" i="1" dirty="0">
                <a:solidFill>
                  <a:schemeClr val="bg1"/>
                </a:solidFill>
              </a:rPr>
              <a:t>loyalty.  The Christian is the one who has a sworn loyalty and who keeps loyalty to </a:t>
            </a:r>
          </a:p>
          <a:p>
            <a:r>
              <a:rPr lang="en-US" i="1" dirty="0">
                <a:solidFill>
                  <a:schemeClr val="bg1"/>
                </a:solidFill>
              </a:rPr>
              <a:t>Christ, the King.”</a:t>
            </a:r>
            <a:endParaRPr lang="en-US" dirty="0">
              <a:solidFill>
                <a:schemeClr val="bg1"/>
              </a:solidFill>
            </a:endParaRPr>
          </a:p>
        </p:txBody>
      </p:sp>
      <p:pic>
        <p:nvPicPr>
          <p:cNvPr id="1026" name="Picture 2" descr="http://rmpca.org/wp-content/uploads/2013/07/corpuschris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411" y="3576116"/>
            <a:ext cx="4761966" cy="317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383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10:1-17</a:t>
            </a:r>
          </a:p>
        </p:txBody>
      </p:sp>
      <p:sp>
        <p:nvSpPr>
          <p:cNvPr id="3" name="TextBox 2"/>
          <p:cNvSpPr txBox="1"/>
          <p:nvPr/>
        </p:nvSpPr>
        <p:spPr>
          <a:xfrm>
            <a:off x="326002" y="417955"/>
            <a:ext cx="2553904"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Calling The 72</a:t>
            </a:r>
          </a:p>
        </p:txBody>
      </p:sp>
      <p:sp>
        <p:nvSpPr>
          <p:cNvPr id="6" name="Rectangle 1"/>
          <p:cNvSpPr>
            <a:spLocks noChangeArrowheads="1"/>
          </p:cNvSpPr>
          <p:nvPr/>
        </p:nvSpPr>
        <p:spPr bwMode="auto">
          <a:xfrm>
            <a:off x="164124" y="1278748"/>
            <a:ext cx="865493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And over them are SEVENTY-TWO PRINCES OF KINGDOMS on high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corresponding to the 72 tongues of the world. And all of them are crowned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with royal crowns and clad in royal garments and wrapped in royal cloaks.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And all of them are riding on royal horses and they are holding royal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bg1"/>
                </a:solidFill>
                <a:effectLst/>
                <a:latin typeface="Arial Unicode MS" panose="020B0604020202020204" pitchFamily="34" charset="-128"/>
              </a:rPr>
              <a:t>sceptres</a:t>
            </a:r>
            <a:r>
              <a:rPr kumimoji="0" lang="en-US" altLang="en-US" sz="2000" b="0" i="0" u="none" strike="noStrike" cap="none" normalizeH="0" baseline="0" dirty="0">
                <a:ln>
                  <a:noFill/>
                </a:ln>
                <a:solidFill>
                  <a:schemeClr val="bg1"/>
                </a:solidFill>
                <a:effectLst/>
                <a:latin typeface="Arial Unicode MS" panose="020B0604020202020204" pitchFamily="34" charset="-128"/>
              </a:rPr>
              <a:t> in their hands.</a:t>
            </a:r>
            <a:r>
              <a:rPr kumimoji="0" lang="en-US" altLang="en-US" sz="2000" b="0" i="0" u="none" strike="noStrike" cap="none" normalizeH="0" baseline="0" dirty="0">
                <a:ln>
                  <a:noFill/>
                </a:ln>
                <a:solidFill>
                  <a:schemeClr val="bg1"/>
                </a:solidFill>
                <a:effectLst/>
              </a:rPr>
              <a:t>    				</a:t>
            </a:r>
            <a:r>
              <a:rPr kumimoji="0" lang="en-US" altLang="en-US" sz="2000" b="0" i="1" u="none" strike="noStrike" cap="none" normalizeH="0" baseline="0" dirty="0">
                <a:ln>
                  <a:noFill/>
                </a:ln>
                <a:solidFill>
                  <a:schemeClr val="bg1"/>
                </a:solidFill>
                <a:effectLst/>
              </a:rPr>
              <a:t>3 Enoch 17:8*</a:t>
            </a:r>
            <a:endParaRPr kumimoji="0" lang="en-US" altLang="en-US" sz="2000" b="0" i="1" u="none" strike="noStrike" cap="none" normalizeH="0" baseline="0" dirty="0">
              <a:ln>
                <a:noFill/>
              </a:ln>
              <a:solidFill>
                <a:schemeClr val="bg1"/>
              </a:solidFill>
              <a:effectLst/>
              <a:latin typeface="Arial" panose="020B0604020202020204" pitchFamily="34" charset="0"/>
            </a:endParaRPr>
          </a:p>
        </p:txBody>
      </p:sp>
      <p:sp>
        <p:nvSpPr>
          <p:cNvPr id="5" name="Rectangle 1"/>
          <p:cNvSpPr>
            <a:spLocks noChangeArrowheads="1"/>
          </p:cNvSpPr>
          <p:nvPr/>
        </p:nvSpPr>
        <p:spPr bwMode="auto">
          <a:xfrm>
            <a:off x="326002" y="6282902"/>
            <a:ext cx="47708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*Note</a:t>
            </a:r>
            <a:r>
              <a:rPr kumimoji="0" lang="en-US" altLang="en-US" sz="2000" b="0" i="0" u="none" strike="noStrike" cap="none" normalizeH="0" dirty="0">
                <a:ln>
                  <a:noFill/>
                </a:ln>
                <a:solidFill>
                  <a:schemeClr val="bg1"/>
                </a:solidFill>
                <a:effectLst/>
                <a:latin typeface="Arial Unicode MS" panose="020B0604020202020204" pitchFamily="34" charset="-128"/>
              </a:rPr>
              <a:t> that this is a non-canonical source</a:t>
            </a:r>
          </a:p>
        </p:txBody>
      </p:sp>
      <p:pic>
        <p:nvPicPr>
          <p:cNvPr id="2050" name="Picture 2" descr="http://cdn1.listovative.com/wp-content/uploads/2014/09/f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b="1437"/>
          <a:stretch/>
        </p:blipFill>
        <p:spPr bwMode="auto">
          <a:xfrm>
            <a:off x="1201173" y="3459817"/>
            <a:ext cx="2833727" cy="28230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p:cNvSpPr>
            <a:spLocks noChangeArrowheads="1"/>
          </p:cNvSpPr>
          <p:nvPr/>
        </p:nvSpPr>
        <p:spPr bwMode="auto">
          <a:xfrm>
            <a:off x="164124" y="3185982"/>
            <a:ext cx="66768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000" dirty="0">
                <a:solidFill>
                  <a:schemeClr val="bg1"/>
                </a:solidFill>
                <a:latin typeface="Arial Unicode MS" panose="020B0604020202020204" pitchFamily="34" charset="-128"/>
              </a:rPr>
              <a:t>According to the LXX, Genesis 10 claims that there were </a:t>
            </a:r>
          </a:p>
          <a:p>
            <a:pPr lvl="0" eaLnBrk="0" fontAlgn="base" hangingPunct="0">
              <a:spcBef>
                <a:spcPct val="0"/>
              </a:spcBef>
              <a:spcAft>
                <a:spcPct val="0"/>
              </a:spcAft>
            </a:pPr>
            <a:r>
              <a:rPr lang="en-US" altLang="en-US" sz="2000" dirty="0">
                <a:solidFill>
                  <a:schemeClr val="bg1"/>
                </a:solidFill>
                <a:latin typeface="Arial Unicode MS" panose="020B0604020202020204" pitchFamily="34" charset="-128"/>
              </a:rPr>
              <a:t>72 nations in the world.</a:t>
            </a:r>
            <a:endParaRPr kumimoji="0" lang="en-US" altLang="en-US" sz="2000" b="0" i="1"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302099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10:1-17</a:t>
            </a:r>
          </a:p>
        </p:txBody>
      </p:sp>
      <p:sp>
        <p:nvSpPr>
          <p:cNvPr id="2" name="Rectangle 1"/>
          <p:cNvSpPr/>
          <p:nvPr/>
        </p:nvSpPr>
        <p:spPr>
          <a:xfrm>
            <a:off x="339969" y="618009"/>
            <a:ext cx="8381999" cy="4524315"/>
          </a:xfrm>
          <a:prstGeom prst="rect">
            <a:avLst/>
          </a:prstGeom>
        </p:spPr>
        <p:txBody>
          <a:bodyPr wrap="square">
            <a:spAutoFit/>
          </a:bodyPr>
          <a:lstStyle/>
          <a:p>
            <a:r>
              <a:rPr lang="en-US" dirty="0">
                <a:solidFill>
                  <a:schemeClr val="bg1"/>
                </a:solidFill>
                <a:latin typeface="Arial" panose="020B0604020202020204" pitchFamily="34" charset="0"/>
              </a:rPr>
              <a:t>The Didache (11:12 – 12:5)*</a:t>
            </a:r>
          </a:p>
          <a:p>
            <a:endParaRPr lang="en-US" dirty="0">
              <a:solidFill>
                <a:schemeClr val="bg1"/>
              </a:solidFill>
              <a:latin typeface="Times New Roman" panose="02020603050405020304" pitchFamily="18" charset="0"/>
            </a:endParaRPr>
          </a:p>
          <a:p>
            <a:r>
              <a:rPr lang="en-US" dirty="0">
                <a:solidFill>
                  <a:schemeClr val="bg1"/>
                </a:solidFill>
                <a:latin typeface="Times New Roman" panose="02020603050405020304" pitchFamily="18" charset="0"/>
              </a:rPr>
              <a:t>	And whosoever shall say in the Spirit, Give me silver or anything else, ye shall not listen to him; but if he tell you to give on behalf of others that are in want, let no man judge him.</a:t>
            </a:r>
          </a:p>
          <a:p>
            <a:r>
              <a:rPr lang="en-US" dirty="0">
                <a:solidFill>
                  <a:schemeClr val="bg1"/>
                </a:solidFill>
                <a:latin typeface="Times New Roman" panose="02020603050405020304" pitchFamily="18" charset="0"/>
              </a:rPr>
              <a:t>	But let every one that cometh in the name of the Lord be received; and then when ye have tested him ye shall know him, for ye shall have understanding on the right</a:t>
            </a:r>
          </a:p>
          <a:p>
            <a:r>
              <a:rPr lang="en-US" dirty="0">
                <a:solidFill>
                  <a:schemeClr val="bg1"/>
                </a:solidFill>
                <a:latin typeface="Times New Roman" panose="02020603050405020304" pitchFamily="18" charset="0"/>
              </a:rPr>
              <a:t>hand and on the left. </a:t>
            </a:r>
          </a:p>
          <a:p>
            <a:r>
              <a:rPr lang="en-US" dirty="0">
                <a:solidFill>
                  <a:schemeClr val="bg1"/>
                </a:solidFill>
                <a:latin typeface="Times New Roman" panose="02020603050405020304" pitchFamily="18" charset="0"/>
              </a:rPr>
              <a:t>	If the comer is a traveler, assist him, so far as ye are able; but he shall not stay with you more than two or three days, if it be necessary. </a:t>
            </a:r>
          </a:p>
          <a:p>
            <a:r>
              <a:rPr lang="en-US" dirty="0">
                <a:solidFill>
                  <a:schemeClr val="bg1"/>
                </a:solidFill>
                <a:latin typeface="Times New Roman" panose="02020603050405020304" pitchFamily="18" charset="0"/>
              </a:rPr>
              <a:t> 	But if he wishes to settle with you, being a craftsman, let him work for and eat his bread.  But if he has no craft, according to your </a:t>
            </a:r>
          </a:p>
          <a:p>
            <a:r>
              <a:rPr lang="en-US" dirty="0">
                <a:solidFill>
                  <a:schemeClr val="bg1"/>
                </a:solidFill>
                <a:latin typeface="Times New Roman" panose="02020603050405020304" pitchFamily="18" charset="0"/>
              </a:rPr>
              <a:t>wisdom provide how he shall live as a Christian </a:t>
            </a:r>
          </a:p>
          <a:p>
            <a:r>
              <a:rPr lang="en-US" dirty="0">
                <a:solidFill>
                  <a:schemeClr val="bg1"/>
                </a:solidFill>
                <a:latin typeface="Times New Roman" panose="02020603050405020304" pitchFamily="18" charset="0"/>
              </a:rPr>
              <a:t>among you, but not in idleness.</a:t>
            </a:r>
          </a:p>
          <a:p>
            <a:r>
              <a:rPr lang="en-US" dirty="0">
                <a:solidFill>
                  <a:schemeClr val="bg1"/>
                </a:solidFill>
                <a:latin typeface="Times New Roman" panose="02020603050405020304" pitchFamily="18" charset="0"/>
              </a:rPr>
              <a:t>	If he will not do this, he is trafficking </a:t>
            </a:r>
          </a:p>
          <a:p>
            <a:r>
              <a:rPr lang="en-US" dirty="0">
                <a:solidFill>
                  <a:schemeClr val="bg1"/>
                </a:solidFill>
                <a:latin typeface="Times New Roman" panose="02020603050405020304" pitchFamily="18" charset="0"/>
              </a:rPr>
              <a:t>upon Christ. Beware of such men.</a:t>
            </a:r>
            <a:endParaRPr lang="en-US" dirty="0">
              <a:solidFill>
                <a:schemeClr val="bg1"/>
              </a:solidFill>
              <a:effectLst/>
              <a:latin typeface="Times New Roman" panose="02020603050405020304" pitchFamily="18" charset="0"/>
            </a:endParaRPr>
          </a:p>
        </p:txBody>
      </p:sp>
      <p:sp>
        <p:nvSpPr>
          <p:cNvPr id="5" name="Rectangle 1"/>
          <p:cNvSpPr>
            <a:spLocks noChangeArrowheads="1"/>
          </p:cNvSpPr>
          <p:nvPr/>
        </p:nvSpPr>
        <p:spPr bwMode="auto">
          <a:xfrm>
            <a:off x="326002" y="6104674"/>
            <a:ext cx="36695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*Written late</a:t>
            </a:r>
            <a:r>
              <a:rPr kumimoji="0" lang="en-US" altLang="en-US" sz="2000" b="0" i="0" u="none" strike="noStrike" cap="none" normalizeH="0" dirty="0">
                <a:ln>
                  <a:noFill/>
                </a:ln>
                <a:solidFill>
                  <a:schemeClr val="bg1"/>
                </a:solidFill>
                <a:effectLst/>
                <a:latin typeface="Arial Unicode MS" panose="020B0604020202020204" pitchFamily="34" charset="-128"/>
              </a:rPr>
              <a:t> in the first century</a:t>
            </a:r>
          </a:p>
        </p:txBody>
      </p:sp>
    </p:spTree>
    <p:extLst>
      <p:ext uri="{BB962C8B-B14F-4D97-AF65-F5344CB8AC3E}">
        <p14:creationId xmlns:p14="http://schemas.microsoft.com/office/powerpoint/2010/main" val="1233628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10:1-17</a:t>
            </a:r>
          </a:p>
        </p:txBody>
      </p:sp>
      <p:sp>
        <p:nvSpPr>
          <p:cNvPr id="3" name="TextBox 2"/>
          <p:cNvSpPr txBox="1"/>
          <p:nvPr/>
        </p:nvSpPr>
        <p:spPr>
          <a:xfrm>
            <a:off x="326002" y="417955"/>
            <a:ext cx="282442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Don’t live here!</a:t>
            </a:r>
          </a:p>
        </p:txBody>
      </p:sp>
      <p:pic>
        <p:nvPicPr>
          <p:cNvPr id="5122" name="Picture 2" descr="http://thewell.sg/wp-content/uploads/2013/09/Gaulanitis-Capernaum-Bethsai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163" y="1346291"/>
            <a:ext cx="5954508" cy="536080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1810640" y="1199785"/>
            <a:ext cx="3533499" cy="209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810640" y="1191833"/>
            <a:ext cx="3501694" cy="1796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10640" y="1199785"/>
            <a:ext cx="4145749" cy="1932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debate.org/photos/albums/1/2/1293/33389-1293-budr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6" y="2100404"/>
            <a:ext cx="2809001" cy="452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99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376" y="256032"/>
            <a:ext cx="2372188"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6:11</a:t>
            </a:r>
          </a:p>
        </p:txBody>
      </p:sp>
      <p:sp>
        <p:nvSpPr>
          <p:cNvPr id="2" name="Rectangle 1"/>
          <p:cNvSpPr/>
          <p:nvPr/>
        </p:nvSpPr>
        <p:spPr>
          <a:xfrm>
            <a:off x="254000" y="1053985"/>
            <a:ext cx="3606800" cy="2308324"/>
          </a:xfrm>
          <a:prstGeom prst="rect">
            <a:avLst/>
          </a:prstGeom>
        </p:spPr>
        <p:txBody>
          <a:bodyPr wrap="square">
            <a:spAutoFit/>
          </a:bodyPr>
          <a:lstStyle/>
          <a:p>
            <a:r>
              <a:rPr lang="en-US" dirty="0">
                <a:solidFill>
                  <a:schemeClr val="bg1"/>
                </a:solidFill>
              </a:rPr>
              <a:t>The chain of hatred moves from:</a:t>
            </a:r>
          </a:p>
          <a:p>
            <a:endParaRPr lang="en-US" dirty="0">
              <a:solidFill>
                <a:schemeClr val="bg1"/>
              </a:solidFill>
            </a:endParaRPr>
          </a:p>
          <a:p>
            <a:pPr marL="342900" indent="-342900">
              <a:buAutoNum type="alphaLcParenR"/>
            </a:pPr>
            <a:r>
              <a:rPr lang="en-US" dirty="0" err="1">
                <a:solidFill>
                  <a:srgbClr val="FF0000"/>
                </a:solidFill>
              </a:rPr>
              <a:t>caricaturization</a:t>
            </a:r>
            <a:r>
              <a:rPr lang="en-US" dirty="0">
                <a:solidFill>
                  <a:srgbClr val="FF0000"/>
                </a:solidFill>
              </a:rPr>
              <a:t> to </a:t>
            </a:r>
          </a:p>
          <a:p>
            <a:pPr marL="342900" indent="-342900">
              <a:buAutoNum type="alphaLcParenR"/>
            </a:pPr>
            <a:r>
              <a:rPr lang="en-US" dirty="0">
                <a:solidFill>
                  <a:srgbClr val="FF0000"/>
                </a:solidFill>
              </a:rPr>
              <a:t>marginalization to </a:t>
            </a:r>
          </a:p>
          <a:p>
            <a:pPr marL="342900" indent="-342900">
              <a:buAutoNum type="alphaLcParenR"/>
            </a:pPr>
            <a:r>
              <a:rPr lang="en-US" dirty="0">
                <a:solidFill>
                  <a:schemeClr val="bg1"/>
                </a:solidFill>
              </a:rPr>
              <a:t>vilification to </a:t>
            </a:r>
          </a:p>
          <a:p>
            <a:pPr marL="342900" indent="-342900">
              <a:buAutoNum type="alphaLcParenR"/>
            </a:pPr>
            <a:r>
              <a:rPr lang="en-US" dirty="0" err="1">
                <a:solidFill>
                  <a:schemeClr val="bg1"/>
                </a:solidFill>
              </a:rPr>
              <a:t>villainization</a:t>
            </a:r>
            <a:r>
              <a:rPr lang="en-US" dirty="0">
                <a:solidFill>
                  <a:schemeClr val="bg1"/>
                </a:solidFill>
              </a:rPr>
              <a:t> to </a:t>
            </a:r>
          </a:p>
          <a:p>
            <a:pPr marL="342900" indent="-342900">
              <a:buAutoNum type="alphaLcParenR"/>
            </a:pPr>
            <a:r>
              <a:rPr lang="en-US" dirty="0">
                <a:solidFill>
                  <a:schemeClr val="bg1"/>
                </a:solidFill>
              </a:rPr>
              <a:t>criminalization to </a:t>
            </a:r>
          </a:p>
          <a:p>
            <a:pPr marL="342900" indent="-342900">
              <a:buAutoNum type="alphaLcParenR"/>
            </a:pPr>
            <a:r>
              <a:rPr lang="en-US" dirty="0">
                <a:solidFill>
                  <a:schemeClr val="bg1"/>
                </a:solidFill>
              </a:rPr>
              <a:t>elimination.</a:t>
            </a:r>
          </a:p>
        </p:txBody>
      </p:sp>
      <p:pic>
        <p:nvPicPr>
          <p:cNvPr id="5" name="Picture 4" descr="http://www.cannabisculture.com/files/images/71/blunt-rot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229" y="405281"/>
            <a:ext cx="4156427" cy="26427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atheistrepublic.com/sites/default/files/599995_417408261679372_640687121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643" y="3048000"/>
            <a:ext cx="6592712"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340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20266" y="233289"/>
            <a:ext cx="3115981"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10:1-17</a:t>
            </a:r>
          </a:p>
        </p:txBody>
      </p:sp>
      <p:sp>
        <p:nvSpPr>
          <p:cNvPr id="3" name="TextBox 2"/>
          <p:cNvSpPr txBox="1"/>
          <p:nvPr/>
        </p:nvSpPr>
        <p:spPr>
          <a:xfrm>
            <a:off x="326002" y="417955"/>
            <a:ext cx="171232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Is It Fair?</a:t>
            </a:r>
          </a:p>
        </p:txBody>
      </p:sp>
      <p:graphicFrame>
        <p:nvGraphicFramePr>
          <p:cNvPr id="10" name="Table 9"/>
          <p:cNvGraphicFramePr>
            <a:graphicFrameLocks noGrp="1"/>
          </p:cNvGraphicFramePr>
          <p:nvPr>
            <p:extLst>
              <p:ext uri="{D42A27DB-BD31-4B8C-83A1-F6EECF244321}">
                <p14:modId xmlns:p14="http://schemas.microsoft.com/office/powerpoint/2010/main" val="1044283776"/>
              </p:ext>
            </p:extLst>
          </p:nvPr>
        </p:nvGraphicFramePr>
        <p:xfrm>
          <a:off x="217282" y="1397000"/>
          <a:ext cx="8718964" cy="1483360"/>
        </p:xfrm>
        <a:graphic>
          <a:graphicData uri="http://schemas.openxmlformats.org/drawingml/2006/table">
            <a:tbl>
              <a:tblPr firstRow="1" bandRow="1">
                <a:tableStyleId>{5C22544A-7EE6-4342-B048-85BDC9FD1C3A}</a:tableStyleId>
              </a:tblPr>
              <a:tblGrid>
                <a:gridCol w="1330861">
                  <a:extLst>
                    <a:ext uri="{9D8B030D-6E8A-4147-A177-3AD203B41FA5}">
                      <a16:colId xmlns:a16="http://schemas.microsoft.com/office/drawing/2014/main" val="20000"/>
                    </a:ext>
                  </a:extLst>
                </a:gridCol>
                <a:gridCol w="2462542">
                  <a:extLst>
                    <a:ext uri="{9D8B030D-6E8A-4147-A177-3AD203B41FA5}">
                      <a16:colId xmlns:a16="http://schemas.microsoft.com/office/drawing/2014/main" val="20001"/>
                    </a:ext>
                  </a:extLst>
                </a:gridCol>
                <a:gridCol w="1213165">
                  <a:extLst>
                    <a:ext uri="{9D8B030D-6E8A-4147-A177-3AD203B41FA5}">
                      <a16:colId xmlns:a16="http://schemas.microsoft.com/office/drawing/2014/main" val="20002"/>
                    </a:ext>
                  </a:extLst>
                </a:gridCol>
                <a:gridCol w="3712396">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a:effectLst>
                            <a:outerShdw blurRad="38100" dist="38100" dir="2700000" algn="tl">
                              <a:srgbClr val="000000">
                                <a:alpha val="43137"/>
                              </a:srgbClr>
                            </a:outerShdw>
                          </a:effectLst>
                        </a:rPr>
                        <a:t>Hidden / Do Not See</a:t>
                      </a:r>
                    </a:p>
                  </a:txBody>
                  <a:tcPr/>
                </a:tc>
                <a:tc>
                  <a:txBody>
                    <a:bodyPr/>
                    <a:lstStyle/>
                    <a:p>
                      <a:pPr algn="ctr"/>
                      <a:endParaRPr lang="en-US" dirty="0">
                        <a:effectLst>
                          <a:outerShdw blurRad="38100" dist="38100" dir="2700000" algn="tl">
                            <a:srgbClr val="000000">
                              <a:alpha val="43137"/>
                            </a:srgbClr>
                          </a:outerShdw>
                        </a:effectLst>
                      </a:endParaRPr>
                    </a:p>
                  </a:txBody>
                  <a:tcPr/>
                </a:tc>
                <a:tc>
                  <a:txBody>
                    <a:bodyPr/>
                    <a:lstStyle/>
                    <a:p>
                      <a:pPr algn="ctr"/>
                      <a:r>
                        <a:rPr lang="en-US" dirty="0">
                          <a:effectLst>
                            <a:outerShdw blurRad="38100" dist="38100" dir="2700000" algn="tl">
                              <a:srgbClr val="000000">
                                <a:alpha val="43137"/>
                              </a:srgbClr>
                            </a:outerShdw>
                          </a:effectLst>
                        </a:rPr>
                        <a:t>Disclosed</a:t>
                      </a:r>
                      <a:r>
                        <a:rPr lang="en-US" baseline="0" dirty="0">
                          <a:effectLst>
                            <a:outerShdw blurRad="38100" dist="38100" dir="2700000" algn="tl">
                              <a:srgbClr val="000000">
                                <a:alpha val="43137"/>
                              </a:srgbClr>
                            </a:outerShdw>
                          </a:effectLst>
                        </a:rPr>
                        <a:t> / See</a:t>
                      </a:r>
                      <a:endParaRPr lang="en-US"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370840">
                <a:tc>
                  <a:txBody>
                    <a:bodyPr/>
                    <a:lstStyle/>
                    <a:p>
                      <a:r>
                        <a:rPr lang="en-US" dirty="0"/>
                        <a:t>v. 21</a:t>
                      </a:r>
                    </a:p>
                  </a:txBody>
                  <a:tcPr/>
                </a:tc>
                <a:tc>
                  <a:txBody>
                    <a:bodyPr/>
                    <a:lstStyle/>
                    <a:p>
                      <a:r>
                        <a:rPr lang="en-US" dirty="0"/>
                        <a:t>Wise and Intelligent</a:t>
                      </a:r>
                    </a:p>
                  </a:txBody>
                  <a:tcPr/>
                </a:tc>
                <a:tc>
                  <a:txBody>
                    <a:bodyPr/>
                    <a:lstStyle/>
                    <a:p>
                      <a:pPr algn="ctr"/>
                      <a:r>
                        <a:rPr lang="en-US" dirty="0"/>
                        <a:t>versus</a:t>
                      </a:r>
                    </a:p>
                  </a:txBody>
                  <a:tcPr/>
                </a:tc>
                <a:tc>
                  <a:txBody>
                    <a:bodyPr/>
                    <a:lstStyle/>
                    <a:p>
                      <a:r>
                        <a:rPr lang="en-US" dirty="0"/>
                        <a:t>Infants</a:t>
                      </a:r>
                    </a:p>
                  </a:txBody>
                  <a:tcPr/>
                </a:tc>
                <a:extLst>
                  <a:ext uri="{0D108BD9-81ED-4DB2-BD59-A6C34878D82A}">
                    <a16:rowId xmlns:a16="http://schemas.microsoft.com/office/drawing/2014/main" val="10001"/>
                  </a:ext>
                </a:extLst>
              </a:tr>
              <a:tr h="370840">
                <a:tc>
                  <a:txBody>
                    <a:bodyPr/>
                    <a:lstStyle/>
                    <a:p>
                      <a:r>
                        <a:rPr lang="en-US" dirty="0"/>
                        <a:t>v. 22</a:t>
                      </a:r>
                    </a:p>
                  </a:txBody>
                  <a:tcPr/>
                </a:tc>
                <a:tc>
                  <a:txBody>
                    <a:bodyPr/>
                    <a:lstStyle/>
                    <a:p>
                      <a:endParaRPr lang="en-US" dirty="0"/>
                    </a:p>
                  </a:txBody>
                  <a:tcPr/>
                </a:tc>
                <a:tc>
                  <a:txBody>
                    <a:bodyPr/>
                    <a:lstStyle/>
                    <a:p>
                      <a:pPr algn="ctr"/>
                      <a:endParaRPr lang="en-US" dirty="0"/>
                    </a:p>
                  </a:txBody>
                  <a:tcPr/>
                </a:tc>
                <a:tc>
                  <a:txBody>
                    <a:bodyPr/>
                    <a:lstStyle/>
                    <a:p>
                      <a:r>
                        <a:rPr lang="en-US" dirty="0"/>
                        <a:t>Whoever the Son</a:t>
                      </a:r>
                      <a:r>
                        <a:rPr lang="en-US" baseline="0" dirty="0"/>
                        <a:t> wishes</a:t>
                      </a:r>
                      <a:endParaRPr lang="en-US" dirty="0"/>
                    </a:p>
                  </a:txBody>
                  <a:tcPr/>
                </a:tc>
                <a:extLst>
                  <a:ext uri="{0D108BD9-81ED-4DB2-BD59-A6C34878D82A}">
                    <a16:rowId xmlns:a16="http://schemas.microsoft.com/office/drawing/2014/main" val="10002"/>
                  </a:ext>
                </a:extLst>
              </a:tr>
              <a:tr h="370840">
                <a:tc>
                  <a:txBody>
                    <a:bodyPr/>
                    <a:lstStyle/>
                    <a:p>
                      <a:r>
                        <a:rPr lang="en-US" dirty="0"/>
                        <a:t>v. 23-24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Prophets</a:t>
                      </a:r>
                    </a:p>
                  </a:txBody>
                  <a:tcPr/>
                </a:tc>
                <a:tc>
                  <a:txBody>
                    <a:bodyPr/>
                    <a:lstStyle/>
                    <a:p>
                      <a:pPr algn="ctr"/>
                      <a:r>
                        <a:rPr lang="en-US" dirty="0"/>
                        <a:t>versus</a:t>
                      </a:r>
                    </a:p>
                  </a:txBody>
                  <a:tcPr/>
                </a:tc>
                <a:tc>
                  <a:txBody>
                    <a:bodyPr/>
                    <a:lstStyle/>
                    <a:p>
                      <a:r>
                        <a:rPr lang="en-US" dirty="0"/>
                        <a:t>You (disciples)</a:t>
                      </a:r>
                    </a:p>
                  </a:txBody>
                  <a:tcPr/>
                </a:tc>
                <a:extLst>
                  <a:ext uri="{0D108BD9-81ED-4DB2-BD59-A6C34878D82A}">
                    <a16:rowId xmlns:a16="http://schemas.microsoft.com/office/drawing/2014/main" val="10003"/>
                  </a:ext>
                </a:extLst>
              </a:tr>
            </a:tbl>
          </a:graphicData>
        </a:graphic>
      </p:graphicFrame>
      <p:pic>
        <p:nvPicPr>
          <p:cNvPr id="2050" name="Picture 2" descr="http://cdn-img.people.com/emstag/styles/800x600/s3/i/2008/pets/migration/000017282.jpg?itok=36TA_id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2" y="3092881"/>
            <a:ext cx="4851305" cy="363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508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675410"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10:25-37</a:t>
            </a:r>
          </a:p>
        </p:txBody>
      </p:sp>
      <p:sp>
        <p:nvSpPr>
          <p:cNvPr id="3" name="TextBox 2"/>
          <p:cNvSpPr txBox="1"/>
          <p:nvPr/>
        </p:nvSpPr>
        <p:spPr>
          <a:xfrm>
            <a:off x="326002" y="417955"/>
            <a:ext cx="4091185"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Who Is My </a:t>
            </a:r>
            <a:r>
              <a:rPr lang="en-US" sz="3200" b="1" dirty="0" err="1">
                <a:ln w="22225">
                  <a:solidFill>
                    <a:schemeClr val="accent2"/>
                  </a:solidFill>
                  <a:prstDash val="solid"/>
                </a:ln>
                <a:solidFill>
                  <a:schemeClr val="accent2">
                    <a:lumMod val="40000"/>
                    <a:lumOff val="60000"/>
                  </a:schemeClr>
                </a:solidFill>
              </a:rPr>
              <a:t>Neighbour</a:t>
            </a:r>
            <a:r>
              <a:rPr lang="en-US" sz="3200" b="1" dirty="0">
                <a:ln w="22225">
                  <a:solidFill>
                    <a:schemeClr val="accent2"/>
                  </a:solidFill>
                  <a:prstDash val="solid"/>
                </a:ln>
                <a:solidFill>
                  <a:schemeClr val="accent2">
                    <a:lumMod val="40000"/>
                    <a:lumOff val="60000"/>
                  </a:schemeClr>
                </a:solidFill>
              </a:rPr>
              <a:t>?</a:t>
            </a:r>
          </a:p>
        </p:txBody>
      </p:sp>
      <p:pic>
        <p:nvPicPr>
          <p:cNvPr id="3074" name="Picture 2" descr="http://blog.bibleplaces.com/uploaded_images/JerichotoJerusalem_EA5B/Roman_road_Jericho_Jerusalem_tb1130067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862" y="3715334"/>
            <a:ext cx="4520438" cy="30250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p:cNvSpPr>
            <a:spLocks noChangeArrowheads="1"/>
          </p:cNvSpPr>
          <p:nvPr/>
        </p:nvSpPr>
        <p:spPr bwMode="auto">
          <a:xfrm>
            <a:off x="188144" y="4665257"/>
            <a:ext cx="422904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Unicode MS" panose="020B0604020202020204" pitchFamily="34" charset="-128"/>
              </a:rPr>
              <a:t>The</a:t>
            </a:r>
            <a:r>
              <a:rPr kumimoji="0" lang="en-US" altLang="en-US" sz="2000" b="0" i="0" u="none" strike="noStrike" cap="none" normalizeH="0" dirty="0">
                <a:ln>
                  <a:noFill/>
                </a:ln>
                <a:solidFill>
                  <a:schemeClr val="bg1"/>
                </a:solidFill>
                <a:effectLst/>
                <a:latin typeface="Arial Unicode MS" panose="020B0604020202020204" pitchFamily="34" charset="-128"/>
              </a:rPr>
              <a:t> road from Jericho to Jerusalem</a:t>
            </a:r>
          </a:p>
          <a:p>
            <a:pPr marR="0" lvl="0" algn="l" defTabSz="914400" rtl="0" eaLnBrk="0" fontAlgn="base" latinLnBrk="0" hangingPunct="0">
              <a:lnSpc>
                <a:spcPct val="100000"/>
              </a:lnSpc>
              <a:spcBef>
                <a:spcPct val="0"/>
              </a:spcBef>
              <a:spcAft>
                <a:spcPct val="0"/>
              </a:spcAft>
              <a:buClrTx/>
              <a:buSzTx/>
              <a:tabLst/>
            </a:pPr>
            <a:r>
              <a:rPr lang="en-US" altLang="en-US" sz="2000" dirty="0">
                <a:solidFill>
                  <a:schemeClr val="bg1"/>
                </a:solidFill>
                <a:latin typeface="Arial Unicode MS" panose="020B0604020202020204" pitchFamily="34" charset="-128"/>
              </a:rPr>
              <a:t>- Jerusalem: 2500ft above sea level</a:t>
            </a: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dirty="0">
                <a:ln>
                  <a:noFill/>
                </a:ln>
                <a:solidFill>
                  <a:schemeClr val="bg1"/>
                </a:solidFill>
                <a:effectLst/>
                <a:latin typeface="Arial Unicode MS" panose="020B0604020202020204" pitchFamily="34" charset="-128"/>
              </a:rPr>
              <a:t>Jericho: 800ft below sea level</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en-US" altLang="en-US" sz="2000" dirty="0">
                <a:solidFill>
                  <a:schemeClr val="bg1"/>
                </a:solidFill>
                <a:latin typeface="Arial Unicode MS" panose="020B0604020202020204" pitchFamily="34" charset="-128"/>
              </a:rPr>
              <a:t>Over 20 miles, this road drops </a:t>
            </a:r>
          </a:p>
          <a:p>
            <a:pPr marR="0" lvl="0" algn="l" defTabSz="914400" rtl="0" eaLnBrk="0" fontAlgn="base" latinLnBrk="0" hangingPunct="0">
              <a:lnSpc>
                <a:spcPct val="100000"/>
              </a:lnSpc>
              <a:spcBef>
                <a:spcPct val="0"/>
              </a:spcBef>
              <a:spcAft>
                <a:spcPct val="0"/>
              </a:spcAft>
              <a:buClrTx/>
              <a:buSzTx/>
              <a:tabLst/>
            </a:pPr>
            <a:r>
              <a:rPr lang="en-US" altLang="en-US" sz="2000" dirty="0">
                <a:solidFill>
                  <a:schemeClr val="bg1"/>
                </a:solidFill>
                <a:latin typeface="Arial Unicode MS" panose="020B0604020202020204" pitchFamily="34" charset="-128"/>
              </a:rPr>
              <a:t>     3300 ft.</a:t>
            </a:r>
            <a:endParaRPr kumimoji="0" lang="en-US" altLang="en-US" sz="2000" b="0" i="0" u="none" strike="noStrike" cap="none" normalizeH="0" dirty="0">
              <a:ln>
                <a:noFill/>
              </a:ln>
              <a:solidFill>
                <a:schemeClr val="bg1"/>
              </a:solidFill>
              <a:effectLst/>
              <a:latin typeface="Arial Unicode MS" panose="020B0604020202020204" pitchFamily="34" charset="-128"/>
            </a:endParaRPr>
          </a:p>
        </p:txBody>
      </p:sp>
      <p:pic>
        <p:nvPicPr>
          <p:cNvPr id="3076" name="Picture 4" descr="http://www.carrollcrossroads.com/uploads/7/4/9/9/7499075/2098313_orig.jpg?7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63" y="1002730"/>
            <a:ext cx="5023007" cy="3352857"/>
          </a:xfrm>
          <a:prstGeom prst="rect">
            <a:avLst/>
          </a:prstGeom>
          <a:noFill/>
          <a:effectLst>
            <a:outerShdw blurRad="63500" dist="63500" dir="2700000" algn="tl" rotWithShape="0">
              <a:prstClr val="black">
                <a:alpha val="9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42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10:25-37</a:t>
            </a:r>
          </a:p>
        </p:txBody>
      </p:sp>
      <p:sp>
        <p:nvSpPr>
          <p:cNvPr id="3" name="TextBox 2"/>
          <p:cNvSpPr txBox="1"/>
          <p:nvPr/>
        </p:nvSpPr>
        <p:spPr>
          <a:xfrm>
            <a:off x="326002" y="417955"/>
            <a:ext cx="4578818"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Good Samaritan: Rhetoric</a:t>
            </a:r>
          </a:p>
        </p:txBody>
      </p:sp>
      <p:sp>
        <p:nvSpPr>
          <p:cNvPr id="2" name="TextBox 1"/>
          <p:cNvSpPr txBox="1"/>
          <p:nvPr/>
        </p:nvSpPr>
        <p:spPr>
          <a:xfrm>
            <a:off x="590550" y="1257300"/>
            <a:ext cx="5072030" cy="4801314"/>
          </a:xfrm>
          <a:prstGeom prst="rect">
            <a:avLst/>
          </a:prstGeom>
          <a:noFill/>
        </p:spPr>
        <p:txBody>
          <a:bodyPr wrap="none" rtlCol="0">
            <a:spAutoFit/>
          </a:bodyPr>
          <a:lstStyle/>
          <a:p>
            <a:r>
              <a:rPr lang="en-US" b="1" dirty="0">
                <a:solidFill>
                  <a:schemeClr val="bg1"/>
                </a:solidFill>
              </a:rPr>
              <a:t>Robbers:  Steal and Injure</a:t>
            </a:r>
          </a:p>
          <a:p>
            <a:endParaRPr lang="en-US" b="1" dirty="0">
              <a:solidFill>
                <a:schemeClr val="bg1"/>
              </a:solidFill>
            </a:endParaRPr>
          </a:p>
          <a:p>
            <a:pPr lvl="1"/>
            <a:r>
              <a:rPr lang="en-US" b="1" dirty="0">
                <a:solidFill>
                  <a:schemeClr val="accent1">
                    <a:lumMod val="75000"/>
                  </a:schemeClr>
                </a:solidFill>
              </a:rPr>
              <a:t>Priest: Sees and does nothing</a:t>
            </a:r>
          </a:p>
          <a:p>
            <a:endParaRPr lang="en-US" b="1" dirty="0">
              <a:solidFill>
                <a:schemeClr val="bg1"/>
              </a:solidFill>
            </a:endParaRPr>
          </a:p>
          <a:p>
            <a:pPr lvl="2"/>
            <a:r>
              <a:rPr lang="en-US" b="1" dirty="0">
                <a:solidFill>
                  <a:srgbClr val="FFFF00"/>
                </a:solidFill>
              </a:rPr>
              <a:t>Levite: Sees and does nothing</a:t>
            </a:r>
          </a:p>
          <a:p>
            <a:endParaRPr lang="en-US" b="1" dirty="0">
              <a:solidFill>
                <a:schemeClr val="bg1"/>
              </a:solidFill>
            </a:endParaRPr>
          </a:p>
          <a:p>
            <a:pPr lvl="3"/>
            <a:r>
              <a:rPr lang="en-US" b="1" dirty="0">
                <a:solidFill>
                  <a:schemeClr val="accent6">
                    <a:lumMod val="75000"/>
                  </a:schemeClr>
                </a:solidFill>
              </a:rPr>
              <a:t>Samaritan: Sees and has compassion</a:t>
            </a:r>
          </a:p>
          <a:p>
            <a:endParaRPr lang="en-US" b="1" dirty="0">
              <a:solidFill>
                <a:schemeClr val="bg1"/>
              </a:solidFill>
            </a:endParaRPr>
          </a:p>
          <a:p>
            <a:pPr lvl="2"/>
            <a:r>
              <a:rPr lang="en-US" b="1" dirty="0">
                <a:solidFill>
                  <a:srgbClr val="FFFF00"/>
                </a:solidFill>
              </a:rPr>
              <a:t>Samaritan: Treats wounds</a:t>
            </a:r>
          </a:p>
          <a:p>
            <a:pPr lvl="2"/>
            <a:r>
              <a:rPr lang="en-US" b="1" dirty="0">
                <a:solidFill>
                  <a:srgbClr val="FFFF00"/>
                </a:solidFill>
              </a:rPr>
              <a:t>(The Levite’s failure)</a:t>
            </a:r>
          </a:p>
          <a:p>
            <a:endParaRPr lang="en-US" b="1" dirty="0">
              <a:solidFill>
                <a:schemeClr val="bg1"/>
              </a:solidFill>
            </a:endParaRPr>
          </a:p>
          <a:p>
            <a:pPr lvl="1"/>
            <a:r>
              <a:rPr lang="en-US" b="1" dirty="0">
                <a:solidFill>
                  <a:schemeClr val="accent1">
                    <a:lumMod val="75000"/>
                  </a:schemeClr>
                </a:solidFill>
              </a:rPr>
              <a:t>Samaritan: Transports the man</a:t>
            </a:r>
          </a:p>
          <a:p>
            <a:pPr lvl="1"/>
            <a:r>
              <a:rPr lang="en-US" b="1" dirty="0">
                <a:solidFill>
                  <a:schemeClr val="accent1">
                    <a:lumMod val="75000"/>
                  </a:schemeClr>
                </a:solidFill>
              </a:rPr>
              <a:t>(The priest’s failure)</a:t>
            </a:r>
          </a:p>
          <a:p>
            <a:endParaRPr lang="en-US" b="1" dirty="0">
              <a:solidFill>
                <a:schemeClr val="bg1"/>
              </a:solidFill>
            </a:endParaRPr>
          </a:p>
          <a:p>
            <a:r>
              <a:rPr lang="en-US" b="1" dirty="0">
                <a:solidFill>
                  <a:schemeClr val="bg1"/>
                </a:solidFill>
              </a:rPr>
              <a:t>Samaritan: Spends money on the man</a:t>
            </a:r>
          </a:p>
          <a:p>
            <a:r>
              <a:rPr lang="en-US" b="1" dirty="0">
                <a:solidFill>
                  <a:schemeClr val="bg1"/>
                </a:solidFill>
              </a:rPr>
              <a:t>(Compensation for the thieves)</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76867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10:25-37</a:t>
            </a:r>
          </a:p>
        </p:txBody>
      </p:sp>
      <p:sp>
        <p:nvSpPr>
          <p:cNvPr id="3" name="TextBox 2"/>
          <p:cNvSpPr txBox="1"/>
          <p:nvPr/>
        </p:nvSpPr>
        <p:spPr>
          <a:xfrm>
            <a:off x="326002" y="417955"/>
            <a:ext cx="2842445"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Who Do I Help?</a:t>
            </a:r>
          </a:p>
        </p:txBody>
      </p:sp>
      <p:sp>
        <p:nvSpPr>
          <p:cNvPr id="2" name="TextBox 1"/>
          <p:cNvSpPr txBox="1"/>
          <p:nvPr/>
        </p:nvSpPr>
        <p:spPr>
          <a:xfrm>
            <a:off x="590550" y="1257300"/>
            <a:ext cx="5735032" cy="3139321"/>
          </a:xfrm>
          <a:prstGeom prst="rect">
            <a:avLst/>
          </a:prstGeom>
          <a:noFill/>
        </p:spPr>
        <p:txBody>
          <a:bodyPr wrap="none" rtlCol="0">
            <a:spAutoFit/>
          </a:bodyPr>
          <a:lstStyle/>
          <a:p>
            <a:r>
              <a:rPr lang="en-US" b="1" dirty="0">
                <a:solidFill>
                  <a:schemeClr val="bg1"/>
                </a:solidFill>
              </a:rPr>
              <a:t>Sirach 12:1-4</a:t>
            </a:r>
          </a:p>
          <a:p>
            <a:r>
              <a:rPr lang="en-US" b="1" dirty="0">
                <a:solidFill>
                  <a:schemeClr val="bg1"/>
                </a:solidFill>
              </a:rPr>
              <a:t>(New Revised Standard Version Catholic Edition (NRSVCE))</a:t>
            </a:r>
          </a:p>
          <a:p>
            <a:endParaRPr lang="en-US" dirty="0">
              <a:solidFill>
                <a:schemeClr val="bg1"/>
              </a:solidFill>
            </a:endParaRPr>
          </a:p>
          <a:p>
            <a:r>
              <a:rPr lang="en-US" dirty="0">
                <a:solidFill>
                  <a:schemeClr val="bg1"/>
                </a:solidFill>
              </a:rPr>
              <a:t>12 If you do good, know to whom you do it,</a:t>
            </a:r>
            <a:br>
              <a:rPr lang="en-US" dirty="0">
                <a:solidFill>
                  <a:schemeClr val="bg1"/>
                </a:solidFill>
              </a:rPr>
            </a:br>
            <a:r>
              <a:rPr lang="en-US" dirty="0">
                <a:solidFill>
                  <a:schemeClr val="bg1"/>
                </a:solidFill>
              </a:rPr>
              <a:t>    and you will be thanked for your good deeds.</a:t>
            </a:r>
            <a:br>
              <a:rPr lang="en-US" dirty="0">
                <a:solidFill>
                  <a:schemeClr val="bg1"/>
                </a:solidFill>
              </a:rPr>
            </a:br>
            <a:r>
              <a:rPr lang="en-US" baseline="30000" dirty="0">
                <a:solidFill>
                  <a:schemeClr val="bg1"/>
                </a:solidFill>
              </a:rPr>
              <a:t>2 </a:t>
            </a:r>
            <a:r>
              <a:rPr lang="en-US" dirty="0">
                <a:solidFill>
                  <a:schemeClr val="bg1"/>
                </a:solidFill>
              </a:rPr>
              <a:t>Do good to the devout, and you will be repaid—</a:t>
            </a:r>
            <a:br>
              <a:rPr lang="en-US" dirty="0">
                <a:solidFill>
                  <a:schemeClr val="bg1"/>
                </a:solidFill>
              </a:rPr>
            </a:br>
            <a:r>
              <a:rPr lang="en-US" dirty="0">
                <a:solidFill>
                  <a:schemeClr val="bg1"/>
                </a:solidFill>
              </a:rPr>
              <a:t>    if not by them, certainly by the Most High.</a:t>
            </a:r>
            <a:br>
              <a:rPr lang="en-US" dirty="0">
                <a:solidFill>
                  <a:schemeClr val="bg1"/>
                </a:solidFill>
              </a:rPr>
            </a:br>
            <a:r>
              <a:rPr lang="en-US" baseline="30000" dirty="0">
                <a:solidFill>
                  <a:schemeClr val="bg1"/>
                </a:solidFill>
              </a:rPr>
              <a:t>3 </a:t>
            </a:r>
            <a:r>
              <a:rPr lang="en-US" dirty="0">
                <a:solidFill>
                  <a:schemeClr val="bg1"/>
                </a:solidFill>
              </a:rPr>
              <a:t>No good comes to one who persists in evil</a:t>
            </a:r>
            <a:br>
              <a:rPr lang="en-US" dirty="0">
                <a:solidFill>
                  <a:schemeClr val="bg1"/>
                </a:solidFill>
              </a:rPr>
            </a:br>
            <a:r>
              <a:rPr lang="en-US" dirty="0">
                <a:solidFill>
                  <a:schemeClr val="bg1"/>
                </a:solidFill>
              </a:rPr>
              <a:t>    or to one who does not give alms.</a:t>
            </a:r>
            <a:br>
              <a:rPr lang="en-US" dirty="0">
                <a:solidFill>
                  <a:schemeClr val="bg1"/>
                </a:solidFill>
              </a:rPr>
            </a:br>
            <a:r>
              <a:rPr lang="en-US" baseline="30000" dirty="0">
                <a:solidFill>
                  <a:schemeClr val="bg1"/>
                </a:solidFill>
              </a:rPr>
              <a:t>4 </a:t>
            </a:r>
            <a:r>
              <a:rPr lang="en-US" dirty="0">
                <a:solidFill>
                  <a:schemeClr val="bg1"/>
                </a:solidFill>
              </a:rPr>
              <a:t>Give to the devout, but do not help the sinner.</a:t>
            </a:r>
          </a:p>
          <a:p>
            <a:endParaRPr lang="en-US" dirty="0">
              <a:solidFill>
                <a:schemeClr val="bg1"/>
              </a:solidFill>
            </a:endParaRPr>
          </a:p>
        </p:txBody>
      </p:sp>
      <p:pic>
        <p:nvPicPr>
          <p:cNvPr id="4098" name="Picture 2" descr="https://i.ytimg.com/vi/0MgIoMQ7JpU/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4188616"/>
            <a:ext cx="4165600" cy="2342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2281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10:25-37</a:t>
            </a:r>
          </a:p>
        </p:txBody>
      </p:sp>
      <p:sp>
        <p:nvSpPr>
          <p:cNvPr id="3" name="TextBox 2"/>
          <p:cNvSpPr txBox="1"/>
          <p:nvPr/>
        </p:nvSpPr>
        <p:spPr>
          <a:xfrm>
            <a:off x="326002" y="417955"/>
            <a:ext cx="2842445"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Who Do I Help?</a:t>
            </a:r>
          </a:p>
        </p:txBody>
      </p:sp>
      <p:sp>
        <p:nvSpPr>
          <p:cNvPr id="2" name="TextBox 1"/>
          <p:cNvSpPr txBox="1"/>
          <p:nvPr/>
        </p:nvSpPr>
        <p:spPr>
          <a:xfrm>
            <a:off x="590550" y="1257300"/>
            <a:ext cx="7042184" cy="4247317"/>
          </a:xfrm>
          <a:prstGeom prst="rect">
            <a:avLst/>
          </a:prstGeom>
          <a:noFill/>
        </p:spPr>
        <p:txBody>
          <a:bodyPr wrap="none" rtlCol="0">
            <a:spAutoFit/>
          </a:bodyPr>
          <a:lstStyle/>
          <a:p>
            <a:r>
              <a:rPr lang="en-US" b="1" dirty="0">
                <a:solidFill>
                  <a:schemeClr val="bg1"/>
                </a:solidFill>
              </a:rPr>
              <a:t>Mishnah </a:t>
            </a:r>
            <a:r>
              <a:rPr lang="en-US" b="1" dirty="0" err="1">
                <a:solidFill>
                  <a:schemeClr val="bg1"/>
                </a:solidFill>
              </a:rPr>
              <a:t>Nazir</a:t>
            </a:r>
            <a:r>
              <a:rPr lang="en-US" b="1" dirty="0">
                <a:solidFill>
                  <a:schemeClr val="bg1"/>
                </a:solidFill>
              </a:rPr>
              <a:t> Chapter 7</a:t>
            </a:r>
          </a:p>
          <a:p>
            <a:endParaRPr lang="en-US" b="1" dirty="0">
              <a:solidFill>
                <a:schemeClr val="bg1"/>
              </a:solidFill>
            </a:endParaRPr>
          </a:p>
          <a:p>
            <a:r>
              <a:rPr lang="en-US" b="1" dirty="0">
                <a:solidFill>
                  <a:schemeClr val="bg1"/>
                </a:solidFill>
              </a:rPr>
              <a:t>A High Priest and a </a:t>
            </a:r>
            <a:r>
              <a:rPr lang="en-US" b="1" dirty="0" err="1">
                <a:solidFill>
                  <a:schemeClr val="bg1"/>
                </a:solidFill>
              </a:rPr>
              <a:t>nazir</a:t>
            </a:r>
            <a:r>
              <a:rPr lang="en-US" b="1" dirty="0">
                <a:solidFill>
                  <a:schemeClr val="bg1"/>
                </a:solidFill>
              </a:rPr>
              <a:t> may not become impure for their relatives, </a:t>
            </a:r>
          </a:p>
          <a:p>
            <a:r>
              <a:rPr lang="en-US" b="1" dirty="0">
                <a:solidFill>
                  <a:schemeClr val="bg1"/>
                </a:solidFill>
              </a:rPr>
              <a:t>but may for an abandoned dead body. [If] they were walking on the </a:t>
            </a:r>
          </a:p>
          <a:p>
            <a:r>
              <a:rPr lang="en-US" b="1" dirty="0">
                <a:solidFill>
                  <a:schemeClr val="bg1"/>
                </a:solidFill>
              </a:rPr>
              <a:t>road and found an abandoned dead body, Rabbi Eliezer says: "A High </a:t>
            </a:r>
          </a:p>
          <a:p>
            <a:r>
              <a:rPr lang="en-US" b="1" dirty="0">
                <a:solidFill>
                  <a:schemeClr val="bg1"/>
                </a:solidFill>
              </a:rPr>
              <a:t>Priest shall become impure but the </a:t>
            </a:r>
            <a:r>
              <a:rPr lang="en-US" b="1" dirty="0" err="1">
                <a:solidFill>
                  <a:schemeClr val="bg1"/>
                </a:solidFill>
              </a:rPr>
              <a:t>nazir</a:t>
            </a:r>
            <a:r>
              <a:rPr lang="en-US" b="1" dirty="0">
                <a:solidFill>
                  <a:schemeClr val="bg1"/>
                </a:solidFill>
              </a:rPr>
              <a:t> shall not become impure." </a:t>
            </a:r>
          </a:p>
          <a:p>
            <a:r>
              <a:rPr lang="en-US" b="1" dirty="0">
                <a:solidFill>
                  <a:schemeClr val="bg1"/>
                </a:solidFill>
              </a:rPr>
              <a:t>The Sages say: "The </a:t>
            </a:r>
            <a:r>
              <a:rPr lang="en-US" b="1" dirty="0" err="1">
                <a:solidFill>
                  <a:schemeClr val="bg1"/>
                </a:solidFill>
              </a:rPr>
              <a:t>nazir</a:t>
            </a:r>
            <a:r>
              <a:rPr lang="en-US" b="1" dirty="0">
                <a:solidFill>
                  <a:schemeClr val="bg1"/>
                </a:solidFill>
              </a:rPr>
              <a:t> shall become impure and the High Priest shall </a:t>
            </a:r>
          </a:p>
          <a:p>
            <a:r>
              <a:rPr lang="en-US" b="1" dirty="0">
                <a:solidFill>
                  <a:schemeClr val="bg1"/>
                </a:solidFill>
              </a:rPr>
              <a:t>not become impure." Rabbi Eliezer said to them: "A High Priest shall </a:t>
            </a:r>
          </a:p>
          <a:p>
            <a:r>
              <a:rPr lang="en-US" b="1" dirty="0">
                <a:solidFill>
                  <a:schemeClr val="bg1"/>
                </a:solidFill>
              </a:rPr>
              <a:t>become impure, as he does not bring a sacrifice for his impurity. </a:t>
            </a:r>
          </a:p>
          <a:p>
            <a:r>
              <a:rPr lang="en-US" b="1" dirty="0">
                <a:solidFill>
                  <a:schemeClr val="bg1"/>
                </a:solidFill>
              </a:rPr>
              <a:t>And the </a:t>
            </a:r>
            <a:r>
              <a:rPr lang="en-US" b="1" dirty="0" err="1">
                <a:solidFill>
                  <a:schemeClr val="bg1"/>
                </a:solidFill>
              </a:rPr>
              <a:t>nazir</a:t>
            </a:r>
            <a:r>
              <a:rPr lang="en-US" b="1" dirty="0">
                <a:solidFill>
                  <a:schemeClr val="bg1"/>
                </a:solidFill>
              </a:rPr>
              <a:t> shall not become impure, as he </a:t>
            </a:r>
          </a:p>
          <a:p>
            <a:r>
              <a:rPr lang="en-US" b="1" dirty="0">
                <a:solidFill>
                  <a:schemeClr val="bg1"/>
                </a:solidFill>
              </a:rPr>
              <a:t>brings a sacrifice for his impurity." They said to </a:t>
            </a:r>
          </a:p>
          <a:p>
            <a:r>
              <a:rPr lang="en-US" b="1" dirty="0">
                <a:solidFill>
                  <a:schemeClr val="bg1"/>
                </a:solidFill>
              </a:rPr>
              <a:t>him: "The </a:t>
            </a:r>
            <a:r>
              <a:rPr lang="en-US" b="1" dirty="0" err="1">
                <a:solidFill>
                  <a:schemeClr val="bg1"/>
                </a:solidFill>
              </a:rPr>
              <a:t>nazir</a:t>
            </a:r>
            <a:r>
              <a:rPr lang="en-US" b="1" dirty="0">
                <a:solidFill>
                  <a:schemeClr val="bg1"/>
                </a:solidFill>
              </a:rPr>
              <a:t> shall become impure, for his </a:t>
            </a:r>
          </a:p>
          <a:p>
            <a:r>
              <a:rPr lang="en-US" b="1" dirty="0">
                <a:solidFill>
                  <a:schemeClr val="bg1"/>
                </a:solidFill>
              </a:rPr>
              <a:t>holiness is not eternal holiness. And a High </a:t>
            </a:r>
          </a:p>
          <a:p>
            <a:r>
              <a:rPr lang="en-US" b="1" dirty="0">
                <a:solidFill>
                  <a:schemeClr val="bg1"/>
                </a:solidFill>
              </a:rPr>
              <a:t>Priest shall not become impure, for his holiness </a:t>
            </a:r>
          </a:p>
          <a:p>
            <a:r>
              <a:rPr lang="en-US" b="1" dirty="0">
                <a:solidFill>
                  <a:schemeClr val="bg1"/>
                </a:solidFill>
              </a:rPr>
              <a:t>is eternal holiness."</a:t>
            </a:r>
            <a:endParaRPr lang="en-US" dirty="0">
              <a:solidFill>
                <a:schemeClr val="bg1"/>
              </a:solidFill>
            </a:endParaRPr>
          </a:p>
        </p:txBody>
      </p:sp>
    </p:spTree>
    <p:extLst>
      <p:ext uri="{BB962C8B-B14F-4D97-AF65-F5344CB8AC3E}">
        <p14:creationId xmlns:p14="http://schemas.microsoft.com/office/powerpoint/2010/main" val="41203625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ttp://loveletterdailydotcom.files.wordpress.com/2013/11/i-believe-in-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4" y="3380377"/>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10:25-37</a:t>
            </a:r>
          </a:p>
        </p:txBody>
      </p:sp>
      <p:sp>
        <p:nvSpPr>
          <p:cNvPr id="3" name="TextBox 2"/>
          <p:cNvSpPr txBox="1"/>
          <p:nvPr/>
        </p:nvSpPr>
        <p:spPr>
          <a:xfrm>
            <a:off x="326002" y="417955"/>
            <a:ext cx="3031599"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The Cost Of Love</a:t>
            </a:r>
          </a:p>
        </p:txBody>
      </p:sp>
      <p:sp>
        <p:nvSpPr>
          <p:cNvPr id="2" name="TextBox 1"/>
          <p:cNvSpPr txBox="1"/>
          <p:nvPr/>
        </p:nvSpPr>
        <p:spPr>
          <a:xfrm>
            <a:off x="241011" y="1312564"/>
            <a:ext cx="8348439" cy="3416320"/>
          </a:xfrm>
          <a:prstGeom prst="rect">
            <a:avLst/>
          </a:prstGeom>
          <a:noFill/>
        </p:spPr>
        <p:txBody>
          <a:bodyPr wrap="none" rtlCol="0">
            <a:spAutoFit/>
          </a:bodyPr>
          <a:lstStyle/>
          <a:p>
            <a:r>
              <a:rPr lang="en-US" b="1" dirty="0">
                <a:solidFill>
                  <a:schemeClr val="bg1"/>
                </a:solidFill>
              </a:rPr>
              <a:t>How does this Samaritan man put himself at risk?</a:t>
            </a:r>
          </a:p>
          <a:p>
            <a:r>
              <a:rPr lang="en-US" b="1" dirty="0">
                <a:solidFill>
                  <a:schemeClr val="bg1"/>
                </a:solidFill>
              </a:rPr>
              <a:t>-  He stops on the road (he too is alone and subject to attack)</a:t>
            </a:r>
          </a:p>
          <a:p>
            <a:r>
              <a:rPr lang="en-US" b="1" dirty="0">
                <a:solidFill>
                  <a:schemeClr val="bg1"/>
                </a:solidFill>
              </a:rPr>
              <a:t>-  He pays his own money</a:t>
            </a:r>
          </a:p>
          <a:p>
            <a:r>
              <a:rPr lang="en-US" b="1" dirty="0">
                <a:solidFill>
                  <a:schemeClr val="bg1"/>
                </a:solidFill>
              </a:rPr>
              <a:t>-  He goes into a Jewish inn, placing himself at risk</a:t>
            </a:r>
          </a:p>
          <a:p>
            <a:r>
              <a:rPr lang="en-US" b="1" dirty="0">
                <a:solidFill>
                  <a:schemeClr val="bg1"/>
                </a:solidFill>
              </a:rPr>
              <a:t>-  He may be accused of actually hurting the Jew himself </a:t>
            </a:r>
          </a:p>
          <a:p>
            <a:r>
              <a:rPr lang="en-US" b="1" dirty="0">
                <a:solidFill>
                  <a:schemeClr val="bg1"/>
                </a:solidFill>
              </a:rPr>
              <a:t>-  He enters into a financial agreement that lends itself to the possibility of abuse and </a:t>
            </a:r>
          </a:p>
          <a:p>
            <a:r>
              <a:rPr lang="en-US" b="1" dirty="0">
                <a:solidFill>
                  <a:schemeClr val="bg1"/>
                </a:solidFill>
              </a:rPr>
              <a:t>   extortion.</a:t>
            </a:r>
          </a:p>
          <a:p>
            <a:r>
              <a:rPr lang="en-US" b="1" dirty="0">
                <a:solidFill>
                  <a:schemeClr val="bg1"/>
                </a:solidFill>
              </a:rPr>
              <a:t>	- Without this pledge, the </a:t>
            </a:r>
          </a:p>
          <a:p>
            <a:r>
              <a:rPr lang="en-US" b="1" dirty="0">
                <a:solidFill>
                  <a:schemeClr val="bg1"/>
                </a:solidFill>
              </a:rPr>
              <a:t>	beaten man (who had NOTHING)</a:t>
            </a:r>
          </a:p>
          <a:p>
            <a:r>
              <a:rPr lang="en-US" b="1" dirty="0">
                <a:solidFill>
                  <a:schemeClr val="bg1"/>
                </a:solidFill>
              </a:rPr>
              <a:t>	could be sold as a slave when he</a:t>
            </a:r>
          </a:p>
          <a:p>
            <a:r>
              <a:rPr lang="en-US" b="1" dirty="0">
                <a:solidFill>
                  <a:schemeClr val="bg1"/>
                </a:solidFill>
              </a:rPr>
              <a:t>	returned to health to settle his </a:t>
            </a:r>
          </a:p>
          <a:p>
            <a:r>
              <a:rPr lang="en-US" b="1" dirty="0">
                <a:solidFill>
                  <a:schemeClr val="bg1"/>
                </a:solidFill>
              </a:rPr>
              <a:t>	bill with the inn keeper. </a:t>
            </a:r>
          </a:p>
        </p:txBody>
      </p:sp>
    </p:spTree>
    <p:extLst>
      <p:ext uri="{BB962C8B-B14F-4D97-AF65-F5344CB8AC3E}">
        <p14:creationId xmlns:p14="http://schemas.microsoft.com/office/powerpoint/2010/main" val="4158964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3401316"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10:38-42</a:t>
            </a:r>
          </a:p>
        </p:txBody>
      </p:sp>
      <p:sp>
        <p:nvSpPr>
          <p:cNvPr id="3" name="TextBox 2"/>
          <p:cNvSpPr txBox="1"/>
          <p:nvPr/>
        </p:nvSpPr>
        <p:spPr>
          <a:xfrm>
            <a:off x="326002" y="417955"/>
            <a:ext cx="2061334"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At Bethany</a:t>
            </a:r>
          </a:p>
        </p:txBody>
      </p:sp>
      <p:pic>
        <p:nvPicPr>
          <p:cNvPr id="1026" name="Picture 2" descr="http://isha.sadhguru.org/blog/wp-content/uploads/2015/06/action-receptivity-right-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309"/>
            <a:ext cx="9150986" cy="51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23042" y="4997513"/>
            <a:ext cx="858440"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Service</a:t>
            </a:r>
          </a:p>
        </p:txBody>
      </p:sp>
      <p:sp>
        <p:nvSpPr>
          <p:cNvPr id="8" name="TextBox 7"/>
          <p:cNvSpPr txBox="1"/>
          <p:nvPr/>
        </p:nvSpPr>
        <p:spPr>
          <a:xfrm>
            <a:off x="6751568" y="5017357"/>
            <a:ext cx="1129155"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Reflection</a:t>
            </a:r>
          </a:p>
        </p:txBody>
      </p:sp>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Tree>
    <p:extLst>
      <p:ext uri="{BB962C8B-B14F-4D97-AF65-F5344CB8AC3E}">
        <p14:creationId xmlns:p14="http://schemas.microsoft.com/office/powerpoint/2010/main" val="18186396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11:1-4</a:t>
            </a:r>
          </a:p>
        </p:txBody>
      </p:sp>
      <p:sp>
        <p:nvSpPr>
          <p:cNvPr id="3" name="TextBox 2"/>
          <p:cNvSpPr txBox="1"/>
          <p:nvPr/>
        </p:nvSpPr>
        <p:spPr>
          <a:xfrm>
            <a:off x="326002" y="417955"/>
            <a:ext cx="3093091"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The Lord’s Prayer</a:t>
            </a:r>
          </a:p>
        </p:txBody>
      </p:sp>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sp>
        <p:nvSpPr>
          <p:cNvPr id="9" name="TextBox 8"/>
          <p:cNvSpPr txBox="1"/>
          <p:nvPr/>
        </p:nvSpPr>
        <p:spPr>
          <a:xfrm>
            <a:off x="213850" y="1002730"/>
            <a:ext cx="3643562" cy="369332"/>
          </a:xfrm>
          <a:prstGeom prst="rect">
            <a:avLst/>
          </a:prstGeom>
          <a:noFill/>
        </p:spPr>
        <p:txBody>
          <a:bodyPr wrap="none" rtlCol="0">
            <a:spAutoFit/>
          </a:bodyPr>
          <a:lstStyle/>
          <a:p>
            <a:r>
              <a:rPr lang="en-US" b="1" dirty="0">
                <a:solidFill>
                  <a:schemeClr val="bg1"/>
                </a:solidFill>
              </a:rPr>
              <a:t>Father … Hallowed be Your Name …</a:t>
            </a:r>
          </a:p>
        </p:txBody>
      </p:sp>
      <p:pic>
        <p:nvPicPr>
          <p:cNvPr id="2050" name="Picture 2" descr="http://babynames.allparenting.com/images/stories/Baby-Names_Name-T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565" y="3844166"/>
            <a:ext cx="3886373" cy="2768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3850" y="1571589"/>
            <a:ext cx="6372257" cy="4524315"/>
          </a:xfrm>
          <a:prstGeom prst="rect">
            <a:avLst/>
          </a:prstGeom>
          <a:noFill/>
        </p:spPr>
        <p:txBody>
          <a:bodyPr wrap="none" rtlCol="0">
            <a:spAutoFit/>
          </a:bodyPr>
          <a:lstStyle/>
          <a:p>
            <a:r>
              <a:rPr lang="en-US" b="1" dirty="0">
                <a:solidFill>
                  <a:schemeClr val="bg1"/>
                </a:solidFill>
              </a:rPr>
              <a:t>a. Elohim </a:t>
            </a:r>
          </a:p>
          <a:p>
            <a:r>
              <a:rPr lang="en-US" b="1" dirty="0">
                <a:solidFill>
                  <a:schemeClr val="bg1"/>
                </a:solidFill>
              </a:rPr>
              <a:t>	- Creator, carries authority and sovereignty (Gen 1:1)</a:t>
            </a:r>
          </a:p>
          <a:p>
            <a:r>
              <a:rPr lang="en-US" b="1" dirty="0">
                <a:solidFill>
                  <a:schemeClr val="bg1"/>
                </a:solidFill>
              </a:rPr>
              <a:t>b. El </a:t>
            </a:r>
            <a:r>
              <a:rPr lang="en-US" b="1" dirty="0" err="1">
                <a:solidFill>
                  <a:schemeClr val="bg1"/>
                </a:solidFill>
              </a:rPr>
              <a:t>Roi</a:t>
            </a:r>
            <a:r>
              <a:rPr lang="en-US" b="1" dirty="0">
                <a:solidFill>
                  <a:schemeClr val="bg1"/>
                </a:solidFill>
              </a:rPr>
              <a:t> (EL raw-</a:t>
            </a:r>
            <a:r>
              <a:rPr lang="en-US" b="1" dirty="0" err="1">
                <a:solidFill>
                  <a:schemeClr val="bg1"/>
                </a:solidFill>
              </a:rPr>
              <a:t>ee</a:t>
            </a:r>
            <a:r>
              <a:rPr lang="en-US" b="1" dirty="0">
                <a:solidFill>
                  <a:schemeClr val="bg1"/>
                </a:solidFill>
              </a:rPr>
              <a:t>)</a:t>
            </a:r>
          </a:p>
          <a:p>
            <a:r>
              <a:rPr lang="en-US" b="1" dirty="0">
                <a:solidFill>
                  <a:schemeClr val="bg1"/>
                </a:solidFill>
              </a:rPr>
              <a:t>	- The god who sees me (Gen. 16:13-14)</a:t>
            </a:r>
          </a:p>
          <a:p>
            <a:r>
              <a:rPr lang="en-US" b="1" dirty="0">
                <a:solidFill>
                  <a:schemeClr val="bg1"/>
                </a:solidFill>
              </a:rPr>
              <a:t>c. El </a:t>
            </a:r>
            <a:r>
              <a:rPr lang="en-US" b="1" dirty="0" err="1">
                <a:solidFill>
                  <a:schemeClr val="bg1"/>
                </a:solidFill>
              </a:rPr>
              <a:t>Shadday</a:t>
            </a:r>
            <a:endParaRPr lang="en-US" b="1" dirty="0">
              <a:solidFill>
                <a:schemeClr val="bg1"/>
              </a:solidFill>
            </a:endParaRPr>
          </a:p>
          <a:p>
            <a:r>
              <a:rPr lang="en-US" b="1" dirty="0">
                <a:solidFill>
                  <a:schemeClr val="bg1"/>
                </a:solidFill>
              </a:rPr>
              <a:t>	- God almighty (Gen. 17:1-2)</a:t>
            </a:r>
          </a:p>
          <a:p>
            <a:r>
              <a:rPr lang="en-US" b="1" dirty="0">
                <a:solidFill>
                  <a:schemeClr val="bg1"/>
                </a:solidFill>
              </a:rPr>
              <a:t>d. El Olam (EL o–LAM)</a:t>
            </a:r>
          </a:p>
          <a:p>
            <a:r>
              <a:rPr lang="en-US" b="1" dirty="0">
                <a:solidFill>
                  <a:schemeClr val="bg1"/>
                </a:solidFill>
              </a:rPr>
              <a:t>	- God who has no beginning and no end (Gen 21:32-33)</a:t>
            </a:r>
          </a:p>
          <a:p>
            <a:r>
              <a:rPr lang="en-US" b="1" dirty="0">
                <a:solidFill>
                  <a:schemeClr val="bg1"/>
                </a:solidFill>
              </a:rPr>
              <a:t>e. Yahweh </a:t>
            </a:r>
            <a:r>
              <a:rPr lang="en-US" b="1" dirty="0" err="1">
                <a:solidFill>
                  <a:schemeClr val="bg1"/>
                </a:solidFill>
              </a:rPr>
              <a:t>Yireh</a:t>
            </a:r>
            <a:endParaRPr lang="en-US" b="1" dirty="0">
              <a:solidFill>
                <a:schemeClr val="bg1"/>
              </a:solidFill>
            </a:endParaRPr>
          </a:p>
          <a:p>
            <a:r>
              <a:rPr lang="en-US" b="1" dirty="0">
                <a:solidFill>
                  <a:schemeClr val="bg1"/>
                </a:solidFill>
              </a:rPr>
              <a:t>	- The Lord will provide (Gen 22:13-14)</a:t>
            </a:r>
          </a:p>
          <a:p>
            <a:r>
              <a:rPr lang="en-US" b="1" dirty="0">
                <a:solidFill>
                  <a:schemeClr val="bg1"/>
                </a:solidFill>
              </a:rPr>
              <a:t>f. Yahweh</a:t>
            </a:r>
          </a:p>
          <a:p>
            <a:r>
              <a:rPr lang="en-US" b="1" dirty="0">
                <a:solidFill>
                  <a:schemeClr val="bg1"/>
                </a:solidFill>
              </a:rPr>
              <a:t>	- I am that I am (Ex. 3:14-15) </a:t>
            </a:r>
          </a:p>
          <a:p>
            <a:r>
              <a:rPr lang="en-US" b="1" dirty="0">
                <a:solidFill>
                  <a:schemeClr val="bg1"/>
                </a:solidFill>
              </a:rPr>
              <a:t>	- Self-existent and always present</a:t>
            </a:r>
          </a:p>
          <a:p>
            <a:r>
              <a:rPr lang="en-US" b="1" dirty="0">
                <a:solidFill>
                  <a:schemeClr val="bg1"/>
                </a:solidFill>
              </a:rPr>
              <a:t>g. </a:t>
            </a:r>
            <a:r>
              <a:rPr lang="en-US" b="1" dirty="0" err="1">
                <a:solidFill>
                  <a:schemeClr val="bg1"/>
                </a:solidFill>
              </a:rPr>
              <a:t>Adonay</a:t>
            </a:r>
            <a:endParaRPr lang="en-US" b="1" dirty="0">
              <a:solidFill>
                <a:schemeClr val="bg1"/>
              </a:solidFill>
            </a:endParaRPr>
          </a:p>
          <a:p>
            <a:r>
              <a:rPr lang="en-US" b="1" dirty="0">
                <a:solidFill>
                  <a:schemeClr val="bg1"/>
                </a:solidFill>
              </a:rPr>
              <a:t>	- Lord (Psalm 16:2); owner, master, </a:t>
            </a:r>
          </a:p>
          <a:p>
            <a:r>
              <a:rPr lang="en-US" b="1" dirty="0">
                <a:solidFill>
                  <a:schemeClr val="bg1"/>
                </a:solidFill>
              </a:rPr>
              <a:t>	  superior</a:t>
            </a:r>
          </a:p>
        </p:txBody>
      </p:sp>
    </p:spTree>
    <p:extLst>
      <p:ext uri="{BB962C8B-B14F-4D97-AF65-F5344CB8AC3E}">
        <p14:creationId xmlns:p14="http://schemas.microsoft.com/office/powerpoint/2010/main" val="4122290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11:1-4</a:t>
            </a:r>
          </a:p>
        </p:txBody>
      </p:sp>
      <p:sp>
        <p:nvSpPr>
          <p:cNvPr id="3" name="TextBox 2"/>
          <p:cNvSpPr txBox="1"/>
          <p:nvPr/>
        </p:nvSpPr>
        <p:spPr>
          <a:xfrm>
            <a:off x="326002" y="417955"/>
            <a:ext cx="3093091"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The Lord’s Prayer</a:t>
            </a:r>
          </a:p>
        </p:txBody>
      </p:sp>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pic>
        <p:nvPicPr>
          <p:cNvPr id="2050" name="Picture 2" descr="http://babynames.allparenting.com/images/stories/Baby-Names_Name-T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565" y="3844166"/>
            <a:ext cx="3886373" cy="2768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815" y="1318091"/>
            <a:ext cx="8252580" cy="5078313"/>
          </a:xfrm>
          <a:prstGeom prst="rect">
            <a:avLst/>
          </a:prstGeom>
          <a:noFill/>
        </p:spPr>
        <p:txBody>
          <a:bodyPr wrap="none" rtlCol="0">
            <a:spAutoFit/>
          </a:bodyPr>
          <a:lstStyle/>
          <a:p>
            <a:r>
              <a:rPr lang="en-US" b="1" dirty="0">
                <a:solidFill>
                  <a:schemeClr val="bg1"/>
                </a:solidFill>
              </a:rPr>
              <a:t>h. Yahweh </a:t>
            </a:r>
            <a:r>
              <a:rPr lang="en-US" b="1" dirty="0" err="1">
                <a:solidFill>
                  <a:schemeClr val="bg1"/>
                </a:solidFill>
              </a:rPr>
              <a:t>Rophe</a:t>
            </a:r>
            <a:r>
              <a:rPr lang="en-US" b="1" dirty="0">
                <a:solidFill>
                  <a:schemeClr val="bg1"/>
                </a:solidFill>
              </a:rPr>
              <a:t> (</a:t>
            </a:r>
            <a:r>
              <a:rPr lang="en-US" b="1" dirty="0" err="1">
                <a:solidFill>
                  <a:schemeClr val="bg1"/>
                </a:solidFill>
              </a:rPr>
              <a:t>ro</a:t>
            </a:r>
            <a:r>
              <a:rPr lang="en-US" b="1" dirty="0">
                <a:solidFill>
                  <a:schemeClr val="bg1"/>
                </a:solidFill>
              </a:rPr>
              <a:t>-FEH)</a:t>
            </a:r>
          </a:p>
          <a:p>
            <a:r>
              <a:rPr lang="en-US" b="1" dirty="0">
                <a:solidFill>
                  <a:schemeClr val="bg1"/>
                </a:solidFill>
              </a:rPr>
              <a:t>	- Heal, cure, restore, make whole (Ex. 15:26)</a:t>
            </a:r>
          </a:p>
          <a:p>
            <a:r>
              <a:rPr lang="en-US" b="1" dirty="0" err="1">
                <a:solidFill>
                  <a:schemeClr val="bg1"/>
                </a:solidFill>
              </a:rPr>
              <a:t>i</a:t>
            </a:r>
            <a:r>
              <a:rPr lang="en-US" b="1" dirty="0">
                <a:solidFill>
                  <a:schemeClr val="bg1"/>
                </a:solidFill>
              </a:rPr>
              <a:t>. Yahweh </a:t>
            </a:r>
            <a:r>
              <a:rPr lang="en-US" b="1" dirty="0" err="1">
                <a:solidFill>
                  <a:schemeClr val="bg1"/>
                </a:solidFill>
              </a:rPr>
              <a:t>Nissi</a:t>
            </a:r>
            <a:endParaRPr lang="en-US" b="1" dirty="0">
              <a:solidFill>
                <a:schemeClr val="bg1"/>
              </a:solidFill>
            </a:endParaRPr>
          </a:p>
          <a:p>
            <a:r>
              <a:rPr lang="en-US" b="1" dirty="0">
                <a:solidFill>
                  <a:schemeClr val="bg1"/>
                </a:solidFill>
              </a:rPr>
              <a:t>	- The Lord my banner (Ex. 17:15-16)</a:t>
            </a:r>
          </a:p>
          <a:p>
            <a:r>
              <a:rPr lang="en-US" b="1" dirty="0">
                <a:solidFill>
                  <a:schemeClr val="bg1"/>
                </a:solidFill>
              </a:rPr>
              <a:t>	- A banner was seen from a distance and was a rallying point for the troops</a:t>
            </a:r>
          </a:p>
          <a:p>
            <a:r>
              <a:rPr lang="en-US" b="1" dirty="0">
                <a:solidFill>
                  <a:schemeClr val="bg1"/>
                </a:solidFill>
              </a:rPr>
              <a:t>j. </a:t>
            </a:r>
            <a:r>
              <a:rPr lang="en-US" b="1" dirty="0" err="1">
                <a:solidFill>
                  <a:schemeClr val="bg1"/>
                </a:solidFill>
              </a:rPr>
              <a:t>Esh</a:t>
            </a:r>
            <a:r>
              <a:rPr lang="en-US" b="1" dirty="0">
                <a:solidFill>
                  <a:schemeClr val="bg1"/>
                </a:solidFill>
              </a:rPr>
              <a:t> </a:t>
            </a:r>
            <a:r>
              <a:rPr lang="en-US" b="1" dirty="0" err="1">
                <a:solidFill>
                  <a:schemeClr val="bg1"/>
                </a:solidFill>
              </a:rPr>
              <a:t>Oklah</a:t>
            </a:r>
            <a:r>
              <a:rPr lang="en-US" b="1" dirty="0">
                <a:solidFill>
                  <a:schemeClr val="bg1"/>
                </a:solidFill>
              </a:rPr>
              <a:t> (Consuming Fire) or El </a:t>
            </a:r>
            <a:r>
              <a:rPr lang="en-US" b="1" dirty="0" err="1">
                <a:solidFill>
                  <a:schemeClr val="bg1"/>
                </a:solidFill>
              </a:rPr>
              <a:t>Kanna</a:t>
            </a:r>
            <a:r>
              <a:rPr lang="en-US" b="1" dirty="0">
                <a:solidFill>
                  <a:schemeClr val="bg1"/>
                </a:solidFill>
              </a:rPr>
              <a:t> (Jealous God)</a:t>
            </a:r>
          </a:p>
          <a:p>
            <a:r>
              <a:rPr lang="en-US" b="1" dirty="0">
                <a:solidFill>
                  <a:schemeClr val="bg1"/>
                </a:solidFill>
              </a:rPr>
              <a:t>	- Exodus 34:14 and Deut. 4:23-24</a:t>
            </a:r>
          </a:p>
          <a:p>
            <a:r>
              <a:rPr lang="en-US" b="1" dirty="0">
                <a:solidFill>
                  <a:schemeClr val="bg1"/>
                </a:solidFill>
              </a:rPr>
              <a:t>	- Why is it apt that God uses the image of fire to describe Himself?</a:t>
            </a:r>
          </a:p>
          <a:p>
            <a:r>
              <a:rPr lang="en-US" b="1" dirty="0">
                <a:solidFill>
                  <a:schemeClr val="bg1"/>
                </a:solidFill>
              </a:rPr>
              <a:t>k. </a:t>
            </a:r>
            <a:r>
              <a:rPr lang="en-US" b="1" dirty="0" err="1">
                <a:solidFill>
                  <a:schemeClr val="bg1"/>
                </a:solidFill>
              </a:rPr>
              <a:t>Qedosh</a:t>
            </a:r>
            <a:r>
              <a:rPr lang="en-US" b="1" dirty="0">
                <a:solidFill>
                  <a:schemeClr val="bg1"/>
                </a:solidFill>
              </a:rPr>
              <a:t> </a:t>
            </a:r>
            <a:r>
              <a:rPr lang="en-US" b="1" dirty="0" err="1">
                <a:solidFill>
                  <a:schemeClr val="bg1"/>
                </a:solidFill>
              </a:rPr>
              <a:t>Yisrael</a:t>
            </a:r>
            <a:r>
              <a:rPr lang="en-US" b="1" dirty="0">
                <a:solidFill>
                  <a:schemeClr val="bg1"/>
                </a:solidFill>
              </a:rPr>
              <a:t> </a:t>
            </a:r>
          </a:p>
          <a:p>
            <a:r>
              <a:rPr lang="en-US" b="1" dirty="0">
                <a:solidFill>
                  <a:schemeClr val="bg1"/>
                </a:solidFill>
              </a:rPr>
              <a:t>	- Holy One of Israel (Lev. 19:1-2)</a:t>
            </a:r>
          </a:p>
          <a:p>
            <a:r>
              <a:rPr lang="en-US" b="1" dirty="0">
                <a:solidFill>
                  <a:schemeClr val="bg1"/>
                </a:solidFill>
              </a:rPr>
              <a:t>	- Holy is to be separated</a:t>
            </a:r>
          </a:p>
          <a:p>
            <a:r>
              <a:rPr lang="en-US" b="1" dirty="0">
                <a:solidFill>
                  <a:schemeClr val="bg1"/>
                </a:solidFill>
              </a:rPr>
              <a:t>l. Yahweh Shalom</a:t>
            </a:r>
          </a:p>
          <a:p>
            <a:r>
              <a:rPr lang="en-US" b="1" dirty="0">
                <a:solidFill>
                  <a:schemeClr val="bg1"/>
                </a:solidFill>
              </a:rPr>
              <a:t>	- Judge 6:24</a:t>
            </a:r>
          </a:p>
          <a:p>
            <a:r>
              <a:rPr lang="en-US" b="1" dirty="0">
                <a:solidFill>
                  <a:schemeClr val="bg1"/>
                </a:solidFill>
              </a:rPr>
              <a:t>	- Peace = complete, whole, finished, </a:t>
            </a:r>
          </a:p>
          <a:p>
            <a:r>
              <a:rPr lang="en-US" b="1" dirty="0">
                <a:solidFill>
                  <a:schemeClr val="bg1"/>
                </a:solidFill>
              </a:rPr>
              <a:t>	perfection</a:t>
            </a:r>
          </a:p>
          <a:p>
            <a:r>
              <a:rPr lang="en-US" b="1" dirty="0">
                <a:solidFill>
                  <a:schemeClr val="bg1"/>
                </a:solidFill>
              </a:rPr>
              <a:t>m. Yahweh </a:t>
            </a:r>
            <a:r>
              <a:rPr lang="en-US" b="1" dirty="0" err="1">
                <a:solidFill>
                  <a:schemeClr val="bg1"/>
                </a:solidFill>
              </a:rPr>
              <a:t>Tsebaoth</a:t>
            </a:r>
            <a:endParaRPr lang="en-US" b="1" dirty="0">
              <a:solidFill>
                <a:schemeClr val="bg1"/>
              </a:solidFill>
            </a:endParaRPr>
          </a:p>
          <a:p>
            <a:r>
              <a:rPr lang="en-US" b="1" dirty="0">
                <a:solidFill>
                  <a:schemeClr val="bg1"/>
                </a:solidFill>
              </a:rPr>
              <a:t>	- The Lord of Hosts (1Samuel 17:45-46)</a:t>
            </a:r>
          </a:p>
          <a:p>
            <a:r>
              <a:rPr lang="en-US" b="1" dirty="0">
                <a:solidFill>
                  <a:schemeClr val="bg1"/>
                </a:solidFill>
              </a:rPr>
              <a:t>	- To be under God’s rule and reign</a:t>
            </a:r>
          </a:p>
        </p:txBody>
      </p:sp>
    </p:spTree>
    <p:extLst>
      <p:ext uri="{BB962C8B-B14F-4D97-AF65-F5344CB8AC3E}">
        <p14:creationId xmlns:p14="http://schemas.microsoft.com/office/powerpoint/2010/main" val="28390456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58316" y="233289"/>
            <a:ext cx="2830647" cy="769441"/>
          </a:xfrm>
          <a:prstGeom prst="rect">
            <a:avLst/>
          </a:prstGeom>
          <a:noFill/>
        </p:spPr>
        <p:txBody>
          <a:bodyPr wrap="none" rtlCol="0">
            <a:spAutoFit/>
          </a:bodyPr>
          <a:lstStyle/>
          <a:p>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Luke 11:1-4</a:t>
            </a:r>
          </a:p>
        </p:txBody>
      </p:sp>
      <p:sp>
        <p:nvSpPr>
          <p:cNvPr id="3" name="TextBox 2"/>
          <p:cNvSpPr txBox="1"/>
          <p:nvPr/>
        </p:nvSpPr>
        <p:spPr>
          <a:xfrm>
            <a:off x="326002" y="417955"/>
            <a:ext cx="3093091" cy="584775"/>
          </a:xfrm>
          <a:prstGeom prst="rect">
            <a:avLst/>
          </a:prstGeom>
          <a:noFill/>
        </p:spPr>
        <p:txBody>
          <a:bodyPr wrap="none" rtlCol="0">
            <a:spAutoFit/>
          </a:bodyPr>
          <a:lstStyle/>
          <a:p>
            <a:r>
              <a:rPr lang="en-US" sz="3200" b="1" dirty="0">
                <a:ln w="22225">
                  <a:solidFill>
                    <a:schemeClr val="accent2"/>
                  </a:solidFill>
                  <a:prstDash val="solid"/>
                </a:ln>
                <a:solidFill>
                  <a:schemeClr val="accent2">
                    <a:lumMod val="40000"/>
                    <a:lumOff val="60000"/>
                  </a:schemeClr>
                </a:solidFill>
              </a:rPr>
              <a:t>The Lord’s Prayer</a:t>
            </a:r>
          </a:p>
        </p:txBody>
      </p:sp>
      <p:sp>
        <p:nvSpPr>
          <p:cNvPr id="2" name="TextBox 1"/>
          <p:cNvSpPr txBox="1"/>
          <p:nvPr/>
        </p:nvSpPr>
        <p:spPr>
          <a:xfrm>
            <a:off x="4009047" y="5277981"/>
            <a:ext cx="753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tx1"/>
                </a:solidFill>
              </a:rPr>
              <a:t>WHY?</a:t>
            </a:r>
          </a:p>
        </p:txBody>
      </p:sp>
      <p:pic>
        <p:nvPicPr>
          <p:cNvPr id="2050" name="Picture 2" descr="http://babynames.allparenting.com/images/stories/Baby-Names_Name-T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565" y="3844166"/>
            <a:ext cx="3886373" cy="2768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815" y="1318091"/>
            <a:ext cx="8187178" cy="4247317"/>
          </a:xfrm>
          <a:prstGeom prst="rect">
            <a:avLst/>
          </a:prstGeom>
          <a:noFill/>
        </p:spPr>
        <p:txBody>
          <a:bodyPr wrap="none" rtlCol="0">
            <a:spAutoFit/>
          </a:bodyPr>
          <a:lstStyle/>
          <a:p>
            <a:r>
              <a:rPr lang="en-US" b="1" dirty="0">
                <a:solidFill>
                  <a:schemeClr val="bg1"/>
                </a:solidFill>
              </a:rPr>
              <a:t>n. Yahweh </a:t>
            </a:r>
            <a:r>
              <a:rPr lang="en-US" b="1" dirty="0" err="1">
                <a:solidFill>
                  <a:schemeClr val="bg1"/>
                </a:solidFill>
              </a:rPr>
              <a:t>Tsuri</a:t>
            </a:r>
            <a:r>
              <a:rPr lang="en-US" b="1" dirty="0">
                <a:solidFill>
                  <a:schemeClr val="bg1"/>
                </a:solidFill>
              </a:rPr>
              <a:t> (sure-REE)</a:t>
            </a:r>
          </a:p>
          <a:p>
            <a:r>
              <a:rPr lang="en-US" b="1" dirty="0">
                <a:solidFill>
                  <a:schemeClr val="bg1"/>
                </a:solidFill>
              </a:rPr>
              <a:t>	- The Lord is my Rock (Psalm 144:1)</a:t>
            </a:r>
          </a:p>
          <a:p>
            <a:r>
              <a:rPr lang="en-US" b="1" dirty="0">
                <a:solidFill>
                  <a:schemeClr val="bg1"/>
                </a:solidFill>
              </a:rPr>
              <a:t>	- Provides shade, shelter, safety; used for alters, homes, temples and walls</a:t>
            </a:r>
          </a:p>
          <a:p>
            <a:r>
              <a:rPr lang="en-US" b="1" dirty="0">
                <a:solidFill>
                  <a:schemeClr val="bg1"/>
                </a:solidFill>
              </a:rPr>
              <a:t>o. Yahweh </a:t>
            </a:r>
            <a:r>
              <a:rPr lang="en-US" b="1" dirty="0" err="1">
                <a:solidFill>
                  <a:schemeClr val="bg1"/>
                </a:solidFill>
              </a:rPr>
              <a:t>Roi</a:t>
            </a:r>
            <a:r>
              <a:rPr lang="en-US" b="1" dirty="0">
                <a:solidFill>
                  <a:schemeClr val="bg1"/>
                </a:solidFill>
              </a:rPr>
              <a:t> (row-EE)</a:t>
            </a:r>
          </a:p>
          <a:p>
            <a:r>
              <a:rPr lang="en-US" b="1" dirty="0">
                <a:solidFill>
                  <a:schemeClr val="bg1"/>
                </a:solidFill>
              </a:rPr>
              <a:t>	- The Lord is my shepherd (Psalm 23)</a:t>
            </a:r>
          </a:p>
          <a:p>
            <a:r>
              <a:rPr lang="en-US" b="1" dirty="0">
                <a:solidFill>
                  <a:schemeClr val="bg1"/>
                </a:solidFill>
              </a:rPr>
              <a:t>p. </a:t>
            </a:r>
            <a:r>
              <a:rPr lang="en-US" b="1" dirty="0" err="1">
                <a:solidFill>
                  <a:schemeClr val="bg1"/>
                </a:solidFill>
              </a:rPr>
              <a:t>Ish</a:t>
            </a:r>
            <a:endParaRPr lang="en-US" b="1" dirty="0">
              <a:solidFill>
                <a:schemeClr val="bg1"/>
              </a:solidFill>
            </a:endParaRPr>
          </a:p>
          <a:p>
            <a:r>
              <a:rPr lang="en-US" b="1" dirty="0">
                <a:solidFill>
                  <a:schemeClr val="bg1"/>
                </a:solidFill>
              </a:rPr>
              <a:t>	- Husband (Hosea 2:16)</a:t>
            </a:r>
          </a:p>
          <a:p>
            <a:r>
              <a:rPr lang="en-US" b="1" dirty="0">
                <a:solidFill>
                  <a:schemeClr val="bg1"/>
                </a:solidFill>
              </a:rPr>
              <a:t>q. El </a:t>
            </a:r>
            <a:r>
              <a:rPr lang="en-US" b="1" dirty="0" err="1">
                <a:solidFill>
                  <a:schemeClr val="bg1"/>
                </a:solidFill>
              </a:rPr>
              <a:t>Chay</a:t>
            </a:r>
            <a:endParaRPr lang="en-US" b="1" dirty="0">
              <a:solidFill>
                <a:schemeClr val="bg1"/>
              </a:solidFill>
            </a:endParaRPr>
          </a:p>
          <a:p>
            <a:r>
              <a:rPr lang="en-US" b="1" dirty="0">
                <a:solidFill>
                  <a:schemeClr val="bg1"/>
                </a:solidFill>
              </a:rPr>
              <a:t>	- The Lord who is living (2Kings 19:15-16)</a:t>
            </a:r>
          </a:p>
          <a:p>
            <a:r>
              <a:rPr lang="en-US" b="1" dirty="0">
                <a:solidFill>
                  <a:schemeClr val="bg1"/>
                </a:solidFill>
              </a:rPr>
              <a:t>r. </a:t>
            </a:r>
            <a:r>
              <a:rPr lang="en-US" b="1" dirty="0" err="1">
                <a:solidFill>
                  <a:schemeClr val="bg1"/>
                </a:solidFill>
              </a:rPr>
              <a:t>Shopeht</a:t>
            </a:r>
            <a:r>
              <a:rPr lang="en-US" b="1" dirty="0">
                <a:solidFill>
                  <a:schemeClr val="bg1"/>
                </a:solidFill>
              </a:rPr>
              <a:t> (</a:t>
            </a:r>
            <a:r>
              <a:rPr lang="en-US" b="1" dirty="0" err="1">
                <a:solidFill>
                  <a:schemeClr val="bg1"/>
                </a:solidFill>
              </a:rPr>
              <a:t>sho</a:t>
            </a:r>
            <a:r>
              <a:rPr lang="en-US" b="1" dirty="0">
                <a:solidFill>
                  <a:schemeClr val="bg1"/>
                </a:solidFill>
              </a:rPr>
              <a:t>-PHAIT)</a:t>
            </a:r>
          </a:p>
          <a:p>
            <a:r>
              <a:rPr lang="en-US" b="1" dirty="0">
                <a:solidFill>
                  <a:schemeClr val="bg1"/>
                </a:solidFill>
              </a:rPr>
              <a:t>	- Judge (Psalm 94:15)</a:t>
            </a:r>
          </a:p>
          <a:p>
            <a:r>
              <a:rPr lang="en-US" b="1" dirty="0">
                <a:solidFill>
                  <a:schemeClr val="bg1"/>
                </a:solidFill>
              </a:rPr>
              <a:t>s. </a:t>
            </a:r>
            <a:r>
              <a:rPr lang="en-US" b="1" dirty="0" err="1">
                <a:solidFill>
                  <a:schemeClr val="bg1"/>
                </a:solidFill>
              </a:rPr>
              <a:t>Miqweh</a:t>
            </a:r>
            <a:r>
              <a:rPr lang="en-US" b="1" dirty="0">
                <a:solidFill>
                  <a:schemeClr val="bg1"/>
                </a:solidFill>
              </a:rPr>
              <a:t> </a:t>
            </a:r>
            <a:r>
              <a:rPr lang="en-US" b="1" dirty="0" err="1">
                <a:solidFill>
                  <a:schemeClr val="bg1"/>
                </a:solidFill>
              </a:rPr>
              <a:t>Yisrael</a:t>
            </a:r>
            <a:r>
              <a:rPr lang="en-US" b="1" dirty="0">
                <a:solidFill>
                  <a:schemeClr val="bg1"/>
                </a:solidFill>
              </a:rPr>
              <a:t> (MIK-</a:t>
            </a:r>
            <a:r>
              <a:rPr lang="en-US" b="1" dirty="0" err="1">
                <a:solidFill>
                  <a:schemeClr val="bg1"/>
                </a:solidFill>
              </a:rPr>
              <a:t>weh</a:t>
            </a:r>
            <a:r>
              <a:rPr lang="en-US" b="1" dirty="0">
                <a:solidFill>
                  <a:schemeClr val="bg1"/>
                </a:solidFill>
              </a:rPr>
              <a:t>)</a:t>
            </a:r>
          </a:p>
          <a:p>
            <a:r>
              <a:rPr lang="en-US" b="1" dirty="0">
                <a:solidFill>
                  <a:schemeClr val="bg1"/>
                </a:solidFill>
              </a:rPr>
              <a:t>	- The Hope of Israel (Jer. 17:7-8)</a:t>
            </a:r>
          </a:p>
          <a:p>
            <a:r>
              <a:rPr lang="en-US" b="1" dirty="0">
                <a:solidFill>
                  <a:schemeClr val="bg1"/>
                </a:solidFill>
              </a:rPr>
              <a:t>t. Yahweh </a:t>
            </a:r>
            <a:r>
              <a:rPr lang="en-US" b="1" dirty="0" err="1">
                <a:solidFill>
                  <a:schemeClr val="bg1"/>
                </a:solidFill>
              </a:rPr>
              <a:t>Tsidqenu</a:t>
            </a:r>
            <a:endParaRPr lang="en-US" b="1" dirty="0">
              <a:solidFill>
                <a:schemeClr val="bg1"/>
              </a:solidFill>
            </a:endParaRPr>
          </a:p>
          <a:p>
            <a:r>
              <a:rPr lang="en-US" b="1" dirty="0">
                <a:solidFill>
                  <a:schemeClr val="bg1"/>
                </a:solidFill>
              </a:rPr>
              <a:t>	- The Lord our righteousness (Jer. 23:6)</a:t>
            </a:r>
          </a:p>
        </p:txBody>
      </p:sp>
    </p:spTree>
    <p:extLst>
      <p:ext uri="{BB962C8B-B14F-4D97-AF65-F5344CB8AC3E}">
        <p14:creationId xmlns:p14="http://schemas.microsoft.com/office/powerpoint/2010/main" val="5917185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5EBF.tmp">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5595</TotalTime>
  <Words>8659</Words>
  <Application>Microsoft Office PowerPoint</Application>
  <PresentationFormat>On-screen Show (4:3)</PresentationFormat>
  <Paragraphs>1029</Paragraphs>
  <Slides>101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101</vt:i4>
      </vt:variant>
    </vt:vector>
  </HeadingPairs>
  <TitlesOfParts>
    <vt:vector size="108" baseType="lpstr">
      <vt:lpstr>Arial</vt:lpstr>
      <vt:lpstr>Arial Unicode MS</vt:lpstr>
      <vt:lpstr>Calibri</vt:lpstr>
      <vt:lpstr>Calibri Light</vt:lpstr>
      <vt:lpstr>Times New Roman</vt:lpstr>
      <vt:lpstr>Office Theme</vt:lpstr>
      <vt:lpstr>ppt5EBF.tmp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Williamson</dc:creator>
  <cp:lastModifiedBy>Bob Williamson</cp:lastModifiedBy>
  <cp:revision>270</cp:revision>
  <dcterms:created xsi:type="dcterms:W3CDTF">2015-01-10T18:47:51Z</dcterms:created>
  <dcterms:modified xsi:type="dcterms:W3CDTF">2023-05-09T00:59:00Z</dcterms:modified>
</cp:coreProperties>
</file>