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58" r:id="rId10"/>
    <p:sldId id="267" r:id="rId11"/>
    <p:sldId id="268" r:id="rId12"/>
    <p:sldId id="269" r:id="rId13"/>
    <p:sldId id="260" r:id="rId14"/>
    <p:sldId id="273" r:id="rId15"/>
    <p:sldId id="272" r:id="rId16"/>
    <p:sldId id="271" r:id="rId17"/>
    <p:sldId id="270" r:id="rId18"/>
    <p:sldId id="280" r:id="rId19"/>
    <p:sldId id="281" r:id="rId20"/>
    <p:sldId id="283" r:id="rId21"/>
    <p:sldId id="275" r:id="rId22"/>
    <p:sldId id="278" r:id="rId23"/>
    <p:sldId id="284" r:id="rId24"/>
    <p:sldId id="285" r:id="rId25"/>
    <p:sldId id="274" r:id="rId26"/>
    <p:sldId id="259" r:id="rId27"/>
    <p:sldId id="277" r:id="rId28"/>
    <p:sldId id="276" r:id="rId29"/>
    <p:sldId id="282" r:id="rId30"/>
    <p:sldId id="288" r:id="rId31"/>
    <p:sldId id="286" r:id="rId32"/>
    <p:sldId id="289" r:id="rId33"/>
    <p:sldId id="287" r:id="rId34"/>
    <p:sldId id="291" r:id="rId35"/>
    <p:sldId id="294" r:id="rId36"/>
    <p:sldId id="290" r:id="rId37"/>
    <p:sldId id="292" r:id="rId38"/>
    <p:sldId id="293" r:id="rId39"/>
    <p:sldId id="296" r:id="rId40"/>
    <p:sldId id="297" r:id="rId41"/>
    <p:sldId id="314" r:id="rId42"/>
    <p:sldId id="302" r:id="rId43"/>
    <p:sldId id="303" r:id="rId44"/>
    <p:sldId id="304" r:id="rId45"/>
    <p:sldId id="305" r:id="rId46"/>
    <p:sldId id="298" r:id="rId47"/>
    <p:sldId id="310" r:id="rId48"/>
    <p:sldId id="315" r:id="rId49"/>
    <p:sldId id="311" r:id="rId50"/>
    <p:sldId id="316" r:id="rId51"/>
    <p:sldId id="306" r:id="rId52"/>
    <p:sldId id="309" r:id="rId53"/>
    <p:sldId id="307" r:id="rId54"/>
    <p:sldId id="308" r:id="rId55"/>
    <p:sldId id="301" r:id="rId56"/>
    <p:sldId id="312" r:id="rId57"/>
    <p:sldId id="313" r:id="rId58"/>
    <p:sldId id="299" r:id="rId59"/>
    <p:sldId id="317" r:id="rId60"/>
    <p:sldId id="318" r:id="rId61"/>
    <p:sldId id="319" r:id="rId62"/>
    <p:sldId id="320" r:id="rId63"/>
    <p:sldId id="326" r:id="rId64"/>
    <p:sldId id="327" r:id="rId65"/>
    <p:sldId id="325" r:id="rId66"/>
    <p:sldId id="331" r:id="rId67"/>
    <p:sldId id="323" r:id="rId68"/>
    <p:sldId id="324" r:id="rId69"/>
    <p:sldId id="332" r:id="rId70"/>
    <p:sldId id="321" r:id="rId71"/>
    <p:sldId id="328" r:id="rId72"/>
    <p:sldId id="329" r:id="rId73"/>
    <p:sldId id="330" r:id="rId74"/>
    <p:sldId id="322" r:id="rId75"/>
    <p:sldId id="339" r:id="rId76"/>
    <p:sldId id="333" r:id="rId77"/>
    <p:sldId id="340" r:id="rId78"/>
    <p:sldId id="334" r:id="rId79"/>
    <p:sldId id="336" r:id="rId80"/>
    <p:sldId id="337" r:id="rId81"/>
    <p:sldId id="338" r:id="rId82"/>
    <p:sldId id="348" r:id="rId83"/>
    <p:sldId id="349" r:id="rId84"/>
    <p:sldId id="335" r:id="rId85"/>
    <p:sldId id="350" r:id="rId86"/>
    <p:sldId id="351" r:id="rId87"/>
    <p:sldId id="341" r:id="rId88"/>
    <p:sldId id="343" r:id="rId89"/>
    <p:sldId id="342" r:id="rId90"/>
    <p:sldId id="345" r:id="rId91"/>
    <p:sldId id="354" r:id="rId92"/>
    <p:sldId id="346" r:id="rId93"/>
    <p:sldId id="347" r:id="rId94"/>
    <p:sldId id="352" r:id="rId95"/>
    <p:sldId id="353" r:id="rId96"/>
    <p:sldId id="357" r:id="rId97"/>
    <p:sldId id="355" r:id="rId98"/>
    <p:sldId id="358" r:id="rId99"/>
    <p:sldId id="359" r:id="rId100"/>
    <p:sldId id="361" r:id="rId101"/>
    <p:sldId id="360" r:id="rId102"/>
    <p:sldId id="363" r:id="rId103"/>
    <p:sldId id="364" r:id="rId104"/>
    <p:sldId id="365" r:id="rId105"/>
    <p:sldId id="362" r:id="rId106"/>
    <p:sldId id="366" r:id="rId107"/>
    <p:sldId id="356" r:id="rId108"/>
    <p:sldId id="367" r:id="rId109"/>
    <p:sldId id="368" r:id="rId110"/>
    <p:sldId id="369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5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2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67BF-7D3A-40E5-B7E4-F32DEF0C8DAA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2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039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Introduction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688" y="1219200"/>
            <a:ext cx="87026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Ancient Traditions Support Luke As The Writer Of His Gospel And The Book Of Acts: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Irenaeus (A.D. 115-190) wrote in his book against heresy that Luke was a follower of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Paul, who had preserved in a book the gospel which Paul preached. Irenaeus was referring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the book we know as the Gospel of Luke.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Justin Martyr, about A.D. 150, quoted frequently from the Gospel of Luke.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Tatian</a:t>
            </a:r>
            <a:r>
              <a:rPr lang="en-US" dirty="0" smtClean="0">
                <a:solidFill>
                  <a:schemeClr val="bg1"/>
                </a:solidFill>
              </a:rPr>
              <a:t>, sometime after A.D. 150, included the Gospel of Luke in his </a:t>
            </a:r>
            <a:r>
              <a:rPr lang="en-US" dirty="0" err="1" smtClean="0">
                <a:solidFill>
                  <a:schemeClr val="bg1"/>
                </a:solidFill>
              </a:rPr>
              <a:t>Diatessaron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was a harmony of the four gospels.</a:t>
            </a:r>
          </a:p>
        </p:txBody>
      </p:sp>
    </p:spTree>
    <p:extLst>
      <p:ext uri="{BB962C8B-B14F-4D97-AF65-F5344CB8AC3E}">
        <p14:creationId xmlns:p14="http://schemas.microsoft.com/office/powerpoint/2010/main" val="21616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6:11</a:t>
            </a:r>
          </a:p>
        </p:txBody>
      </p:sp>
      <p:sp>
        <p:nvSpPr>
          <p:cNvPr id="2" name="Rectangle 1"/>
          <p:cNvSpPr/>
          <p:nvPr/>
        </p:nvSpPr>
        <p:spPr>
          <a:xfrm>
            <a:off x="3460045" y="196868"/>
            <a:ext cx="36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chain </a:t>
            </a:r>
            <a:r>
              <a:rPr lang="en-US" dirty="0" smtClean="0">
                <a:solidFill>
                  <a:schemeClr val="bg1"/>
                </a:solidFill>
              </a:rPr>
              <a:t>of hatred moves from: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LcParenR" startAt="5"/>
            </a:pPr>
            <a:r>
              <a:rPr lang="en-US" dirty="0" smtClean="0">
                <a:solidFill>
                  <a:srgbClr val="FF0000"/>
                </a:solidFill>
              </a:rPr>
              <a:t>criminalization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AutoNum type="alphaLcParenR" startAt="5"/>
            </a:pPr>
            <a:r>
              <a:rPr lang="en-US" dirty="0" smtClean="0">
                <a:solidFill>
                  <a:srgbClr val="FF0000"/>
                </a:solidFill>
              </a:rPr>
              <a:t>elimination.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0"/>
            <a:ext cx="91439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22" y="541867"/>
            <a:ext cx="865390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 will not obey’: Christian leaders threaten civil disobedience if Supreme Court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legalizes </a:t>
            </a:r>
            <a:r>
              <a:rPr lang="en-US" b="1" dirty="0">
                <a:solidFill>
                  <a:schemeClr val="bg1"/>
                </a:solidFill>
              </a:rPr>
              <a:t>gay marriage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>
                <a:solidFill>
                  <a:schemeClr val="bg1"/>
                </a:solidFill>
              </a:rPr>
              <a:t>will not obey.”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That’s </a:t>
            </a:r>
            <a:r>
              <a:rPr lang="en-US" dirty="0">
                <a:solidFill>
                  <a:schemeClr val="bg1"/>
                </a:solidFill>
              </a:rPr>
              <a:t>the blunt warning a group of prominent religious leaders is sending to the Supreme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Court </a:t>
            </a:r>
            <a:r>
              <a:rPr lang="en-US" dirty="0">
                <a:solidFill>
                  <a:schemeClr val="bg1"/>
                </a:solidFill>
              </a:rPr>
              <a:t>of the United States as they consider same-sex marriage</a:t>
            </a:r>
            <a:r>
              <a:rPr lang="en-US" dirty="0" smtClean="0">
                <a:solidFill>
                  <a:schemeClr val="bg1"/>
                </a:solidFill>
              </a:rPr>
              <a:t>. “</a:t>
            </a:r>
            <a:r>
              <a:rPr lang="en-US" dirty="0">
                <a:solidFill>
                  <a:schemeClr val="bg1"/>
                </a:solidFill>
              </a:rPr>
              <a:t>We respectfully warn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Supreme </a:t>
            </a:r>
            <a:r>
              <a:rPr lang="en-US" dirty="0">
                <a:solidFill>
                  <a:schemeClr val="bg1"/>
                </a:solidFill>
              </a:rPr>
              <a:t>Court not to cross that line,” read a document titled,</a:t>
            </a:r>
            <a:r>
              <a:rPr lang="en-US" u="sng" dirty="0">
                <a:solidFill>
                  <a:schemeClr val="bg1"/>
                </a:solidFill>
              </a:rPr>
              <a:t> Pledge in Solidarity to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Defend </a:t>
            </a:r>
            <a:r>
              <a:rPr lang="en-US" u="sng" dirty="0">
                <a:solidFill>
                  <a:schemeClr val="bg1"/>
                </a:solidFill>
              </a:rPr>
              <a:t>Marriage</a:t>
            </a:r>
            <a:r>
              <a:rPr lang="en-US" dirty="0">
                <a:solidFill>
                  <a:schemeClr val="bg1"/>
                </a:solidFill>
              </a:rPr>
              <a:t>. “We stand united together in defense of marriage. Make no mistake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about </a:t>
            </a:r>
            <a:r>
              <a:rPr lang="en-US" dirty="0">
                <a:solidFill>
                  <a:schemeClr val="bg1"/>
                </a:solidFill>
              </a:rPr>
              <a:t>our resolve.” 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While there are many things we can endure, redefining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marriage </a:t>
            </a:r>
            <a:r>
              <a:rPr lang="en-US" dirty="0">
                <a:solidFill>
                  <a:schemeClr val="bg1"/>
                </a:solidFill>
              </a:rPr>
              <a:t>is so fundamental to the natural order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common good that this is the line we must draw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one we cannot and will not cross,” the pledge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states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signees are a who’s who of religious leaders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including </a:t>
            </a:r>
            <a:r>
              <a:rPr lang="en-US" dirty="0">
                <a:solidFill>
                  <a:schemeClr val="bg1"/>
                </a:solidFill>
              </a:rPr>
              <a:t>former Arkansas Gov. Mike Huckabee, former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U.S</a:t>
            </a:r>
            <a:r>
              <a:rPr lang="en-US" dirty="0">
                <a:solidFill>
                  <a:schemeClr val="bg1"/>
                </a:solidFill>
              </a:rPr>
              <a:t>. Senator Rick Santorum, National Religious Broadcasters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president </a:t>
            </a:r>
            <a:r>
              <a:rPr lang="en-US" dirty="0">
                <a:solidFill>
                  <a:schemeClr val="bg1"/>
                </a:solidFill>
              </a:rPr>
              <a:t>Jerry Johnson, Pastor John Hagee, and Franklin Graham,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president </a:t>
            </a:r>
            <a:r>
              <a:rPr lang="en-US" dirty="0">
                <a:solidFill>
                  <a:schemeClr val="bg1"/>
                </a:solidFill>
              </a:rPr>
              <a:t>and CEO of the Billy Graham Evangelistic Association and Samaritan’s Purse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22" y="541867"/>
            <a:ext cx="870950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The pledge </a:t>
            </a:r>
            <a:r>
              <a:rPr lang="en-US" dirty="0">
                <a:solidFill>
                  <a:schemeClr val="bg1"/>
                </a:solidFill>
              </a:rPr>
              <a:t>was co-drafted by Deacon Keith Fournier, a Catholic deacon, and Mat </a:t>
            </a:r>
            <a:r>
              <a:rPr lang="en-US" dirty="0" err="1">
                <a:solidFill>
                  <a:schemeClr val="bg1"/>
                </a:solidFill>
              </a:rPr>
              <a:t>Staver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founder of Liberty Counsel. Also involved in the document were Rick Scarborough,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president </a:t>
            </a:r>
            <a:r>
              <a:rPr lang="en-US" dirty="0">
                <a:solidFill>
                  <a:schemeClr val="bg1"/>
                </a:solidFill>
              </a:rPr>
              <a:t>of Vision America Action and James Dobson, the founder of Family Talk Radio. 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“We’re sending a warning to the Supreme Court and frankly any court that crosses the line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the issue of marriage,” </a:t>
            </a:r>
            <a:r>
              <a:rPr lang="en-US" dirty="0" err="1">
                <a:solidFill>
                  <a:schemeClr val="bg1"/>
                </a:solidFill>
              </a:rPr>
              <a:t>Staver</a:t>
            </a:r>
            <a:r>
              <a:rPr lang="en-US" dirty="0">
                <a:solidFill>
                  <a:schemeClr val="bg1"/>
                </a:solidFill>
              </a:rPr>
              <a:t> told </a:t>
            </a:r>
            <a:r>
              <a:rPr lang="en-US" dirty="0" smtClean="0">
                <a:solidFill>
                  <a:schemeClr val="bg1"/>
                </a:solidFill>
              </a:rPr>
              <a:t>me. He </a:t>
            </a:r>
            <a:r>
              <a:rPr lang="en-US" dirty="0">
                <a:solidFill>
                  <a:schemeClr val="bg1"/>
                </a:solidFill>
              </a:rPr>
              <a:t>said that once same-sex marriage is elevated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the level of protected status – it will transform the face of society and will result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“beginning of the end of Western Civilization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“You are essentially saying that boys and girls don’t need moms and dads – that moms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dads are irrelevant,” </a:t>
            </a:r>
            <a:r>
              <a:rPr lang="en-US" dirty="0" err="1">
                <a:solidFill>
                  <a:schemeClr val="bg1"/>
                </a:solidFill>
              </a:rPr>
              <a:t>Staver</a:t>
            </a:r>
            <a:r>
              <a:rPr lang="en-US" dirty="0">
                <a:solidFill>
                  <a:schemeClr val="bg1"/>
                </a:solidFill>
              </a:rPr>
              <a:t> said. “Gender becomes pointless when government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adopts </a:t>
            </a:r>
            <a:r>
              <a:rPr lang="en-US" dirty="0">
                <a:solidFill>
                  <a:schemeClr val="bg1"/>
                </a:solidFill>
              </a:rPr>
              <a:t>same-sex marriage. It creates a genderless relationship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out </a:t>
            </a:r>
            <a:r>
              <a:rPr lang="en-US" dirty="0">
                <a:solidFill>
                  <a:schemeClr val="bg1"/>
                </a:solidFill>
              </a:rPr>
              <a:t>of a very gender-specific relationship. It says that it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doesn’t </a:t>
            </a:r>
            <a:r>
              <a:rPr lang="en-US" dirty="0">
                <a:solidFill>
                  <a:schemeClr val="bg1"/>
                </a:solidFill>
              </a:rPr>
              <a:t>matter and that two moms or two dads are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absolutely </a:t>
            </a:r>
            <a:r>
              <a:rPr lang="en-US" dirty="0">
                <a:solidFill>
                  <a:schemeClr val="bg1"/>
                </a:solidFill>
              </a:rPr>
              <a:t>equivalent to a mom and a dad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Dobson said the legalization of same-sex marriage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could </a:t>
            </a:r>
            <a:r>
              <a:rPr lang="en-US" dirty="0">
                <a:solidFill>
                  <a:schemeClr val="bg1"/>
                </a:solidFill>
              </a:rPr>
              <a:t>fracture the nation</a:t>
            </a:r>
            <a:r>
              <a:rPr lang="en-US" dirty="0" smtClean="0">
                <a:solidFill>
                  <a:schemeClr val="bg1"/>
                </a:solidFill>
              </a:rPr>
              <a:t>. “</a:t>
            </a:r>
            <a:r>
              <a:rPr lang="en-US" dirty="0">
                <a:solidFill>
                  <a:schemeClr val="bg1"/>
                </a:solidFill>
              </a:rPr>
              <a:t>The institution of marriage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fundamental and it must be defended,” he told me.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It’s the foundation for the entire culture. It’s been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existence </a:t>
            </a:r>
            <a:r>
              <a:rPr lang="en-US" dirty="0">
                <a:solidFill>
                  <a:schemeClr val="bg1"/>
                </a:solidFill>
              </a:rPr>
              <a:t>for 5,000 years. If you weaken it or if you undermine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– the entire superstructure can come down. We see it as that important.”</a:t>
            </a:r>
          </a:p>
        </p:txBody>
      </p:sp>
    </p:spTree>
    <p:extLst>
      <p:ext uri="{BB962C8B-B14F-4D97-AF65-F5344CB8AC3E}">
        <p14:creationId xmlns:p14="http://schemas.microsoft.com/office/powerpoint/2010/main" val="8040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22" y="541867"/>
            <a:ext cx="89668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 that means the possibility of Christians – people of faith – engaging in acts of civil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disobedience. “</a:t>
            </a:r>
            <a:r>
              <a:rPr lang="en-US" dirty="0">
                <a:solidFill>
                  <a:schemeClr val="bg1"/>
                </a:solidFill>
              </a:rPr>
              <a:t>Yes, I’m talking about civil disobedience,” </a:t>
            </a:r>
            <a:r>
              <a:rPr lang="en-US" dirty="0" err="1">
                <a:solidFill>
                  <a:schemeClr val="bg1"/>
                </a:solidFill>
              </a:rPr>
              <a:t>Staver</a:t>
            </a:r>
            <a:r>
              <a:rPr lang="en-US" dirty="0">
                <a:solidFill>
                  <a:schemeClr val="bg1"/>
                </a:solidFill>
              </a:rPr>
              <a:t> said. “I’m talking about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resistance </a:t>
            </a:r>
            <a:r>
              <a:rPr lang="en-US" dirty="0">
                <a:solidFill>
                  <a:schemeClr val="bg1"/>
                </a:solidFill>
              </a:rPr>
              <a:t>and I’m talking about peaceful resistance against unjust laws and unjust rulings.”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That’s </a:t>
            </a:r>
            <a:r>
              <a:rPr lang="en-US" dirty="0">
                <a:solidFill>
                  <a:schemeClr val="bg1"/>
                </a:solidFill>
              </a:rPr>
              <a:t>quite a shocking statement. So I asked Mr. </a:t>
            </a:r>
            <a:r>
              <a:rPr lang="en-US" dirty="0" err="1">
                <a:solidFill>
                  <a:schemeClr val="bg1"/>
                </a:solidFill>
              </a:rPr>
              <a:t>Staver</a:t>
            </a:r>
            <a:r>
              <a:rPr lang="en-US" dirty="0">
                <a:solidFill>
                  <a:schemeClr val="bg1"/>
                </a:solidFill>
              </a:rPr>
              <a:t> to clarify his remarks</a:t>
            </a:r>
            <a:r>
              <a:rPr lang="en-US" dirty="0" smtClean="0">
                <a:solidFill>
                  <a:schemeClr val="bg1"/>
                </a:solidFill>
              </a:rPr>
              <a:t>. “</a:t>
            </a:r>
            <a:r>
              <a:rPr lang="en-US" dirty="0">
                <a:solidFill>
                  <a:schemeClr val="bg1"/>
                </a:solidFill>
              </a:rPr>
              <a:t>I’m calling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people to not recognize the legitimacy of that ruling because it’s not grounded in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Rule </a:t>
            </a:r>
            <a:r>
              <a:rPr lang="en-US" dirty="0">
                <a:solidFill>
                  <a:schemeClr val="bg1"/>
                </a:solidFill>
              </a:rPr>
              <a:t>of Law,” he told me. “They need to resist that ruling in every way possible. In a peaceful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way </a:t>
            </a:r>
            <a:r>
              <a:rPr lang="en-US" dirty="0">
                <a:solidFill>
                  <a:schemeClr val="bg1"/>
                </a:solidFill>
              </a:rPr>
              <a:t>– they need to resist it as much as Martin Luther King, Jr. resisted unjust laws in his time.”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Scarborough </a:t>
            </a:r>
            <a:r>
              <a:rPr lang="en-US" dirty="0">
                <a:solidFill>
                  <a:schemeClr val="bg1"/>
                </a:solidFill>
              </a:rPr>
              <a:t>said the pledge was meant to be forthright and clear.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We’re </a:t>
            </a:r>
            <a:r>
              <a:rPr lang="en-US" dirty="0">
                <a:solidFill>
                  <a:schemeClr val="bg1"/>
                </a:solidFill>
              </a:rPr>
              <a:t>facing a real Constitutional crisis if the Supreme Court rules adversely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>
                <a:solidFill>
                  <a:schemeClr val="bg1"/>
                </a:solidFill>
              </a:rPr>
              <a:t>our perspective on same-sex marriage,” he told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me</a:t>
            </a:r>
            <a:r>
              <a:rPr lang="en-US" dirty="0">
                <a:solidFill>
                  <a:schemeClr val="bg1"/>
                </a:solidFill>
              </a:rPr>
              <a:t>. For me there’s no option. I’m going to choose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serve </a:t>
            </a:r>
            <a:r>
              <a:rPr lang="en-US" dirty="0">
                <a:solidFill>
                  <a:schemeClr val="bg1"/>
                </a:solidFill>
              </a:rPr>
              <a:t>the Lord. And I think that thousands of other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pastors </a:t>
            </a:r>
            <a:r>
              <a:rPr lang="en-US" dirty="0">
                <a:solidFill>
                  <a:schemeClr val="bg1"/>
                </a:solidFill>
              </a:rPr>
              <a:t>will take that position and hundreds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thousands </a:t>
            </a:r>
            <a:r>
              <a:rPr lang="en-US" dirty="0">
                <a:solidFill>
                  <a:schemeClr val="bg1"/>
                </a:solidFill>
              </a:rPr>
              <a:t>– if not millions of Christians.”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Scarborough </a:t>
            </a:r>
            <a:r>
              <a:rPr lang="en-US" dirty="0">
                <a:solidFill>
                  <a:schemeClr val="bg1"/>
                </a:solidFill>
              </a:rPr>
              <a:t>is urging pastors across the nation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sign the pledge. </a:t>
            </a:r>
          </a:p>
        </p:txBody>
      </p:sp>
    </p:spTree>
    <p:extLst>
      <p:ext uri="{BB962C8B-B14F-4D97-AF65-F5344CB8AC3E}">
        <p14:creationId xmlns:p14="http://schemas.microsoft.com/office/powerpoint/2010/main" val="7992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11" y="394692"/>
            <a:ext cx="8872942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 referenced the “outrageous penalties” being assessed against people of faith simply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because </a:t>
            </a:r>
            <a:r>
              <a:rPr lang="en-US" dirty="0">
                <a:solidFill>
                  <a:schemeClr val="bg1"/>
                </a:solidFill>
              </a:rPr>
              <a:t>they don’t want to participate in a same-sex union.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bg1"/>
                </a:solidFill>
              </a:rPr>
              <a:t>Oregon bakery is facing a $135,000 fine for refusing to make a cake for a lesbian wedding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a Washington State florist faces fines for refusing to participate in a gay wedding.</a:t>
            </a:r>
          </a:p>
          <a:p>
            <a:r>
              <a:rPr lang="en-US" dirty="0">
                <a:solidFill>
                  <a:schemeClr val="bg1"/>
                </a:solidFill>
              </a:rPr>
              <a:t>“Christians are being declared the lawbreakers when we are simply living by what we have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always </a:t>
            </a:r>
            <a:r>
              <a:rPr lang="en-US" dirty="0">
                <a:solidFill>
                  <a:schemeClr val="bg1"/>
                </a:solidFill>
              </a:rPr>
              <a:t>believed, and by a set of laws that the culture historically has agreed to,” he said.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Right now the courts are changing the playing field and declaring that what the natural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eye </a:t>
            </a:r>
            <a:r>
              <a:rPr lang="en-US" dirty="0">
                <a:solidFill>
                  <a:schemeClr val="bg1"/>
                </a:solidFill>
              </a:rPr>
              <a:t>can see and natural law reveals is not truth. ...  What will we do, and how will we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respond</a:t>
            </a:r>
            <a:r>
              <a:rPr lang="en-US" dirty="0">
                <a:solidFill>
                  <a:schemeClr val="bg1"/>
                </a:solidFill>
              </a:rPr>
              <a:t>?”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Dobson </a:t>
            </a:r>
            <a:r>
              <a:rPr lang="en-US" dirty="0">
                <a:solidFill>
                  <a:schemeClr val="bg1"/>
                </a:solidFill>
              </a:rPr>
              <a:t>said there’s no doubt that LGBT activists are targeting Christian business owners.</a:t>
            </a:r>
          </a:p>
          <a:p>
            <a:r>
              <a:rPr lang="en-US" dirty="0">
                <a:solidFill>
                  <a:schemeClr val="bg1"/>
                </a:solidFill>
              </a:rPr>
              <a:t>“For about 50 years the homosexual community has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had </a:t>
            </a:r>
            <a:r>
              <a:rPr lang="en-US" dirty="0">
                <a:solidFill>
                  <a:schemeClr val="bg1"/>
                </a:solidFill>
              </a:rPr>
              <a:t>as its goal to change the culture, to change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ideology </a:t>
            </a:r>
            <a:r>
              <a:rPr lang="en-US" dirty="0">
                <a:solidFill>
                  <a:schemeClr val="bg1"/>
                </a:solidFill>
              </a:rPr>
              <a:t>and if necessary – to force people who don’t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agree </a:t>
            </a:r>
            <a:r>
              <a:rPr lang="en-US" dirty="0">
                <a:solidFill>
                  <a:schemeClr val="bg1"/>
                </a:solidFill>
              </a:rPr>
              <a:t>by use of the courts,” Dobson told me. “I think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there’s </a:t>
            </a:r>
            <a:r>
              <a:rPr lang="en-US" dirty="0">
                <a:solidFill>
                  <a:schemeClr val="bg1"/>
                </a:solidFill>
              </a:rPr>
              <a:t>a collision here and we can all see it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where </a:t>
            </a:r>
            <a:r>
              <a:rPr lang="en-US" dirty="0">
                <a:solidFill>
                  <a:schemeClr val="bg1"/>
                </a:solidFill>
              </a:rPr>
              <a:t>it’s going to go is anybody’s guess – but it 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serious.” To </a:t>
            </a:r>
            <a:r>
              <a:rPr lang="en-US" dirty="0">
                <a:solidFill>
                  <a:schemeClr val="bg1"/>
                </a:solidFill>
              </a:rPr>
              <a:t>be clear – the men and women who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courageously </a:t>
            </a:r>
            <a:r>
              <a:rPr lang="en-US" dirty="0">
                <a:solidFill>
                  <a:schemeClr val="bg1"/>
                </a:solidFill>
              </a:rPr>
              <a:t>signed this pledge did so knowing the hell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storm </a:t>
            </a:r>
            <a:r>
              <a:rPr lang="en-US" dirty="0">
                <a:solidFill>
                  <a:schemeClr val="bg1"/>
                </a:solidFill>
              </a:rPr>
              <a:t>that is about to be unleashed on them – and their families.</a:t>
            </a:r>
          </a:p>
          <a:p>
            <a:r>
              <a:rPr lang="en-US" dirty="0">
                <a:solidFill>
                  <a:schemeClr val="bg1"/>
                </a:solidFill>
              </a:rPr>
              <a:t>“We have no choice,” </a:t>
            </a:r>
            <a:r>
              <a:rPr lang="en-US" dirty="0" err="1">
                <a:solidFill>
                  <a:schemeClr val="bg1"/>
                </a:solidFill>
              </a:rPr>
              <a:t>Staver</a:t>
            </a:r>
            <a:r>
              <a:rPr lang="en-US" dirty="0">
                <a:solidFill>
                  <a:schemeClr val="bg1"/>
                </a:solidFill>
              </a:rPr>
              <a:t> told me. “We cannot compromise our clear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biblical </a:t>
            </a:r>
            <a:r>
              <a:rPr lang="en-US" dirty="0">
                <a:solidFill>
                  <a:schemeClr val="bg1"/>
                </a:solidFill>
              </a:rPr>
              <a:t>convictions, our religious </a:t>
            </a:r>
            <a:r>
              <a:rPr lang="en-US" dirty="0" smtClean="0">
                <a:solidFill>
                  <a:schemeClr val="bg1"/>
                </a:solidFill>
              </a:rPr>
              <a:t>convictions.                                                 Fox </a:t>
            </a:r>
            <a:r>
              <a:rPr lang="en-US" dirty="0">
                <a:solidFill>
                  <a:schemeClr val="bg1"/>
                </a:solidFill>
              </a:rPr>
              <a:t>News …</a:t>
            </a:r>
          </a:p>
        </p:txBody>
      </p:sp>
    </p:spTree>
    <p:extLst>
      <p:ext uri="{BB962C8B-B14F-4D97-AF65-F5344CB8AC3E}">
        <p14:creationId xmlns:p14="http://schemas.microsoft.com/office/powerpoint/2010/main" val="27495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6:12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376" y="1025473"/>
            <a:ext cx="87093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- Jesus </a:t>
            </a:r>
            <a:r>
              <a:rPr lang="en-US" dirty="0">
                <a:solidFill>
                  <a:schemeClr val="bg1"/>
                </a:solidFill>
              </a:rPr>
              <a:t>spends all night in prayer. Why? </a:t>
            </a:r>
            <a:r>
              <a:rPr lang="en-US" dirty="0" smtClean="0">
                <a:solidFill>
                  <a:schemeClr val="bg1"/>
                </a:solidFill>
              </a:rPr>
              <a:t>  In </a:t>
            </a:r>
            <a:r>
              <a:rPr lang="en-US" dirty="0">
                <a:solidFill>
                  <a:schemeClr val="bg1"/>
                </a:solidFill>
              </a:rPr>
              <a:t>the mountains … why?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One </a:t>
            </a:r>
            <a:r>
              <a:rPr lang="en-US" dirty="0">
                <a:solidFill>
                  <a:schemeClr val="bg1"/>
                </a:solidFill>
              </a:rPr>
              <a:t>will betray Him. Did Jesus choose wrong?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Why </a:t>
            </a:r>
            <a:r>
              <a:rPr lang="en-US" dirty="0">
                <a:solidFill>
                  <a:schemeClr val="bg1"/>
                </a:solidFill>
              </a:rPr>
              <a:t>choose 12? Does this choosing of new leaders mean that Jesus has rejected the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   current </a:t>
            </a:r>
            <a:r>
              <a:rPr lang="en-US" dirty="0">
                <a:solidFill>
                  <a:schemeClr val="bg1"/>
                </a:solidFill>
              </a:rPr>
              <a:t>spiritual leadership? Is there anything to be made of the fact that these men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were </a:t>
            </a:r>
            <a:r>
              <a:rPr lang="en-US" dirty="0">
                <a:solidFill>
                  <a:schemeClr val="bg1"/>
                </a:solidFill>
              </a:rPr>
              <a:t>of no repute and lived far from Jerusalem?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In </a:t>
            </a:r>
            <a:r>
              <a:rPr lang="en-US" dirty="0">
                <a:solidFill>
                  <a:schemeClr val="bg1"/>
                </a:solidFill>
              </a:rPr>
              <a:t>all the lists of the Apostles, Peter is always first, the first four are always Peter, Andrew,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James </a:t>
            </a:r>
            <a:r>
              <a:rPr lang="en-US" dirty="0">
                <a:solidFill>
                  <a:schemeClr val="bg1"/>
                </a:solidFill>
              </a:rPr>
              <a:t>and John. Bartholomew = Nathanael;  Matthew = Levi; Judas son of James =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Thaddeus 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Why </a:t>
            </a:r>
            <a:r>
              <a:rPr lang="en-US" dirty="0">
                <a:solidFill>
                  <a:schemeClr val="bg1"/>
                </a:solidFill>
              </a:rPr>
              <a:t>would Jesus choose a Zealot, who would have hated someone like Matthew?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Leadership </a:t>
            </a:r>
            <a:r>
              <a:rPr lang="en-US" dirty="0">
                <a:solidFill>
                  <a:schemeClr val="bg1"/>
                </a:solidFill>
              </a:rPr>
              <a:t>is never restricted to the chosen, gifted few!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://saltandlighttv.org/blog/wp-content/uploads/2012/07/jesus_calls_61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04" y="3889022"/>
            <a:ext cx="5810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5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6:22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9022" y="456086"/>
            <a:ext cx="360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Larry Richards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711" y="1183516"/>
            <a:ext cx="87093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Jesus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’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Values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Counter-values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Poor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in spirit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Self-confident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competent, self-reliant 	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Mourn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	Pleasure-seeking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hedonistic, “the beautiful people” 	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Meek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	Proud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powerful, important 	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Hunger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and </a:t>
            </a:r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thirst	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Satisfied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“well adjusted,” practical </a:t>
            </a:r>
            <a:endParaRPr lang="en-US" i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for righteousness</a:t>
            </a: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erciful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	Self-righteous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“able to take care of themselves” 	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Pure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in heart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“Adult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,” sophisticated, broad-minded 	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Peacemakers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Competitive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aggressive 	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Persecuted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because </a:t>
            </a:r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daptable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popular,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“Don’t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rock the boat” </a:t>
            </a:r>
            <a:endParaRPr lang="en-US" i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of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righteousness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		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7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6:39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336" y="4487227"/>
            <a:ext cx="1710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Jean </a:t>
            </a:r>
            <a:r>
              <a:rPr lang="en-US" dirty="0" err="1" smtClean="0">
                <a:solidFill>
                  <a:schemeClr val="bg1"/>
                </a:solidFill>
              </a:rPr>
              <a:t>Valjean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336" y="12136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Treatment Of Enemies 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6" name="Picture 6" descr="https://intothedance.files.wordpress.com/2013/05/jean_valj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03" y="335892"/>
            <a:ext cx="5065296" cy="38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hollywoodreporter.com/sites/default/files/2012/12/les_mis_hugh_jackman_thumbnail_648_x_365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06" y="3473597"/>
            <a:ext cx="5559538" cy="31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p.production.patheos.com/blogs/markdroberts/files/2013/01/les-mis-val-bish-table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71255"/>
            <a:ext cx="3429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7755" y="62357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Moral likeness proves parentage!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1.ytimg.com/vi/oMBrsa2bTwA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21" y="3448754"/>
            <a:ext cx="4425245" cy="331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6:39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177" y="1025473"/>
            <a:ext cx="88525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 7:24  Stop judging by mere appearances, and make a right judgment."</a:t>
            </a:r>
          </a:p>
          <a:p>
            <a:r>
              <a:rPr lang="en-US" dirty="0">
                <a:solidFill>
                  <a:schemeClr val="bg1"/>
                </a:solidFill>
              </a:rPr>
              <a:t>Ro 14:4  Who are you to judge someone else’s servant? To his own master he stands or falls.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And </a:t>
            </a:r>
            <a:r>
              <a:rPr lang="en-US" dirty="0">
                <a:solidFill>
                  <a:schemeClr val="bg1"/>
                </a:solidFill>
              </a:rPr>
              <a:t>he will stand, for the Lord is able to make him stand.</a:t>
            </a:r>
          </a:p>
          <a:p>
            <a:r>
              <a:rPr lang="en-US" dirty="0">
                <a:solidFill>
                  <a:schemeClr val="bg1"/>
                </a:solidFill>
              </a:rPr>
              <a:t>Ro 14:10  You, then, why do you judge your brother? Or why do you look down on your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brother</a:t>
            </a:r>
            <a:r>
              <a:rPr lang="en-US" dirty="0">
                <a:solidFill>
                  <a:schemeClr val="bg1"/>
                </a:solidFill>
              </a:rPr>
              <a:t>? For we will all stand before God’s judgment seat.</a:t>
            </a:r>
          </a:p>
          <a:p>
            <a:r>
              <a:rPr lang="en-US" dirty="0">
                <a:solidFill>
                  <a:schemeClr val="bg1"/>
                </a:solidFill>
              </a:rPr>
              <a:t>1Co 4:3  I care very little if I am judged by you or by any human court; indeed, I do not even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judge </a:t>
            </a:r>
            <a:r>
              <a:rPr lang="en-US" dirty="0">
                <a:solidFill>
                  <a:schemeClr val="bg1"/>
                </a:solidFill>
              </a:rPr>
              <a:t>myself.</a:t>
            </a:r>
          </a:p>
          <a:p>
            <a:r>
              <a:rPr lang="en-US" dirty="0">
                <a:solidFill>
                  <a:schemeClr val="bg1"/>
                </a:solidFill>
              </a:rPr>
              <a:t>1Co 4:5  Therefore judge nothing before the appointed time; wait till the Lord comes.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He </a:t>
            </a:r>
            <a:r>
              <a:rPr lang="en-US" dirty="0">
                <a:solidFill>
                  <a:schemeClr val="bg1"/>
                </a:solidFill>
              </a:rPr>
              <a:t>will bring to light what is hidden in darkness and will expose the motives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men’s </a:t>
            </a:r>
            <a:r>
              <a:rPr lang="en-US" dirty="0">
                <a:solidFill>
                  <a:schemeClr val="bg1"/>
                </a:solidFill>
              </a:rPr>
              <a:t>hearts. At that time each will receive his praise from God.</a:t>
            </a:r>
          </a:p>
          <a:p>
            <a:endParaRPr lang="en-US" dirty="0"/>
          </a:p>
        </p:txBody>
      </p:sp>
      <p:pic>
        <p:nvPicPr>
          <p:cNvPr id="4098" name="Picture 2" descr="http://bringingtruth.com/Portals/13/jud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67" y="3850764"/>
            <a:ext cx="3050062" cy="29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6:39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11" y="1275644"/>
            <a:ext cx="87394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1Co </a:t>
            </a:r>
            <a:r>
              <a:rPr lang="en-US" dirty="0">
                <a:solidFill>
                  <a:schemeClr val="bg1"/>
                </a:solidFill>
              </a:rPr>
              <a:t>5:12  What business is it of mine to judge those outside the church? Are you not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</a:t>
            </a:r>
            <a:r>
              <a:rPr lang="en-US" dirty="0" smtClean="0">
                <a:solidFill>
                  <a:schemeClr val="bg1"/>
                </a:solidFill>
              </a:rPr>
              <a:t>judge </a:t>
            </a:r>
            <a:r>
              <a:rPr lang="en-US" dirty="0">
                <a:solidFill>
                  <a:schemeClr val="bg1"/>
                </a:solidFill>
              </a:rPr>
              <a:t>those inside?</a:t>
            </a:r>
          </a:p>
          <a:p>
            <a:r>
              <a:rPr lang="en-US" dirty="0">
                <a:solidFill>
                  <a:schemeClr val="bg1"/>
                </a:solidFill>
              </a:rPr>
              <a:t>1Co 5:13  God will judge those outside. "Expel the wicked man from among you."</a:t>
            </a:r>
          </a:p>
          <a:p>
            <a:r>
              <a:rPr lang="en-US" dirty="0">
                <a:solidFill>
                  <a:schemeClr val="bg1"/>
                </a:solidFill>
              </a:rPr>
              <a:t>1Co 6:2  Do you not know that the saints will judge the world? And if you are to judge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world, are you not competent to judge trivial cases?</a:t>
            </a:r>
          </a:p>
          <a:p>
            <a:r>
              <a:rPr lang="en-US" dirty="0">
                <a:solidFill>
                  <a:schemeClr val="bg1"/>
                </a:solidFill>
              </a:rPr>
              <a:t>1Co 6:3  Do you not know that we will judge angels? How much more the things of this life!</a:t>
            </a:r>
          </a:p>
          <a:p>
            <a:endParaRPr lang="en-US" dirty="0"/>
          </a:p>
        </p:txBody>
      </p:sp>
      <p:pic>
        <p:nvPicPr>
          <p:cNvPr id="5" name="Picture 4" descr="http://i1.ytimg.com/vi/oMBrsa2bTwA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21" y="3448754"/>
            <a:ext cx="4425245" cy="331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ringingtruth.com/Portals/13/jud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67" y="3850764"/>
            <a:ext cx="3050062" cy="29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039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Introduction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072" y="1133856"/>
            <a:ext cx="852316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Anti-</a:t>
            </a:r>
            <a:r>
              <a:rPr lang="en-US" dirty="0" err="1" smtClean="0">
                <a:solidFill>
                  <a:schemeClr val="bg1"/>
                </a:solidFill>
              </a:rPr>
              <a:t>Marcionite</a:t>
            </a:r>
            <a:r>
              <a:rPr lang="en-US" dirty="0" smtClean="0">
                <a:solidFill>
                  <a:schemeClr val="bg1"/>
                </a:solidFill>
              </a:rPr>
              <a:t> Prologue, written between A.D. 160 and 180, which was an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introduction to Luke's gospel, stated Luke accompanied Paul until Paul's martyrdom, and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that while the gospels of Matthew and Mark had already been written, Luke was moved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by the Spirit to compose his gospel in Achaia.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pagan </a:t>
            </a:r>
            <a:r>
              <a:rPr lang="en-US" dirty="0" err="1" smtClean="0">
                <a:solidFill>
                  <a:schemeClr val="bg1"/>
                </a:solidFill>
              </a:rPr>
              <a:t>Celsus</a:t>
            </a:r>
            <a:r>
              <a:rPr lang="en-US" dirty="0" smtClean="0">
                <a:solidFill>
                  <a:schemeClr val="bg1"/>
                </a:solidFill>
              </a:rPr>
              <a:t> attacked the Gospel of Luke around A.D. 178.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err="1" smtClean="0">
                <a:solidFill>
                  <a:schemeClr val="bg1"/>
                </a:solidFill>
              </a:rPr>
              <a:t>Muratorian</a:t>
            </a:r>
            <a:r>
              <a:rPr lang="en-US" dirty="0" smtClean="0">
                <a:solidFill>
                  <a:schemeClr val="bg1"/>
                </a:solidFill>
              </a:rPr>
              <a:t> Canon, dated around A.D. 175, attested to Luke's having written the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gospel bearing his name.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Eusebius (A.D. 270-340) in his Church History spoke of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both the Gospel and the Book of Acts as having been written by Luke.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caption “According to Luke” is an ancient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attestation to Luke's having written his gospel. Each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the four gospel rolls was marked on the outside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its roll with the phrase “according to” and the writer's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name to distinguish one gospel account from another in the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holder or drawer in which they were stored. These captions date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back to a very early date in the history of the church.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5244" y="3285067"/>
            <a:ext cx="4718756" cy="35729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6:39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466" y="1025473"/>
            <a:ext cx="882760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1) No </a:t>
            </a:r>
            <a:r>
              <a:rPr lang="en-US" dirty="0">
                <a:solidFill>
                  <a:schemeClr val="bg1"/>
                </a:solidFill>
              </a:rPr>
              <a:t>one wants to be told that what they do indicates a depraved heart.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2) By </a:t>
            </a:r>
            <a:r>
              <a:rPr lang="en-US" dirty="0">
                <a:solidFill>
                  <a:schemeClr val="bg1"/>
                </a:solidFill>
              </a:rPr>
              <a:t>the definition of culture, to “judge” means to be told that what I am doing is wrong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3) We </a:t>
            </a:r>
            <a:r>
              <a:rPr lang="en-US" dirty="0">
                <a:solidFill>
                  <a:schemeClr val="bg1"/>
                </a:solidFill>
              </a:rPr>
              <a:t>see this all the way back to the Garden story … “you will know good and evil”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) The </a:t>
            </a:r>
            <a:r>
              <a:rPr lang="en-US" dirty="0">
                <a:solidFill>
                  <a:schemeClr val="bg1"/>
                </a:solidFill>
              </a:rPr>
              <a:t>New Testament is filled with commands to us as believers to govern our actions.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A </a:t>
            </a:r>
            <a:r>
              <a:rPr lang="en-US" dirty="0">
                <a:solidFill>
                  <a:schemeClr val="bg1"/>
                </a:solidFill>
              </a:rPr>
              <a:t>consistent violation of those commands indicates a problem and that problem must be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addressed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5) We </a:t>
            </a:r>
            <a:r>
              <a:rPr lang="en-US" dirty="0">
                <a:solidFill>
                  <a:schemeClr val="bg1"/>
                </a:solidFill>
              </a:rPr>
              <a:t>are specifically command to NOT judge “non-sin” issues that are hidden in the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heart </a:t>
            </a:r>
            <a:r>
              <a:rPr lang="en-US" dirty="0">
                <a:solidFill>
                  <a:schemeClr val="bg1"/>
                </a:solidFill>
              </a:rPr>
              <a:t>or matters of Christian conscience. We may discuss and debate and disagree but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we </a:t>
            </a:r>
            <a:r>
              <a:rPr lang="en-US" dirty="0">
                <a:solidFill>
                  <a:schemeClr val="bg1"/>
                </a:solidFill>
              </a:rPr>
              <a:t>are commanded to not break fellowship over them.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6) We </a:t>
            </a:r>
            <a:r>
              <a:rPr lang="en-US" dirty="0">
                <a:solidFill>
                  <a:schemeClr val="bg1"/>
                </a:solidFill>
              </a:rPr>
              <a:t>are never to condemn (i.e. declare Hell bound, without redemptive hope), for that is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in </a:t>
            </a:r>
            <a:r>
              <a:rPr lang="en-US" dirty="0">
                <a:solidFill>
                  <a:schemeClr val="bg1"/>
                </a:solidFill>
              </a:rPr>
              <a:t>the purview of God … not us. We are dispensers of grace and hope and truth.  We do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not </a:t>
            </a:r>
            <a:r>
              <a:rPr lang="en-US" dirty="0">
                <a:solidFill>
                  <a:schemeClr val="bg1"/>
                </a:solidFill>
              </a:rPr>
              <a:t>declare judgment upon the world now because that belongs to Christ.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7) As </a:t>
            </a:r>
            <a:r>
              <a:rPr lang="en-US" dirty="0">
                <a:solidFill>
                  <a:schemeClr val="bg1"/>
                </a:solidFill>
              </a:rPr>
              <a:t>you study the Word, remember that the word “to judge” may have several different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shades </a:t>
            </a:r>
            <a:r>
              <a:rPr lang="en-US" dirty="0">
                <a:solidFill>
                  <a:schemeClr val="bg1"/>
                </a:solidFill>
              </a:rPr>
              <a:t>of meaning depending upon the context: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	To </a:t>
            </a:r>
            <a:r>
              <a:rPr lang="en-US" dirty="0">
                <a:solidFill>
                  <a:schemeClr val="bg1"/>
                </a:solidFill>
              </a:rPr>
              <a:t>discern the truth or fairness of a legal or moral issue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	To </a:t>
            </a:r>
            <a:r>
              <a:rPr lang="en-US" dirty="0">
                <a:solidFill>
                  <a:schemeClr val="bg1"/>
                </a:solidFill>
              </a:rPr>
              <a:t>condemn to hell (or other punishment)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	To </a:t>
            </a:r>
            <a:r>
              <a:rPr lang="en-US" dirty="0">
                <a:solidFill>
                  <a:schemeClr val="bg1"/>
                </a:solidFill>
              </a:rPr>
              <a:t>be in leadership or authority over another.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8) Especially </a:t>
            </a:r>
            <a:r>
              <a:rPr lang="en-US" dirty="0">
                <a:solidFill>
                  <a:schemeClr val="bg1"/>
                </a:solidFill>
              </a:rPr>
              <a:t>since the Enlightenment Period, humanity has continued down the path of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belief </a:t>
            </a:r>
            <a:r>
              <a:rPr lang="en-US" dirty="0">
                <a:solidFill>
                  <a:schemeClr val="bg1"/>
                </a:solidFill>
              </a:rPr>
              <a:t>that there is no Absolute Truth and therefore no such thing as a morality.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Therefore </a:t>
            </a:r>
            <a:r>
              <a:rPr lang="en-US" dirty="0">
                <a:solidFill>
                  <a:schemeClr val="bg1"/>
                </a:solidFill>
              </a:rPr>
              <a:t>to modern thinking, there is no such thing as right and wrong. Expect supreme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opposition </a:t>
            </a:r>
            <a:r>
              <a:rPr lang="en-US" dirty="0">
                <a:solidFill>
                  <a:schemeClr val="bg1"/>
                </a:solidFill>
              </a:rPr>
              <a:t>here but do not fall into the trap of the world’s definitions and conclusions.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3023" y="511894"/>
            <a:ext cx="303544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Do We Do With All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039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Introduction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072" y="1133856"/>
            <a:ext cx="834113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Themes Of This Book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The work is theological in that it centres on the work of God in salvation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God’s divine purposes are clearly revealed.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God is seen, through Christ, as the divine healer.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Matthew spends more time on the Old Testament fulfillments of the Messiah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Mark spends more time showing the actions of Christ as a servant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John spends his gospel showing the divine character of Christ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Jesus is seen as redeeming not just Jews, but ALL people.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It was written to a Gentile audience.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	Jesus is pictured in this Gospel in a more intimate, homey way.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His humanity is on display.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10" y="4506658"/>
            <a:ext cx="25050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376" y="256032"/>
            <a:ext cx="3338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Priestly Order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657" y="1117262"/>
            <a:ext cx="87752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 were 24 orders or courses of priests, who would minister 2 separate weeks each year.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week would extend from Sabbath to Sabbath.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Incense was burned before the morning sacrifice and after the evening sacrifice.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Only those who had never done the job before were allowed to cast lots for the honor.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Afterwards, those involved in burning the incense would stand on the steps of the temple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nd bless the people.</a:t>
            </a:r>
          </a:p>
        </p:txBody>
      </p:sp>
      <p:pic>
        <p:nvPicPr>
          <p:cNvPr id="1028" name="Picture 4" descr="http://upload.wikimedia.org/wikipedia/commons/1/17/Reconstruction_model_of_Ancient_Jerusalem_in_Museum_of_David_Cast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44" y="2741234"/>
            <a:ext cx="5562844" cy="4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00"/>
            <a:ext cx="9144000" cy="60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ods-word-first.org/Images/herods-kingdom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93" y="1330210"/>
            <a:ext cx="42481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376" y="256032"/>
            <a:ext cx="15990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Herod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7777" y="1239812"/>
            <a:ext cx="264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 reigned from 37 – 4 BC</a:t>
            </a:r>
          </a:p>
        </p:txBody>
      </p:sp>
    </p:spTree>
    <p:extLst>
      <p:ext uri="{BB962C8B-B14F-4D97-AF65-F5344CB8AC3E}">
        <p14:creationId xmlns:p14="http://schemas.microsoft.com/office/powerpoint/2010/main" val="42931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376" y="256032"/>
            <a:ext cx="1787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Testing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2090" y="583297"/>
            <a:ext cx="257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God test us … (James 1:2)</a:t>
            </a:r>
          </a:p>
        </p:txBody>
      </p:sp>
      <p:pic>
        <p:nvPicPr>
          <p:cNvPr id="2050" name="Picture 2" descr="http://image.motortrend.com/f/features/consumer/1305_volvo_xc60_iihs_small_overlap_crash_test/44047730/crash-testing-side-impact-tes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" y="1232631"/>
            <a:ext cx="8433311" cy="52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454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Two Visits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45234"/>
              </p:ext>
            </p:extLst>
          </p:nvPr>
        </p:nvGraphicFramePr>
        <p:xfrm>
          <a:off x="1563077" y="959338"/>
          <a:ext cx="6096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Luke 1:11-20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Luke 1:28-38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 was</a:t>
                      </a:r>
                      <a:r>
                        <a:rPr lang="en-US" baseline="0" dirty="0" smtClean="0"/>
                        <a:t> troubled (v12)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She</a:t>
                      </a:r>
                      <a:r>
                        <a:rPr lang="en-US" baseline="0" dirty="0" smtClean="0"/>
                        <a:t> was much troubled (v28)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angel</a:t>
                      </a:r>
                      <a:r>
                        <a:rPr lang="en-US" baseline="0" dirty="0" smtClean="0"/>
                        <a:t> said to him (v13)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angel said</a:t>
                      </a:r>
                      <a:r>
                        <a:rPr lang="en-US" baseline="0" dirty="0" smtClean="0"/>
                        <a:t> to her (v30)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 not be</a:t>
                      </a:r>
                      <a:r>
                        <a:rPr lang="en-US" baseline="0" dirty="0" smtClean="0"/>
                        <a:t> afraid (v13)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</a:t>
                      </a:r>
                      <a:r>
                        <a:rPr lang="en-US" baseline="0" dirty="0" smtClean="0"/>
                        <a:t> not be afraid (v30)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Will bear you a son (v13)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You will … bear a son (v31)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And you will name</a:t>
                      </a:r>
                      <a:r>
                        <a:rPr lang="en-US" baseline="0" dirty="0" smtClean="0"/>
                        <a:t> him (v13)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 you will name</a:t>
                      </a:r>
                      <a:r>
                        <a:rPr lang="en-US" baseline="0" dirty="0" smtClean="0"/>
                        <a:t> him (v31)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 will be great (v15)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 will be great (v32)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Said to the angel (v18)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Said to the angel</a:t>
                      </a:r>
                      <a:r>
                        <a:rPr lang="en-US" baseline="0" dirty="0" smtClean="0"/>
                        <a:t> (v34)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And replying, the angel</a:t>
                      </a:r>
                      <a:r>
                        <a:rPr lang="en-US" baseline="0" dirty="0" smtClean="0"/>
                        <a:t> (v19)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replying, the angel (v35)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Gabriel … God … sent (v19)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Gabriel … send … God  (v26)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And now (v20)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 now (v36)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http://www.temkit.com/19-Gallery/angel-mar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1" y="4703999"/>
            <a:ext cx="1669319" cy="2023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ibleencyclopedia.com/picturesjpeg/Zach_w_Angel_1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6" y="4074318"/>
            <a:ext cx="1371185" cy="25791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260915" y="2988297"/>
            <a:ext cx="4883085" cy="3869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609600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Revelation: Chiasm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694" y="1469036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Prologue	(Rev 1:1-8)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694" y="6204466"/>
            <a:ext cx="229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Epilogue (Rev 22:8-17)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0888" y="1995195"/>
            <a:ext cx="275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Seven Churches (1:10-3:22)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0888" y="5678308"/>
            <a:ext cx="285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Jerusalem (21:9 – 22:9)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8776" y="2514600"/>
            <a:ext cx="227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Seven Seals (4:1 – 8:1)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8776" y="5145395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Millennium (19:11 – 21:8)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1194" y="3047513"/>
            <a:ext cx="292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Seven Trumpets (8:2 – 11:18)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3194" y="4099831"/>
            <a:ext cx="279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Fall Of Babylon (17:1-19:10)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3194" y="3573672"/>
            <a:ext cx="274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Satan attacks (11:19-14:20)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1194" y="4625990"/>
            <a:ext cx="293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Bowl Judgments 15:1 – 16:21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533400" y="1653702"/>
            <a:ext cx="250294" cy="4735430"/>
          </a:xfrm>
          <a:prstGeom prst="leftBrac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1240594" y="2179861"/>
            <a:ext cx="250294" cy="3683114"/>
          </a:xfrm>
          <a:prstGeom prst="leftBrac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>
            <a:off x="2042426" y="2699266"/>
            <a:ext cx="216350" cy="2630795"/>
          </a:xfrm>
          <a:prstGeom prst="leftBrac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>
            <a:off x="2826520" y="3232179"/>
            <a:ext cx="184674" cy="1578477"/>
          </a:xfrm>
          <a:prstGeom prst="leftBrac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>
            <a:off x="3581400" y="3758338"/>
            <a:ext cx="184674" cy="540427"/>
          </a:xfrm>
          <a:prstGeom prst="leftBrac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19" y="2986704"/>
            <a:ext cx="4883319" cy="3871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Revelation: Chiasm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9895" y="1653702"/>
            <a:ext cx="44188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True mother dressed in white (12:1-2)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Her child keeps the commandments (12:17)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Woman in the wilderness (12:14)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Beast with 7 heads and 10 horns (12:3, 13:1)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Fallen is Babylon (14:8)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estimony of Jesus (12:17)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9895" y="4113090"/>
            <a:ext cx="38417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False mother, dressed in purple (17:4)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Her children are harlots (17:5)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Woman in the wilderness (17:3)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Beast with 7 heads and 10 horns (17:3)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Fallen is Babylon (18:2)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Testimony of Jesus (19:10)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3300371" y="1665893"/>
            <a:ext cx="439524" cy="17421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3300371" y="4114799"/>
            <a:ext cx="439524" cy="17526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478" y="2352294"/>
            <a:ext cx="274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Satan attacks (11:19-14:20)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478" y="4806441"/>
            <a:ext cx="279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Fall Of Babylon (17:1-19:10)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22532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Beginnings Of The Life Of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1:1-4		The introduction of the book.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1:5-25		The birth of John the Baptist is foretold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1:26-45		The birth of Jesus is foretold.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1:45-56		The song of praise that Mary dictates. This is similar to Hannah’s song.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1:57-80		The birth of John the Baptist, with Zachariah’s prophecy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2:1-3		Enrollment of </a:t>
            </a:r>
            <a:r>
              <a:rPr lang="en-US" sz="1600" dirty="0" err="1" smtClean="0">
                <a:solidFill>
                  <a:schemeClr val="bg1"/>
                </a:solidFill>
              </a:rPr>
              <a:t>Quirinius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2:4-20		The birth of Christ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2:21-38		Jesus is circumcised and presented to the priest Simeon. Anna also speaks.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2:39-52		The boyhood of Jesus; the visit to Jerusalem when He was twelve.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The Preparation For Ministry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3:1-14		The ministry of John the Baptist.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3:15-20		John testifies about the coming Christ.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3:21-22		The baptism of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3:23-38		The genealogy of Jesus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4:1-12		The temptation of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4:13		Satan is defeated and leaves temporarily.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00337" y="3416968"/>
            <a:ext cx="4443663" cy="3441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3355" y="103632"/>
            <a:ext cx="3998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Zechariah’s Song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294" y="808904"/>
            <a:ext cx="8640379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"Praise </a:t>
            </a:r>
            <a:r>
              <a:rPr lang="en-US" sz="1600" dirty="0">
                <a:solidFill>
                  <a:schemeClr val="accent2"/>
                </a:solidFill>
              </a:rPr>
              <a:t>be to the Lord, the God of Israel, </a:t>
            </a:r>
            <a:r>
              <a:rPr lang="en-US" sz="1600" dirty="0" smtClean="0">
                <a:solidFill>
                  <a:schemeClr val="accent2"/>
                </a:solidFill>
              </a:rPr>
              <a:t>					He has come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because </a:t>
            </a:r>
            <a:r>
              <a:rPr lang="en-US" sz="1600" dirty="0">
                <a:solidFill>
                  <a:schemeClr val="accent2"/>
                </a:solidFill>
              </a:rPr>
              <a:t>he has come 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	and </a:t>
            </a:r>
            <a:r>
              <a:rPr lang="en-US" sz="1600" dirty="0">
                <a:solidFill>
                  <a:schemeClr val="accent4"/>
                </a:solidFill>
              </a:rPr>
              <a:t>has redeemed his </a:t>
            </a:r>
            <a:r>
              <a:rPr lang="en-US" sz="1600" dirty="0" smtClean="0">
                <a:solidFill>
                  <a:schemeClr val="accent4"/>
                </a:solidFill>
              </a:rPr>
              <a:t>people. He </a:t>
            </a:r>
            <a:r>
              <a:rPr lang="en-US" sz="1600" dirty="0">
                <a:solidFill>
                  <a:schemeClr val="accent4"/>
                </a:solidFill>
              </a:rPr>
              <a:t>has raised up </a:t>
            </a:r>
            <a:r>
              <a:rPr lang="en-US" sz="1600" dirty="0" smtClean="0">
                <a:solidFill>
                  <a:schemeClr val="accent4"/>
                </a:solidFill>
              </a:rPr>
              <a:t>			Salvation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	a </a:t>
            </a:r>
            <a:r>
              <a:rPr lang="en-US" sz="1600" dirty="0">
                <a:solidFill>
                  <a:schemeClr val="accent4"/>
                </a:solidFill>
              </a:rPr>
              <a:t>horn of salvation for us in the house of his </a:t>
            </a:r>
            <a:endParaRPr lang="en-US" sz="1600" dirty="0" smtClean="0">
              <a:solidFill>
                <a:schemeClr val="accent4"/>
              </a:solidFill>
            </a:endParaRPr>
          </a:p>
          <a:p>
            <a:r>
              <a:rPr lang="en-US" sz="1600" dirty="0">
                <a:solidFill>
                  <a:schemeClr val="accent4"/>
                </a:solidFill>
              </a:rPr>
              <a:t>	</a:t>
            </a:r>
            <a:r>
              <a:rPr lang="en-US" sz="1600" dirty="0" smtClean="0">
                <a:solidFill>
                  <a:schemeClr val="accent4"/>
                </a:solidFill>
              </a:rPr>
              <a:t>servant David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	(as </a:t>
            </a:r>
            <a:r>
              <a:rPr lang="en-US" sz="1600" dirty="0">
                <a:solidFill>
                  <a:schemeClr val="accent1"/>
                </a:solidFill>
              </a:rPr>
              <a:t>he said through his holy prophets of long ago</a:t>
            </a:r>
            <a:r>
              <a:rPr lang="en-US" sz="1600" dirty="0" smtClean="0">
                <a:solidFill>
                  <a:schemeClr val="accent1"/>
                </a:solidFill>
              </a:rPr>
              <a:t>),		Prophets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		salvation </a:t>
            </a:r>
            <a:r>
              <a:rPr lang="en-US" sz="1600" dirty="0">
                <a:solidFill>
                  <a:srgbClr val="FF0000"/>
                </a:solidFill>
              </a:rPr>
              <a:t>from our enemies and from the </a:t>
            </a:r>
            <a:r>
              <a:rPr lang="en-US" sz="1600" dirty="0" smtClean="0">
                <a:solidFill>
                  <a:srgbClr val="FF0000"/>
                </a:solidFill>
              </a:rPr>
              <a:t>		Enemies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		hand </a:t>
            </a:r>
            <a:r>
              <a:rPr lang="en-US" sz="1600" dirty="0">
                <a:solidFill>
                  <a:srgbClr val="FF0000"/>
                </a:solidFill>
              </a:rPr>
              <a:t>of </a:t>
            </a:r>
            <a:r>
              <a:rPr lang="en-US" sz="1600" dirty="0" smtClean="0">
                <a:solidFill>
                  <a:srgbClr val="FF0000"/>
                </a:solidFill>
              </a:rPr>
              <a:t>all </a:t>
            </a:r>
            <a:r>
              <a:rPr lang="en-US" sz="1600" dirty="0">
                <a:solidFill>
                  <a:srgbClr val="FF0000"/>
                </a:solidFill>
              </a:rPr>
              <a:t>who hate </a:t>
            </a:r>
            <a:r>
              <a:rPr lang="en-US" sz="1600" dirty="0" smtClean="0">
                <a:solidFill>
                  <a:srgbClr val="FF0000"/>
                </a:solidFill>
              </a:rPr>
              <a:t>us—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to </a:t>
            </a:r>
            <a:r>
              <a:rPr lang="en-US" sz="1600" dirty="0">
                <a:solidFill>
                  <a:schemeClr val="accent6"/>
                </a:solidFill>
              </a:rPr>
              <a:t>show mercy </a:t>
            </a:r>
            <a:r>
              <a:rPr lang="en-US" sz="1600" dirty="0" smtClean="0">
                <a:solidFill>
                  <a:schemeClr val="accent6"/>
                </a:solidFill>
              </a:rPr>
              <a:t>to </a:t>
            </a:r>
            <a:r>
              <a:rPr lang="en-US" sz="1600" dirty="0">
                <a:solidFill>
                  <a:schemeClr val="accent6"/>
                </a:solidFill>
              </a:rPr>
              <a:t>our fathers </a:t>
            </a:r>
            <a:r>
              <a:rPr lang="en-US" sz="1600" dirty="0" smtClean="0">
                <a:solidFill>
                  <a:schemeClr val="accent6"/>
                </a:solidFill>
              </a:rPr>
              <a:t>		Mercy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and </a:t>
            </a:r>
            <a:r>
              <a:rPr lang="en-US" sz="1600" dirty="0">
                <a:solidFill>
                  <a:schemeClr val="accent6"/>
                </a:solidFill>
              </a:rPr>
              <a:t>to </a:t>
            </a:r>
            <a:r>
              <a:rPr lang="en-US" sz="1600" dirty="0" smtClean="0">
                <a:solidFill>
                  <a:schemeClr val="accent6"/>
                </a:solidFill>
              </a:rPr>
              <a:t>remember </a:t>
            </a:r>
            <a:r>
              <a:rPr lang="en-US" sz="1600" dirty="0">
                <a:solidFill>
                  <a:schemeClr val="accent6"/>
                </a:solidFill>
              </a:rPr>
              <a:t>his holy </a:t>
            </a:r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covenant, the </a:t>
            </a:r>
            <a:r>
              <a:rPr lang="en-US" sz="1600" dirty="0">
                <a:solidFill>
                  <a:schemeClr val="accent6"/>
                </a:solidFill>
              </a:rPr>
              <a:t>oath he swore </a:t>
            </a:r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to our </a:t>
            </a:r>
            <a:r>
              <a:rPr lang="en-US" sz="1600" dirty="0">
                <a:solidFill>
                  <a:schemeClr val="accent6"/>
                </a:solidFill>
              </a:rPr>
              <a:t>father </a:t>
            </a:r>
            <a:r>
              <a:rPr lang="en-US" sz="1600" dirty="0" smtClean="0">
                <a:solidFill>
                  <a:schemeClr val="accent6"/>
                </a:solidFill>
              </a:rPr>
              <a:t>Abraham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		to </a:t>
            </a:r>
            <a:r>
              <a:rPr lang="en-US" sz="1600" dirty="0">
                <a:solidFill>
                  <a:srgbClr val="FF0000"/>
                </a:solidFill>
              </a:rPr>
              <a:t>rescue us from the hand of our enemies, </a:t>
            </a:r>
            <a:r>
              <a:rPr lang="en-US" sz="1600" dirty="0" smtClean="0">
                <a:solidFill>
                  <a:srgbClr val="FF0000"/>
                </a:solidFill>
              </a:rPr>
              <a:t>		Enemies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		and </a:t>
            </a:r>
            <a:r>
              <a:rPr lang="en-US" sz="1600" dirty="0">
                <a:solidFill>
                  <a:srgbClr val="FF0000"/>
                </a:solidFill>
              </a:rPr>
              <a:t>to enable us to serve him without fear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		in </a:t>
            </a:r>
            <a:r>
              <a:rPr lang="en-US" sz="1600" dirty="0">
                <a:solidFill>
                  <a:srgbClr val="FF0000"/>
                </a:solidFill>
              </a:rPr>
              <a:t>holiness and righteousness before him all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		our </a:t>
            </a:r>
            <a:r>
              <a:rPr lang="en-US" sz="1600" dirty="0">
                <a:solidFill>
                  <a:srgbClr val="FF0000"/>
                </a:solidFill>
              </a:rPr>
              <a:t>days.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		And </a:t>
            </a:r>
            <a:r>
              <a:rPr lang="en-US" sz="1600" dirty="0">
                <a:solidFill>
                  <a:schemeClr val="accent1"/>
                </a:solidFill>
              </a:rPr>
              <a:t>you, my child, will be called a prophet </a:t>
            </a:r>
            <a:r>
              <a:rPr lang="en-US" sz="1600" dirty="0" smtClean="0">
                <a:solidFill>
                  <a:schemeClr val="accent1"/>
                </a:solidFill>
              </a:rPr>
              <a:t>of		Prophet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	the </a:t>
            </a:r>
            <a:r>
              <a:rPr lang="en-US" sz="1600" dirty="0">
                <a:solidFill>
                  <a:schemeClr val="accent1"/>
                </a:solidFill>
              </a:rPr>
              <a:t>Most High; for you will go on before the Lord </a:t>
            </a:r>
            <a:endParaRPr lang="en-US" sz="1600" dirty="0" smtClean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	to </a:t>
            </a:r>
            <a:r>
              <a:rPr lang="en-US" sz="1600" dirty="0">
                <a:solidFill>
                  <a:schemeClr val="accent1"/>
                </a:solidFill>
              </a:rPr>
              <a:t>prepare the way for him,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	to </a:t>
            </a:r>
            <a:r>
              <a:rPr lang="en-US" sz="1600" dirty="0">
                <a:solidFill>
                  <a:schemeClr val="accent4"/>
                </a:solidFill>
              </a:rPr>
              <a:t>give his people the knowledge of salvation through the </a:t>
            </a:r>
            <a:r>
              <a:rPr lang="en-US" sz="1600" dirty="0" smtClean="0">
                <a:solidFill>
                  <a:schemeClr val="accent4"/>
                </a:solidFill>
              </a:rPr>
              <a:t>		Salvation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	</a:t>
            </a:r>
            <a:r>
              <a:rPr lang="en-US" sz="1600" dirty="0" smtClean="0">
                <a:solidFill>
                  <a:schemeClr val="accent4"/>
                </a:solidFill>
              </a:rPr>
              <a:t>forgiveness </a:t>
            </a:r>
            <a:r>
              <a:rPr lang="en-US" sz="1600" dirty="0">
                <a:solidFill>
                  <a:schemeClr val="accent4"/>
                </a:solidFill>
              </a:rPr>
              <a:t>of their sins,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because </a:t>
            </a:r>
            <a:r>
              <a:rPr lang="en-US" sz="1600" dirty="0">
                <a:solidFill>
                  <a:schemeClr val="accent2"/>
                </a:solidFill>
              </a:rPr>
              <a:t>of the tender mercy of our God, by which the rising sun will come to us </a:t>
            </a:r>
            <a:r>
              <a:rPr lang="en-US" sz="1600" dirty="0" smtClean="0">
                <a:solidFill>
                  <a:schemeClr val="accent2"/>
                </a:solidFill>
              </a:rPr>
              <a:t>	He has come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from heaven to </a:t>
            </a:r>
            <a:r>
              <a:rPr lang="en-US" sz="1600" dirty="0">
                <a:solidFill>
                  <a:schemeClr val="accent2"/>
                </a:solidFill>
              </a:rPr>
              <a:t>shine on those living in darkness and in the shadow of death, to </a:t>
            </a:r>
            <a:endParaRPr lang="en-US" sz="1600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guide </a:t>
            </a:r>
            <a:r>
              <a:rPr lang="en-US" sz="1600" dirty="0">
                <a:solidFill>
                  <a:schemeClr val="accent2"/>
                </a:solidFill>
              </a:rPr>
              <a:t>our feet into </a:t>
            </a:r>
            <a:r>
              <a:rPr lang="en-US" dirty="0">
                <a:solidFill>
                  <a:schemeClr val="accent2"/>
                </a:solidFill>
              </a:rPr>
              <a:t>the path of peace."</a:t>
            </a:r>
          </a:p>
        </p:txBody>
      </p:sp>
    </p:spTree>
    <p:extLst>
      <p:ext uri="{BB962C8B-B14F-4D97-AF65-F5344CB8AC3E}">
        <p14:creationId xmlns:p14="http://schemas.microsoft.com/office/powerpoint/2010/main" val="418877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0915" y="2988297"/>
            <a:ext cx="4883085" cy="3869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376" y="256032"/>
            <a:ext cx="5052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John’s Birth (1:57-80)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72" y="1262644"/>
            <a:ext cx="123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Teachable?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i.ytimg.com/vi/Wspc56kUIJk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959705"/>
            <a:ext cx="8298229" cy="4665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0915" y="2988297"/>
            <a:ext cx="4883085" cy="3869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376" y="256032"/>
            <a:ext cx="5052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John’s Birth (1:57-80)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401" y="1820423"/>
            <a:ext cx="831189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Teachable Traits: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en-US" sz="2400" dirty="0">
                <a:solidFill>
                  <a:schemeClr val="bg1"/>
                </a:solidFill>
              </a:rPr>
              <a:t>open to other people’s ideas?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 I listen more than I talk?</a:t>
            </a:r>
          </a:p>
          <a:p>
            <a:r>
              <a:rPr lang="en-US" sz="2400" dirty="0">
                <a:solidFill>
                  <a:schemeClr val="bg1"/>
                </a:solidFill>
              </a:rPr>
              <a:t>Am I open to changing my opinion based on new information?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 I readily admit when I am wrong?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 I observe before acting on a situation?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 I ask questions?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Am I willing to ask a question that will expose my ignorance?</a:t>
            </a:r>
          </a:p>
          <a:p>
            <a:r>
              <a:rPr lang="en-US" sz="2400" dirty="0">
                <a:solidFill>
                  <a:schemeClr val="bg1"/>
                </a:solidFill>
              </a:rPr>
              <a:t>Am I open to doing things in a way I haven’t done before?</a:t>
            </a:r>
          </a:p>
          <a:p>
            <a:r>
              <a:rPr lang="en-US" sz="2400" dirty="0">
                <a:solidFill>
                  <a:schemeClr val="bg1"/>
                </a:solidFill>
              </a:rPr>
              <a:t>Am I willing to ask for directions?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 I act defensive when criticized, or do I listen openly for truth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  <a:p>
            <a:pPr algn="r"/>
            <a:r>
              <a:rPr lang="en-US" sz="1600" i="1" dirty="0" smtClean="0">
                <a:solidFill>
                  <a:schemeClr val="bg1"/>
                </a:solidFill>
              </a:rPr>
              <a:t>John Maxwell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proverbs4today.files.wordpress.com/2013/06/areyouteacha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138" y="747744"/>
            <a:ext cx="3341565" cy="23491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355" y="103632"/>
            <a:ext cx="452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Why Am I Blessed?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6" name="Picture 2" descr="http://superiorpics.com/movie_pictures/mp/2007_Amazing_Grace/2007_amazing_grace_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3" r="14563"/>
          <a:stretch/>
        </p:blipFill>
        <p:spPr bwMode="auto">
          <a:xfrm>
            <a:off x="2197765" y="1733359"/>
            <a:ext cx="6796726" cy="45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wesomestories.com/images/user/3932ef042b8dc2c53c213b624df2d2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86957"/>
            <a:ext cx="3944400" cy="2896886"/>
          </a:xfrm>
          <a:prstGeom prst="rect">
            <a:avLst/>
          </a:prstGeom>
          <a:noFill/>
          <a:effectLst>
            <a:outerShdw blurRad="152400" dist="101600" dir="2700000" algn="tl" rotWithShape="0">
              <a:prstClr val="black">
                <a:alpha val="9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aithandheritage.com/wp-content/uploads/2012/04/slave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12" y="3550148"/>
            <a:ext cx="2415430" cy="2844170"/>
          </a:xfrm>
          <a:prstGeom prst="rect">
            <a:avLst/>
          </a:prstGeom>
          <a:noFill/>
          <a:effectLst>
            <a:outerShdw blurRad="152400" dist="101600" dir="2700000" algn="tl" rotWithShape="0">
              <a:prstClr val="black">
                <a:alpha val="9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2928" y="125376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John Newton &amp; William Wilberforce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355" y="103632"/>
            <a:ext cx="452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Why Am I Blessed?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63" y="953999"/>
            <a:ext cx="8783238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To: William Wilberforce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Some </a:t>
            </a:r>
            <a:r>
              <a:rPr lang="en-US" sz="1600" dirty="0">
                <a:solidFill>
                  <a:schemeClr val="bg1"/>
                </a:solidFill>
              </a:rPr>
              <a:t>of his people may be emphatically said, Not to live to themselves. May it </a:t>
            </a:r>
            <a:r>
              <a:rPr lang="en-US" sz="1600" dirty="0" smtClean="0">
                <a:solidFill>
                  <a:schemeClr val="bg1"/>
                </a:solidFill>
              </a:rPr>
              <a:t>not </a:t>
            </a:r>
            <a:r>
              <a:rPr lang="en-US" sz="1600" dirty="0">
                <a:solidFill>
                  <a:schemeClr val="bg1"/>
                </a:solidFill>
              </a:rPr>
              <a:t>be said of you?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Would </a:t>
            </a:r>
            <a:r>
              <a:rPr lang="en-US" sz="1600" dirty="0">
                <a:solidFill>
                  <a:schemeClr val="bg1"/>
                </a:solidFill>
              </a:rPr>
              <a:t>you not be glad to have more command of your time, and </a:t>
            </a:r>
            <a:r>
              <a:rPr lang="en-US" sz="1600" dirty="0" smtClean="0">
                <a:solidFill>
                  <a:schemeClr val="bg1"/>
                </a:solidFill>
              </a:rPr>
              <a:t>more </a:t>
            </a:r>
            <a:r>
              <a:rPr lang="en-US" sz="1600" dirty="0">
                <a:solidFill>
                  <a:schemeClr val="bg1"/>
                </a:solidFill>
              </a:rPr>
              <a:t>choice of your company,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than </a:t>
            </a:r>
            <a:r>
              <a:rPr lang="en-US" sz="1600" dirty="0">
                <a:solidFill>
                  <a:schemeClr val="bg1"/>
                </a:solidFill>
              </a:rPr>
              <a:t>your situation will admit? You meet with many things </a:t>
            </a:r>
            <a:r>
              <a:rPr lang="en-US" sz="1600" dirty="0" smtClean="0">
                <a:solidFill>
                  <a:schemeClr val="bg1"/>
                </a:solidFill>
              </a:rPr>
              <a:t>which </a:t>
            </a:r>
            <a:r>
              <a:rPr lang="en-US" sz="1600" dirty="0">
                <a:solidFill>
                  <a:schemeClr val="bg1"/>
                </a:solidFill>
              </a:rPr>
              <a:t>weary and disgust you, which you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would </a:t>
            </a:r>
            <a:r>
              <a:rPr lang="en-US" sz="1600" dirty="0">
                <a:solidFill>
                  <a:schemeClr val="bg1"/>
                </a:solidFill>
              </a:rPr>
              <a:t>avoid in a more private life. But then </a:t>
            </a:r>
            <a:r>
              <a:rPr lang="en-US" sz="1600" dirty="0" smtClean="0">
                <a:solidFill>
                  <a:schemeClr val="bg1"/>
                </a:solidFill>
              </a:rPr>
              <a:t>they </a:t>
            </a:r>
            <a:r>
              <a:rPr lang="en-US" sz="1600" dirty="0">
                <a:solidFill>
                  <a:schemeClr val="bg1"/>
                </a:solidFill>
              </a:rPr>
              <a:t>are inseparably connected with your path of duty.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though you cannot do </a:t>
            </a:r>
            <a:r>
              <a:rPr lang="en-US" sz="1600" dirty="0" smtClean="0">
                <a:solidFill>
                  <a:schemeClr val="bg1"/>
                </a:solidFill>
              </a:rPr>
              <a:t>all </a:t>
            </a:r>
            <a:r>
              <a:rPr lang="en-US" sz="1600" dirty="0">
                <a:solidFill>
                  <a:schemeClr val="bg1"/>
                </a:solidFill>
              </a:rPr>
              <a:t>the good you wish for, some good is done, and some evil is probably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prevented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by </a:t>
            </a:r>
            <a:r>
              <a:rPr lang="en-US" sz="1600" dirty="0">
                <a:solidFill>
                  <a:schemeClr val="bg1"/>
                </a:solidFill>
              </a:rPr>
              <a:t>your influence and that of a few gentlemen in the House of Commons, like-minded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with </a:t>
            </a:r>
            <a:r>
              <a:rPr lang="en-US" sz="1600" dirty="0">
                <a:solidFill>
                  <a:schemeClr val="bg1"/>
                </a:solidFill>
              </a:rPr>
              <a:t>yourself. It costs you something, many hours, </a:t>
            </a:r>
            <a:r>
              <a:rPr lang="en-US" sz="1600" dirty="0" smtClean="0">
                <a:solidFill>
                  <a:schemeClr val="bg1"/>
                </a:solidFill>
              </a:rPr>
              <a:t>which </a:t>
            </a:r>
            <a:r>
              <a:rPr lang="en-US" sz="1600" dirty="0">
                <a:solidFill>
                  <a:schemeClr val="bg1"/>
                </a:solidFill>
              </a:rPr>
              <a:t>you could employ more to your own personal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satisfaction</a:t>
            </a:r>
            <a:r>
              <a:rPr lang="en-US" sz="1600" dirty="0">
                <a:solidFill>
                  <a:schemeClr val="bg1"/>
                </a:solidFill>
              </a:rPr>
              <a:t>, and exposes you to many impertinencies </a:t>
            </a:r>
            <a:r>
              <a:rPr lang="en-US" sz="1600" dirty="0" smtClean="0">
                <a:solidFill>
                  <a:schemeClr val="bg1"/>
                </a:solidFill>
              </a:rPr>
              <a:t>from </a:t>
            </a:r>
            <a:r>
              <a:rPr lang="en-US" sz="1600" dirty="0">
                <a:solidFill>
                  <a:schemeClr val="bg1"/>
                </a:solidFill>
              </a:rPr>
              <a:t>which you would gladly be exempted; but if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upon </a:t>
            </a:r>
            <a:r>
              <a:rPr lang="en-US" sz="1600" dirty="0">
                <a:solidFill>
                  <a:schemeClr val="bg1"/>
                </a:solidFill>
              </a:rPr>
              <a:t>the whole you are thereby instrumental in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promoting </a:t>
            </a:r>
            <a:r>
              <a:rPr lang="en-US" sz="1600" dirty="0">
                <a:solidFill>
                  <a:schemeClr val="bg1"/>
                </a:solidFill>
              </a:rPr>
              <a:t>the cause of God and the public good,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you </a:t>
            </a:r>
            <a:r>
              <a:rPr lang="en-US" sz="1600" dirty="0">
                <a:solidFill>
                  <a:schemeClr val="bg1"/>
                </a:solidFill>
              </a:rPr>
              <a:t>will have no reason to regret, that you had not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so </a:t>
            </a:r>
            <a:r>
              <a:rPr lang="en-US" sz="1600" dirty="0">
                <a:solidFill>
                  <a:schemeClr val="bg1"/>
                </a:solidFill>
              </a:rPr>
              <a:t>much leisure for more retired exercises than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some </a:t>
            </a:r>
            <a:r>
              <a:rPr lang="en-US" sz="1600" dirty="0">
                <a:solidFill>
                  <a:schemeClr val="bg1"/>
                </a:solidFill>
              </a:rPr>
              <a:t>of us are favoured with. Nor is it possible at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present </a:t>
            </a:r>
            <a:r>
              <a:rPr lang="en-US" sz="1600" dirty="0">
                <a:solidFill>
                  <a:schemeClr val="bg1"/>
                </a:solidFill>
              </a:rPr>
              <a:t>to calculate all the advantages that may result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from </a:t>
            </a:r>
            <a:r>
              <a:rPr lang="en-US" sz="1600" dirty="0">
                <a:solidFill>
                  <a:schemeClr val="bg1"/>
                </a:solidFill>
              </a:rPr>
              <a:t>your having a seat in the house, at such a time as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this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example, and even the presence of a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consistent </a:t>
            </a:r>
            <a:r>
              <a:rPr lang="en-US" sz="1600" dirty="0">
                <a:solidFill>
                  <a:schemeClr val="bg1"/>
                </a:solidFill>
              </a:rPr>
              <a:t>character may have a </a:t>
            </a:r>
            <a:r>
              <a:rPr lang="en-US" sz="1600" dirty="0" smtClean="0">
                <a:solidFill>
                  <a:schemeClr val="bg1"/>
                </a:solidFill>
              </a:rPr>
              <a:t>powerful</a:t>
            </a:r>
            <a:r>
              <a:rPr lang="en-US" sz="1600" dirty="0">
                <a:solidFill>
                  <a:schemeClr val="bg1"/>
                </a:solidFill>
              </a:rPr>
              <a:t>, though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unobserved</a:t>
            </a:r>
            <a:r>
              <a:rPr lang="en-US" sz="1600" dirty="0">
                <a:solidFill>
                  <a:schemeClr val="bg1"/>
                </a:solidFill>
              </a:rPr>
              <a:t>, effect upon others. You are not only a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Representative </a:t>
            </a:r>
            <a:r>
              <a:rPr lang="en-US" sz="1600" dirty="0">
                <a:solidFill>
                  <a:schemeClr val="bg1"/>
                </a:solidFill>
              </a:rPr>
              <a:t>for Yorkshire. You have the far greater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honour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of being a Representative for the Lord, in a place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where </a:t>
            </a:r>
            <a:r>
              <a:rPr lang="en-US" sz="1600" dirty="0">
                <a:solidFill>
                  <a:schemeClr val="bg1"/>
                </a:solidFill>
              </a:rPr>
              <a:t>many know him not, and an opportunity of showing them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what </a:t>
            </a:r>
            <a:r>
              <a:rPr lang="en-US" sz="1600" dirty="0">
                <a:solidFill>
                  <a:schemeClr val="bg1"/>
                </a:solidFill>
              </a:rPr>
              <a:t>are the genuine fruits of that religion which you are known to </a:t>
            </a:r>
            <a:r>
              <a:rPr lang="en-US" sz="1600" dirty="0" smtClean="0">
                <a:solidFill>
                  <a:schemeClr val="bg1"/>
                </a:solidFill>
              </a:rPr>
              <a:t>profess.           </a:t>
            </a:r>
            <a:r>
              <a:rPr lang="en-US" sz="1600" dirty="0" smtClean="0">
                <a:solidFill>
                  <a:srgbClr val="FF0000"/>
                </a:solidFill>
              </a:rPr>
              <a:t>John Newton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208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Mary’s Song (1:46-55)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072" y="1869148"/>
            <a:ext cx="8722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Mary said: "My soul glorifies the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Lord</a:t>
            </a:r>
            <a:r>
              <a:rPr lang="en-US" dirty="0" smtClean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Praise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and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my spirit rejoices in God my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Savior,			Salvation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for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 has been mindful of the humble state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Lowly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of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his servant. From now on all generations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will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call me blessed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			Exalted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for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Mighty One has done great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		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things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					Salvation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holy is his name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						Praise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72" y="1262644"/>
            <a:ext cx="179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Personal Section: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0915" y="2988297"/>
            <a:ext cx="4883085" cy="3869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376" y="256032"/>
            <a:ext cx="5208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Mary’s Song (1:46-55)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177" y="1699465"/>
            <a:ext cx="855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mercy extends to those who fear him,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		Mercy (to all who fear Him)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generation to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generation.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	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has performed mighty deeds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with		Salvation 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his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arm; he has scattered those who are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	(with judgment)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proud in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their inmost thoughts.</a:t>
            </a:r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	He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has brought down rulers from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Humiliation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their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thrones 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	but </a:t>
            </a:r>
            <a:r>
              <a:rPr lang="en-US" dirty="0">
                <a:solidFill>
                  <a:srgbClr val="00B050"/>
                </a:solidFill>
              </a:rPr>
              <a:t>has lifted up the humble</a:t>
            </a:r>
            <a:r>
              <a:rPr lang="en-US" dirty="0" smtClean="0">
                <a:solidFill>
                  <a:srgbClr val="00B050"/>
                </a:solidFill>
              </a:rPr>
              <a:t>.		Exaltation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		He </a:t>
            </a:r>
            <a:r>
              <a:rPr lang="en-US" dirty="0">
                <a:solidFill>
                  <a:srgbClr val="00B050"/>
                </a:solidFill>
              </a:rPr>
              <a:t>has filled the hungry with </a:t>
            </a:r>
            <a:r>
              <a:rPr lang="en-US" dirty="0" smtClean="0">
                <a:solidFill>
                  <a:srgbClr val="00B050"/>
                </a:solidFill>
              </a:rPr>
              <a:t>		Exaltation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good </a:t>
            </a:r>
            <a:r>
              <a:rPr lang="en-US" dirty="0">
                <a:solidFill>
                  <a:srgbClr val="00B050"/>
                </a:solidFill>
              </a:rPr>
              <a:t>things 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but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has sent the rich away empty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	Humiliation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	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has helped his servant Israel,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		Salvation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remembering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to be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merciful				Mercy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Abraham and his descendants for ever,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even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as he said to our fathers."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072" y="1262644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Communal Section: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1804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Jesus’ Birth (1:57-80)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72" y="1262644"/>
            <a:ext cx="275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Century Jewish Homes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-media-cache-ak0.pinimg.com/736x/06/57/9c/06579c43caeb3664e1e62051ae3ef6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31" y="1097549"/>
            <a:ext cx="5642708" cy="5662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003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Jesus’ Birth (1:57-80)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72" y="1262644"/>
            <a:ext cx="275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Century Jewish Homes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womeninthebible.net/nazareth_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22" y="1809722"/>
            <a:ext cx="6213166" cy="48233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003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Jesus’ Birth (1:57-80)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78" y="1214518"/>
            <a:ext cx="776174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It is interesting that these lowly citizens of the culture were among the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first </a:t>
            </a:r>
            <a:r>
              <a:rPr lang="en-US" dirty="0">
                <a:solidFill>
                  <a:schemeClr val="bg1"/>
                </a:solidFill>
              </a:rPr>
              <a:t>to have this news </a:t>
            </a:r>
            <a:r>
              <a:rPr lang="en-US" dirty="0" smtClean="0">
                <a:solidFill>
                  <a:schemeClr val="bg1"/>
                </a:solidFill>
              </a:rPr>
              <a:t>revealed.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sheep that these men watched over may indeed have been those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that </a:t>
            </a:r>
            <a:r>
              <a:rPr lang="en-US" dirty="0">
                <a:solidFill>
                  <a:schemeClr val="bg1"/>
                </a:solidFill>
              </a:rPr>
              <a:t>were used in the priestly sacrifices in Jerusalem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shepherds could hardly contain themselves once they understood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       the </a:t>
            </a:r>
            <a:r>
              <a:rPr lang="en-US" dirty="0">
                <a:solidFill>
                  <a:schemeClr val="bg1"/>
                </a:solidFill>
              </a:rPr>
              <a:t>good news.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reception of the angel is the same as the last two times: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 - The </a:t>
            </a:r>
            <a:r>
              <a:rPr lang="en-US" dirty="0">
                <a:solidFill>
                  <a:schemeClr val="bg1"/>
                </a:solidFill>
              </a:rPr>
              <a:t>angel appears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 - The </a:t>
            </a:r>
            <a:r>
              <a:rPr lang="en-US" dirty="0">
                <a:solidFill>
                  <a:schemeClr val="bg1"/>
                </a:solidFill>
              </a:rPr>
              <a:t>angel proclaims to “Fear not”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 - There </a:t>
            </a:r>
            <a:r>
              <a:rPr lang="en-US" dirty="0">
                <a:solidFill>
                  <a:schemeClr val="bg1"/>
                </a:solidFill>
              </a:rPr>
              <a:t>is a birth announcement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 - There </a:t>
            </a:r>
            <a:r>
              <a:rPr lang="en-US" dirty="0">
                <a:solidFill>
                  <a:schemeClr val="bg1"/>
                </a:solidFill>
              </a:rPr>
              <a:t>is a 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the first two cases, the angel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makes </a:t>
            </a:r>
            <a:r>
              <a:rPr lang="en-US" dirty="0">
                <a:solidFill>
                  <a:schemeClr val="bg1"/>
                </a:solidFill>
              </a:rPr>
              <a:t>his </a:t>
            </a:r>
            <a:r>
              <a:rPr lang="en-US" dirty="0" smtClean="0">
                <a:solidFill>
                  <a:schemeClr val="bg1"/>
                </a:solidFill>
              </a:rPr>
              <a:t>claims in </a:t>
            </a:r>
            <a:r>
              <a:rPr lang="en-US" dirty="0">
                <a:solidFill>
                  <a:schemeClr val="bg1"/>
                </a:solidFill>
              </a:rPr>
              <a:t>the context of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a </a:t>
            </a:r>
            <a:r>
              <a:rPr lang="en-US" dirty="0">
                <a:solidFill>
                  <a:schemeClr val="bg1"/>
                </a:solidFill>
              </a:rPr>
              <a:t>family. The shepherds are </a:t>
            </a:r>
            <a:r>
              <a:rPr lang="en-US" dirty="0" smtClean="0">
                <a:solidFill>
                  <a:schemeClr val="bg1"/>
                </a:solidFill>
              </a:rPr>
              <a:t>clearly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not </a:t>
            </a:r>
            <a:r>
              <a:rPr lang="en-US" dirty="0">
                <a:solidFill>
                  <a:schemeClr val="bg1"/>
                </a:solidFill>
              </a:rPr>
              <a:t>family. Yet, Jesus would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enlarge the </a:t>
            </a:r>
            <a:r>
              <a:rPr lang="en-US" dirty="0">
                <a:solidFill>
                  <a:schemeClr val="bg1"/>
                </a:solidFill>
              </a:rPr>
              <a:t>meaning of family to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include </a:t>
            </a:r>
            <a:r>
              <a:rPr lang="en-US" dirty="0">
                <a:solidFill>
                  <a:schemeClr val="bg1"/>
                </a:solidFill>
              </a:rPr>
              <a:t>ALL who </a:t>
            </a:r>
            <a:r>
              <a:rPr lang="en-US" dirty="0" smtClean="0">
                <a:solidFill>
                  <a:schemeClr val="bg1"/>
                </a:solidFill>
              </a:rPr>
              <a:t>would </a:t>
            </a:r>
            <a:r>
              <a:rPr lang="en-US" dirty="0">
                <a:solidFill>
                  <a:schemeClr val="bg1"/>
                </a:solidFill>
              </a:rPr>
              <a:t>come!</a:t>
            </a:r>
          </a:p>
        </p:txBody>
      </p:sp>
      <p:pic>
        <p:nvPicPr>
          <p:cNvPr id="5122" name="Picture 2" descr="http://www.thedanw.com/wp-content/uploads/2013/05/Textured_Shepher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46" y="3797051"/>
            <a:ext cx="4781068" cy="29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99400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Galilean Ministry Begins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4:14-15		The beginning of His ministry.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4:16-30		Jesus is rejected at Nazareth, His home town. Note that He quotes from  Isa. 61:1-2.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4:31-37		</a:t>
            </a:r>
            <a:r>
              <a:rPr lang="en-US" sz="1600" dirty="0" smtClean="0">
                <a:solidFill>
                  <a:schemeClr val="accent6"/>
                </a:solidFill>
              </a:rPr>
              <a:t>The demoniac is healed.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4:38-44		</a:t>
            </a:r>
            <a:r>
              <a:rPr lang="en-US" sz="1600" dirty="0" smtClean="0">
                <a:solidFill>
                  <a:schemeClr val="accent6"/>
                </a:solidFill>
              </a:rPr>
              <a:t>Peter’s mother-in-law is healed.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5:1-11		The call of Peter, James and John.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5:12-26		</a:t>
            </a:r>
            <a:r>
              <a:rPr lang="en-US" sz="1600" dirty="0" smtClean="0">
                <a:solidFill>
                  <a:schemeClr val="accent6"/>
                </a:solidFill>
              </a:rPr>
              <a:t>The leper and the paralytic are healed.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5:27-29		The call of Levi (also called Matthew)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5:30-39		The Pharisees and scribes attack: Jesus answers.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6:1-11		</a:t>
            </a:r>
            <a:r>
              <a:rPr lang="en-US" sz="1600" dirty="0" smtClean="0">
                <a:solidFill>
                  <a:schemeClr val="accent6"/>
                </a:solidFill>
              </a:rPr>
              <a:t>Jesus deals with the question of the Sabbath by healing an atrophied hand.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6:12-19		Jesus prays all night - then chooses the twelve.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6:20-49		Another teaching of the Beatitudes (similar to Matthew 5-7).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7:1-10		</a:t>
            </a:r>
            <a:r>
              <a:rPr lang="en-US" sz="1600" dirty="0" smtClean="0">
                <a:solidFill>
                  <a:schemeClr val="accent6"/>
                </a:solidFill>
              </a:rPr>
              <a:t>The Centurion’s servant is healed.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7:11-18		</a:t>
            </a:r>
            <a:r>
              <a:rPr lang="en-US" sz="1600" dirty="0" smtClean="0">
                <a:solidFill>
                  <a:schemeClr val="accent6"/>
                </a:solidFill>
              </a:rPr>
              <a:t>The widow’s son is raised from the dead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at Nain.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7:19-35		Jesus testifies about John the Baptist.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7:36-50		Jesus is anointed by the sinful woman.</a:t>
            </a:r>
          </a:p>
        </p:txBody>
      </p:sp>
    </p:spTree>
    <p:extLst>
      <p:ext uri="{BB962C8B-B14F-4D97-AF65-F5344CB8AC3E}">
        <p14:creationId xmlns:p14="http://schemas.microsoft.com/office/powerpoint/2010/main" val="41302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003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Jesus’ Birth (1:57-80)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78" y="1087769"/>
            <a:ext cx="75116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 smtClean="0">
                <a:solidFill>
                  <a:schemeClr val="bg1"/>
                </a:solidFill>
              </a:rPr>
              <a:t>Isaiah 1:2-3 </a:t>
            </a:r>
            <a:r>
              <a:rPr lang="en-US" sz="2000" dirty="0">
                <a:solidFill>
                  <a:schemeClr val="bg1"/>
                </a:solidFill>
              </a:rPr>
              <a:t>¶  Hear, O heavens! Listen, O earth! For the LORD has 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spoken</a:t>
            </a:r>
            <a:r>
              <a:rPr lang="en-US" sz="2000" dirty="0">
                <a:solidFill>
                  <a:schemeClr val="bg1"/>
                </a:solidFill>
              </a:rPr>
              <a:t>: "I reared </a:t>
            </a:r>
            <a:r>
              <a:rPr lang="en-US" sz="2000" dirty="0" smtClean="0">
                <a:solidFill>
                  <a:schemeClr val="bg1"/>
                </a:solidFill>
              </a:rPr>
              <a:t>children </a:t>
            </a:r>
            <a:r>
              <a:rPr lang="en-US" sz="2000" dirty="0">
                <a:solidFill>
                  <a:schemeClr val="bg1"/>
                </a:solidFill>
              </a:rPr>
              <a:t>and brought them up, but they have 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rebelled </a:t>
            </a:r>
            <a:r>
              <a:rPr lang="en-US" sz="2000" dirty="0">
                <a:solidFill>
                  <a:schemeClr val="bg1"/>
                </a:solidFill>
              </a:rPr>
              <a:t>against </a:t>
            </a:r>
            <a:r>
              <a:rPr lang="en-US" sz="2000" dirty="0" smtClean="0">
                <a:solidFill>
                  <a:schemeClr val="bg1"/>
                </a:solidFill>
              </a:rPr>
              <a:t>me. The </a:t>
            </a:r>
            <a:r>
              <a:rPr lang="en-US" sz="2000" dirty="0">
                <a:solidFill>
                  <a:schemeClr val="bg1"/>
                </a:solidFill>
              </a:rPr>
              <a:t>ox knows his </a:t>
            </a:r>
            <a:r>
              <a:rPr lang="en-US" sz="2000" dirty="0" smtClean="0">
                <a:solidFill>
                  <a:schemeClr val="bg1"/>
                </a:solidFill>
              </a:rPr>
              <a:t>master</a:t>
            </a:r>
            <a:r>
              <a:rPr lang="en-US" sz="2000" dirty="0">
                <a:solidFill>
                  <a:schemeClr val="bg1"/>
                </a:solidFill>
              </a:rPr>
              <a:t>, the donkey his 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owner’s </a:t>
            </a:r>
            <a:r>
              <a:rPr lang="en-US" sz="2000" dirty="0">
                <a:solidFill>
                  <a:schemeClr val="bg1"/>
                </a:solidFill>
              </a:rPr>
              <a:t>manger, but Israel does not know, my people do 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not </a:t>
            </a:r>
            <a:r>
              <a:rPr lang="en-US" sz="2000" dirty="0">
                <a:solidFill>
                  <a:schemeClr val="bg1"/>
                </a:solidFill>
              </a:rPr>
              <a:t>understand."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28" y="3478490"/>
            <a:ext cx="4542160" cy="3030472"/>
          </a:xfrm>
          <a:prstGeom prst="rect">
            <a:avLst/>
          </a:prstGeom>
        </p:spPr>
      </p:pic>
      <p:pic>
        <p:nvPicPr>
          <p:cNvPr id="1026" name="Picture 2" descr="http://1.bp.blogspot.com/-ltQJA-CTQwk/Ti4Ft6dtACI/AAAAAAAACS4/ZdAW1kiz6rQ/s1600/donk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4" y="3088284"/>
            <a:ext cx="4851911" cy="3637495"/>
          </a:xfrm>
          <a:prstGeom prst="rect">
            <a:avLst/>
          </a:prstGeom>
          <a:noFill/>
          <a:effectLst>
            <a:outerShdw blurRad="139700" dist="101600" dir="2700000" algn="tl" rotWithShape="0">
              <a:prstClr val="black">
                <a:alpha val="9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82" y="157262"/>
            <a:ext cx="6261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Simeon and Anna 2:21-28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42682" y="1020092"/>
            <a:ext cx="93485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Peter 2:4-8 </a:t>
            </a:r>
            <a:r>
              <a:rPr lang="en-US" dirty="0">
                <a:solidFill>
                  <a:schemeClr val="bg1"/>
                </a:solidFill>
              </a:rPr>
              <a:t>¶  As you come to him, the living Stone—rejected by men but chosen by God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precious to </a:t>
            </a:r>
            <a:r>
              <a:rPr lang="en-US" dirty="0" smtClean="0">
                <a:solidFill>
                  <a:schemeClr val="bg1"/>
                </a:solidFill>
              </a:rPr>
              <a:t>him—you </a:t>
            </a:r>
            <a:r>
              <a:rPr lang="en-US" dirty="0">
                <a:solidFill>
                  <a:schemeClr val="bg1"/>
                </a:solidFill>
              </a:rPr>
              <a:t>also, like living stones, are being built into a spiritual house to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be </a:t>
            </a:r>
            <a:r>
              <a:rPr lang="en-US" dirty="0">
                <a:solidFill>
                  <a:schemeClr val="bg1"/>
                </a:solidFill>
              </a:rPr>
              <a:t>a holy priesthood, offering spiritual sacrifices acceptable to God through Jesus Christ.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in Scripture it says: "See, I lay a stone in Zion, a chosen and precious cornerstone, and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one who trusts in him will never be put to shame</a:t>
            </a:r>
            <a:r>
              <a:rPr lang="en-US" dirty="0" smtClean="0">
                <a:solidFill>
                  <a:schemeClr val="bg1"/>
                </a:solidFill>
              </a:rPr>
              <a:t>.“ Now </a:t>
            </a:r>
            <a:r>
              <a:rPr lang="en-US" dirty="0">
                <a:solidFill>
                  <a:schemeClr val="bg1"/>
                </a:solidFill>
              </a:rPr>
              <a:t>to you who believe, this stone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precious. But to those who do not believe, "The stone the builders rejected has become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capstone</a:t>
            </a:r>
            <a:r>
              <a:rPr lang="en-US" dirty="0" smtClean="0">
                <a:solidFill>
                  <a:schemeClr val="bg1"/>
                </a:solidFill>
              </a:rPr>
              <a:t>,“ and</a:t>
            </a:r>
            <a:r>
              <a:rPr lang="en-US" dirty="0">
                <a:solidFill>
                  <a:schemeClr val="bg1"/>
                </a:solidFill>
              </a:rPr>
              <a:t>, "A stone that causes men to stumble and a rock that makes them fall."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They </a:t>
            </a:r>
            <a:r>
              <a:rPr lang="en-US" dirty="0">
                <a:solidFill>
                  <a:schemeClr val="bg1"/>
                </a:solidFill>
              </a:rPr>
              <a:t>stumble because they disobey the </a:t>
            </a:r>
            <a:r>
              <a:rPr lang="en-US" dirty="0" smtClean="0">
                <a:solidFill>
                  <a:schemeClr val="bg1"/>
                </a:solidFill>
              </a:rPr>
              <a:t>message—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dumc.my/wp-content/uploads/2013/01/cornerst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3" y="3421805"/>
            <a:ext cx="4554024" cy="326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ottwoodward.org/dc-capst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07" y="3421805"/>
            <a:ext cx="3727896" cy="326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6261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Simeon and Anna 2:21-28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2426" y="1104933"/>
            <a:ext cx="89983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Think </a:t>
            </a:r>
            <a:r>
              <a:rPr lang="en-US" dirty="0">
                <a:solidFill>
                  <a:schemeClr val="bg1"/>
                </a:solidFill>
              </a:rPr>
              <a:t>about what is revealed at the cross: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Peter </a:t>
            </a:r>
            <a:r>
              <a:rPr lang="en-US" dirty="0">
                <a:solidFill>
                  <a:schemeClr val="bg1"/>
                </a:solidFill>
              </a:rPr>
              <a:t>says one thing and then does another (denial)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All </a:t>
            </a:r>
            <a:r>
              <a:rPr lang="en-US" dirty="0">
                <a:solidFill>
                  <a:schemeClr val="bg1"/>
                </a:solidFill>
              </a:rPr>
              <a:t>the apostles run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Pilate </a:t>
            </a:r>
            <a:r>
              <a:rPr lang="en-US" dirty="0">
                <a:solidFill>
                  <a:schemeClr val="bg1"/>
                </a:solidFill>
              </a:rPr>
              <a:t>violates his own conscience as he condemns an innocent 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high priest condemns one who perfectly fulfills the OT definition of the Messiah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soldiers follow orders even though those orders contravene Roman law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Mary</a:t>
            </a:r>
            <a:r>
              <a:rPr lang="en-US" dirty="0">
                <a:solidFill>
                  <a:schemeClr val="bg1"/>
                </a:solidFill>
              </a:rPr>
              <a:t>, on the other hand, stayed until the bitter end. She aligned herself with her son.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Her </a:t>
            </a:r>
            <a:r>
              <a:rPr lang="en-US" dirty="0">
                <a:solidFill>
                  <a:schemeClr val="bg1"/>
                </a:solidFill>
              </a:rPr>
              <a:t>testimony was a stinging rebuke to everyone around her. She could not argue to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     get </a:t>
            </a:r>
            <a:r>
              <a:rPr lang="en-US" dirty="0">
                <a:solidFill>
                  <a:schemeClr val="bg1"/>
                </a:solidFill>
              </a:rPr>
              <a:t>Jesus freed, and so her only choice was to remain. </a:t>
            </a:r>
          </a:p>
        </p:txBody>
      </p:sp>
      <p:pic>
        <p:nvPicPr>
          <p:cNvPr id="2050" name="Picture 2" descr="http://photos1.blogger.com/blogger/3812/819/1600/Station%204%20Art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7" y="3769716"/>
            <a:ext cx="3714161" cy="2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6261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Simeon and Anna 2:21-28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2426" y="1104933"/>
            <a:ext cx="90594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Note </a:t>
            </a:r>
            <a:r>
              <a:rPr lang="en-US" dirty="0">
                <a:solidFill>
                  <a:schemeClr val="bg1"/>
                </a:solidFill>
              </a:rPr>
              <a:t>that Simeon says that Jesus will cause division … split the nation in two (Luke 12:51)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	Why is there such a push today for unity?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	Is unity ever NOT in God’s will?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	What does an unholy unity look like? (2Corinth. 6:14)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	Christ of course, comes to reveal hearts!</a:t>
            </a:r>
          </a:p>
        </p:txBody>
      </p:sp>
      <p:pic>
        <p:nvPicPr>
          <p:cNvPr id="4098" name="Picture 2" descr="http://misplacedperson.files.wordpress.com/2010/08/tower_of_babel_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45" y="2582261"/>
            <a:ext cx="5372329" cy="41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dgeba.webs.com/WorldUnity.jpg%5b6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9" y="3200630"/>
            <a:ext cx="2929150" cy="29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837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John The Baptizer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098" name="Picture 2" descr="http://upload.wikimedia.org/wikipedia/commons/3/3d/First_century_palest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7" y="951190"/>
            <a:ext cx="4234474" cy="58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thumb/6/67/Annaz_-_Bom_Jesus.JPG/640px-Annaz_-_Bom_Jes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39" y="2133599"/>
            <a:ext cx="2617880" cy="46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8487" y="5460353"/>
            <a:ext cx="1223412" cy="369332"/>
          </a:xfrm>
          <a:prstGeom prst="rect">
            <a:avLst/>
          </a:prstGeom>
          <a:noFill/>
          <a:effectLst>
            <a:outerShdw blurRad="12700" dist="254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2pPr lvl="1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</a:lstStyle>
          <a:p>
            <a:pPr lvl="1"/>
            <a:r>
              <a:rPr lang="en-US" dirty="0" err="1"/>
              <a:t>Annas</a:t>
            </a:r>
            <a:endParaRPr lang="en-US" dirty="0"/>
          </a:p>
        </p:txBody>
      </p:sp>
      <p:pic>
        <p:nvPicPr>
          <p:cNvPr id="1026" name="Picture 2" descr="http://upload.wikimedia.org/wikipedia/commons/7/7e/8095_-_Roma_-_Ara_Pacis_-_Tiberio_-_Foto_Giovanni_Dall%27Orto_-_28-Mar-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17" y="951190"/>
            <a:ext cx="2148560" cy="2863737"/>
          </a:xfrm>
          <a:prstGeom prst="rect">
            <a:avLst/>
          </a:prstGeom>
          <a:noFill/>
          <a:effectLst>
            <a:outerShdw blurRad="177800" dist="635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5230" y="3350597"/>
            <a:ext cx="2076209" cy="369332"/>
          </a:xfrm>
          <a:prstGeom prst="rect">
            <a:avLst/>
          </a:prstGeom>
          <a:noFill/>
          <a:effectLst>
            <a:outerShdw blurRad="12700" dist="254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Tiberius Caesar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3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837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John The Baptizer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2500" y="1687002"/>
            <a:ext cx="21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Qumran </a:t>
            </a:r>
            <a:r>
              <a:rPr lang="en-US" dirty="0" err="1" smtClean="0">
                <a:solidFill>
                  <a:schemeClr val="bg1"/>
                </a:solidFill>
              </a:rPr>
              <a:t>Mikveh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washingtonjewishweek.com/wp-content/uploads/2014/10/mikvah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29" y="3255190"/>
            <a:ext cx="4667331" cy="34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upload.wikimedia.org/wikipedia/commons/f/f8/Qumran_Mikveh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6" y="1025474"/>
            <a:ext cx="5133615" cy="3867038"/>
          </a:xfrm>
          <a:prstGeom prst="rect">
            <a:avLst/>
          </a:prstGeom>
          <a:noFill/>
          <a:effectLst>
            <a:outerShdw blurRad="76200" dist="139700" dir="2700000" algn="tl" rotWithShape="0">
              <a:prstClr val="black">
                <a:alpha val="6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837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John The Baptizer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15" y="1401667"/>
            <a:ext cx="86719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Ezekiel 36: </a:t>
            </a:r>
            <a:r>
              <a:rPr lang="en-US" dirty="0" smtClean="0">
                <a:solidFill>
                  <a:schemeClr val="bg1"/>
                </a:solidFill>
              </a:rPr>
              <a:t>25 - 26 </a:t>
            </a:r>
            <a:r>
              <a:rPr lang="en-US" dirty="0">
                <a:solidFill>
                  <a:schemeClr val="bg1"/>
                </a:solidFill>
              </a:rPr>
              <a:t>¶  I will sprinkle clean water on you, and you will be clean; I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will </a:t>
            </a:r>
            <a:r>
              <a:rPr lang="en-US" dirty="0">
                <a:solidFill>
                  <a:schemeClr val="bg1"/>
                </a:solidFill>
              </a:rPr>
              <a:t>cleanse you from all your impurities and from all your </a:t>
            </a:r>
            <a:r>
              <a:rPr lang="en-US" dirty="0" smtClean="0">
                <a:solidFill>
                  <a:schemeClr val="bg1"/>
                </a:solidFill>
              </a:rPr>
              <a:t>idols. I </a:t>
            </a:r>
            <a:r>
              <a:rPr lang="en-US" dirty="0">
                <a:solidFill>
                  <a:schemeClr val="bg1"/>
                </a:solidFill>
              </a:rPr>
              <a:t>will give you a new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heart </a:t>
            </a:r>
            <a:r>
              <a:rPr lang="en-US" dirty="0">
                <a:solidFill>
                  <a:schemeClr val="bg1"/>
                </a:solidFill>
              </a:rPr>
              <a:t>and put a new spirit in you; I will remove from you your heart of stone and give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you </a:t>
            </a:r>
            <a:r>
              <a:rPr lang="en-US" dirty="0">
                <a:solidFill>
                  <a:schemeClr val="bg1"/>
                </a:solidFill>
              </a:rPr>
              <a:t>a heart of flesh.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8" name="Picture 6" descr="http://thisistheproject.com/wp-content/uploads/2012/12/PW-C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5" y="2878995"/>
            <a:ext cx="8750694" cy="37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837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John The Baptizer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6097" y="1025473"/>
            <a:ext cx="87064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Isaiah 40: 3-5   A voice of one calling: "In the desert prepare the way for the LORD;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make </a:t>
            </a:r>
            <a:r>
              <a:rPr lang="en-US" dirty="0">
                <a:solidFill>
                  <a:schemeClr val="bg1"/>
                </a:solidFill>
              </a:rPr>
              <a:t>straight in the wilderness a highway for our </a:t>
            </a:r>
            <a:r>
              <a:rPr lang="en-US" dirty="0" smtClean="0">
                <a:solidFill>
                  <a:schemeClr val="bg1"/>
                </a:solidFill>
              </a:rPr>
              <a:t>God. Every </a:t>
            </a:r>
            <a:r>
              <a:rPr lang="en-US" dirty="0">
                <a:solidFill>
                  <a:schemeClr val="bg1"/>
                </a:solidFill>
              </a:rPr>
              <a:t>valley shall be raised up,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every </a:t>
            </a:r>
            <a:r>
              <a:rPr lang="en-US" dirty="0">
                <a:solidFill>
                  <a:schemeClr val="bg1"/>
                </a:solidFill>
              </a:rPr>
              <a:t>mountain and hill made low; the rough ground shall become level, the rugged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places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plain. And </a:t>
            </a:r>
            <a:r>
              <a:rPr lang="en-US" dirty="0">
                <a:solidFill>
                  <a:schemeClr val="bg1"/>
                </a:solidFill>
              </a:rPr>
              <a:t>the glory of the LORD will be revealed, and all mankind together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will </a:t>
            </a:r>
            <a:r>
              <a:rPr lang="en-US" dirty="0">
                <a:solidFill>
                  <a:schemeClr val="bg1"/>
                </a:solidFill>
              </a:rPr>
              <a:t>see it. For the mouth of the LORD has spoken."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cdn.history.com/sites/2/2013/03/bible-episode-3-john-baptises-jes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6" y="2551919"/>
            <a:ext cx="7367187" cy="41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5837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John The Baptizer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2208" y="5774206"/>
            <a:ext cx="397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Trees in the way get cut down!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" y="1383443"/>
            <a:ext cx="6388671" cy="4263626"/>
          </a:xfrm>
          <a:prstGeom prst="rect">
            <a:avLst/>
          </a:prstGeom>
        </p:spPr>
      </p:pic>
      <p:pic>
        <p:nvPicPr>
          <p:cNvPr id="6146" name="Picture 2" descr="http://3.bp.blogspot.com/-6GOI_URMUVU/TdJp6zX5jVI/AAAAAAAAAKY/rd9uwzalkfc/s1600/tuatahi+work+axe+review+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7607">
            <a:off x="4842579" y="3417876"/>
            <a:ext cx="3549076" cy="2660755"/>
          </a:xfrm>
          <a:prstGeom prst="rect">
            <a:avLst/>
          </a:prstGeom>
          <a:noFill/>
          <a:effectLst>
            <a:outerShdw blurRad="139700" dist="88900" dir="10800000" algn="r" rotWithShape="0">
              <a:prstClr val="black">
                <a:alpha val="8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thal-order.flywheelsites.com/wp-content/uploads/Separating_Seed_from_Cha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5" y="937426"/>
            <a:ext cx="8715375" cy="5838826"/>
          </a:xfrm>
          <a:prstGeom prst="rect">
            <a:avLst/>
          </a:prstGeom>
          <a:noFill/>
          <a:effectLst>
            <a:outerShdw blurRad="139700" dist="88900" dir="10800000" algn="r" rotWithShape="0">
              <a:prstClr val="black">
                <a:alpha val="8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3:17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859" y="6141851"/>
            <a:ext cx="4305409" cy="461665"/>
          </a:xfrm>
          <a:prstGeom prst="rect">
            <a:avLst/>
          </a:prstGeom>
          <a:noFill/>
          <a:effectLst>
            <a:outerShdw blurRad="63500" dist="254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Baptism in the Spirit Or With Fire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4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06310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8:1-3		The women who ministered to Christ are listed.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8:4-15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sower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8:16-18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lighted candle.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8:19-21		The new relationship is defined.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8:22-25		Jesus stills the storm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8:26-39		</a:t>
            </a:r>
            <a:r>
              <a:rPr lang="en-US" sz="1600" dirty="0" smtClean="0">
                <a:solidFill>
                  <a:schemeClr val="accent6"/>
                </a:solidFill>
              </a:rPr>
              <a:t>The demoniac of Gadara is healed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8:40-56		</a:t>
            </a:r>
            <a:r>
              <a:rPr lang="en-US" sz="1600" dirty="0" smtClean="0">
                <a:solidFill>
                  <a:schemeClr val="accent6"/>
                </a:solidFill>
              </a:rPr>
              <a:t>A woman is healed and </a:t>
            </a:r>
            <a:r>
              <a:rPr lang="en-US" sz="1600" dirty="0" err="1" smtClean="0">
                <a:solidFill>
                  <a:schemeClr val="accent6"/>
                </a:solidFill>
              </a:rPr>
              <a:t>Jarius’s</a:t>
            </a:r>
            <a:r>
              <a:rPr lang="en-US" sz="1600" dirty="0" smtClean="0">
                <a:solidFill>
                  <a:schemeClr val="accent6"/>
                </a:solidFill>
              </a:rPr>
              <a:t> daughter is raised from the dead.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9:1-9		The twelve are sent out to minister on their own (and are given power)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9:10-17		The feeding of the 5000.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9:18-26		The confession of Peter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9:27-36		The transfiguration of Jesus before the disciples.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9:37-50		</a:t>
            </a:r>
            <a:r>
              <a:rPr lang="en-US" sz="1600" dirty="0" smtClean="0">
                <a:solidFill>
                  <a:schemeClr val="accent6"/>
                </a:solidFill>
              </a:rPr>
              <a:t>Why the disciples had no power: Jesus again casts of the demon.</a:t>
            </a:r>
          </a:p>
        </p:txBody>
      </p:sp>
    </p:spTree>
    <p:extLst>
      <p:ext uri="{BB962C8B-B14F-4D97-AF65-F5344CB8AC3E}">
        <p14:creationId xmlns:p14="http://schemas.microsoft.com/office/powerpoint/2010/main" val="5829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1779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</a:t>
            </a:r>
          </a:p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56" y="109728"/>
            <a:ext cx="6778752" cy="66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1779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 </a:t>
            </a:r>
          </a:p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0" name="Picture 2" descr="http://www.acfe.com/uploadedImages/ACFE_Website/Content/images/topic-landing/ethics-and-compli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39" y="406860"/>
            <a:ext cx="3378625" cy="187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575916"/>
              </p:ext>
            </p:extLst>
          </p:nvPr>
        </p:nvGraphicFramePr>
        <p:xfrm>
          <a:off x="838220" y="2755216"/>
          <a:ext cx="7656096" cy="3697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032"/>
                <a:gridCol w="2552032"/>
                <a:gridCol w="2552032"/>
              </a:tblGrid>
              <a:tr h="412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Ethics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Morals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  <a:tr h="10158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What are they?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rules of conduct recognized in respect to a particular class of human actions or a particular group or culture.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Principles or habits with respect to right or wrong conduct. While morals also prescribe dos and don'ts, morality is ultimately a personal compass of right and wrong.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  <a:tr h="2142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Where do they come from?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Social system - External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Individual - Internal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  <a:tr h="4124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Why we do it?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Because society says it is the right thing to do.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Because we believe in something being right or wrong.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  <a:tr h="8147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Flexibility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Ethics are dependent on others for definition. They tend to be consistent within a certain context, but can vary between contexts.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Usually consistent, although can change if an individual’s beliefs change.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  <a:tr h="2142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Origin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Greek word "ethos" meaning"character"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Latin word "mos" meaning "custom"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  <a:tr h="613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Acceptability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Ethics are governed by professional and legal guidelines within a particular time and place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Morality transcends cultural norms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46" marR="9246" marT="9246" marB="9246" anchor="ctr"/>
                </a:tc>
              </a:tr>
            </a:tbl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38806" y="2733058"/>
            <a:ext cx="7653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chart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83903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1) Purely Biblical Ethic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revealed morality is understood to give quite specific information. While admitting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the moral information of </a:t>
            </a:r>
            <a:r>
              <a:rPr lang="en-US" dirty="0" smtClean="0">
                <a:solidFill>
                  <a:schemeClr val="bg1"/>
                </a:solidFill>
              </a:rPr>
              <a:t>Scripture </a:t>
            </a:r>
            <a:r>
              <a:rPr lang="en-US" dirty="0">
                <a:solidFill>
                  <a:schemeClr val="bg1"/>
                </a:solidFill>
              </a:rPr>
              <a:t>is not always explicit,  </a:t>
            </a:r>
            <a:r>
              <a:rPr lang="en-US" dirty="0" smtClean="0">
                <a:solidFill>
                  <a:schemeClr val="bg1"/>
                </a:solidFill>
              </a:rPr>
              <a:t>followers </a:t>
            </a:r>
            <a:r>
              <a:rPr lang="en-US" dirty="0">
                <a:solidFill>
                  <a:schemeClr val="bg1"/>
                </a:solidFill>
              </a:rPr>
              <a:t>contends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"</a:t>
            </a:r>
            <a:r>
              <a:rPr lang="en-US" u="sng" dirty="0">
                <a:solidFill>
                  <a:schemeClr val="bg1"/>
                </a:solidFill>
              </a:rPr>
              <a:t>there is actually no ethical decision in life which the biblical revelation leaves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wholly </a:t>
            </a:r>
            <a:r>
              <a:rPr lang="en-US" u="sng" dirty="0">
                <a:solidFill>
                  <a:schemeClr val="bg1"/>
                </a:solidFill>
              </a:rPr>
              <a:t>untouched and for which, if carefully interpreted and applied, it cannot afford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some </a:t>
            </a:r>
            <a:r>
              <a:rPr lang="en-US" u="sng" dirty="0">
                <a:solidFill>
                  <a:schemeClr val="bg1"/>
                </a:solidFill>
              </a:rPr>
              <a:t>concrete guidance</a:t>
            </a:r>
            <a:r>
              <a:rPr lang="en-US" dirty="0" smtClean="0">
                <a:solidFill>
                  <a:schemeClr val="bg1"/>
                </a:solidFill>
              </a:rPr>
              <a:t>.“ The </a:t>
            </a:r>
            <a:r>
              <a:rPr lang="en-US" dirty="0">
                <a:solidFill>
                  <a:schemeClr val="bg1"/>
                </a:solidFill>
              </a:rPr>
              <a:t>Bible does not merely provide principles but embraces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particularities of life, giving specific guidelines for ethical </a:t>
            </a:r>
            <a:r>
              <a:rPr lang="en-US" dirty="0" smtClean="0">
                <a:solidFill>
                  <a:schemeClr val="bg1"/>
                </a:solidFill>
              </a:rPr>
              <a:t>decision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light of this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specific </a:t>
            </a:r>
            <a:r>
              <a:rPr lang="en-US" dirty="0">
                <a:solidFill>
                  <a:schemeClr val="bg1"/>
                </a:solidFill>
              </a:rPr>
              <a:t>guidance there is never, according </a:t>
            </a:r>
            <a:r>
              <a:rPr lang="en-US" dirty="0" smtClean="0">
                <a:solidFill>
                  <a:schemeClr val="bg1"/>
                </a:solidFill>
              </a:rPr>
              <a:t>to followers,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conflict of Christian </a:t>
            </a:r>
            <a:r>
              <a:rPr lang="en-US" dirty="0" smtClean="0">
                <a:solidFill>
                  <a:schemeClr val="bg1"/>
                </a:solidFill>
              </a:rPr>
              <a:t>duty.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 </a:t>
            </a:r>
            <a:r>
              <a:rPr lang="en-US" dirty="0">
                <a:solidFill>
                  <a:schemeClr val="bg1"/>
                </a:solidFill>
              </a:rPr>
              <a:t>only does Scripture reveal a clear, unambiguous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Christian </a:t>
            </a:r>
            <a:r>
              <a:rPr lang="en-US" dirty="0">
                <a:solidFill>
                  <a:schemeClr val="bg1"/>
                </a:solidFill>
              </a:rPr>
              <a:t>duty; there is also a distinctive Christian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virtue </a:t>
            </a:r>
            <a:r>
              <a:rPr lang="en-US" dirty="0">
                <a:solidFill>
                  <a:schemeClr val="bg1"/>
                </a:solidFill>
              </a:rPr>
              <a:t>that is attained only by </a:t>
            </a:r>
            <a:r>
              <a:rPr lang="en-US" dirty="0" smtClean="0">
                <a:solidFill>
                  <a:schemeClr val="bg1"/>
                </a:solidFill>
              </a:rPr>
              <a:t>Christians.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568136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1) Purely Biblical Ethic: </a:t>
            </a:r>
            <a:r>
              <a:rPr lang="en-US" dirty="0" smtClean="0">
                <a:solidFill>
                  <a:srgbClr val="C00000"/>
                </a:solidFill>
              </a:rPr>
              <a:t>Difficulties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Bioethics?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Beginning and ending of life issues?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Allocation of scarce resources?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Ecology?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other words, how do we deal with issues not spoken of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irectly in the Bible?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 there ever a place where the LAW should be superseded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By Love?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i.e.  	Joseph’s treatment of Mary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Jesus’ treatment of the adulterous woman</a:t>
            </a:r>
          </a:p>
        </p:txBody>
      </p:sp>
    </p:spTree>
    <p:extLst>
      <p:ext uri="{BB962C8B-B14F-4D97-AF65-F5344CB8AC3E}">
        <p14:creationId xmlns:p14="http://schemas.microsoft.com/office/powerpoint/2010/main" val="36416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84235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2) God </a:t>
            </a:r>
            <a:r>
              <a:rPr lang="en-US" dirty="0">
                <a:solidFill>
                  <a:schemeClr val="bg1"/>
                </a:solidFill>
              </a:rPr>
              <a:t>Is Free to Command </a:t>
            </a:r>
            <a:r>
              <a:rPr lang="en-US" dirty="0" smtClean="0">
                <a:solidFill>
                  <a:schemeClr val="bg1"/>
                </a:solidFill>
              </a:rPr>
              <a:t> (Antinomianism or “against law”)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concept that "God is free to command" is primarily the position of neo-orthodox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theologians</a:t>
            </a:r>
            <a:r>
              <a:rPr lang="en-US" dirty="0">
                <a:solidFill>
                  <a:schemeClr val="bg1"/>
                </a:solidFill>
              </a:rPr>
              <a:t>, especially those such as Karl Barth and Dietrich </a:t>
            </a:r>
            <a:r>
              <a:rPr lang="en-US" dirty="0" smtClean="0">
                <a:solidFill>
                  <a:schemeClr val="bg1"/>
                </a:solidFill>
              </a:rPr>
              <a:t>Bonhoeffer.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places strong emphasis on the all-sufficiency of grace and the </a:t>
            </a:r>
            <a:r>
              <a:rPr lang="en-US" dirty="0" smtClean="0">
                <a:solidFill>
                  <a:schemeClr val="bg1"/>
                </a:solidFill>
              </a:rPr>
              <a:t>inadequacy </a:t>
            </a:r>
            <a:r>
              <a:rPr lang="en-US" dirty="0">
                <a:solidFill>
                  <a:schemeClr val="bg1"/>
                </a:solidFill>
              </a:rPr>
              <a:t>of human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effort</a:t>
            </a:r>
            <a:r>
              <a:rPr lang="en-US" dirty="0">
                <a:solidFill>
                  <a:schemeClr val="bg1"/>
                </a:solidFill>
              </a:rPr>
              <a:t>. Because the sinner can only respond, and because God's </a:t>
            </a:r>
            <a:r>
              <a:rPr lang="en-US" dirty="0" smtClean="0">
                <a:solidFill>
                  <a:schemeClr val="bg1"/>
                </a:solidFill>
              </a:rPr>
              <a:t>act </a:t>
            </a:r>
            <a:r>
              <a:rPr lang="en-US" dirty="0">
                <a:solidFill>
                  <a:schemeClr val="bg1"/>
                </a:solidFill>
              </a:rPr>
              <a:t>of justification rules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out </a:t>
            </a:r>
            <a:r>
              <a:rPr lang="en-US" dirty="0">
                <a:solidFill>
                  <a:schemeClr val="bg1"/>
                </a:solidFill>
              </a:rPr>
              <a:t>all self-justification, ethical reflection that seeks to justify </a:t>
            </a:r>
            <a:r>
              <a:rPr lang="en-US" dirty="0" smtClean="0">
                <a:solidFill>
                  <a:schemeClr val="bg1"/>
                </a:solidFill>
              </a:rPr>
              <a:t>certain </a:t>
            </a:r>
            <a:r>
              <a:rPr lang="en-US" dirty="0">
                <a:solidFill>
                  <a:schemeClr val="bg1"/>
                </a:solidFill>
              </a:rPr>
              <a:t>acts is considered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suspect</a:t>
            </a:r>
            <a:r>
              <a:rPr lang="en-US" dirty="0">
                <a:solidFill>
                  <a:schemeClr val="bg1"/>
                </a:solidFill>
              </a:rPr>
              <a:t>. Christians are called to respond in obedience to God's grace, not to reflect 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good </a:t>
            </a:r>
            <a:r>
              <a:rPr lang="en-US" dirty="0">
                <a:solidFill>
                  <a:schemeClr val="bg1"/>
                </a:solidFill>
              </a:rPr>
              <a:t>and evil.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Bonhoeffer also emphasizes obedience to the concrete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command</a:t>
            </a:r>
            <a:r>
              <a:rPr lang="en-US" dirty="0">
                <a:solidFill>
                  <a:schemeClr val="bg1"/>
                </a:solidFill>
              </a:rPr>
              <a:t>. He stresses that it does not come by some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direct </a:t>
            </a:r>
            <a:r>
              <a:rPr lang="en-US" dirty="0">
                <a:solidFill>
                  <a:schemeClr val="bg1"/>
                </a:solidFill>
              </a:rPr>
              <a:t>inspiration to the </a:t>
            </a:r>
            <a:r>
              <a:rPr lang="en-US" dirty="0" smtClean="0">
                <a:solidFill>
                  <a:schemeClr val="bg1"/>
                </a:solidFill>
              </a:rPr>
              <a:t>individual, but </a:t>
            </a:r>
            <a:r>
              <a:rPr lang="en-US" dirty="0">
                <a:solidFill>
                  <a:schemeClr val="bg1"/>
                </a:solidFill>
              </a:rPr>
              <a:t>through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church </a:t>
            </a:r>
            <a:r>
              <a:rPr lang="en-US" dirty="0">
                <a:solidFill>
                  <a:schemeClr val="bg1"/>
                </a:solidFill>
              </a:rPr>
              <a:t>family, labor, and government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other words, God will tell us specifically what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do. Will we obey?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72500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2) God </a:t>
            </a:r>
            <a:r>
              <a:rPr lang="en-US" dirty="0">
                <a:solidFill>
                  <a:schemeClr val="bg1"/>
                </a:solidFill>
              </a:rPr>
              <a:t>Is Free to </a:t>
            </a:r>
            <a:r>
              <a:rPr lang="en-US" dirty="0" smtClean="0">
                <a:solidFill>
                  <a:schemeClr val="bg1"/>
                </a:solidFill>
              </a:rPr>
              <a:t>Command: </a:t>
            </a:r>
            <a:r>
              <a:rPr lang="en-US" dirty="0" smtClean="0">
                <a:solidFill>
                  <a:srgbClr val="C00000"/>
                </a:solidFill>
              </a:rPr>
              <a:t>Difficulties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How exactly are we to determine the “voice of God” and with what criteria </a:t>
            </a:r>
          </a:p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ill we measure its authenticity?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Could God command something contrary to His Word or His nature?</a:t>
            </a:r>
          </a:p>
        </p:txBody>
      </p:sp>
    </p:spTree>
    <p:extLst>
      <p:ext uri="{BB962C8B-B14F-4D97-AF65-F5344CB8AC3E}">
        <p14:creationId xmlns:p14="http://schemas.microsoft.com/office/powerpoint/2010/main" val="28046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681" y="1136496"/>
            <a:ext cx="803142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3) Duty (Deontological) – Immanuel Kant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Gives priority to what is right … not what has a good outcome.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You must act from a good will. The motive of an action determines whether it is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right or wrong.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Categorical Imperative: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Act </a:t>
            </a:r>
            <a:r>
              <a:rPr lang="en-US" dirty="0">
                <a:solidFill>
                  <a:schemeClr val="bg1"/>
                </a:solidFill>
              </a:rPr>
              <a:t>only according to that maxim by which you can at the same time will that it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should </a:t>
            </a:r>
            <a:r>
              <a:rPr lang="en-US" dirty="0">
                <a:solidFill>
                  <a:schemeClr val="bg1"/>
                </a:solidFill>
              </a:rPr>
              <a:t>become a universal law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i.e</a:t>
            </a:r>
            <a:r>
              <a:rPr lang="en-US" dirty="0" smtClean="0">
                <a:solidFill>
                  <a:schemeClr val="bg1"/>
                </a:solidFill>
              </a:rPr>
              <a:t> borrowing money with no intent to repay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Act in such a way that you treat humanity, whether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your own person or in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person of another,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always </a:t>
            </a:r>
            <a:r>
              <a:rPr lang="en-US" dirty="0">
                <a:solidFill>
                  <a:schemeClr val="bg1"/>
                </a:solidFill>
              </a:rPr>
              <a:t>at the same time as an end and never simply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 </a:t>
            </a:r>
            <a:r>
              <a:rPr lang="en-US" dirty="0">
                <a:solidFill>
                  <a:schemeClr val="bg1"/>
                </a:solidFill>
              </a:rPr>
              <a:t>a means.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883908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3) Duty (Deontological) – Kant:  </a:t>
            </a:r>
            <a:r>
              <a:rPr lang="en-US" dirty="0">
                <a:solidFill>
                  <a:srgbClr val="C00000"/>
                </a:solidFill>
              </a:rPr>
              <a:t>Difficulties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deontology does right is that it takes the standard of morality out of humanity's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hands </a:t>
            </a:r>
            <a:r>
              <a:rPr lang="en-US" dirty="0">
                <a:solidFill>
                  <a:schemeClr val="bg1"/>
                </a:solidFill>
              </a:rPr>
              <a:t>and places it in something with absolute authority. Unfortunately, deontologists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then </a:t>
            </a:r>
            <a:r>
              <a:rPr lang="en-US" dirty="0">
                <a:solidFill>
                  <a:schemeClr val="bg1"/>
                </a:solidFill>
              </a:rPr>
              <a:t>argue about the source of that authority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a)Natural </a:t>
            </a:r>
            <a:r>
              <a:rPr lang="en-US" dirty="0">
                <a:solidFill>
                  <a:schemeClr val="bg1"/>
                </a:solidFill>
              </a:rPr>
              <a:t>Law - Natural law theory is the philosophy that everything in nature is subject to a </a:t>
            </a:r>
          </a:p>
          <a:p>
            <a:r>
              <a:rPr lang="en-US" dirty="0">
                <a:solidFill>
                  <a:schemeClr val="bg1"/>
                </a:solidFill>
              </a:rPr>
              <a:t>particular way of acting that will best enable it to fulfill that nature. The law as it applies to </a:t>
            </a:r>
          </a:p>
          <a:p>
            <a:r>
              <a:rPr lang="en-US" dirty="0">
                <a:solidFill>
                  <a:schemeClr val="bg1"/>
                </a:solidFill>
              </a:rPr>
              <a:t>humanity is based on human nature and can be determined by carefully considering that </a:t>
            </a:r>
          </a:p>
          <a:p>
            <a:r>
              <a:rPr lang="en-US" dirty="0">
                <a:solidFill>
                  <a:schemeClr val="bg1"/>
                </a:solidFill>
              </a:rPr>
              <a:t>universal nature of mankind which is independent of culture and era. Ironically, although </a:t>
            </a:r>
          </a:p>
          <a:p>
            <a:r>
              <a:rPr lang="en-US" dirty="0">
                <a:solidFill>
                  <a:schemeClr val="bg1"/>
                </a:solidFill>
              </a:rPr>
              <a:t>natural law is supposedly derived from the universality </a:t>
            </a:r>
          </a:p>
          <a:p>
            <a:r>
              <a:rPr lang="en-US" dirty="0">
                <a:solidFill>
                  <a:schemeClr val="bg1"/>
                </a:solidFill>
              </a:rPr>
              <a:t>of human nature, philosophers can't agree on what </a:t>
            </a:r>
          </a:p>
          <a:p>
            <a:r>
              <a:rPr lang="en-US" dirty="0">
                <a:solidFill>
                  <a:schemeClr val="bg1"/>
                </a:solidFill>
              </a:rPr>
              <a:t>the key points of natural law should be. They usually </a:t>
            </a:r>
          </a:p>
          <a:p>
            <a:r>
              <a:rPr lang="en-US" u="sng" dirty="0">
                <a:solidFill>
                  <a:schemeClr val="bg1"/>
                </a:solidFill>
              </a:rPr>
              <a:t>include life, procreation, and some kind of personal </a:t>
            </a:r>
          </a:p>
          <a:p>
            <a:r>
              <a:rPr lang="en-US" u="sng" dirty="0">
                <a:solidFill>
                  <a:schemeClr val="bg1"/>
                </a:solidFill>
              </a:rPr>
              <a:t>fulfillment</a:t>
            </a:r>
            <a:r>
              <a:rPr lang="en-US" u="sng" dirty="0" smtClean="0">
                <a:solidFill>
                  <a:schemeClr val="bg1"/>
                </a:solidFill>
              </a:rPr>
              <a:t>.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985" y="101647"/>
            <a:ext cx="883472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in the course of human events, it becomes necessary for one people to dissolve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political </a:t>
            </a:r>
            <a:r>
              <a:rPr lang="en-US" dirty="0">
                <a:solidFill>
                  <a:schemeClr val="bg1"/>
                </a:solidFill>
              </a:rPr>
              <a:t>bands which have connected them with another, and to assume among the powers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the earth, the separate and equal station to which the </a:t>
            </a:r>
            <a:r>
              <a:rPr lang="en-US" u="sng" dirty="0">
                <a:solidFill>
                  <a:schemeClr val="bg1"/>
                </a:solidFill>
              </a:rPr>
              <a:t>Laws of Nature and of Nature's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God </a:t>
            </a:r>
            <a:r>
              <a:rPr lang="en-US" u="sng" dirty="0">
                <a:solidFill>
                  <a:schemeClr val="bg1"/>
                </a:solidFill>
              </a:rPr>
              <a:t>entitle them</a:t>
            </a:r>
            <a:r>
              <a:rPr lang="en-US" dirty="0">
                <a:solidFill>
                  <a:schemeClr val="bg1"/>
                </a:solidFill>
              </a:rPr>
              <a:t>, a decent respect to the opinions of mankind requires that they should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declare </a:t>
            </a:r>
            <a:r>
              <a:rPr lang="en-US" dirty="0">
                <a:solidFill>
                  <a:schemeClr val="bg1"/>
                </a:solidFill>
              </a:rPr>
              <a:t>the causes which impel them to the separation.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We </a:t>
            </a:r>
            <a:r>
              <a:rPr lang="en-US" u="sng" dirty="0">
                <a:solidFill>
                  <a:schemeClr val="bg1"/>
                </a:solidFill>
              </a:rPr>
              <a:t>hold these truths to be self-evident, that all men are created equal, that they are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endowed </a:t>
            </a:r>
            <a:r>
              <a:rPr lang="en-US" u="sng" dirty="0">
                <a:solidFill>
                  <a:schemeClr val="bg1"/>
                </a:solidFill>
              </a:rPr>
              <a:t>by their Creator with certain inalienable rights, that among these are life, liberty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and </a:t>
            </a:r>
            <a:r>
              <a:rPr lang="en-US" u="sng" dirty="0">
                <a:solidFill>
                  <a:schemeClr val="bg1"/>
                </a:solidFill>
              </a:rPr>
              <a:t>the pursuit of happiness.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to secure these rights, governments are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instituted among </a:t>
            </a:r>
            <a:r>
              <a:rPr lang="en-US" dirty="0">
                <a:solidFill>
                  <a:schemeClr val="bg1"/>
                </a:solidFill>
              </a:rPr>
              <a:t>men, deriving their just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powers </a:t>
            </a:r>
            <a:r>
              <a:rPr lang="en-US" dirty="0">
                <a:solidFill>
                  <a:schemeClr val="bg1"/>
                </a:solidFill>
              </a:rPr>
              <a:t>from the </a:t>
            </a:r>
            <a:r>
              <a:rPr lang="en-US" dirty="0" smtClean="0">
                <a:solidFill>
                  <a:schemeClr val="bg1"/>
                </a:solidFill>
              </a:rPr>
              <a:t>consent </a:t>
            </a:r>
            <a:r>
              <a:rPr lang="en-US" dirty="0">
                <a:solidFill>
                  <a:schemeClr val="bg1"/>
                </a:solidFill>
              </a:rPr>
              <a:t>of the governed. That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whenever </a:t>
            </a:r>
            <a:r>
              <a:rPr lang="en-US" dirty="0">
                <a:solidFill>
                  <a:schemeClr val="bg1"/>
                </a:solidFill>
              </a:rPr>
              <a:t>any form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government becomes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destructive </a:t>
            </a:r>
            <a:r>
              <a:rPr lang="en-US" dirty="0">
                <a:solidFill>
                  <a:schemeClr val="bg1"/>
                </a:solidFill>
              </a:rPr>
              <a:t>of these ends, </a:t>
            </a:r>
            <a:r>
              <a:rPr lang="en-US" u="sng" dirty="0" smtClean="0">
                <a:solidFill>
                  <a:schemeClr val="bg1"/>
                </a:solidFill>
              </a:rPr>
              <a:t>it </a:t>
            </a:r>
            <a:r>
              <a:rPr lang="en-US" u="sng" dirty="0">
                <a:solidFill>
                  <a:schemeClr val="bg1"/>
                </a:solidFill>
              </a:rPr>
              <a:t>is the right of the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people </a:t>
            </a:r>
            <a:r>
              <a:rPr lang="en-US" u="sng" dirty="0">
                <a:solidFill>
                  <a:schemeClr val="bg1"/>
                </a:solidFill>
              </a:rPr>
              <a:t>to alter or abolish it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institute new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government</a:t>
            </a:r>
            <a:r>
              <a:rPr lang="en-US" dirty="0">
                <a:solidFill>
                  <a:schemeClr val="bg1"/>
                </a:solidFill>
              </a:rPr>
              <a:t>, laying its foundation on </a:t>
            </a:r>
            <a:r>
              <a:rPr lang="en-US" dirty="0" smtClean="0">
                <a:solidFill>
                  <a:schemeClr val="bg1"/>
                </a:solidFill>
              </a:rPr>
              <a:t>such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principles </a:t>
            </a:r>
            <a:r>
              <a:rPr lang="en-US" dirty="0">
                <a:solidFill>
                  <a:schemeClr val="bg1"/>
                </a:solidFill>
              </a:rPr>
              <a:t>and organizing its powers in such form,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 </a:t>
            </a:r>
            <a:r>
              <a:rPr lang="en-US" dirty="0">
                <a:solidFill>
                  <a:schemeClr val="bg1"/>
                </a:solidFill>
              </a:rPr>
              <a:t>to them shall seem most likely to effect their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safety and happiness.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i="1" dirty="0" smtClean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r>
              <a:rPr lang="en-US" b="1" i="1" dirty="0" smtClean="0">
                <a:solidFill>
                  <a:schemeClr val="bg1"/>
                </a:solidFill>
              </a:rPr>
              <a:t>US Declaration Of Independence, 1776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founding.com/repository/imgLib/20071018_decla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89" y="2372830"/>
            <a:ext cx="3708554" cy="437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84741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3) Duty (Deontological) – Kant:  </a:t>
            </a:r>
            <a:r>
              <a:rPr lang="en-US" dirty="0">
                <a:solidFill>
                  <a:srgbClr val="C00000"/>
                </a:solidFill>
              </a:rPr>
              <a:t>Difficulties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b) Contractual </a:t>
            </a:r>
            <a:r>
              <a:rPr lang="en-US" dirty="0">
                <a:solidFill>
                  <a:schemeClr val="bg1"/>
                </a:solidFill>
              </a:rPr>
              <a:t>Agreements - Two of the most basic rules in society are that individuals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will </a:t>
            </a:r>
            <a:r>
              <a:rPr lang="en-US" dirty="0">
                <a:solidFill>
                  <a:schemeClr val="bg1"/>
                </a:solidFill>
              </a:rPr>
              <a:t>not harm each other and individuals will not lie. Contractarianism is the belief that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contract or promise automatically gives moral weight to the actions necessary to fulfill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contract. The "contract" may be a voluntarily agreed-upon list of obligations or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assumed </a:t>
            </a:r>
            <a:r>
              <a:rPr lang="en-US" dirty="0">
                <a:solidFill>
                  <a:schemeClr val="bg1"/>
                </a:solidFill>
              </a:rPr>
              <a:t>responsibilities of a citizen in a society.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c) Divine </a:t>
            </a:r>
            <a:r>
              <a:rPr lang="en-US" dirty="0">
                <a:solidFill>
                  <a:schemeClr val="bg1"/>
                </a:solidFill>
              </a:rPr>
              <a:t>Command - The divine command theory states that an action's morality 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based </a:t>
            </a:r>
            <a:r>
              <a:rPr lang="en-US" dirty="0">
                <a:solidFill>
                  <a:schemeClr val="bg1"/>
                </a:solidFill>
              </a:rPr>
              <a:t>on its adherence to the command of God.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bg1"/>
                </a:solidFill>
              </a:rPr>
              <a:t>act can only be ethical if it obeys God’s law,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the word of God overrides any other law,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custom</a:t>
            </a:r>
            <a:r>
              <a:rPr lang="en-US" dirty="0">
                <a:solidFill>
                  <a:schemeClr val="bg1"/>
                </a:solidFill>
              </a:rPr>
              <a:t>, or inclination.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629762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On The Way To Jerusalem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9:51-62		Jesus now turns towards Jerusalem (and the cross).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10:1-24		The seventy disciples are sent out to minister.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10:25-29		The lawyer asks, “Who is my </a:t>
            </a:r>
            <a:r>
              <a:rPr lang="en-US" sz="1600" dirty="0" err="1" smtClean="0">
                <a:solidFill>
                  <a:schemeClr val="bg1"/>
                </a:solidFill>
              </a:rPr>
              <a:t>neighbour</a:t>
            </a:r>
            <a:r>
              <a:rPr lang="en-US" sz="1600" dirty="0" smtClean="0">
                <a:solidFill>
                  <a:schemeClr val="bg1"/>
                </a:solidFill>
              </a:rPr>
              <a:t>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10:30-37		The good Samaritan story.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10:38-42		The contrasts between Mary and Martha.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11:1		Jesus praying.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11:2-4  		Jesus’ instructions on prayer.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11:5-13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 parable on prayer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11:14-28		Jesus teaches on Demonism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11:29-32		The sign of Jonah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11:33-38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candle.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11:39-44		The Pharisees are denounced.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11:45-54		The lawyers are denounced.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12:1-12		The warning about false doctrine.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12:13-34		The warnings against greediness.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12:35-48		The warning about watching for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the second coming.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12:49-59		Christ “divides” people.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61" y="1353312"/>
            <a:ext cx="81360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3) Duty (Deontological) – Kant:  </a:t>
            </a:r>
            <a:r>
              <a:rPr lang="en-US" dirty="0">
                <a:solidFill>
                  <a:srgbClr val="C00000"/>
                </a:solidFill>
              </a:rPr>
              <a:t>Difficulties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Bible doesn't give duty as the motivation for right behavior. </a:t>
            </a:r>
          </a:p>
          <a:p>
            <a:r>
              <a:rPr lang="en-US" dirty="0">
                <a:solidFill>
                  <a:schemeClr val="bg1"/>
                </a:solidFill>
              </a:rPr>
              <a:t>Exodus 20:6; Deuteronomy 5:10; Joshua 22:5; John 14:15; 2 John 1:6 and eleven </a:t>
            </a:r>
          </a:p>
          <a:p>
            <a:r>
              <a:rPr lang="en-US" dirty="0">
                <a:solidFill>
                  <a:schemeClr val="bg1"/>
                </a:solidFill>
              </a:rPr>
              <a:t>other verses associate love for God with obedience. Righteousness, then, isn't about </a:t>
            </a:r>
          </a:p>
          <a:p>
            <a:r>
              <a:rPr lang="en-US" dirty="0">
                <a:solidFill>
                  <a:schemeClr val="bg1"/>
                </a:solidFill>
              </a:rPr>
              <a:t>duty or obligation; it's an expression of our love for God.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do we do when duties come into conflict?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I enjoy an act, it cannot be morally good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(because I enjoy, that is my motivation)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127068"/>
            <a:ext cx="815370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4) Utilitarianism – What brings the greatest good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Also Egoism (What brings the greatest benefit to me)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A </a:t>
            </a:r>
            <a:r>
              <a:rPr lang="en-US" dirty="0">
                <a:solidFill>
                  <a:schemeClr val="bg1"/>
                </a:solidFill>
              </a:rPr>
              <a:t>teleological theory: Goal </a:t>
            </a:r>
            <a:r>
              <a:rPr lang="en-US" dirty="0" smtClean="0">
                <a:solidFill>
                  <a:schemeClr val="bg1"/>
                </a:solidFill>
              </a:rPr>
              <a:t>Oriented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ultimate aim of all humanity is happiness.  Our moral choices should bring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greatest amount of happiness to the greatest number of people.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Or another way</a:t>
            </a:r>
            <a:r>
              <a:rPr lang="en-US" dirty="0">
                <a:solidFill>
                  <a:schemeClr val="bg1"/>
                </a:solidFill>
              </a:rPr>
              <a:t>, any behavior may be justified if it will achieve the most good for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most </a:t>
            </a:r>
            <a:r>
              <a:rPr lang="en-US" dirty="0">
                <a:solidFill>
                  <a:schemeClr val="bg1"/>
                </a:solidFill>
              </a:rPr>
              <a:t>people. Popularly, it is summed up as "the ends justify the means".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Calculus: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Should I take my niece, Erika to the circus?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It gives her pleasure:	+5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It causes me distress	-2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It helps the circus to survive	+1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We may get hurt		-1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It gives my sister joy	+2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Quite expensive		-4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NET:			+1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Let’s go (happily??)</a:t>
            </a:r>
          </a:p>
        </p:txBody>
      </p:sp>
    </p:spTree>
    <p:extLst>
      <p:ext uri="{BB962C8B-B14F-4D97-AF65-F5344CB8AC3E}">
        <p14:creationId xmlns:p14="http://schemas.microsoft.com/office/powerpoint/2010/main" val="24805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353312"/>
            <a:ext cx="82551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4) Utilitarianism:  </a:t>
            </a:r>
            <a:r>
              <a:rPr lang="en-US" dirty="0">
                <a:solidFill>
                  <a:srgbClr val="C00000"/>
                </a:solidFill>
              </a:rPr>
              <a:t>Difficulties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Its </a:t>
            </a:r>
            <a:r>
              <a:rPr lang="en-US" dirty="0">
                <a:solidFill>
                  <a:schemeClr val="bg1"/>
                </a:solidFill>
              </a:rPr>
              <a:t>weakness falls in the need for "good" to have an objective standard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the fact that the "end" is ambiguous (due to lack of omniscience of humans).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responsibility to determine both of these then falls back on the individual making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decision.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It really removes any objective, transcendence from our decision making.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353312"/>
            <a:ext cx="868398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5) Situational </a:t>
            </a:r>
            <a:r>
              <a:rPr lang="en-US" dirty="0">
                <a:solidFill>
                  <a:schemeClr val="bg1"/>
                </a:solidFill>
              </a:rPr>
              <a:t>Ethics: Joseph Fletcher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Situational </a:t>
            </a:r>
            <a:r>
              <a:rPr lang="en-US" dirty="0">
                <a:solidFill>
                  <a:schemeClr val="bg1"/>
                </a:solidFill>
              </a:rPr>
              <a:t>Ethics was pioneered by Joseph Fletcher (1905-1991). His work,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Situation </a:t>
            </a:r>
            <a:r>
              <a:rPr lang="en-US" dirty="0">
                <a:solidFill>
                  <a:schemeClr val="bg1"/>
                </a:solidFill>
              </a:rPr>
              <a:t>Ethics, founded the modern situational ethics movement. Since then, almost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every </a:t>
            </a:r>
            <a:r>
              <a:rPr lang="en-US" dirty="0">
                <a:solidFill>
                  <a:schemeClr val="bg1"/>
                </a:solidFill>
              </a:rPr>
              <a:t>publication on situational ethics has referred to the model presented in Fletcher's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writings</a:t>
            </a:r>
            <a:r>
              <a:rPr lang="en-US" dirty="0">
                <a:solidFill>
                  <a:schemeClr val="bg1"/>
                </a:solidFill>
              </a:rPr>
              <a:t>. Fletcher was an Episcopal priest, a member of the Euthanasia Educational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Counsel</a:t>
            </a:r>
            <a:r>
              <a:rPr lang="en-US" dirty="0">
                <a:solidFill>
                  <a:schemeClr val="bg1"/>
                </a:solidFill>
              </a:rPr>
              <a:t>, and an advocate for Planned Parenthood. He was a supporter of both euthanasia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abortion.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Situational </a:t>
            </a:r>
            <a:r>
              <a:rPr lang="en-US" dirty="0">
                <a:solidFill>
                  <a:schemeClr val="bg1"/>
                </a:solidFill>
              </a:rPr>
              <a:t>Ethics, according to Fletcher's model, states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decision-making should be based upon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circumstances </a:t>
            </a:r>
            <a:r>
              <a:rPr lang="en-US" dirty="0">
                <a:solidFill>
                  <a:schemeClr val="bg1"/>
                </a:solidFill>
              </a:rPr>
              <a:t>of a particular situation, and not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upon </a:t>
            </a:r>
            <a:r>
              <a:rPr lang="en-US" dirty="0">
                <a:solidFill>
                  <a:schemeClr val="bg1"/>
                </a:solidFill>
              </a:rPr>
              <a:t>fixed Law. </a:t>
            </a:r>
            <a:r>
              <a:rPr lang="en-US" u="sng" dirty="0">
                <a:solidFill>
                  <a:schemeClr val="bg1"/>
                </a:solidFill>
              </a:rPr>
              <a:t>The only absolute is Love</a:t>
            </a:r>
            <a:r>
              <a:rPr lang="en-US" dirty="0">
                <a:solidFill>
                  <a:schemeClr val="bg1"/>
                </a:solidFill>
              </a:rPr>
              <a:t>. Love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should </a:t>
            </a:r>
            <a:r>
              <a:rPr lang="en-US" dirty="0">
                <a:solidFill>
                  <a:schemeClr val="bg1"/>
                </a:solidFill>
              </a:rPr>
              <a:t>be the motive behind every decision. </a:t>
            </a:r>
            <a:r>
              <a:rPr lang="en-US" u="sng" dirty="0">
                <a:solidFill>
                  <a:schemeClr val="bg1"/>
                </a:solidFill>
              </a:rPr>
              <a:t>As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long </a:t>
            </a:r>
            <a:r>
              <a:rPr lang="en-US" u="sng" dirty="0">
                <a:solidFill>
                  <a:schemeClr val="bg1"/>
                </a:solidFill>
              </a:rPr>
              <a:t>as Love is your intention, the end justifies the 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means</a:t>
            </a:r>
            <a:r>
              <a:rPr lang="en-US" dirty="0">
                <a:solidFill>
                  <a:schemeClr val="bg1"/>
                </a:solidFill>
              </a:rPr>
              <a:t>. Justice is not in the letter of the Law, it is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distribution of Love. Fletcher founded his model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upon </a:t>
            </a:r>
            <a:r>
              <a:rPr lang="en-US" dirty="0">
                <a:solidFill>
                  <a:schemeClr val="bg1"/>
                </a:solidFill>
              </a:rPr>
              <a:t>a statement found in the New Testament of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Bible </a:t>
            </a:r>
            <a:r>
              <a:rPr lang="en-US" dirty="0">
                <a:solidFill>
                  <a:schemeClr val="bg1"/>
                </a:solidFill>
              </a:rPr>
              <a:t>that reads, "God is Love" (1 John 4:8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353312"/>
            <a:ext cx="81891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5) Situational </a:t>
            </a:r>
            <a:r>
              <a:rPr lang="en-US" dirty="0">
                <a:solidFill>
                  <a:schemeClr val="bg1"/>
                </a:solidFill>
              </a:rPr>
              <a:t>Ethics: Joseph </a:t>
            </a:r>
            <a:r>
              <a:rPr lang="en-US" dirty="0" smtClean="0">
                <a:solidFill>
                  <a:schemeClr val="bg1"/>
                </a:solidFill>
              </a:rPr>
              <a:t>Fletcher: </a:t>
            </a:r>
            <a:r>
              <a:rPr lang="en-US" dirty="0">
                <a:solidFill>
                  <a:srgbClr val="C00000"/>
                </a:solidFill>
              </a:rPr>
              <a:t>Difficulties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Fletcher's model of Situational Ethics appears reasonable upon a glance, yet given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careful </a:t>
            </a:r>
            <a:r>
              <a:rPr lang="en-US" dirty="0">
                <a:solidFill>
                  <a:schemeClr val="bg1"/>
                </a:solidFill>
              </a:rPr>
              <a:t>consideration, its flaw becomes apparent. Situational Ethics is based upon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"</a:t>
            </a:r>
            <a:r>
              <a:rPr lang="en-US" dirty="0">
                <a:solidFill>
                  <a:schemeClr val="bg1"/>
                </a:solidFill>
              </a:rPr>
              <a:t>God is Love" in I John 4:8. However, in the very next chapter we read, "This is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love </a:t>
            </a:r>
            <a:r>
              <a:rPr lang="en-US" dirty="0">
                <a:solidFill>
                  <a:schemeClr val="bg1"/>
                </a:solidFill>
              </a:rPr>
              <a:t>of God, that we keep His commandments. And His commandments are not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burdensome</a:t>
            </a:r>
            <a:r>
              <a:rPr lang="en-US" dirty="0">
                <a:solidFill>
                  <a:schemeClr val="bg1"/>
                </a:solidFill>
              </a:rPr>
              <a:t>" (I John 5:3). While Fletcher holds that any commandment may be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broken </a:t>
            </a:r>
            <a:r>
              <a:rPr lang="en-US" dirty="0">
                <a:solidFill>
                  <a:schemeClr val="bg1"/>
                </a:solidFill>
              </a:rPr>
              <a:t>in good conscience if Love is one's intention, the Bible states that the keeping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God's commandments is loving God. To break any commandment, regardless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intentions, is to not love God. Therefore, logic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holds </a:t>
            </a:r>
            <a:r>
              <a:rPr lang="en-US" dirty="0">
                <a:solidFill>
                  <a:schemeClr val="bg1"/>
                </a:solidFill>
              </a:rPr>
              <a:t>that the breaking of the commandment was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not </a:t>
            </a:r>
            <a:r>
              <a:rPr lang="en-US" dirty="0">
                <a:solidFill>
                  <a:schemeClr val="bg1"/>
                </a:solidFill>
              </a:rPr>
              <a:t>done in Love.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Can flawed human beings truly choose to love?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353312"/>
            <a:ext cx="865724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6) Virtue Ethics (Aristotle)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sort of person do I want to be … or ought I to be?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Character is formed by past choices.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virtue ethicist argues that </a:t>
            </a:r>
            <a:r>
              <a:rPr lang="en-US" dirty="0" smtClean="0">
                <a:solidFill>
                  <a:schemeClr val="bg1"/>
                </a:solidFill>
              </a:rPr>
              <a:t>what matters </a:t>
            </a:r>
            <a:r>
              <a:rPr lang="en-US" dirty="0">
                <a:solidFill>
                  <a:schemeClr val="bg1"/>
                </a:solidFill>
              </a:rPr>
              <a:t>morally is not what </a:t>
            </a:r>
            <a:r>
              <a:rPr lang="en-US" dirty="0" smtClean="0">
                <a:solidFill>
                  <a:schemeClr val="bg1"/>
                </a:solidFill>
              </a:rPr>
              <a:t>we do </a:t>
            </a:r>
            <a:r>
              <a:rPr lang="en-US" dirty="0">
                <a:solidFill>
                  <a:schemeClr val="bg1"/>
                </a:solidFill>
              </a:rPr>
              <a:t>at </a:t>
            </a:r>
            <a:r>
              <a:rPr lang="en-US" dirty="0" smtClean="0">
                <a:solidFill>
                  <a:schemeClr val="bg1"/>
                </a:solidFill>
              </a:rPr>
              <a:t>a time, but </a:t>
            </a:r>
            <a:r>
              <a:rPr lang="en-US" dirty="0">
                <a:solidFill>
                  <a:schemeClr val="bg1"/>
                </a:solidFill>
              </a:rPr>
              <a:t>what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e become over time. To </a:t>
            </a:r>
            <a:r>
              <a:rPr lang="en-US" dirty="0">
                <a:solidFill>
                  <a:schemeClr val="bg1"/>
                </a:solidFill>
              </a:rPr>
              <a:t>the virtue ethicist it is the </a:t>
            </a:r>
            <a:r>
              <a:rPr lang="en-US" dirty="0" smtClean="0">
                <a:solidFill>
                  <a:schemeClr val="bg1"/>
                </a:solidFill>
              </a:rPr>
              <a:t>acquisition of </a:t>
            </a:r>
            <a:r>
              <a:rPr lang="en-US" dirty="0">
                <a:solidFill>
                  <a:schemeClr val="bg1"/>
                </a:solidFill>
              </a:rPr>
              <a:t>a good character that 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 </a:t>
            </a:r>
            <a:r>
              <a:rPr lang="en-US" dirty="0">
                <a:solidFill>
                  <a:schemeClr val="bg1"/>
                </a:solidFill>
              </a:rPr>
              <a:t>should </a:t>
            </a:r>
            <a:r>
              <a:rPr lang="en-US" dirty="0" smtClean="0">
                <a:solidFill>
                  <a:schemeClr val="bg1"/>
                </a:solidFill>
              </a:rPr>
              <a:t>be our </a:t>
            </a:r>
            <a:r>
              <a:rPr lang="en-US" dirty="0">
                <a:solidFill>
                  <a:schemeClr val="bg1"/>
                </a:solidFill>
              </a:rPr>
              <a:t>moral </a:t>
            </a:r>
            <a:r>
              <a:rPr lang="en-US" dirty="0" smtClean="0">
                <a:solidFill>
                  <a:schemeClr val="bg1"/>
                </a:solidFill>
              </a:rPr>
              <a:t>aim.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They do not:  </a:t>
            </a:r>
            <a:r>
              <a:rPr lang="en-US" dirty="0" smtClean="0">
                <a:solidFill>
                  <a:schemeClr val="bg1"/>
                </a:solidFill>
              </a:rPr>
              <a:t>	(a) follow </a:t>
            </a:r>
            <a:r>
              <a:rPr lang="en-US" dirty="0">
                <a:solidFill>
                  <a:schemeClr val="bg1"/>
                </a:solidFill>
              </a:rPr>
              <a:t>rules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(</a:t>
            </a:r>
            <a:r>
              <a:rPr lang="en-US" dirty="0">
                <a:solidFill>
                  <a:schemeClr val="bg1"/>
                </a:solidFill>
              </a:rPr>
              <a:t>b) try to produce certain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consequences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you acquire the right habits you will,</a:t>
            </a:r>
          </a:p>
          <a:p>
            <a:r>
              <a:rPr lang="en-US" dirty="0">
                <a:solidFill>
                  <a:schemeClr val="bg1"/>
                </a:solidFill>
              </a:rPr>
              <a:t>over time, become a person with the</a:t>
            </a:r>
          </a:p>
          <a:p>
            <a:r>
              <a:rPr lang="en-US" dirty="0">
                <a:solidFill>
                  <a:schemeClr val="bg1"/>
                </a:solidFill>
              </a:rPr>
              <a:t>disposition to do certain things in certain</a:t>
            </a:r>
          </a:p>
          <a:p>
            <a:r>
              <a:rPr lang="en-US" dirty="0">
                <a:solidFill>
                  <a:schemeClr val="bg1"/>
                </a:solidFill>
              </a:rPr>
              <a:t>circumstances.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353312"/>
            <a:ext cx="62394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6) Virtue Ethics (Aristotle)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Once </a:t>
            </a:r>
            <a:r>
              <a:rPr lang="en-US" dirty="0">
                <a:solidFill>
                  <a:schemeClr val="bg1"/>
                </a:solidFill>
              </a:rPr>
              <a:t>you have become virtuous you will: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• know </a:t>
            </a:r>
            <a:r>
              <a:rPr lang="en-US" dirty="0">
                <a:solidFill>
                  <a:schemeClr val="bg1"/>
                </a:solidFill>
              </a:rPr>
              <a:t>what the right action is;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• perform </a:t>
            </a:r>
            <a:r>
              <a:rPr lang="en-US" dirty="0">
                <a:solidFill>
                  <a:schemeClr val="bg1"/>
                </a:solidFill>
              </a:rPr>
              <a:t>the right action;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• perform </a:t>
            </a:r>
            <a:r>
              <a:rPr lang="en-US" dirty="0">
                <a:solidFill>
                  <a:schemeClr val="bg1"/>
                </a:solidFill>
              </a:rPr>
              <a:t>the right </a:t>
            </a:r>
            <a:r>
              <a:rPr lang="en-US" dirty="0" smtClean="0">
                <a:solidFill>
                  <a:schemeClr val="bg1"/>
                </a:solidFill>
              </a:rPr>
              <a:t>action because it </a:t>
            </a:r>
            <a:r>
              <a:rPr lang="en-US" dirty="0">
                <a:solidFill>
                  <a:schemeClr val="bg1"/>
                </a:solidFill>
              </a:rPr>
              <a:t>is </a:t>
            </a:r>
            <a:r>
              <a:rPr lang="en-US" dirty="0" smtClean="0">
                <a:solidFill>
                  <a:schemeClr val="bg1"/>
                </a:solidFill>
              </a:rPr>
              <a:t>the right </a:t>
            </a:r>
            <a:r>
              <a:rPr lang="en-US" dirty="0">
                <a:solidFill>
                  <a:schemeClr val="bg1"/>
                </a:solidFill>
              </a:rPr>
              <a:t>action.</a:t>
            </a:r>
          </a:p>
        </p:txBody>
      </p:sp>
    </p:spTree>
    <p:extLst>
      <p:ext uri="{BB962C8B-B14F-4D97-AF65-F5344CB8AC3E}">
        <p14:creationId xmlns:p14="http://schemas.microsoft.com/office/powerpoint/2010/main" val="1351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76" y="1353312"/>
            <a:ext cx="70285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6) Virtue Ethics (Aristotle):  </a:t>
            </a:r>
            <a:r>
              <a:rPr lang="en-US" dirty="0">
                <a:solidFill>
                  <a:srgbClr val="C00000"/>
                </a:solidFill>
              </a:rPr>
              <a:t>Difficulties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There is no guidance on what to do!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only way to learn what to do is to emulate someone already doing it.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How do we KNOW who is virtuous? Is anyone?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274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 Ethics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558" y="1365504"/>
            <a:ext cx="762670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Useful Checklist: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What are my feelings towards the issue? Do I have assumptions and biases?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a.    I must work hard to remain consistent!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Gather as much information about the issue as you can.</a:t>
            </a:r>
          </a:p>
          <a:p>
            <a:pPr marL="800100" lvl="1" indent="-342900"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Scientific</a:t>
            </a:r>
          </a:p>
          <a:p>
            <a:pPr marL="800100" lvl="1" indent="-342900"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Legal</a:t>
            </a:r>
          </a:p>
          <a:p>
            <a:pPr marL="800100" lvl="1" indent="-342900"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Social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What are the Biblical traditions?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What are the traditions of the church on this subject?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Is there an ethical system that makes some sense?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What are current ethicists &amp; theologians saying?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Pray for the wisdom to choose wisely.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3:21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55741"/>
              </p:ext>
            </p:extLst>
          </p:nvPr>
        </p:nvGraphicFramePr>
        <p:xfrm>
          <a:off x="263950" y="3344468"/>
          <a:ext cx="8691514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5757"/>
                <a:gridCol w="4345757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Genesis 1-3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Jesus’ Baptism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Chaos in creation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Creation is chaos due to sin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The Father speaks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Father testifies </a:t>
                      </a:r>
                      <a:r>
                        <a:rPr lang="en-US" sz="2400" dirty="0" smtClean="0">
                          <a:effectLst/>
                        </a:rPr>
                        <a:t>of </a:t>
                      </a:r>
                      <a:r>
                        <a:rPr lang="en-US" sz="2400" dirty="0">
                          <a:effectLst/>
                        </a:rPr>
                        <a:t>the Son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The Spirit hovers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The Spirit descends upon Christ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Created order emerges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The New Kingdom emerges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Humanity created perfect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Humanity re-created (Born again)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The Father declares “It is good”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Father </a:t>
                      </a:r>
                      <a:r>
                        <a:rPr lang="en-US" sz="2400" dirty="0" smtClean="0">
                          <a:effectLst/>
                        </a:rPr>
                        <a:t>declares:</a:t>
                      </a:r>
                      <a:r>
                        <a:rPr lang="en-US" sz="2400" baseline="0" dirty="0" smtClean="0">
                          <a:effectLst/>
                        </a:rPr>
                        <a:t> Well pleased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Humanity tempted by Satan: Fails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Christ tempted by Satan: Succeeds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8" name="Picture 2" descr="http://beattieroad.net/home/wp-content/uploads/2014/12/baptism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55" y="256032"/>
            <a:ext cx="4472168" cy="27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7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58353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13:1-5		Jesus teaches on repentance and being ready.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13:6-9		The barren fig tree (this represents Israel).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13:10-17		</a:t>
            </a:r>
            <a:r>
              <a:rPr lang="en-US" sz="1600" dirty="0" smtClean="0">
                <a:solidFill>
                  <a:schemeClr val="accent6"/>
                </a:solidFill>
              </a:rPr>
              <a:t>The healing of another woman.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13:18-21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parables of the mustard seed and leaven.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13:22-30		How many will be saved?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13:31-33		Jesus warns about Herod.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13:34-35		Jesus weeps over Jerusalem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14:1-6		</a:t>
            </a:r>
            <a:r>
              <a:rPr lang="en-US" sz="1600" dirty="0" smtClean="0">
                <a:solidFill>
                  <a:schemeClr val="accent6"/>
                </a:solidFill>
              </a:rPr>
              <a:t>The healing on the Sabbath.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14:7-15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over-zealous guest.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14:16-24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great supper.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14:25-35		The cost of discipleship.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15:1-7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sheep.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15:8-10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coin.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15:11-32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(prodigal) son.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16:1-18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dishonest steward.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16:19-31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story (not parable) of the rich man 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and Lazarus.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17:1-10		The teaching on forgiveness and service.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17:11-19		</a:t>
            </a:r>
            <a:r>
              <a:rPr lang="en-US" sz="1600" dirty="0" smtClean="0">
                <a:solidFill>
                  <a:schemeClr val="accent6"/>
                </a:solidFill>
              </a:rPr>
              <a:t>The cleansing of the ten lepers.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17:20-37		The question of “when the Kingdom of God”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should come.</a:t>
            </a:r>
          </a:p>
        </p:txBody>
      </p:sp>
    </p:spTree>
    <p:extLst>
      <p:ext uri="{BB962C8B-B14F-4D97-AF65-F5344CB8AC3E}">
        <p14:creationId xmlns:p14="http://schemas.microsoft.com/office/powerpoint/2010/main" val="26509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46015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4:1-13</a:t>
            </a:r>
          </a:p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Christ’s Temptation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95690"/>
              </p:ext>
            </p:extLst>
          </p:nvPr>
        </p:nvGraphicFramePr>
        <p:xfrm>
          <a:off x="273377" y="3344468"/>
          <a:ext cx="8691514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5757"/>
                <a:gridCol w="4345757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Israel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Christ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Divinely lead in the wilderness (Deut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8:2)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 into the wilderness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(Luke 4:1)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40 years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(Ex. 16:35, Numbers 14:34)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Luke 4:2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events of the wanderings brought the commands of Deut.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Jesus quotes Deut. 8:3,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6:13, 6:16)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Israel grieves the Spirit (Isa. 63:10)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Jesus is filled with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Spirit (Luke 4:1)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 descr="http://www.thebricktestament.com/the_life_of_jesus/satan_tempts_jesus/mk01_12pmt04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52" y="150093"/>
            <a:ext cx="4139970" cy="31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4:1-13</a:t>
            </a:r>
          </a:p>
        </p:txBody>
      </p:sp>
      <p:pic>
        <p:nvPicPr>
          <p:cNvPr id="2052" name="Picture 4" descr="http://www.saintanthonyofpaduawh.org/FrChrisBlog/wp-content/uploads/2011/01/kidr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9133" cy="57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jesus-story.net/images/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58" y="3111716"/>
            <a:ext cx="5033913" cy="3623735"/>
          </a:xfrm>
          <a:prstGeom prst="rect">
            <a:avLst/>
          </a:prstGeom>
          <a:noFill/>
          <a:effectLst>
            <a:outerShdw blurRad="254000" dist="38100" dir="10800000" sx="102000" sy="102000" algn="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2731" y="5779665"/>
            <a:ext cx="186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 err="1" smtClean="0">
                <a:solidFill>
                  <a:schemeClr val="bg1"/>
                </a:solidFill>
              </a:rPr>
              <a:t>Kidron</a:t>
            </a:r>
            <a:r>
              <a:rPr lang="en-US" dirty="0" smtClean="0">
                <a:solidFill>
                  <a:schemeClr val="bg1"/>
                </a:solidFill>
              </a:rPr>
              <a:t> Valley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1237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8323" y="379143"/>
            <a:ext cx="413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www.williamsonit.ca/ss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02" y="1025473"/>
            <a:ext cx="6059135" cy="3568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770" y="3541291"/>
            <a:ext cx="58578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4:1-13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120" y="1111745"/>
            <a:ext cx="85292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1John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2:15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love the world or anything in the world. If anyone loves the world, the love of the Father is not in him.</a:t>
            </a:r>
          </a:p>
          <a:p>
            <a:pPr marL="457200" indent="-457200">
              <a:buAutoNum type="arabicPlain" startAt="16"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everything in the world—</a:t>
            </a: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cravings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sinful man, the </a:t>
            </a: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lust</a:t>
            </a:r>
          </a:p>
          <a:p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eyes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boasting of what he has and does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comes not from the Father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lain" startAt="17"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 desires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away, but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who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will of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lives for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https://augustine1blog.files.wordpress.com/2014/08/temptation-of-chr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6" y="2853929"/>
            <a:ext cx="6627284" cy="37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4:1-13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4595" y="5799819"/>
            <a:ext cx="309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Elizabeth Elliot’s testing time 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120" y="1111745"/>
            <a:ext cx="85292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Gleanings: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has faced the same kind of temptations that we have and relying on nothing but the same power afforded to us, overcomes.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great giftings and opportunities, often come times of lonely trials. God is concerned greatly with the preparatory  work His desires to accomplish.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Doubt in the faithfulness of God has satanic roots.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not the mere speaking of the Word of God that has magical power (Satan can speak it) but a trust in what it says and means that avails great things.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path to Christian maturity at times takes time 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and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involve difficulty. But it is always best. 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Trust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artist who sees the finished product!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    Tests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part of God’s divine plan. Our reaction 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to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 says much about our character. We must 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fight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temptation to “force” God to act to 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prove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love for us. 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4587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Jesus’ Inauguration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120" y="1111745"/>
            <a:ext cx="85292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stones into bread (4:1-4) 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power to provide food for self? Jesus refuses.</a:t>
            </a:r>
          </a:p>
          <a:p>
            <a:pPr marL="800100" lvl="1" indent="-342900">
              <a:buAutoNum type="arabicPeriod" startAt="2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kingdoms of this world (4:5-8)</a:t>
            </a:r>
          </a:p>
          <a:p>
            <a:pPr lvl="1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 Worship the devil and receive authority? Jesus refuses.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AutoNum type="arabicPeriod" startAt="3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pinnacle of the temple (4:9-13)</a:t>
            </a:r>
          </a:p>
          <a:p>
            <a:pPr marL="2114550" lvl="4" indent="-285750">
              <a:buFontTx/>
              <a:buChar char="-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Thrown yourself down – stones will not hurt you? Jesus refuses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  Jesus in Nazareth (4:16-28)</a:t>
            </a:r>
          </a:p>
          <a:p>
            <a:pPr marL="1257300" lvl="2" indent="-342900">
              <a:buAutoNum type="arabicPeriod" startAt="5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brow of the hill (4:29-30)</a:t>
            </a:r>
          </a:p>
          <a:p>
            <a:pPr marL="2114550" lvl="4" indent="-285750">
              <a:buFontTx/>
              <a:buChar char="-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people seek to thrown Him down. They cannot.</a:t>
            </a:r>
          </a:p>
          <a:p>
            <a:pPr marL="800100" lvl="1" indent="-342900">
              <a:buAutoNum type="arabicPeriod" startAt="6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authority and power, Jesus commands unclean spirits (4:31-41)</a:t>
            </a:r>
          </a:p>
          <a:p>
            <a:pPr marL="1657350" lvl="3" indent="-285750">
              <a:buFontTx/>
              <a:buChar char="-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demons submit and cry out</a:t>
            </a:r>
          </a:p>
          <a:p>
            <a:pPr marL="1657350" lvl="3" indent="-285750">
              <a:buFontTx/>
              <a:buChar char="-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Jesus’ popularity grows</a:t>
            </a:r>
          </a:p>
          <a:p>
            <a:pPr marL="342900" indent="-342900">
              <a:buAutoNum type="arabicPeriod" startAt="7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miraculous catch of fish (5:1-11)</a:t>
            </a:r>
          </a:p>
          <a:p>
            <a:pPr lvl="2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 Jesus uses His power to feed others</a:t>
            </a:r>
          </a:p>
        </p:txBody>
      </p:sp>
    </p:spTree>
    <p:extLst>
      <p:ext uri="{BB962C8B-B14F-4D97-AF65-F5344CB8AC3E}">
        <p14:creationId xmlns:p14="http://schemas.microsoft.com/office/powerpoint/2010/main" val="1543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3" r="2005" b="9693"/>
          <a:stretch/>
        </p:blipFill>
        <p:spPr>
          <a:xfrm>
            <a:off x="45155" y="0"/>
            <a:ext cx="9064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7715" y="456086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Qumran Cave 4Q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c/cb/Qumran.jpeg/1280px-Qumra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50" y="958625"/>
            <a:ext cx="7843100" cy="589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7715" y="456086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Qumran Cave 4Q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0260"/>
              </p:ext>
            </p:extLst>
          </p:nvPr>
        </p:nvGraphicFramePr>
        <p:xfrm>
          <a:off x="539949" y="1176302"/>
          <a:ext cx="8253862" cy="5111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Image" r:id="rId4" imgW="14971320" imgH="9269640" progId="Photoshop.Image.13">
                  <p:embed/>
                </p:oleObj>
              </mc:Choice>
              <mc:Fallback>
                <p:oleObj name="Image" r:id="rId4" imgW="14971320" imgH="9269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949" y="1176302"/>
                        <a:ext cx="8253862" cy="5111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94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1017" r="2127" b="46649"/>
          <a:stretch/>
        </p:blipFill>
        <p:spPr>
          <a:xfrm>
            <a:off x="45155" y="0"/>
            <a:ext cx="9064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5805244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18:1-8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Unjust Judge.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18:9-14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Pharisee and the Publican.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18:15-17		Jesus blesses the little children.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18:18-30		The story of the rich young ruler.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18:31-34		Jesus predicts His death.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18:35-43		</a:t>
            </a:r>
            <a:r>
              <a:rPr lang="en-US" sz="1600" dirty="0" smtClean="0">
                <a:solidFill>
                  <a:schemeClr val="accent6"/>
                </a:solidFill>
              </a:rPr>
              <a:t>Jesus heals the blind man near Jericho.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19:1-10		The conversion of Zacchaeus.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19:11-27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pounds.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19:28-40		The triumphal entry into Jerusalem.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19:41-44		Jesus weeps over Jerusalem.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19:45-48		Again, Jesus cleanses the Temple court.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Temple Teachings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20:1-8		The authority of Jesus is questioned.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20:9-18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vineyard.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20:19-26		The question about tax money.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20:27-38		The Sadducees are silenced.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20:39-47		The scribes are interrogated.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21:1-4		Jesus observes the widow’s mite offering.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21:5-38		Jesus discusses the end-times issues.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749" y="6037395"/>
            <a:ext cx="331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Mount Tabor And Nazareth today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59" y="1025473"/>
            <a:ext cx="7517883" cy="5011922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8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5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5803" y="3033477"/>
            <a:ext cx="157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Synagogue Life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://assets.jw.org/assets/m/ws14/20141015/ws14_20141015.art/402014767_univ_lsr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" y="3626682"/>
            <a:ext cx="6298058" cy="314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cdn.timesofisrael.com/uploads/2013/10/GC.SCR_.000769.a-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87" y="256032"/>
            <a:ext cx="4938733" cy="32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376" y="4469332"/>
            <a:ext cx="442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Synagogue Life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The entrance would face towards Jerusalem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robtevis.files.wordpress.com/2012/01/gamasynagogu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25473"/>
            <a:ext cx="9070714" cy="33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749" y="6037395"/>
            <a:ext cx="157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Synagogue Life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bibleistrue.com/qna/synchu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954" r="-3543" b="72945"/>
          <a:stretch/>
        </p:blipFill>
        <p:spPr bwMode="auto">
          <a:xfrm>
            <a:off x="4508111" y="22230"/>
            <a:ext cx="4778799" cy="1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halomholytours.com/wp-content/uploads/2013/09/Synagogue-Church-of-Nazare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1647417"/>
            <a:ext cx="6084710" cy="4047106"/>
          </a:xfrm>
          <a:prstGeom prst="rect">
            <a:avLst/>
          </a:prstGeom>
          <a:noFill/>
          <a:effectLst>
            <a:outerShdw blurRad="165100" dist="38100" dir="2700000" sx="101000" sy="10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bleistrue.com/qna/synchu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74144" r="2683"/>
          <a:stretch/>
        </p:blipFill>
        <p:spPr bwMode="auto">
          <a:xfrm>
            <a:off x="4651022" y="4979781"/>
            <a:ext cx="4492978" cy="186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2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4:14-30</a:t>
            </a:r>
          </a:p>
        </p:txBody>
      </p:sp>
      <p:sp>
        <p:nvSpPr>
          <p:cNvPr id="3" name="Rectangle 2"/>
          <p:cNvSpPr/>
          <p:nvPr/>
        </p:nvSpPr>
        <p:spPr>
          <a:xfrm>
            <a:off x="65987" y="1025473"/>
            <a:ext cx="90780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 and </a:t>
            </a:r>
            <a:r>
              <a:rPr lang="en-US" dirty="0">
                <a:solidFill>
                  <a:schemeClr val="bg1"/>
                </a:solidFill>
              </a:rPr>
              <a:t>on the Sabbath day he </a:t>
            </a:r>
            <a:r>
              <a:rPr lang="en-US" dirty="0">
                <a:solidFill>
                  <a:srgbClr val="00B0F0"/>
                </a:solidFill>
              </a:rPr>
              <a:t>went into the synagogue</a:t>
            </a:r>
            <a:r>
              <a:rPr lang="en-US" dirty="0">
                <a:solidFill>
                  <a:schemeClr val="bg1"/>
                </a:solidFill>
              </a:rPr>
              <a:t>, as was his custom.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And </a:t>
            </a:r>
            <a:r>
              <a:rPr lang="en-US" dirty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rgbClr val="92D050"/>
                </a:solidFill>
              </a:rPr>
              <a:t>stood up </a:t>
            </a:r>
            <a:r>
              <a:rPr lang="en-US" dirty="0">
                <a:solidFill>
                  <a:schemeClr val="bg1"/>
                </a:solidFill>
              </a:rPr>
              <a:t>to read.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en-US" dirty="0" smtClean="0">
                <a:solidFill>
                  <a:srgbClr val="FFC000"/>
                </a:solidFill>
              </a:rPr>
              <a:t>The </a:t>
            </a:r>
            <a:r>
              <a:rPr lang="en-US" dirty="0">
                <a:solidFill>
                  <a:srgbClr val="FFC000"/>
                </a:solidFill>
              </a:rPr>
              <a:t>scroll </a:t>
            </a:r>
            <a:r>
              <a:rPr lang="en-US" dirty="0">
                <a:solidFill>
                  <a:schemeClr val="bg1"/>
                </a:solidFill>
              </a:rPr>
              <a:t>of the prophet Isaiah was handed to him.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</a:t>
            </a:r>
            <a:r>
              <a:rPr lang="en-US" dirty="0" smtClean="0">
                <a:solidFill>
                  <a:srgbClr val="FF0000"/>
                </a:solidFill>
              </a:rPr>
              <a:t>Unrolling </a:t>
            </a:r>
            <a:r>
              <a:rPr lang="en-US" dirty="0">
                <a:solidFill>
                  <a:srgbClr val="FF0000"/>
                </a:solidFill>
              </a:rPr>
              <a:t>it</a:t>
            </a:r>
            <a:r>
              <a:rPr lang="en-US" dirty="0">
                <a:solidFill>
                  <a:schemeClr val="bg1"/>
                </a:solidFill>
              </a:rPr>
              <a:t>, he found the place where it is </a:t>
            </a:r>
            <a:r>
              <a:rPr lang="en-US" dirty="0" smtClean="0">
                <a:solidFill>
                  <a:schemeClr val="bg1"/>
                </a:solidFill>
              </a:rPr>
              <a:t>written: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"The </a:t>
            </a:r>
            <a:r>
              <a:rPr lang="en-US" dirty="0">
                <a:solidFill>
                  <a:schemeClr val="bg1"/>
                </a:solidFill>
              </a:rPr>
              <a:t>Spirit of the Lord is on me, because he has anointed me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to </a:t>
            </a:r>
            <a:r>
              <a:rPr lang="en-US" dirty="0">
                <a:solidFill>
                  <a:schemeClr val="bg1"/>
                </a:solidFill>
              </a:rPr>
              <a:t>preach good news to the poor. </a:t>
            </a:r>
            <a:r>
              <a:rPr lang="en-US" dirty="0" smtClean="0">
                <a:solidFill>
                  <a:schemeClr val="bg1"/>
                </a:solidFill>
              </a:rPr>
              <a:t>				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Preach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He </a:t>
            </a:r>
            <a:r>
              <a:rPr lang="en-US" dirty="0">
                <a:solidFill>
                  <a:schemeClr val="bg1"/>
                </a:solidFill>
              </a:rPr>
              <a:t>has sent me to proclaim freedom for the prisoners </a:t>
            </a:r>
            <a:r>
              <a:rPr lang="en-US" dirty="0" smtClean="0">
                <a:solidFill>
                  <a:schemeClr val="bg1"/>
                </a:solidFill>
              </a:rPr>
              <a:t>     	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Sent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and </a:t>
            </a:r>
            <a:r>
              <a:rPr lang="en-US" dirty="0">
                <a:solidFill>
                  <a:schemeClr val="bg1"/>
                </a:solidFill>
              </a:rPr>
              <a:t>recovery of sight for the blind, </a:t>
            </a:r>
            <a:r>
              <a:rPr lang="en-US" dirty="0" smtClean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SIGHT (Compassion)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to release (send) </a:t>
            </a:r>
            <a:r>
              <a:rPr lang="en-US" dirty="0">
                <a:solidFill>
                  <a:schemeClr val="bg1"/>
                </a:solidFill>
              </a:rPr>
              <a:t>the oppressed</a:t>
            </a:r>
            <a:r>
              <a:rPr lang="en-US" dirty="0" smtClean="0">
                <a:solidFill>
                  <a:schemeClr val="bg1"/>
                </a:solidFill>
              </a:rPr>
              <a:t>,			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Send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  to </a:t>
            </a:r>
            <a:r>
              <a:rPr lang="en-US" dirty="0">
                <a:solidFill>
                  <a:schemeClr val="bg1"/>
                </a:solidFill>
              </a:rPr>
              <a:t>proclaim the year of the Lord’s favour</a:t>
            </a:r>
            <a:r>
              <a:rPr lang="en-US" dirty="0" smtClean="0">
                <a:solidFill>
                  <a:schemeClr val="bg1"/>
                </a:solidFill>
              </a:rPr>
              <a:t>.“			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Proclaim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Then </a:t>
            </a:r>
            <a:r>
              <a:rPr lang="en-US" dirty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rgbClr val="FF0000"/>
                </a:solidFill>
              </a:rPr>
              <a:t>rolled up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>
                <a:solidFill>
                  <a:srgbClr val="FFC000"/>
                </a:solidFill>
              </a:rPr>
              <a:t>the </a:t>
            </a:r>
            <a:r>
              <a:rPr lang="en-US" dirty="0">
                <a:solidFill>
                  <a:srgbClr val="FFC000"/>
                </a:solidFill>
              </a:rPr>
              <a:t>scroll</a:t>
            </a:r>
            <a:r>
              <a:rPr lang="en-US" dirty="0">
                <a:solidFill>
                  <a:schemeClr val="bg1"/>
                </a:solidFill>
              </a:rPr>
              <a:t>, gave it back to the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attendant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rgbClr val="92D050"/>
                </a:solidFill>
              </a:rPr>
              <a:t>sat down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eyes of </a:t>
            </a:r>
            <a:r>
              <a:rPr lang="en-US" dirty="0">
                <a:solidFill>
                  <a:srgbClr val="00B0F0"/>
                </a:solidFill>
              </a:rPr>
              <a:t>everyone in the synagogue </a:t>
            </a:r>
            <a:r>
              <a:rPr lang="en-US" dirty="0">
                <a:solidFill>
                  <a:schemeClr val="bg1"/>
                </a:solidFill>
              </a:rPr>
              <a:t>were fastened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him,</a:t>
            </a:r>
          </a:p>
        </p:txBody>
      </p:sp>
    </p:spTree>
    <p:extLst>
      <p:ext uri="{BB962C8B-B14F-4D97-AF65-F5344CB8AC3E}">
        <p14:creationId xmlns:p14="http://schemas.microsoft.com/office/powerpoint/2010/main" val="841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4587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Jesus’ Inauguration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120" y="1111745"/>
            <a:ext cx="85292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5B9BD5">
                    <a:lumMod val="40000"/>
                    <a:lumOff val="6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stones into bread (4:1-4) 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solidFill>
                  <a:srgbClr val="5B9BD5">
                    <a:lumMod val="40000"/>
                    <a:lumOff val="6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Use power to provide food for self? Jesus refuses.</a:t>
            </a:r>
          </a:p>
          <a:p>
            <a:pPr marL="800100" lvl="1" indent="-342900">
              <a:buFontTx/>
              <a:buAutoNum type="arabicPeriod" startAt="2"/>
            </a:pPr>
            <a:r>
              <a:rPr lang="en-US" dirty="0" smtClean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kingdoms of this world (4:5-8)</a:t>
            </a:r>
          </a:p>
          <a:p>
            <a:pPr lvl="1"/>
            <a:r>
              <a:rPr lang="en-US" dirty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   Worship the devil and receive authority? Jesus refuses.</a:t>
            </a:r>
            <a:endParaRPr lang="en-US" dirty="0">
              <a:solidFill>
                <a:srgbClr val="ED7D31">
                  <a:lumMod val="60000"/>
                  <a:lumOff val="4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Tx/>
              <a:buAutoNum type="arabicPeriod" startAt="3"/>
            </a:pPr>
            <a:r>
              <a:rPr lang="en-US" dirty="0" smtClean="0">
                <a:solidFill>
                  <a:srgbClr val="70AD47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the pinnacle of the temple (4:9-13)</a:t>
            </a:r>
          </a:p>
          <a:p>
            <a:pPr marL="2114550" lvl="4" indent="-285750">
              <a:buFontTx/>
              <a:buChar char="-"/>
            </a:pPr>
            <a:r>
              <a:rPr lang="en-US" dirty="0" smtClean="0">
                <a:solidFill>
                  <a:srgbClr val="70AD47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Thrown yourself down – stones will not hurt you? Jesus refuses</a:t>
            </a:r>
            <a:r>
              <a:rPr lang="en-U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   Jesus in Nazareth (4:16-28) – Mercy!</a:t>
            </a:r>
          </a:p>
          <a:p>
            <a:pPr marL="1257300" lvl="2" indent="-342900">
              <a:buFontTx/>
              <a:buAutoNum type="arabicPeriod" startAt="5"/>
            </a:pPr>
            <a:r>
              <a:rPr lang="en-US" dirty="0" smtClean="0">
                <a:solidFill>
                  <a:srgbClr val="70AD47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the brow of the hill (4:29-30)</a:t>
            </a:r>
          </a:p>
          <a:p>
            <a:pPr marL="2114550" lvl="4" indent="-285750">
              <a:buFontTx/>
              <a:buChar char="-"/>
            </a:pPr>
            <a:r>
              <a:rPr lang="en-US" dirty="0" smtClean="0">
                <a:solidFill>
                  <a:srgbClr val="70AD47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people seek to thrown Him down. They cannot.</a:t>
            </a:r>
          </a:p>
          <a:p>
            <a:pPr marL="800100" lvl="1" indent="-342900">
              <a:buFontTx/>
              <a:buAutoNum type="arabicPeriod" startAt="6"/>
            </a:pPr>
            <a:r>
              <a:rPr lang="en-US" dirty="0" smtClean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 authority and power, Jesus commands unclean spirits (4:31-41)</a:t>
            </a:r>
          </a:p>
          <a:p>
            <a:pPr marL="1657350" lvl="3" indent="-285750">
              <a:buFontTx/>
              <a:buChar char="-"/>
            </a:pPr>
            <a:r>
              <a:rPr lang="en-US" dirty="0" smtClean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demons submit and cry out</a:t>
            </a:r>
          </a:p>
          <a:p>
            <a:pPr marL="1657350" lvl="3" indent="-285750">
              <a:buFontTx/>
              <a:buChar char="-"/>
            </a:pPr>
            <a:r>
              <a:rPr lang="en-US" dirty="0" smtClean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Jesus’ popularity grows</a:t>
            </a:r>
          </a:p>
          <a:p>
            <a:pPr marL="342900" indent="-342900">
              <a:buFontTx/>
              <a:buAutoNum type="arabicPeriod" startAt="7"/>
            </a:pPr>
            <a:r>
              <a:rPr lang="en-U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5B9BD5">
                    <a:lumMod val="40000"/>
                    <a:lumOff val="6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 miraculous catch of fish (5:1-11)</a:t>
            </a:r>
          </a:p>
          <a:p>
            <a:pPr lvl="2"/>
            <a:r>
              <a:rPr lang="en-US" dirty="0" smtClean="0">
                <a:solidFill>
                  <a:srgbClr val="5B9BD5">
                    <a:lumMod val="40000"/>
                    <a:lumOff val="6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   Jesus uses His power to feed others</a:t>
            </a:r>
          </a:p>
        </p:txBody>
      </p:sp>
    </p:spTree>
    <p:extLst>
      <p:ext uri="{BB962C8B-B14F-4D97-AF65-F5344CB8AC3E}">
        <p14:creationId xmlns:p14="http://schemas.microsoft.com/office/powerpoint/2010/main" val="34367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416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Matthew 4:15</a:t>
            </a:r>
          </a:p>
        </p:txBody>
      </p:sp>
      <p:pic>
        <p:nvPicPr>
          <p:cNvPr id="3074" name="Picture 2" descr="http://www.truthnet.org/biblicalarcheology/6/tribesofisra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501" y="1"/>
            <a:ext cx="5290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022" y="1569155"/>
            <a:ext cx="38459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"Land of Zebulun and land of Naphtali,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way to the sea, along the Jordan,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Galilee </a:t>
            </a:r>
            <a:r>
              <a:rPr lang="en-US" i="1" dirty="0">
                <a:solidFill>
                  <a:schemeClr val="bg1"/>
                </a:solidFill>
              </a:rPr>
              <a:t>of the </a:t>
            </a:r>
            <a:r>
              <a:rPr lang="en-US" i="1" dirty="0" smtClean="0">
                <a:solidFill>
                  <a:schemeClr val="bg1"/>
                </a:solidFill>
              </a:rPr>
              <a:t>Gentiles—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people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living </a:t>
            </a:r>
            <a:r>
              <a:rPr lang="en-US" i="1" dirty="0">
                <a:solidFill>
                  <a:schemeClr val="bg1"/>
                </a:solidFill>
              </a:rPr>
              <a:t>in darkness have seen a great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light</a:t>
            </a:r>
            <a:r>
              <a:rPr lang="en-US" i="1" dirty="0">
                <a:solidFill>
                  <a:schemeClr val="bg1"/>
                </a:solidFill>
              </a:rPr>
              <a:t>; on those living in the land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of </a:t>
            </a:r>
            <a:r>
              <a:rPr lang="en-US" i="1" dirty="0">
                <a:solidFill>
                  <a:schemeClr val="bg1"/>
                </a:solidFill>
              </a:rPr>
              <a:t>the shadow of death a light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has </a:t>
            </a:r>
            <a:r>
              <a:rPr lang="en-US" i="1" dirty="0">
                <a:solidFill>
                  <a:schemeClr val="bg1"/>
                </a:solidFill>
              </a:rPr>
              <a:t>dawned."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4:42</a:t>
            </a:r>
          </a:p>
        </p:txBody>
      </p:sp>
      <p:pic>
        <p:nvPicPr>
          <p:cNvPr id="7170" name="Picture 2" descr="http://www.wherecoolthingshappen.com/wp-content/uploads/2014/02/socialmediaguard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1" y="1580444"/>
            <a:ext cx="8838566" cy="51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4:42</a:t>
            </a:r>
          </a:p>
        </p:txBody>
      </p:sp>
      <p:pic>
        <p:nvPicPr>
          <p:cNvPr id="10242" name="Picture 2" descr="http://multimediabomb.com/wp-content/uploads/social_media_3D_capsules_social_media_addi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6" y="1133515"/>
            <a:ext cx="7344480" cy="55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5:1-11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09" y="1025473"/>
            <a:ext cx="90780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1. The boat goes out and Jesus teaches</a:t>
            </a:r>
          </a:p>
          <a:p>
            <a:pPr lvl="1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2. Jesus instructs Peter to catch fish</a:t>
            </a:r>
          </a:p>
          <a:p>
            <a:pPr lvl="2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3. Peter speaks to Jesus in an arrogant way</a:t>
            </a:r>
          </a:p>
          <a:p>
            <a:pPr lvl="3"/>
            <a:r>
              <a:rPr lang="en-US" sz="2000" dirty="0" smtClean="0">
                <a:solidFill>
                  <a:srgbClr val="FF0000"/>
                </a:solidFill>
              </a:rPr>
              <a:t>4. There is an incredible, supernatural catch of fish (esp. during the day!)</a:t>
            </a:r>
          </a:p>
          <a:p>
            <a:pPr lvl="2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5. Peter responds to Jesus in repentance</a:t>
            </a:r>
          </a:p>
          <a:p>
            <a:pPr lvl="1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6. Jesus instructs Peter to catch people, not fish .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7. The boat returns to shore and they follow Jesus.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0" name="Picture 2" descr="http://38.media.tumblr.com/6513a9bc4d285d73ff5376e41f7fbe02/tumblr_ngn5viLtPL1u5mdseo1_128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" y="3352221"/>
            <a:ext cx="4631153" cy="3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2" y="121920"/>
            <a:ext cx="553369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Suffering And Resurrection Of The Lord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22:1-2		The plot to kill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22:3-6		The treachery of Judas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22:7-13		The preparations for the Passover.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22:14-18		The last Passover.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22:19-20		The Lord’s supper is instituted.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22:21-23		The announcement of the betrayal.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22:24-30		The Apostle’s place in the future kingdom.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22:31-34		Jesus predicts Peter’s denial.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22:35-38		Jesus predicts future conflicts.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22:39-46		Jesus prays in the Garden of Gethsemane.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22:47-53		Jesus is betrayed.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22:54-65		Jesus is arrested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22:66 - 23:26  	The various trials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23:27-38		The crucifixion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23:39-45		The thief that repents.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23:46-49		The death of Christ.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23:50-56		The burial of Christ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24:1-12		The resurrection of Christ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24:13-35		Jesus appears to the disciples on the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road to Emmaus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24:36-43		Jesus appears to the eleven.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24:44-49		Jesus gives the great commission.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24:50-53		The ascension of Christ</a:t>
            </a:r>
          </a:p>
        </p:txBody>
      </p:sp>
    </p:spTree>
    <p:extLst>
      <p:ext uri="{BB962C8B-B14F-4D97-AF65-F5344CB8AC3E}">
        <p14:creationId xmlns:p14="http://schemas.microsoft.com/office/powerpoint/2010/main" val="3798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5:1-11</a:t>
            </a:r>
          </a:p>
        </p:txBody>
      </p:sp>
      <p:pic>
        <p:nvPicPr>
          <p:cNvPr id="3074" name="Picture 2" descr="http://static.panoramio.com/photos/large/18059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4" y="981075"/>
            <a:ext cx="78295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0839" y="456086"/>
            <a:ext cx="317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Moses Seat at </a:t>
            </a:r>
            <a:r>
              <a:rPr lang="en-US" dirty="0" err="1" smtClean="0">
                <a:solidFill>
                  <a:schemeClr val="bg1"/>
                </a:solidFill>
              </a:rPr>
              <a:t>Korazin</a:t>
            </a:r>
            <a:r>
              <a:rPr lang="en-US" dirty="0" smtClean="0">
                <a:solidFill>
                  <a:schemeClr val="bg1"/>
                </a:solidFill>
              </a:rPr>
              <a:t> (modern)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5:1-11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376" y="1086463"/>
            <a:ext cx="8115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Does Jesus have a place in the corporate/business world today?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Can you bring Christ into your workplace?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Do I envision Jesus as a first century, anachronistic character?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Can Jesus work a computer?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rezazadeh.org/wp-content/uploads/2014/06/tacky-jes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6" y="2717114"/>
            <a:ext cx="6363406" cy="406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9822" y="3725333"/>
            <a:ext cx="5204178" cy="3132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376" y="256032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5:1-11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376" y="1086463"/>
            <a:ext cx="4916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C. Peter Wagner Offers The Following: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Transparency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Missionary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Adaptable</a:t>
            </a:r>
          </a:p>
        </p:txBody>
      </p:sp>
      <p:pic>
        <p:nvPicPr>
          <p:cNvPr id="4098" name="Picture 2" descr="http://rezazadeh.org/wp-content/uploads/2014/06/tacky-jes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59" y="1811897"/>
            <a:ext cx="3803925" cy="24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1064" y="409919"/>
            <a:ext cx="315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Christ In The Workplace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2" y="4055899"/>
            <a:ext cx="80597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Are You Living a Transparent Life at Work?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   Do you fake happiness even when you are sad about something?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Have you ever shared a personal concern with a co-worker?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Have you openly spoken about how God helped you during a tough time?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Do your actions at work reflect your Christian principles?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Are you pursing excellence, as working for the Lord, not for men?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Do you have a vision for your workplace?</a:t>
            </a:r>
          </a:p>
        </p:txBody>
      </p:sp>
    </p:spTree>
    <p:extLst>
      <p:ext uri="{BB962C8B-B14F-4D97-AF65-F5344CB8AC3E}">
        <p14:creationId xmlns:p14="http://schemas.microsoft.com/office/powerpoint/2010/main" val="12827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5:12-15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0442" y="308273"/>
            <a:ext cx="3630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Leprosy: Attacking skin and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underlying nerves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954151"/>
              </p:ext>
            </p:extLst>
          </p:nvPr>
        </p:nvGraphicFramePr>
        <p:xfrm>
          <a:off x="1473201" y="1253068"/>
          <a:ext cx="7580487" cy="5516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Image" r:id="rId4" imgW="9142560" imgH="6653880" progId="Photoshop.Image.13">
                  <p:embed/>
                </p:oleObj>
              </mc:Choice>
              <mc:Fallback>
                <p:oleObj name="Image" r:id="rId4" imgW="9142560" imgH="6653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201" y="1253068"/>
                        <a:ext cx="7580487" cy="5516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81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5:15</a:t>
            </a:r>
          </a:p>
        </p:txBody>
      </p:sp>
      <p:pic>
        <p:nvPicPr>
          <p:cNvPr id="11266" name="Picture 2" descr="http://principlesforlifeministries.files.wordpress.com/2012/09/solitu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11" y="908345"/>
            <a:ext cx="7936089" cy="59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5:17-26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3064" y="439902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Jesus heals a paralytic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1journey.net/stdavids/SD/BookStudy/22/TheTimes/21-Capernum-Reconstruction-CourtyardH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5" y="981075"/>
            <a:ext cx="78295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5:17-26</a:t>
            </a:r>
          </a:p>
        </p:txBody>
      </p:sp>
      <p:pic>
        <p:nvPicPr>
          <p:cNvPr id="5122" name="Picture 2" descr="http://www.goodnewsunlimited.com/wp-content/uploads/34_jesus-forgives-sins-and-heals-a-man-stricken-with-palsy_1800x1200_300dpi_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30" y="901567"/>
            <a:ext cx="63055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968" y="1440175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Jesus heals a paralytic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376" y="860685"/>
            <a:ext cx="8398518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ancient Jewish book of </a:t>
            </a:r>
            <a:r>
              <a:rPr lang="en-US" dirty="0" smtClean="0">
                <a:solidFill>
                  <a:schemeClr val="bg1"/>
                </a:solidFill>
              </a:rPr>
              <a:t>Sirach (200 BCE) </a:t>
            </a:r>
            <a:r>
              <a:rPr lang="en-US" dirty="0">
                <a:solidFill>
                  <a:schemeClr val="bg1"/>
                </a:solidFill>
              </a:rPr>
              <a:t>38:1 – </a:t>
            </a:r>
            <a:r>
              <a:rPr lang="en-US" dirty="0" smtClean="0">
                <a:solidFill>
                  <a:schemeClr val="bg1"/>
                </a:solidFill>
              </a:rPr>
              <a:t>4: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Honor physicians for their services, for the Lord created them; 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their gift of healing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comes </a:t>
            </a:r>
            <a:r>
              <a:rPr lang="en-US" dirty="0">
                <a:solidFill>
                  <a:schemeClr val="bg1"/>
                </a:solidFill>
              </a:rPr>
              <a:t>from the Most High, and they are </a:t>
            </a:r>
            <a:r>
              <a:rPr lang="en-US" dirty="0" smtClean="0">
                <a:solidFill>
                  <a:schemeClr val="bg1"/>
                </a:solidFill>
              </a:rPr>
              <a:t>rewarded </a:t>
            </a:r>
            <a:r>
              <a:rPr lang="en-US" dirty="0">
                <a:solidFill>
                  <a:schemeClr val="bg1"/>
                </a:solidFill>
              </a:rPr>
              <a:t>by the king. The skill of physicians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makes </a:t>
            </a:r>
            <a:r>
              <a:rPr lang="en-US" dirty="0">
                <a:solidFill>
                  <a:schemeClr val="bg1"/>
                </a:solidFill>
              </a:rPr>
              <a:t>them </a:t>
            </a:r>
            <a:r>
              <a:rPr lang="en-US" dirty="0" smtClean="0">
                <a:solidFill>
                  <a:schemeClr val="bg1"/>
                </a:solidFill>
              </a:rPr>
              <a:t>distinguished</a:t>
            </a:r>
            <a:r>
              <a:rPr lang="en-US" dirty="0">
                <a:solidFill>
                  <a:schemeClr val="bg1"/>
                </a:solidFill>
              </a:rPr>
              <a:t>, and in the presence of the great they are admired.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Lord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created </a:t>
            </a:r>
            <a:r>
              <a:rPr lang="en-US" dirty="0">
                <a:solidFill>
                  <a:schemeClr val="bg1"/>
                </a:solidFill>
              </a:rPr>
              <a:t>medicines out of the earth, and the sensible </a:t>
            </a:r>
            <a:r>
              <a:rPr lang="en-US" dirty="0" smtClean="0">
                <a:solidFill>
                  <a:schemeClr val="bg1"/>
                </a:solidFill>
              </a:rPr>
              <a:t>will </a:t>
            </a:r>
            <a:r>
              <a:rPr lang="en-US" dirty="0">
                <a:solidFill>
                  <a:schemeClr val="bg1"/>
                </a:solidFill>
              </a:rPr>
              <a:t>not despise them. (NRSV)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Yet later in the same chapter the text (vv. 9 – 15) brings in spiritual issues: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child, when you are ill, do not delay, but pray to the Lord, and he will heal you.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Give </a:t>
            </a:r>
            <a:r>
              <a:rPr lang="en-US" dirty="0">
                <a:solidFill>
                  <a:schemeClr val="bg1"/>
                </a:solidFill>
              </a:rPr>
              <a:t>up faults and direct your hands rightly,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cleanse </a:t>
            </a:r>
            <a:r>
              <a:rPr lang="en-US" dirty="0">
                <a:solidFill>
                  <a:schemeClr val="bg1"/>
                </a:solidFill>
              </a:rPr>
              <a:t>your heart from all sin. Offer a sweet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smelling </a:t>
            </a:r>
            <a:r>
              <a:rPr lang="en-US" dirty="0">
                <a:solidFill>
                  <a:schemeClr val="bg1"/>
                </a:solidFill>
              </a:rPr>
              <a:t>sacrifice, and a memorial portion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choice </a:t>
            </a:r>
            <a:r>
              <a:rPr lang="en-US" dirty="0">
                <a:solidFill>
                  <a:schemeClr val="bg1"/>
                </a:solidFill>
              </a:rPr>
              <a:t>flour, and pour oil on your offering, as much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 </a:t>
            </a:r>
            <a:r>
              <a:rPr lang="en-US" dirty="0">
                <a:solidFill>
                  <a:schemeClr val="bg1"/>
                </a:solidFill>
              </a:rPr>
              <a:t>you can afford. Then give the physician his place,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the Lord created him; do not let him leave you,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you need him. There may come a time when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recovery </a:t>
            </a:r>
            <a:r>
              <a:rPr lang="en-US" dirty="0">
                <a:solidFill>
                  <a:schemeClr val="bg1"/>
                </a:solidFill>
              </a:rPr>
              <a:t>lies in the hands of physicians, for they too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pray </a:t>
            </a:r>
            <a:r>
              <a:rPr lang="en-US" dirty="0">
                <a:solidFill>
                  <a:schemeClr val="bg1"/>
                </a:solidFill>
              </a:rPr>
              <a:t>to the Lord that he grants them success in diagnosis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in healing, for the sake of preserving life. He who sins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against </a:t>
            </a:r>
            <a:r>
              <a:rPr lang="en-US" dirty="0">
                <a:solidFill>
                  <a:schemeClr val="bg1"/>
                </a:solidFill>
              </a:rPr>
              <a:t>his Maker, will be defiant toward the physician. (NRSV)</a:t>
            </a:r>
          </a:p>
        </p:txBody>
      </p:sp>
    </p:spTree>
    <p:extLst>
      <p:ext uri="{BB962C8B-B14F-4D97-AF65-F5344CB8AC3E}">
        <p14:creationId xmlns:p14="http://schemas.microsoft.com/office/powerpoint/2010/main" val="42647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0839" y="456086"/>
            <a:ext cx="235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Dangerous Paths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static.guim.co.uk/sys-images/Guardian/Pix/pictures/2014/1/29/1390993145914/138275274_dad764c0ff_o-2060x12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31" y="1207912"/>
            <a:ext cx="6706165" cy="40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1.bp.blogspot.com/-XjvWVsvcpnM/TsgqoV-ZjUI/AAAAAAAAF00/q8uxFDj-7VY/s1600/Optimized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97" y="2873290"/>
            <a:ext cx="3200400" cy="3724276"/>
          </a:xfrm>
          <a:prstGeom prst="rect">
            <a:avLst/>
          </a:prstGeom>
          <a:noFill/>
          <a:effectLst>
            <a:outerShdw blurRad="139700" dist="38100" dir="2700000" sx="102000" sy="102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8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5:26</a:t>
            </a:r>
          </a:p>
        </p:txBody>
      </p:sp>
      <p:pic>
        <p:nvPicPr>
          <p:cNvPr id="3" name="Picture 2" descr="http://media2.s-nbcnews.com/i/MSNBC/Components/Slideshows/_production/ss-150322-spain-walkway/ss-150322-spain-dangerous-walkway-mn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7" y="981075"/>
            <a:ext cx="88392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0839" y="456086"/>
            <a:ext cx="292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Dangerous Paths: Spain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3039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Introduction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688" y="1219200"/>
            <a:ext cx="87060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Luke was a gentile physician who joined Paul on his missionary journeys.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is interesting that this narrative will detail no less than 20 miraculous healings by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Christ … more than any other writer.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o	There is a strong tie from the author of Acts to Luke (see Acts 1:1-2)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o	The eye witness nature of Acts is testified to in the “We” sections of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the book.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o	He was a gentile based on Col. 4:9-11, where those of the circumcision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were greeted and then was Luke and Demas … the inference being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that they were not circumcised.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o	At the end of Paul’s life, Luke can be found (2Timothy 4:11)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rc.net/wcc/readings/luk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3407" r="5660" b="5012"/>
          <a:stretch/>
        </p:blipFill>
        <p:spPr bwMode="auto">
          <a:xfrm>
            <a:off x="1450848" y="4149215"/>
            <a:ext cx="1816608" cy="251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5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5:31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1" y="910561"/>
            <a:ext cx="8802624" cy="58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5:31</a:t>
            </a:r>
          </a:p>
        </p:txBody>
      </p:sp>
      <p:pic>
        <p:nvPicPr>
          <p:cNvPr id="7170" name="Picture 2" descr="http://2.bp.blogspot.com/-tOMrLrklAQc/UjFRTzPYEjI/AAAAAAAABWU/oETojSKYqhQ/s1600/Blogpic-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" y="1123606"/>
            <a:ext cx="8678446" cy="56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5:39</a:t>
            </a:r>
          </a:p>
        </p:txBody>
      </p:sp>
      <p:pic>
        <p:nvPicPr>
          <p:cNvPr id="9218" name="Picture 2" descr="https://colvinism.files.wordpress.com/2013/11/oldwines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31" y="924630"/>
            <a:ext cx="679132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44" y="462844"/>
            <a:ext cx="892564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Question: "What is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?"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Answer: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is an attempt to syncretize Christianity with Islam. While it began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Nigeria </a:t>
            </a:r>
            <a:r>
              <a:rPr lang="en-US" dirty="0">
                <a:solidFill>
                  <a:schemeClr val="bg1"/>
                </a:solidFill>
              </a:rPr>
              <a:t>in the 1980s, </a:t>
            </a:r>
            <a:r>
              <a:rPr lang="en-US" dirty="0" err="1">
                <a:solidFill>
                  <a:schemeClr val="bg1"/>
                </a:solidFill>
              </a:rPr>
              <a:t>Chrislamic</a:t>
            </a:r>
            <a:r>
              <a:rPr lang="en-US" dirty="0">
                <a:solidFill>
                  <a:schemeClr val="bg1"/>
                </a:solidFill>
              </a:rPr>
              <a:t> ideas have spread throughout much of the world.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essential concept of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is that Christianity and Islam are compatible, that one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can </a:t>
            </a:r>
            <a:r>
              <a:rPr lang="en-US" dirty="0">
                <a:solidFill>
                  <a:schemeClr val="bg1"/>
                </a:solidFill>
              </a:rPr>
              <a:t>be a Christian and a Muslim at the same time.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is not an actual religion of its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own</a:t>
            </a:r>
            <a:r>
              <a:rPr lang="en-US" dirty="0">
                <a:solidFill>
                  <a:schemeClr val="bg1"/>
                </a:solidFill>
              </a:rPr>
              <a:t>, but a blurring of the differences and distinctions between Christianity and Islam.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Advocates of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point to facts such as Jesus being mentioned 25 times in the Qur’an,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or </a:t>
            </a:r>
            <a:r>
              <a:rPr lang="en-US" dirty="0">
                <a:solidFill>
                  <a:schemeClr val="bg1"/>
                </a:solidFill>
              </a:rPr>
              <a:t>Christianity and Islam having similar teachings on morals and ethics, or the need for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two </a:t>
            </a:r>
            <a:r>
              <a:rPr lang="en-US" dirty="0">
                <a:solidFill>
                  <a:schemeClr val="bg1"/>
                </a:solidFill>
              </a:rPr>
              <a:t>largest monotheistic religions to unite to fight against the rise of atheism and alternative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spirituality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is viewed by some as the solution for the ongoing conflict between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Western world, which is predominantly Christian, and the Middle East, which 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predominantly </a:t>
            </a:r>
            <a:r>
              <a:rPr lang="en-US" dirty="0">
                <a:solidFill>
                  <a:schemeClr val="bg1"/>
                </a:solidFill>
              </a:rPr>
              <a:t>Muslim.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44" y="462844"/>
            <a:ext cx="859613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Question: "What is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?"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While </a:t>
            </a:r>
            <a:r>
              <a:rPr lang="en-US" dirty="0">
                <a:solidFill>
                  <a:schemeClr val="bg1"/>
                </a:solidFill>
              </a:rPr>
              <a:t>it is undeniable that there are many similarities between Christianity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Islam </a:t>
            </a:r>
            <a:r>
              <a:rPr lang="en-US" dirty="0">
                <a:solidFill>
                  <a:schemeClr val="bg1"/>
                </a:solidFill>
              </a:rPr>
              <a:t>(and Judaism, for that matter),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ultimately fails because Christianity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Islam </a:t>
            </a:r>
            <a:r>
              <a:rPr lang="en-US" dirty="0">
                <a:solidFill>
                  <a:schemeClr val="bg1"/>
                </a:solidFill>
              </a:rPr>
              <a:t>are diametrically opposed on the most important of issues – the identity of Jesus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Christ</a:t>
            </a:r>
            <a:r>
              <a:rPr lang="en-US" dirty="0">
                <a:solidFill>
                  <a:schemeClr val="bg1"/>
                </a:solidFill>
              </a:rPr>
              <a:t>. True Christianity declares Jesus to be God incarnate. For Christians, the deity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Christ </a:t>
            </a:r>
            <a:r>
              <a:rPr lang="en-US" dirty="0">
                <a:solidFill>
                  <a:schemeClr val="bg1"/>
                </a:solidFill>
              </a:rPr>
              <a:t>is a non-negotiable, for without His deity, Jesus’ death on the cross would not have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been </a:t>
            </a:r>
            <a:r>
              <a:rPr lang="en-US" dirty="0">
                <a:solidFill>
                  <a:schemeClr val="bg1"/>
                </a:solidFill>
              </a:rPr>
              <a:t>sufficient to be the atoning sacrifice for the sins of the entire world (1 John 2:2).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Islam adamantly rejects the deity of Christ. The Qur’an declares the idea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Jesus is God to be </a:t>
            </a:r>
            <a:r>
              <a:rPr lang="en-US" dirty="0" smtClean="0">
                <a:solidFill>
                  <a:schemeClr val="bg1"/>
                </a:solidFill>
              </a:rPr>
              <a:t>blasphemy. Belief </a:t>
            </a:r>
            <a:r>
              <a:rPr lang="en-US" dirty="0">
                <a:solidFill>
                  <a:schemeClr val="bg1"/>
                </a:solidFill>
              </a:rPr>
              <a:t>in the deity of Christ is considered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shirk </a:t>
            </a:r>
            <a:r>
              <a:rPr lang="en-US" dirty="0">
                <a:solidFill>
                  <a:schemeClr val="bg1"/>
                </a:solidFill>
              </a:rPr>
              <a:t>(“filth”) to Muslims. Further, Islam denies the death of Christ on the </a:t>
            </a:r>
            <a:r>
              <a:rPr lang="en-US" dirty="0" smtClean="0">
                <a:solidFill>
                  <a:schemeClr val="bg1"/>
                </a:solidFill>
              </a:rPr>
              <a:t>cross.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most crucial doctrine of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Christian </a:t>
            </a:r>
            <a:r>
              <a:rPr lang="en-US" dirty="0">
                <a:solidFill>
                  <a:schemeClr val="bg1"/>
                </a:solidFill>
              </a:rPr>
              <a:t>faith is rejected in Islam. As a result,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two </a:t>
            </a:r>
            <a:r>
              <a:rPr lang="en-US" dirty="0">
                <a:solidFill>
                  <a:schemeClr val="bg1"/>
                </a:solidFill>
              </a:rPr>
              <a:t>religions are absolutely not compatible,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making </a:t>
            </a:r>
            <a:r>
              <a:rPr lang="en-US" dirty="0" err="1">
                <a:solidFill>
                  <a:schemeClr val="bg1"/>
                </a:solidFill>
              </a:rPr>
              <a:t>Chrislam</a:t>
            </a:r>
            <a:r>
              <a:rPr lang="en-US" dirty="0">
                <a:solidFill>
                  <a:schemeClr val="bg1"/>
                </a:solidFill>
              </a:rPr>
              <a:t> a concept both Christians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Muslims should reject.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376" y="1377244"/>
            <a:ext cx="8021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 2:16 </a:t>
            </a:r>
            <a:r>
              <a:rPr lang="en-US" dirty="0">
                <a:solidFill>
                  <a:schemeClr val="bg1"/>
                </a:solidFill>
              </a:rPr>
              <a:t>¶  Therefore do not let anyone judge you by what you eat or drink, or with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regard </a:t>
            </a:r>
            <a:r>
              <a:rPr lang="en-US" dirty="0">
                <a:solidFill>
                  <a:schemeClr val="bg1"/>
                </a:solidFill>
              </a:rPr>
              <a:t>to a religious festival, a New Moon celebration or a Sabbath day.</a:t>
            </a:r>
          </a:p>
          <a:p>
            <a:pPr marL="342900" indent="-342900">
              <a:buAutoNum type="arabicPlain" startAt="17"/>
            </a:pPr>
            <a:r>
              <a:rPr lang="en-US" dirty="0" smtClean="0">
                <a:solidFill>
                  <a:schemeClr val="bg1"/>
                </a:solidFill>
              </a:rPr>
              <a:t>These </a:t>
            </a:r>
            <a:r>
              <a:rPr lang="en-US" dirty="0">
                <a:solidFill>
                  <a:schemeClr val="bg1"/>
                </a:solidFill>
              </a:rPr>
              <a:t>are a shadow of the things that were to come; the reality, however, 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found </a:t>
            </a:r>
            <a:r>
              <a:rPr lang="en-US" dirty="0">
                <a:solidFill>
                  <a:schemeClr val="bg1"/>
                </a:solidFill>
              </a:rPr>
              <a:t>in Christ.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376" y="256032"/>
            <a:ext cx="2086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6:5</a:t>
            </a:r>
          </a:p>
        </p:txBody>
      </p:sp>
      <p:pic>
        <p:nvPicPr>
          <p:cNvPr id="6146" name="Picture 2" descr="http://redeeminggod.com/wp-content/uploads/2015/01/lord-of-the-sabb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97" y="2699985"/>
            <a:ext cx="542925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ishwithtrish.com/cms/data/upimages/Day_of_Re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8" y="2877521"/>
            <a:ext cx="3178172" cy="371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458" y="1682043"/>
            <a:ext cx="757726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Do Christians Celebrate The Sabbath Today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Remember </a:t>
            </a:r>
            <a:r>
              <a:rPr lang="en-US" dirty="0">
                <a:solidFill>
                  <a:schemeClr val="bg1"/>
                </a:solidFill>
              </a:rPr>
              <a:t>that it is more about orientation than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it </a:t>
            </a:r>
            <a:r>
              <a:rPr lang="en-US" dirty="0">
                <a:solidFill>
                  <a:schemeClr val="bg1"/>
                </a:solidFill>
              </a:rPr>
              <a:t>is about a </a:t>
            </a:r>
            <a:r>
              <a:rPr lang="en-US" dirty="0" smtClean="0">
                <a:solidFill>
                  <a:schemeClr val="bg1"/>
                </a:solidFill>
              </a:rPr>
              <a:t>series </a:t>
            </a:r>
            <a:r>
              <a:rPr lang="en-US" dirty="0">
                <a:solidFill>
                  <a:schemeClr val="bg1"/>
                </a:solidFill>
              </a:rPr>
              <a:t>of rules (Col. 2:16-17)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b)   It </a:t>
            </a:r>
            <a:r>
              <a:rPr lang="en-US" dirty="0">
                <a:solidFill>
                  <a:schemeClr val="bg1"/>
                </a:solidFill>
              </a:rPr>
              <a:t>is given for our benefit (Matthew 12:12).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c)    Rest </a:t>
            </a:r>
            <a:r>
              <a:rPr lang="en-US" dirty="0">
                <a:solidFill>
                  <a:schemeClr val="bg1"/>
                </a:solidFill>
              </a:rPr>
              <a:t>is good (Hebrews 4:9-10)</a:t>
            </a:r>
          </a:p>
          <a:p>
            <a:pPr marL="342900" indent="-342900">
              <a:buAutoNum type="alphaLcParenR" startAt="4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disciples at Troas “were gathered together”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[</a:t>
            </a:r>
            <a:r>
              <a:rPr lang="en-US" dirty="0">
                <a:solidFill>
                  <a:schemeClr val="bg1"/>
                </a:solidFill>
              </a:rPr>
              <a:t>passive voice] upon “the first day of the week”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to </a:t>
            </a:r>
            <a:r>
              <a:rPr lang="en-US" dirty="0">
                <a:solidFill>
                  <a:schemeClr val="bg1"/>
                </a:solidFill>
              </a:rPr>
              <a:t>break bread, i.e., to worship, (Acts 20:7).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specific </a:t>
            </a:r>
            <a:r>
              <a:rPr lang="en-US" dirty="0">
                <a:solidFill>
                  <a:schemeClr val="bg1"/>
                </a:solidFill>
              </a:rPr>
              <a:t>day of meeting was no accident. Though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Paul </a:t>
            </a:r>
            <a:r>
              <a:rPr lang="en-US" dirty="0">
                <a:solidFill>
                  <a:schemeClr val="bg1"/>
                </a:solidFill>
              </a:rPr>
              <a:t>was anxious to get to Jerusalem (20:16), 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waited </a:t>
            </a:r>
            <a:r>
              <a:rPr lang="en-US" dirty="0">
                <a:solidFill>
                  <a:schemeClr val="bg1"/>
                </a:solidFill>
              </a:rPr>
              <a:t>seven days for the opportunity to assemble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with </a:t>
            </a:r>
            <a:r>
              <a:rPr lang="en-US" dirty="0">
                <a:solidFill>
                  <a:schemeClr val="bg1"/>
                </a:solidFill>
              </a:rPr>
              <a:t>the church.</a:t>
            </a:r>
          </a:p>
          <a:p>
            <a:pPr marL="342900" indent="-342900">
              <a:buAutoNum type="alphaLcParenR" startAt="5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saints in Corinth were assembling,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contributing </a:t>
            </a:r>
            <a:r>
              <a:rPr lang="en-US" dirty="0">
                <a:solidFill>
                  <a:schemeClr val="bg1"/>
                </a:solidFill>
              </a:rPr>
              <a:t>into the church treasury, “every first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day </a:t>
            </a:r>
            <a:r>
              <a:rPr lang="en-US" dirty="0">
                <a:solidFill>
                  <a:schemeClr val="bg1"/>
                </a:solidFill>
              </a:rPr>
              <a:t>of the week” (1 Cor. 16:2 — Greek text; cf. NASB).</a:t>
            </a:r>
          </a:p>
          <a:p>
            <a:pPr marL="342900" indent="-342900">
              <a:buAutoNum type="alphaLcParenR" startAt="6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Didache (c. A.D. 120) declares that “every Lord’s day”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the </a:t>
            </a:r>
            <a:r>
              <a:rPr lang="en-US" dirty="0">
                <a:solidFill>
                  <a:schemeClr val="bg1"/>
                </a:solidFill>
              </a:rPr>
              <a:t>Christians gather themselves together and “break bread” (ANF.VII.381).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376" y="256032"/>
            <a:ext cx="2086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6:5</a:t>
            </a:r>
          </a:p>
        </p:txBody>
      </p:sp>
      <p:pic>
        <p:nvPicPr>
          <p:cNvPr id="6146" name="Picture 2" descr="http://redeeminggod.com/wp-content/uploads/2015/01/lord-of-the-sabb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54" y="256032"/>
            <a:ext cx="3586691" cy="26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6:11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5733" y="550163"/>
            <a:ext cx="1710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Wallace Henley: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Image result for mock g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97" y="550163"/>
            <a:ext cx="21050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edia.discoverpoint.org/Stupid%20Christians/Graphics/StupidChristia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78" y="2856354"/>
            <a:ext cx="7199842" cy="400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000" y="1053985"/>
            <a:ext cx="360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chain </a:t>
            </a:r>
            <a:r>
              <a:rPr lang="en-US" dirty="0" smtClean="0">
                <a:solidFill>
                  <a:schemeClr val="bg1"/>
                </a:solidFill>
              </a:rPr>
              <a:t>of hatred moves from: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caricaturization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marginalization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vilification to </a:t>
            </a:r>
          </a:p>
          <a:p>
            <a:pPr marL="342900" indent="-342900"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villainization</a:t>
            </a:r>
            <a:r>
              <a:rPr lang="en-US" dirty="0" smtClean="0">
                <a:solidFill>
                  <a:schemeClr val="bg1"/>
                </a:solidFill>
              </a:rPr>
              <a:t> to 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criminalization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elimination.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6:11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000" y="1053985"/>
            <a:ext cx="360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chain </a:t>
            </a:r>
            <a:r>
              <a:rPr lang="en-US" dirty="0" smtClean="0">
                <a:solidFill>
                  <a:schemeClr val="bg1"/>
                </a:solidFill>
              </a:rPr>
              <a:t>of hatred moves from: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err="1" smtClean="0">
                <a:solidFill>
                  <a:srgbClr val="FF0000"/>
                </a:solidFill>
              </a:rPr>
              <a:t>caricaturization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FF0000"/>
                </a:solidFill>
              </a:rPr>
              <a:t>marginalization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vilification to </a:t>
            </a:r>
          </a:p>
          <a:p>
            <a:pPr marL="342900" indent="-342900"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villainization</a:t>
            </a:r>
            <a:r>
              <a:rPr lang="en-US" dirty="0" smtClean="0">
                <a:solidFill>
                  <a:schemeClr val="bg1"/>
                </a:solidFill>
              </a:rPr>
              <a:t> to 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criminalization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elimination.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cannabisculture.com/files/images/71/blunt-ro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29" y="405281"/>
            <a:ext cx="4156427" cy="264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theistrepublic.com/sites/default/files/599995_417408261679372_64068712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43" y="3048000"/>
            <a:ext cx="6592712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3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76" y="256032"/>
            <a:ext cx="2372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6:11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000" y="1053985"/>
            <a:ext cx="360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chain </a:t>
            </a:r>
            <a:r>
              <a:rPr lang="en-US" dirty="0" smtClean="0">
                <a:solidFill>
                  <a:schemeClr val="bg1"/>
                </a:solidFill>
              </a:rPr>
              <a:t>of hatred moves from: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caricaturization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marginalization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FF0000"/>
                </a:solidFill>
              </a:rPr>
              <a:t>vilification to </a:t>
            </a:r>
          </a:p>
          <a:p>
            <a:pPr marL="342900" indent="-342900">
              <a:buAutoNum type="alphaLcParenR"/>
            </a:pPr>
            <a:r>
              <a:rPr lang="en-US" dirty="0" err="1" smtClean="0">
                <a:solidFill>
                  <a:srgbClr val="FF0000"/>
                </a:solidFill>
              </a:rPr>
              <a:t>villainization</a:t>
            </a:r>
            <a:r>
              <a:rPr lang="en-US" dirty="0" smtClean="0">
                <a:solidFill>
                  <a:srgbClr val="FF0000"/>
                </a:solidFill>
              </a:rPr>
              <a:t> to 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criminalization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elimination.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2.bp.blogspot.com/_3I6eIowAe7I/TD4p8ijT2kI/AAAAAAAAAxs/frIqlpLkCZM/s1600/Quit+Squirming+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36" y="1975557"/>
            <a:ext cx="6024532" cy="465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2524</TotalTime>
  <Words>6816</Words>
  <Application>Microsoft Office PowerPoint</Application>
  <PresentationFormat>On-screen Show (4:3)</PresentationFormat>
  <Paragraphs>1150</Paragraphs>
  <Slides>110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7" baseType="lpstr">
      <vt:lpstr>Adobe Gothic Std B</vt:lpstr>
      <vt:lpstr>Arial</vt:lpstr>
      <vt:lpstr>Calibri</vt:lpstr>
      <vt:lpstr>Calibri Light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Williamson</dc:creator>
  <cp:lastModifiedBy>Bob Williamson</cp:lastModifiedBy>
  <cp:revision>144</cp:revision>
  <dcterms:created xsi:type="dcterms:W3CDTF">2015-01-10T18:47:51Z</dcterms:created>
  <dcterms:modified xsi:type="dcterms:W3CDTF">2015-05-09T18:03:07Z</dcterms:modified>
</cp:coreProperties>
</file>