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537" r:id="rId2"/>
    <p:sldId id="543" r:id="rId3"/>
    <p:sldId id="542" r:id="rId4"/>
    <p:sldId id="539" r:id="rId5"/>
    <p:sldId id="538" r:id="rId6"/>
    <p:sldId id="540" r:id="rId7"/>
    <p:sldId id="544" r:id="rId8"/>
    <p:sldId id="545" r:id="rId9"/>
    <p:sldId id="530" r:id="rId10"/>
    <p:sldId id="547" r:id="rId11"/>
    <p:sldId id="548" r:id="rId12"/>
    <p:sldId id="541" r:id="rId13"/>
    <p:sldId id="546" r:id="rId14"/>
    <p:sldId id="4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 Williamson" initials="BW" lastIdx="2" clrIdx="0">
    <p:extLst>
      <p:ext uri="{19B8F6BF-5375-455C-9EA6-DF929625EA0E}">
        <p15:presenceInfo xmlns:p15="http://schemas.microsoft.com/office/powerpoint/2012/main" userId="72dbb6d809f7ed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2F20"/>
    <a:srgbClr val="507CFC"/>
    <a:srgbClr val="6D92F9"/>
    <a:srgbClr val="AD974F"/>
    <a:srgbClr val="A11B22"/>
    <a:srgbClr val="FCE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12004-F0A7-4D6E-BA60-57B6FFF1821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62C78-7329-41F9-B1A7-D49C430E5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8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4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7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8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2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2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3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0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96DEB-8711-483F-9A6B-D80848D032E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235" y="382504"/>
            <a:ext cx="5163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Bible Plus Ideas For January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235" y="1254589"/>
            <a:ext cx="51634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FFC000"/>
                </a:solidFill>
              </a:rPr>
              <a:t>1 &amp; 2 Corinthians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Holy Spirit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Church History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Habakkuk, Zephaniah, Nahum, Micah (2)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Any book of the Bible not yet covered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Origins of the Universe/Humanity in light of 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recent discovery / answers to scientific challenges (2)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Story of Joseph as a type of Jesus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5667" y="1254589"/>
            <a:ext cx="35210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FFC000"/>
                </a:solidFill>
              </a:rPr>
              <a:t>Ecclesiastes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Helping people overcome fear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Return to the Old testament after 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covering an Epistle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1Peter / Hosea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Feasts and their fulfillment in Christ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Qualifications for leadership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  <a:p>
            <a:pPr lvl="0"/>
            <a:r>
              <a:rPr lang="en-US" dirty="0">
                <a:solidFill>
                  <a:srgbClr val="FFC000"/>
                </a:solidFill>
              </a:rPr>
              <a:t>1Peter and 2Peter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393" y="5145716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2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245" y="896215"/>
            <a:ext cx="857951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the PURPOSE of the snake story?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(Hint … what door did it open?)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… once again, Paul leaves a community of gentiles in a better state than he found them. Is this a re-occurring theme in this book?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3126"/>
            <a:ext cx="9144000" cy="30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7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2438" y="-8627"/>
            <a:ext cx="10294793" cy="68666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970" y="250904"/>
            <a:ext cx="8579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Again … the value of encouragement … 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2370" y="897148"/>
            <a:ext cx="2979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- Jeremiah 32</a:t>
            </a:r>
          </a:p>
        </p:txBody>
      </p:sp>
    </p:spTree>
    <p:extLst>
      <p:ext uri="{BB962C8B-B14F-4D97-AF65-F5344CB8AC3E}">
        <p14:creationId xmlns:p14="http://schemas.microsoft.com/office/powerpoint/2010/main" val="389540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590" y="339372"/>
            <a:ext cx="263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Acts 28: No Bitterness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807" y="826778"/>
            <a:ext cx="85247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spite of who put Paul into such a difficult life situation, to whom 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does Paull first go to in Rome? Why?? 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086033"/>
              </p:ext>
            </p:extLst>
          </p:nvPr>
        </p:nvGraphicFramePr>
        <p:xfrm>
          <a:off x="8498" y="2582586"/>
          <a:ext cx="9135501" cy="4275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2698280" imgH="5942520" progId="Photoshop.Image.13">
                  <p:embed/>
                </p:oleObj>
              </mc:Choice>
              <mc:Fallback>
                <p:oleObj name="Image" r:id="rId3" imgW="12698280" imgH="5942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98" y="2582586"/>
                        <a:ext cx="9135501" cy="4275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5076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7766"/>
            <a:ext cx="5975230" cy="3361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600" y="175816"/>
            <a:ext cx="851540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Final Reflections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What kind of man was Paul?</a:t>
            </a:r>
          </a:p>
          <a:p>
            <a:r>
              <a:rPr lang="en-US" dirty="0">
                <a:solidFill>
                  <a:schemeClr val="bg1"/>
                </a:solidFill>
              </a:rPr>
              <a:t>- impressive neither in speech nor appearance (2 Corinthian 10:10)</a:t>
            </a:r>
          </a:p>
          <a:p>
            <a:r>
              <a:rPr lang="en-US" dirty="0">
                <a:solidFill>
                  <a:schemeClr val="bg1"/>
                </a:solidFill>
              </a:rPr>
              <a:t>- some kind of debilitating physical illness (Galatians 4:13, 2Corinth. 12:7-10)</a:t>
            </a:r>
          </a:p>
          <a:p>
            <a:r>
              <a:rPr lang="en-US" dirty="0">
                <a:solidFill>
                  <a:schemeClr val="bg1"/>
                </a:solidFill>
              </a:rPr>
              <a:t>- a man of passion (either for Jewish things or Christian things)</a:t>
            </a:r>
          </a:p>
          <a:p>
            <a:r>
              <a:rPr lang="en-US" dirty="0">
                <a:solidFill>
                  <a:schemeClr val="bg1"/>
                </a:solidFill>
              </a:rPr>
              <a:t>- grammatically, his style is odd:</a:t>
            </a:r>
          </a:p>
          <a:p>
            <a:r>
              <a:rPr lang="en-US" dirty="0">
                <a:solidFill>
                  <a:schemeClr val="bg1"/>
                </a:solidFill>
              </a:rPr>
              <a:t>	a) he often used a scribe to write his epistles (Amanuensis)</a:t>
            </a:r>
          </a:p>
          <a:p>
            <a:r>
              <a:rPr lang="en-US" dirty="0">
                <a:solidFill>
                  <a:schemeClr val="bg1"/>
                </a:solidFill>
              </a:rPr>
              <a:t>	b) he often, in the midst of a thought, moves quickly down a sub thought, </a:t>
            </a:r>
          </a:p>
          <a:p>
            <a:r>
              <a:rPr lang="en-US" dirty="0">
                <a:solidFill>
                  <a:schemeClr val="bg1"/>
                </a:solidFill>
              </a:rPr>
              <a:t>	never returning to his initial sentence - his writing is hard to follow at times</a:t>
            </a:r>
          </a:p>
          <a:p>
            <a:r>
              <a:rPr lang="en-US" dirty="0">
                <a:solidFill>
                  <a:schemeClr val="bg1"/>
                </a:solidFill>
              </a:rPr>
              <a:t>- he delighted in the fellowship of other Christians and he easily made friends</a:t>
            </a:r>
          </a:p>
          <a:p>
            <a:r>
              <a:rPr lang="en-US" dirty="0">
                <a:solidFill>
                  <a:schemeClr val="bg1"/>
                </a:solidFill>
              </a:rPr>
              <a:t>- his converts were his “pride and joy” ... mixing strong warnings with tender forgiveness </a:t>
            </a:r>
          </a:p>
          <a:p>
            <a:r>
              <a:rPr lang="en-US" dirty="0">
                <a:solidFill>
                  <a:schemeClr val="bg1"/>
                </a:solidFill>
              </a:rPr>
              <a:t>  and encouragement</a:t>
            </a:r>
          </a:p>
          <a:p>
            <a:r>
              <a:rPr lang="en-US" dirty="0">
                <a:solidFill>
                  <a:schemeClr val="bg1"/>
                </a:solidFill>
              </a:rPr>
              <a:t>- he saw no limits to the transforming power of the Lord Jesus Christ</a:t>
            </a:r>
          </a:p>
          <a:p>
            <a:r>
              <a:rPr lang="en-US" dirty="0">
                <a:solidFill>
                  <a:schemeClr val="bg1"/>
                </a:solidFill>
              </a:rPr>
              <a:t>- he passionately “trained” his own body such that he might live what he believed </a:t>
            </a:r>
          </a:p>
          <a:p>
            <a:r>
              <a:rPr lang="en-US" dirty="0">
                <a:solidFill>
                  <a:schemeClr val="bg1"/>
                </a:solidFill>
              </a:rPr>
              <a:t>   (1 Corinthians 9:19-27) ... and others would see 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4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447685"/>
              </p:ext>
            </p:extLst>
          </p:nvPr>
        </p:nvGraphicFramePr>
        <p:xfrm>
          <a:off x="0" y="2485255"/>
          <a:ext cx="91440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8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Satan's Attack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God's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 Intimidation (Acts</a:t>
                      </a:r>
                      <a:r>
                        <a:rPr lang="en-US" baseline="0" dirty="0"/>
                        <a:t> 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Courage, community, prayer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 Internal lies (Acts 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God's power roots out the evil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Attack and jail leaders (Acts 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Courage, obedience, external</a:t>
                      </a:r>
                      <a:r>
                        <a:rPr lang="en-US" baseline="0" dirty="0"/>
                        <a:t> help (Gamaliel)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Internal dissension (Acts 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Analyze,</a:t>
                      </a:r>
                      <a:r>
                        <a:rPr lang="en-US" baseline="0" dirty="0"/>
                        <a:t> strategize, actions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 Death of the first martyr (Acts 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Scatter, spread the Word</a:t>
                      </a:r>
                      <a:r>
                        <a:rPr lang="en-US" baseline="0" dirty="0"/>
                        <a:t>  </a:t>
                      </a:r>
                      <a:r>
                        <a:rPr lang="en-US" dirty="0"/>
                        <a:t>(Samaritans)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6. Jail and kill believers (Acts 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Salvation of</a:t>
                      </a:r>
                      <a:r>
                        <a:rPr lang="en-US" baseline="0" dirty="0"/>
                        <a:t> Saul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7. Prejudice (Acts 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Peter's vision and ministry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8. Attack</a:t>
                      </a:r>
                      <a:r>
                        <a:rPr lang="en-US" baseline="0" dirty="0"/>
                        <a:t> leaders (James killed, Peter jailed)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Supernatural release of 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9. Doctrinal problems (Acts 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Church council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10. The threat of the "unseen God"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	- where is He during trials?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Paul</a:t>
                      </a:r>
                      <a:r>
                        <a:rPr lang="en-US" baseline="0" dirty="0"/>
                        <a:t> would die; The church would grow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	- Is God good??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3" y="87089"/>
            <a:ext cx="4445977" cy="23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9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5596881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Paul's Roman Excursion (Acts 21:17-28:31)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/>
          <a:stretch/>
        </p:blipFill>
        <p:spPr>
          <a:xfrm>
            <a:off x="0" y="833037"/>
            <a:ext cx="8794376" cy="60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590" y="339372"/>
            <a:ext cx="2635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 the storm 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2126"/>
            <a:ext cx="4790347" cy="33458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2509" y="1049482"/>
            <a:ext cx="88426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Paul refuses to gloat! His first message is “Take Courage”. What message do people see in </a:t>
            </a:r>
          </a:p>
          <a:p>
            <a:r>
              <a:rPr lang="en-US" dirty="0">
                <a:solidFill>
                  <a:schemeClr val="bg1"/>
                </a:solidFill>
              </a:rPr>
              <a:t>   us on a daily basis?</a:t>
            </a:r>
          </a:p>
          <a:p>
            <a:r>
              <a:rPr lang="en-US" dirty="0">
                <a:solidFill>
                  <a:schemeClr val="bg1"/>
                </a:solidFill>
              </a:rPr>
              <a:t>- His second message is “Stay together in unity”. Is unity in the church something to be </a:t>
            </a:r>
          </a:p>
          <a:p>
            <a:r>
              <a:rPr lang="en-US" dirty="0">
                <a:solidFill>
                  <a:schemeClr val="bg1"/>
                </a:solidFill>
              </a:rPr>
              <a:t>   strived for? How would that be personally fleshed out by you?</a:t>
            </a:r>
          </a:p>
          <a:p>
            <a:r>
              <a:rPr lang="en-US" dirty="0">
                <a:solidFill>
                  <a:schemeClr val="bg1"/>
                </a:solidFill>
              </a:rPr>
              <a:t>- His third message is to “take food”. This is an incredibly practical advice. How practical are </a:t>
            </a:r>
          </a:p>
          <a:p>
            <a:r>
              <a:rPr lang="en-US" dirty="0">
                <a:solidFill>
                  <a:schemeClr val="bg1"/>
                </a:solidFill>
              </a:rPr>
              <a:t>   Christians today in terms of what the world sees? What does the fact that Paul makes a </a:t>
            </a:r>
          </a:p>
          <a:p>
            <a:r>
              <a:rPr lang="en-US" dirty="0">
                <a:solidFill>
                  <a:schemeClr val="bg1"/>
                </a:solidFill>
              </a:rPr>
              <a:t>   public show of his “prayer of thanksgiving” mean to you. What would an unsaved person </a:t>
            </a:r>
          </a:p>
          <a:p>
            <a:r>
              <a:rPr lang="en-US" dirty="0">
                <a:solidFill>
                  <a:schemeClr val="bg1"/>
                </a:solidFill>
              </a:rPr>
              <a:t>   think if they heard you pray out loud?</a:t>
            </a:r>
          </a:p>
          <a:p>
            <a:r>
              <a:rPr lang="en-US" dirty="0">
                <a:solidFill>
                  <a:schemeClr val="bg1"/>
                </a:solidFill>
              </a:rPr>
              <a:t>					- John Stott makes the statement that Paul </a:t>
            </a:r>
          </a:p>
          <a:p>
            <a:r>
              <a:rPr lang="en-US" dirty="0">
                <a:solidFill>
                  <a:schemeClr val="bg1"/>
                </a:solidFill>
              </a:rPr>
              <a:t>					was a “... man of God and a man of action, </a:t>
            </a:r>
          </a:p>
          <a:p>
            <a:r>
              <a:rPr lang="en-US" dirty="0">
                <a:solidFill>
                  <a:schemeClr val="bg1"/>
                </a:solidFill>
              </a:rPr>
              <a:t>					a man of the Spirit and of common sense”. </a:t>
            </a:r>
          </a:p>
          <a:p>
            <a:r>
              <a:rPr lang="en-US" dirty="0">
                <a:solidFill>
                  <a:schemeClr val="bg1"/>
                </a:solidFill>
              </a:rPr>
              <a:t>					Do you agree? Does this make his witness </a:t>
            </a:r>
          </a:p>
          <a:p>
            <a:r>
              <a:rPr lang="en-US" dirty="0">
                <a:solidFill>
                  <a:schemeClr val="bg1"/>
                </a:solidFill>
              </a:rPr>
              <a:t>					more attractive?</a:t>
            </a:r>
          </a:p>
          <a:p>
            <a:r>
              <a:rPr lang="en-US" dirty="0">
                <a:solidFill>
                  <a:schemeClr val="bg1"/>
                </a:solidFill>
              </a:rPr>
              <a:t>					- Why would God spare all the prisoners </a:t>
            </a:r>
          </a:p>
          <a:p>
            <a:r>
              <a:rPr lang="en-US" dirty="0">
                <a:solidFill>
                  <a:schemeClr val="bg1"/>
                </a:solidFill>
              </a:rPr>
              <a:t>					(man of which were going to Rome to die </a:t>
            </a:r>
          </a:p>
          <a:p>
            <a:r>
              <a:rPr lang="en-US" dirty="0">
                <a:solidFill>
                  <a:schemeClr val="bg1"/>
                </a:solidFill>
              </a:rPr>
              <a:t>					in the Arena anyway)?</a:t>
            </a:r>
          </a:p>
        </p:txBody>
      </p:sp>
    </p:spTree>
    <p:extLst>
      <p:ext uri="{BB962C8B-B14F-4D97-AF65-F5344CB8AC3E}">
        <p14:creationId xmlns:p14="http://schemas.microsoft.com/office/powerpoint/2010/main" val="135075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592"/>
            <a:ext cx="9144000" cy="609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590" y="339372"/>
            <a:ext cx="2635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Angels With 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66751" y="1042582"/>
            <a:ext cx="964882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	- according to Hebrews 1:14, they minister to human beings by:</a:t>
            </a:r>
          </a:p>
          <a:p>
            <a:r>
              <a:rPr lang="en-US" sz="1700" b="1" dirty="0"/>
              <a:t>	a) Giving instructions (Acts 8:26) ... ensure that these instructions are exactly in the will of </a:t>
            </a:r>
          </a:p>
          <a:p>
            <a:r>
              <a:rPr lang="en-US" sz="1700" b="1" dirty="0"/>
              <a:t>	the Lord without contradicting His Word</a:t>
            </a:r>
          </a:p>
          <a:p>
            <a:r>
              <a:rPr lang="en-US" sz="1700" b="1" dirty="0"/>
              <a:t>	b) Reveal God’s glory (Rev. 1:1-3)</a:t>
            </a:r>
          </a:p>
          <a:p>
            <a:r>
              <a:rPr lang="en-US" sz="1700" b="1" dirty="0"/>
              <a:t>	c) To announce judgment (Daniel 5:25-27)</a:t>
            </a:r>
          </a:p>
          <a:p>
            <a:r>
              <a:rPr lang="en-US" sz="1700" b="1" dirty="0"/>
              <a:t>	d) To strengthen (Matthew 4:11, Luke 22:42-43 - the word strengthen here, means to make </a:t>
            </a:r>
          </a:p>
          <a:p>
            <a:r>
              <a:rPr lang="en-US" sz="1700" b="1" dirty="0"/>
              <a:t>	strong inwardly!)</a:t>
            </a:r>
          </a:p>
          <a:p>
            <a:r>
              <a:rPr lang="en-US" sz="1700" b="1" dirty="0"/>
              <a:t>	e) Protection (2Kings 6:14-17)</a:t>
            </a:r>
          </a:p>
          <a:p>
            <a:r>
              <a:rPr lang="en-US" sz="1700" b="1" dirty="0"/>
              <a:t>	f) By observing us and promoting the will of the Lord (1Corinthians 4:9)</a:t>
            </a:r>
          </a:p>
          <a:p>
            <a:r>
              <a:rPr lang="en-US" sz="1700" b="1" dirty="0"/>
              <a:t> </a:t>
            </a:r>
          </a:p>
          <a:p>
            <a:r>
              <a:rPr lang="en-US" sz="1700" b="1" dirty="0"/>
              <a:t>	Angels Are Tools Of Judgment</a:t>
            </a:r>
          </a:p>
          <a:p>
            <a:r>
              <a:rPr lang="en-US" sz="1700" b="1" dirty="0"/>
              <a:t>	- see Hebrews 1:7</a:t>
            </a:r>
          </a:p>
          <a:p>
            <a:r>
              <a:rPr lang="en-US" sz="1700" b="1" dirty="0"/>
              <a:t>	- they warn of Judgment in Genesis 18</a:t>
            </a:r>
          </a:p>
          <a:p>
            <a:r>
              <a:rPr lang="en-US" sz="1700" b="1" dirty="0"/>
              <a:t>	- they bring judgment in 2Kings 19, 1 Chron. 21:16, Acts 12:22, Exodus 12:18-30 and Revelation</a:t>
            </a:r>
          </a:p>
          <a:p>
            <a:r>
              <a:rPr lang="en-US" sz="1700" b="1" dirty="0"/>
              <a:t>	- The Lord will assign angels to separate the sheep from the goats (Matt. 25)</a:t>
            </a:r>
          </a:p>
          <a:p>
            <a:r>
              <a:rPr lang="en-US" sz="1700" b="1" dirty="0"/>
              <a:t>	- note that Hell was created for the devil and his angels (Matthew 25:41)</a:t>
            </a:r>
          </a:p>
          <a:p>
            <a:r>
              <a:rPr lang="en-US" sz="1700" b="1" dirty="0"/>
              <a:t> 	- angels will be used to gather people (see Matthew 13:41-42, Matthew 24:40)</a:t>
            </a:r>
          </a:p>
          <a:p>
            <a:r>
              <a:rPr lang="en-US" sz="1700" b="1" dirty="0"/>
              <a:t> </a:t>
            </a:r>
          </a:p>
          <a:p>
            <a:r>
              <a:rPr lang="en-US" sz="1700" b="1" dirty="0"/>
              <a:t>	Angelic Power Over Us</a:t>
            </a:r>
          </a:p>
          <a:p>
            <a:r>
              <a:rPr lang="en-US" sz="1700" b="1" dirty="0"/>
              <a:t>	- Give no opportunity to the devil (Ephesians 4:27)</a:t>
            </a:r>
          </a:p>
          <a:p>
            <a:r>
              <a:rPr lang="en-US" sz="1700" b="1" dirty="0"/>
              <a:t>	- Be sober and vigilant (1 Peter 5:9)</a:t>
            </a:r>
          </a:p>
          <a:p>
            <a:r>
              <a:rPr lang="en-US" sz="1700" b="1" dirty="0"/>
              <a:t>	- Resist (James 4:27)</a:t>
            </a:r>
          </a:p>
        </p:txBody>
      </p:sp>
    </p:spTree>
    <p:extLst>
      <p:ext uri="{BB962C8B-B14F-4D97-AF65-F5344CB8AC3E}">
        <p14:creationId xmlns:p14="http://schemas.microsoft.com/office/powerpoint/2010/main" val="11051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590" y="339372"/>
            <a:ext cx="263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St. Paul's Bay … Malta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0" y="780482"/>
            <a:ext cx="4622502" cy="3068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29" y="1204396"/>
            <a:ext cx="4344518" cy="3254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23" y="3543687"/>
            <a:ext cx="4058816" cy="3044112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96997" y="5058253"/>
            <a:ext cx="3617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streams empty into this harbor, </a:t>
            </a:r>
          </a:p>
          <a:p>
            <a:r>
              <a:rPr lang="en-US" dirty="0">
                <a:solidFill>
                  <a:schemeClr val="bg1"/>
                </a:solidFill>
              </a:rPr>
              <a:t>producing a unique mud that would </a:t>
            </a:r>
          </a:p>
          <a:p>
            <a:r>
              <a:rPr lang="en-US" dirty="0">
                <a:solidFill>
                  <a:schemeClr val="bg1"/>
                </a:solidFill>
              </a:rPr>
              <a:t>hold a boat fast.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26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590" y="339372"/>
            <a:ext cx="263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Lessons In The Storm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807" y="826778"/>
            <a:ext cx="88694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God is sovereign and will prepare and accomplish whatever is necessary. </a:t>
            </a:r>
          </a:p>
          <a:p>
            <a:r>
              <a:rPr lang="en-US" dirty="0">
                <a:solidFill>
                  <a:schemeClr val="bg1"/>
                </a:solidFill>
              </a:rPr>
              <a:t>	Sometimes He calms the storms, sometimes He makes a path through it. </a:t>
            </a:r>
          </a:p>
          <a:p>
            <a:r>
              <a:rPr lang="en-US" dirty="0">
                <a:solidFill>
                  <a:schemeClr val="bg1"/>
                </a:solidFill>
              </a:rPr>
              <a:t>2. We may never know the reason for the storm, but be assured of the outcome. </a:t>
            </a:r>
          </a:p>
          <a:p>
            <a:r>
              <a:rPr lang="en-US" dirty="0">
                <a:solidFill>
                  <a:schemeClr val="bg1"/>
                </a:solidFill>
              </a:rPr>
              <a:t>3. Never stop being practical. Leadership surfaces in the storms. </a:t>
            </a:r>
          </a:p>
          <a:p>
            <a:r>
              <a:rPr lang="en-US" dirty="0">
                <a:solidFill>
                  <a:schemeClr val="bg1"/>
                </a:solidFill>
              </a:rPr>
              <a:t>4. God blesses those that reject Him for the sake of those who love Him.</a:t>
            </a:r>
          </a:p>
          <a:p>
            <a:r>
              <a:rPr lang="en-US" dirty="0">
                <a:solidFill>
                  <a:schemeClr val="bg1"/>
                </a:solidFill>
              </a:rPr>
              <a:t>					5. My words and actions communicate </a:t>
            </a:r>
          </a:p>
          <a:p>
            <a:r>
              <a:rPr lang="en-US" dirty="0">
                <a:solidFill>
                  <a:schemeClr val="bg1"/>
                </a:solidFill>
              </a:rPr>
              <a:t>					    hope (See Jer. 32:6-16)</a:t>
            </a:r>
          </a:p>
          <a:p>
            <a:r>
              <a:rPr lang="en-US" dirty="0">
                <a:solidFill>
                  <a:schemeClr val="bg1"/>
                </a:solidFill>
              </a:rPr>
              <a:t>					6. Do NOT discount human wisdom.</a:t>
            </a:r>
          </a:p>
          <a:p>
            <a:r>
              <a:rPr lang="en-US" dirty="0">
                <a:solidFill>
                  <a:schemeClr val="bg1"/>
                </a:solidFill>
              </a:rPr>
              <a:t>					7. Present a clear testimony.</a:t>
            </a:r>
          </a:p>
          <a:p>
            <a:r>
              <a:rPr lang="en-US" dirty="0">
                <a:solidFill>
                  <a:schemeClr val="bg1"/>
                </a:solidFill>
              </a:rPr>
              <a:t>					8. Note again Paul’s need for </a:t>
            </a:r>
          </a:p>
          <a:p>
            <a:r>
              <a:rPr lang="en-US" dirty="0">
                <a:solidFill>
                  <a:schemeClr val="bg1"/>
                </a:solidFill>
              </a:rPr>
              <a:t>					encouragement as the church came to him.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2649"/>
            <a:ext cx="4425351" cy="44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0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23201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590" y="339372"/>
            <a:ext cx="499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BE2F20"/>
                </a:solidFill>
              </a:rPr>
              <a:t>Snake Handling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545" y="1258099"/>
            <a:ext cx="87942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Mark 16:17-18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Note that this passage is highly contested due to lack of attestation in  multiple manuscript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can be said of “signs” of personal holiness? Does this prove my salvation? What does?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2875"/>
            <a:ext cx="64674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4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590" y="339372"/>
            <a:ext cx="499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BE2F20"/>
                </a:solidFill>
              </a:rPr>
              <a:t>Snake Handling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6" y="3794544"/>
            <a:ext cx="2276475" cy="285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7267" y="1529975"/>
            <a:ext cx="57215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George Went Hensley a short time before his death</a:t>
            </a:r>
          </a:p>
          <a:p>
            <a:r>
              <a:rPr lang="en-US" dirty="0">
                <a:solidFill>
                  <a:schemeClr val="bg1"/>
                </a:solidFill>
              </a:rPr>
              <a:t>Born	May 2, 1881</a:t>
            </a:r>
          </a:p>
          <a:p>
            <a:r>
              <a:rPr lang="en-US" dirty="0">
                <a:solidFill>
                  <a:schemeClr val="bg1"/>
                </a:solidFill>
              </a:rPr>
              <a:t>Scott County, Virginia</a:t>
            </a:r>
          </a:p>
          <a:p>
            <a:r>
              <a:rPr lang="en-US" dirty="0">
                <a:solidFill>
                  <a:schemeClr val="bg1"/>
                </a:solidFill>
              </a:rPr>
              <a:t>Died	July 25, 1955 (aged 74)</a:t>
            </a:r>
          </a:p>
          <a:p>
            <a:r>
              <a:rPr lang="en-US" dirty="0">
                <a:solidFill>
                  <a:schemeClr val="bg1"/>
                </a:solidFill>
              </a:rPr>
              <a:t>Calhoun County, Florida</a:t>
            </a:r>
          </a:p>
          <a:p>
            <a:r>
              <a:rPr lang="en-US" dirty="0">
                <a:solidFill>
                  <a:schemeClr val="bg1"/>
                </a:solidFill>
              </a:rPr>
              <a:t>Cause of Death: Snake Bite</a:t>
            </a:r>
          </a:p>
          <a:p>
            <a:r>
              <a:rPr lang="en-US" dirty="0">
                <a:solidFill>
                  <a:schemeClr val="bg1"/>
                </a:solidFill>
              </a:rPr>
              <a:t>Resting place	Calhoun County, Florida</a:t>
            </a:r>
          </a:p>
          <a:p>
            <a:r>
              <a:rPr lang="en-US" dirty="0">
                <a:solidFill>
                  <a:schemeClr val="bg1"/>
                </a:solidFill>
              </a:rPr>
              <a:t>Occupation	Evangelist</a:t>
            </a:r>
          </a:p>
          <a:p>
            <a:r>
              <a:rPr lang="en-US" dirty="0">
                <a:solidFill>
                  <a:schemeClr val="bg1"/>
                </a:solidFill>
              </a:rPr>
              <a:t>Organization	Church of God with Signs Following</a:t>
            </a:r>
          </a:p>
          <a:p>
            <a:r>
              <a:rPr lang="en-US" dirty="0">
                <a:solidFill>
                  <a:schemeClr val="bg1"/>
                </a:solidFill>
              </a:rPr>
              <a:t>Spouse(s)		Amanda </a:t>
            </a:r>
            <a:r>
              <a:rPr lang="en-US" dirty="0" err="1">
                <a:solidFill>
                  <a:schemeClr val="bg1"/>
                </a:solidFill>
              </a:rPr>
              <a:t>Winniger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		Irene </a:t>
            </a:r>
            <a:r>
              <a:rPr lang="en-US" dirty="0" err="1">
                <a:solidFill>
                  <a:schemeClr val="bg1"/>
                </a:solidFill>
              </a:rPr>
              <a:t>Klunzinger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		Inez Hutcheson</a:t>
            </a:r>
          </a:p>
          <a:p>
            <a:r>
              <a:rPr lang="en-US" dirty="0">
                <a:solidFill>
                  <a:schemeClr val="bg1"/>
                </a:solidFill>
              </a:rPr>
              <a:t>    		Sally Norman</a:t>
            </a:r>
          </a:p>
        </p:txBody>
      </p:sp>
    </p:spTree>
    <p:extLst>
      <p:ext uri="{BB962C8B-B14F-4D97-AF65-F5344CB8AC3E}">
        <p14:creationId xmlns:p14="http://schemas.microsoft.com/office/powerpoint/2010/main" val="4015315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14575"/>
            <a:ext cx="8477250" cy="454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1525" y="2802653"/>
            <a:ext cx="2635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Twins (Gemini) were </a:t>
            </a:r>
          </a:p>
          <a:p>
            <a:r>
              <a:rPr lang="en-US" dirty="0">
                <a:solidFill>
                  <a:schemeClr val="bg1"/>
                </a:solidFill>
              </a:rPr>
              <a:t>considered good fortune </a:t>
            </a:r>
          </a:p>
          <a:p>
            <a:r>
              <a:rPr lang="en-US" dirty="0">
                <a:solidFill>
                  <a:schemeClr val="bg1"/>
                </a:solidFill>
              </a:rPr>
              <a:t>for travelers.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0191"/>
            <a:ext cx="3705225" cy="2181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764" y="2466974"/>
            <a:ext cx="52387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95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6901</TotalTime>
  <Words>1330</Words>
  <Application>Microsoft Office PowerPoint</Application>
  <PresentationFormat>On-screen Show (4:3)</PresentationFormat>
  <Paragraphs>159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Williamson</dc:creator>
  <cp:lastModifiedBy>Bob Williamson</cp:lastModifiedBy>
  <cp:revision>411</cp:revision>
  <dcterms:created xsi:type="dcterms:W3CDTF">2017-02-25T19:57:17Z</dcterms:created>
  <dcterms:modified xsi:type="dcterms:W3CDTF">2023-05-09T01:46:17Z</dcterms:modified>
</cp:coreProperties>
</file>