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2"/>
  </p:notesMasterIdLst>
  <p:sldIdLst>
    <p:sldId id="471" r:id="rId2"/>
    <p:sldId id="256" r:id="rId3"/>
    <p:sldId id="257" r:id="rId4"/>
    <p:sldId id="472" r:id="rId5"/>
    <p:sldId id="473" r:id="rId6"/>
    <p:sldId id="474" r:id="rId7"/>
    <p:sldId id="475" r:id="rId8"/>
    <p:sldId id="258" r:id="rId9"/>
    <p:sldId id="388" r:id="rId10"/>
    <p:sldId id="465" r:id="rId11"/>
    <p:sldId id="462" r:id="rId12"/>
    <p:sldId id="476" r:id="rId13"/>
    <p:sldId id="466" r:id="rId14"/>
    <p:sldId id="468" r:id="rId15"/>
    <p:sldId id="461" r:id="rId16"/>
    <p:sldId id="469" r:id="rId17"/>
    <p:sldId id="389" r:id="rId18"/>
    <p:sldId id="478" r:id="rId19"/>
    <p:sldId id="488" r:id="rId20"/>
    <p:sldId id="479" r:id="rId21"/>
    <p:sldId id="480" r:id="rId22"/>
    <p:sldId id="481" r:id="rId23"/>
    <p:sldId id="483" r:id="rId24"/>
    <p:sldId id="482" r:id="rId25"/>
    <p:sldId id="485" r:id="rId26"/>
    <p:sldId id="484" r:id="rId27"/>
    <p:sldId id="489" r:id="rId28"/>
    <p:sldId id="490" r:id="rId29"/>
    <p:sldId id="486" r:id="rId30"/>
    <p:sldId id="487" r:id="rId31"/>
    <p:sldId id="491" r:id="rId32"/>
    <p:sldId id="492" r:id="rId33"/>
    <p:sldId id="493" r:id="rId34"/>
    <p:sldId id="494" r:id="rId35"/>
    <p:sldId id="495" r:id="rId36"/>
    <p:sldId id="496" r:id="rId37"/>
    <p:sldId id="497" r:id="rId38"/>
    <p:sldId id="499" r:id="rId39"/>
    <p:sldId id="498" r:id="rId40"/>
    <p:sldId id="500" r:id="rId41"/>
    <p:sldId id="501" r:id="rId42"/>
    <p:sldId id="502" r:id="rId43"/>
    <p:sldId id="503" r:id="rId44"/>
    <p:sldId id="504" r:id="rId45"/>
    <p:sldId id="477" r:id="rId46"/>
    <p:sldId id="512" r:id="rId47"/>
    <p:sldId id="513" r:id="rId48"/>
    <p:sldId id="514" r:id="rId49"/>
    <p:sldId id="515" r:id="rId50"/>
    <p:sldId id="510" r:id="rId51"/>
    <p:sldId id="511" r:id="rId52"/>
    <p:sldId id="505" r:id="rId53"/>
    <p:sldId id="506" r:id="rId54"/>
    <p:sldId id="507" r:id="rId55"/>
    <p:sldId id="508" r:id="rId56"/>
    <p:sldId id="516" r:id="rId57"/>
    <p:sldId id="517" r:id="rId58"/>
    <p:sldId id="520" r:id="rId59"/>
    <p:sldId id="518" r:id="rId60"/>
    <p:sldId id="522" r:id="rId61"/>
    <p:sldId id="521" r:id="rId62"/>
    <p:sldId id="524" r:id="rId63"/>
    <p:sldId id="523" r:id="rId64"/>
    <p:sldId id="527" r:id="rId65"/>
    <p:sldId id="528" r:id="rId66"/>
    <p:sldId id="525" r:id="rId67"/>
    <p:sldId id="526" r:id="rId68"/>
    <p:sldId id="532" r:id="rId69"/>
    <p:sldId id="533" r:id="rId70"/>
    <p:sldId id="534" r:id="rId71"/>
    <p:sldId id="535" r:id="rId72"/>
    <p:sldId id="529" r:id="rId73"/>
    <p:sldId id="531" r:id="rId74"/>
    <p:sldId id="536" r:id="rId75"/>
    <p:sldId id="537" r:id="rId76"/>
    <p:sldId id="539" r:id="rId77"/>
    <p:sldId id="538" r:id="rId78"/>
    <p:sldId id="530" r:id="rId79"/>
    <p:sldId id="540" r:id="rId80"/>
    <p:sldId id="541"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b Williamson" initials="BW" lastIdx="2" clrIdx="0">
    <p:extLst>
      <p:ext uri="{19B8F6BF-5375-455C-9EA6-DF929625EA0E}">
        <p15:presenceInfo xmlns:p15="http://schemas.microsoft.com/office/powerpoint/2012/main" userId="72dbb6d809f7ed9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07CFC"/>
    <a:srgbClr val="6D92F9"/>
    <a:srgbClr val="AD974F"/>
    <a:srgbClr val="A11B22"/>
    <a:srgbClr val="FCE76E"/>
    <a:srgbClr val="BE2F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2" autoAdjust="0"/>
    <p:restoredTop sz="94660"/>
  </p:normalViewPr>
  <p:slideViewPr>
    <p:cSldViewPr snapToGrid="0">
      <p:cViewPr varScale="1">
        <p:scale>
          <a:sx n="102" d="100"/>
          <a:sy n="102" d="100"/>
        </p:scale>
        <p:origin x="31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0-13T15:05:57.385" idx="2">
    <p:pos x="5655" y="572"/>
    <p:text/>
    <p:extLst>
      <p:ext uri="{C676402C-5697-4E1C-873F-D02D1690AC5C}">
        <p15:threadingInfo xmlns:p15="http://schemas.microsoft.com/office/powerpoint/2012/main" timeZoneBias="3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10-13T15:05:57.385" idx="2">
    <p:pos x="5655" y="572"/>
    <p:text/>
    <p:extLst>
      <p:ext uri="{C676402C-5697-4E1C-873F-D02D1690AC5C}">
        <p15:threadingInfo xmlns:p15="http://schemas.microsoft.com/office/powerpoint/2012/main" timeZoneBias="3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10-13T15:05:57.385" idx="2">
    <p:pos x="5655" y="572"/>
    <p:text/>
    <p:extLst>
      <p:ext uri="{C676402C-5697-4E1C-873F-D02D1690AC5C}">
        <p15:threadingInfo xmlns:p15="http://schemas.microsoft.com/office/powerpoint/2012/main" timeZoneBias="3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8-10-13T15:05:57.385" idx="2">
    <p:pos x="5655" y="572"/>
    <p:text/>
    <p:extLst>
      <p:ext uri="{C676402C-5697-4E1C-873F-D02D1690AC5C}">
        <p15:threadingInfo xmlns:p15="http://schemas.microsoft.com/office/powerpoint/2012/main" timeZoneBias="3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8-10-13T15:05:57.385" idx="2">
    <p:pos x="5655" y="572"/>
    <p:text/>
    <p:extLst>
      <p:ext uri="{C676402C-5697-4E1C-873F-D02D1690AC5C}">
        <p15:threadingInfo xmlns:p15="http://schemas.microsoft.com/office/powerpoint/2012/main" timeZoneBias="36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8-10-13T15:05:57.385" idx="2">
    <p:pos x="5655" y="572"/>
    <p:text/>
    <p:extLst>
      <p:ext uri="{C676402C-5697-4E1C-873F-D02D1690AC5C}">
        <p15:threadingInfo xmlns:p15="http://schemas.microsoft.com/office/powerpoint/2012/main" timeZoneBias="36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8-10-13T15:05:57.385" idx="2">
    <p:pos x="5655" y="572"/>
    <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A12004-F0A7-4D6E-BA60-57B6FFF18219}" type="datetimeFigureOut">
              <a:rPr lang="en-US" smtClean="0"/>
              <a:t>5/8/2023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F62C78-7329-41F9-B1A7-D49C430E51C9}" type="slidenum">
              <a:rPr lang="en-US" smtClean="0"/>
              <a:t>‹#›</a:t>
            </a:fld>
            <a:endParaRPr lang="en-US"/>
          </a:p>
        </p:txBody>
      </p:sp>
    </p:spTree>
    <p:extLst>
      <p:ext uri="{BB962C8B-B14F-4D97-AF65-F5344CB8AC3E}">
        <p14:creationId xmlns:p14="http://schemas.microsoft.com/office/powerpoint/2010/main" val="3745285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F62C78-7329-41F9-B1A7-D49C430E51C9}"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338419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996DEB-8711-483F-9A6B-D80848D032E1}"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A45B1-9367-40C2-9F7B-614972E27892}" type="slidenum">
              <a:rPr lang="en-US" smtClean="0"/>
              <a:t>‹#›</a:t>
            </a:fld>
            <a:endParaRPr lang="en-US"/>
          </a:p>
        </p:txBody>
      </p:sp>
    </p:spTree>
    <p:extLst>
      <p:ext uri="{BB962C8B-B14F-4D97-AF65-F5344CB8AC3E}">
        <p14:creationId xmlns:p14="http://schemas.microsoft.com/office/powerpoint/2010/main" val="2790043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996DEB-8711-483F-9A6B-D80848D032E1}"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A45B1-9367-40C2-9F7B-614972E27892}" type="slidenum">
              <a:rPr lang="en-US" smtClean="0"/>
              <a:t>‹#›</a:t>
            </a:fld>
            <a:endParaRPr lang="en-US"/>
          </a:p>
        </p:txBody>
      </p:sp>
    </p:spTree>
    <p:extLst>
      <p:ext uri="{BB962C8B-B14F-4D97-AF65-F5344CB8AC3E}">
        <p14:creationId xmlns:p14="http://schemas.microsoft.com/office/powerpoint/2010/main" val="3975669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996DEB-8711-483F-9A6B-D80848D032E1}"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A45B1-9367-40C2-9F7B-614972E27892}" type="slidenum">
              <a:rPr lang="en-US" smtClean="0"/>
              <a:t>‹#›</a:t>
            </a:fld>
            <a:endParaRPr lang="en-US"/>
          </a:p>
        </p:txBody>
      </p:sp>
    </p:spTree>
    <p:extLst>
      <p:ext uri="{BB962C8B-B14F-4D97-AF65-F5344CB8AC3E}">
        <p14:creationId xmlns:p14="http://schemas.microsoft.com/office/powerpoint/2010/main" val="1709153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996DEB-8711-483F-9A6B-D80848D032E1}"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A45B1-9367-40C2-9F7B-614972E27892}" type="slidenum">
              <a:rPr lang="en-US" smtClean="0"/>
              <a:t>‹#›</a:t>
            </a:fld>
            <a:endParaRPr lang="en-US"/>
          </a:p>
        </p:txBody>
      </p:sp>
    </p:spTree>
    <p:extLst>
      <p:ext uri="{BB962C8B-B14F-4D97-AF65-F5344CB8AC3E}">
        <p14:creationId xmlns:p14="http://schemas.microsoft.com/office/powerpoint/2010/main" val="3520776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996DEB-8711-483F-9A6B-D80848D032E1}"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A45B1-9367-40C2-9F7B-614972E27892}" type="slidenum">
              <a:rPr lang="en-US" smtClean="0"/>
              <a:t>‹#›</a:t>
            </a:fld>
            <a:endParaRPr lang="en-US"/>
          </a:p>
        </p:txBody>
      </p:sp>
    </p:spTree>
    <p:extLst>
      <p:ext uri="{BB962C8B-B14F-4D97-AF65-F5344CB8AC3E}">
        <p14:creationId xmlns:p14="http://schemas.microsoft.com/office/powerpoint/2010/main" val="2080975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996DEB-8711-483F-9A6B-D80848D032E1}"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2A45B1-9367-40C2-9F7B-614972E27892}" type="slidenum">
              <a:rPr lang="en-US" smtClean="0"/>
              <a:t>‹#›</a:t>
            </a:fld>
            <a:endParaRPr lang="en-US"/>
          </a:p>
        </p:txBody>
      </p:sp>
    </p:spTree>
    <p:extLst>
      <p:ext uri="{BB962C8B-B14F-4D97-AF65-F5344CB8AC3E}">
        <p14:creationId xmlns:p14="http://schemas.microsoft.com/office/powerpoint/2010/main" val="2999382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996DEB-8711-483F-9A6B-D80848D032E1}" type="datetimeFigureOut">
              <a:rPr lang="en-US" smtClean="0"/>
              <a:t>5/8/2023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2A45B1-9367-40C2-9F7B-614972E27892}" type="slidenum">
              <a:rPr lang="en-US" smtClean="0"/>
              <a:t>‹#›</a:t>
            </a:fld>
            <a:endParaRPr lang="en-US"/>
          </a:p>
        </p:txBody>
      </p:sp>
    </p:spTree>
    <p:extLst>
      <p:ext uri="{BB962C8B-B14F-4D97-AF65-F5344CB8AC3E}">
        <p14:creationId xmlns:p14="http://schemas.microsoft.com/office/powerpoint/2010/main" val="298824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996DEB-8711-483F-9A6B-D80848D032E1}" type="datetimeFigureOut">
              <a:rPr lang="en-US" smtClean="0"/>
              <a:t>5/8/2023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2A45B1-9367-40C2-9F7B-614972E27892}" type="slidenum">
              <a:rPr lang="en-US" smtClean="0"/>
              <a:t>‹#›</a:t>
            </a:fld>
            <a:endParaRPr lang="en-US"/>
          </a:p>
        </p:txBody>
      </p:sp>
    </p:spTree>
    <p:extLst>
      <p:ext uri="{BB962C8B-B14F-4D97-AF65-F5344CB8AC3E}">
        <p14:creationId xmlns:p14="http://schemas.microsoft.com/office/powerpoint/2010/main" val="2651225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996DEB-8711-483F-9A6B-D80848D032E1}" type="datetimeFigureOut">
              <a:rPr lang="en-US" smtClean="0"/>
              <a:t>5/8/2023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2A45B1-9367-40C2-9F7B-614972E27892}" type="slidenum">
              <a:rPr lang="en-US" smtClean="0"/>
              <a:t>‹#›</a:t>
            </a:fld>
            <a:endParaRPr lang="en-US"/>
          </a:p>
        </p:txBody>
      </p:sp>
    </p:spTree>
    <p:extLst>
      <p:ext uri="{BB962C8B-B14F-4D97-AF65-F5344CB8AC3E}">
        <p14:creationId xmlns:p14="http://schemas.microsoft.com/office/powerpoint/2010/main" val="3375624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996DEB-8711-483F-9A6B-D80848D032E1}"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2A45B1-9367-40C2-9F7B-614972E27892}" type="slidenum">
              <a:rPr lang="en-US" smtClean="0"/>
              <a:t>‹#›</a:t>
            </a:fld>
            <a:endParaRPr lang="en-US"/>
          </a:p>
        </p:txBody>
      </p:sp>
    </p:spTree>
    <p:extLst>
      <p:ext uri="{BB962C8B-B14F-4D97-AF65-F5344CB8AC3E}">
        <p14:creationId xmlns:p14="http://schemas.microsoft.com/office/powerpoint/2010/main" val="3195539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996DEB-8711-483F-9A6B-D80848D032E1}"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2A45B1-9367-40C2-9F7B-614972E27892}" type="slidenum">
              <a:rPr lang="en-US" smtClean="0"/>
              <a:t>‹#›</a:t>
            </a:fld>
            <a:endParaRPr lang="en-US"/>
          </a:p>
        </p:txBody>
      </p:sp>
    </p:spTree>
    <p:extLst>
      <p:ext uri="{BB962C8B-B14F-4D97-AF65-F5344CB8AC3E}">
        <p14:creationId xmlns:p14="http://schemas.microsoft.com/office/powerpoint/2010/main" val="1157306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996DEB-8711-483F-9A6B-D80848D032E1}" type="datetimeFigureOut">
              <a:rPr lang="en-US" smtClean="0"/>
              <a:t>5/8/2023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2A45B1-9367-40C2-9F7B-614972E27892}" type="slidenum">
              <a:rPr lang="en-US" smtClean="0"/>
              <a:t>‹#›</a:t>
            </a:fld>
            <a:endParaRPr lang="en-US"/>
          </a:p>
        </p:txBody>
      </p:sp>
    </p:spTree>
    <p:extLst>
      <p:ext uri="{BB962C8B-B14F-4D97-AF65-F5344CB8AC3E}">
        <p14:creationId xmlns:p14="http://schemas.microsoft.com/office/powerpoint/2010/main" val="993862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comments" Target="../comments/commen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comments" Target="../comments/comment3.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comments" Target="../comments/comment4.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comments" Target="../comments/commen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comments" Target="../comments/comment6.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comments" Target="../comments/commen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1.jpg"/><Relationship Id="rId5" Type="http://schemas.openxmlformats.org/officeDocument/2006/relationships/image" Target="../media/image50.jpeg"/><Relationship Id="rId4" Type="http://schemas.openxmlformats.org/officeDocument/2006/relationships/image" Target="../media/image49.jpeg"/></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eg"/></Relationships>
</file>

<file path=ppt/slides/_rels/slide5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4.png"/></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79.wmf"/></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316481" y="165464"/>
            <a:ext cx="6763702" cy="5081956"/>
          </a:xfrm>
          <a:prstGeom prst="rect">
            <a:avLst/>
          </a:prstGeom>
        </p:spPr>
      </p:pic>
      <p:pic>
        <p:nvPicPr>
          <p:cNvPr id="7" name="Picture 6"/>
          <p:cNvPicPr>
            <a:picLocks noChangeAspect="1"/>
          </p:cNvPicPr>
          <p:nvPr/>
        </p:nvPicPr>
        <p:blipFill>
          <a:blip r:embed="rId5"/>
          <a:stretch>
            <a:fillRect/>
          </a:stretch>
        </p:blipFill>
        <p:spPr>
          <a:xfrm>
            <a:off x="343116" y="3425089"/>
            <a:ext cx="3248298" cy="3359759"/>
          </a:xfrm>
          <a:prstGeom prst="rect">
            <a:avLst/>
          </a:prstGeom>
          <a:effectLst>
            <a:outerShdw blurRad="76200" dist="38100" dir="2700000" sx="101000" sy="101000" algn="tl" rotWithShape="0">
              <a:prstClr val="black">
                <a:alpha val="40000"/>
              </a:prstClr>
            </a:outerShdw>
          </a:effectLst>
        </p:spPr>
      </p:pic>
      <p:sp>
        <p:nvSpPr>
          <p:cNvPr id="8" name="TextBox 7"/>
          <p:cNvSpPr txBox="1"/>
          <p:nvPr/>
        </p:nvSpPr>
        <p:spPr>
          <a:xfrm>
            <a:off x="4249783" y="5648902"/>
            <a:ext cx="4097788" cy="584775"/>
          </a:xfrm>
          <a:prstGeom prst="rect">
            <a:avLst/>
          </a:prstGeom>
          <a:noFill/>
        </p:spPr>
        <p:txBody>
          <a:bodyPr wrap="none" rtlCol="0">
            <a:spAutoFit/>
          </a:bodyPr>
          <a:lstStyle/>
          <a:p>
            <a:r>
              <a:rPr lang="en-US" sz="3200" dirty="0">
                <a:solidFill>
                  <a:prstClr val="white"/>
                </a:solidFill>
              </a:rPr>
              <a:t>www.williamsonit.ca/ss</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83" y="165464"/>
            <a:ext cx="3910899" cy="3107611"/>
          </a:xfrm>
          <a:prstGeom prst="rect">
            <a:avLst/>
          </a:prstGeom>
          <a:effectLst>
            <a:outerShdw blurRad="76200" dist="38100" dir="2700000" sx="101000" sy="101000" algn="tl" rotWithShape="0">
              <a:prstClr val="black">
                <a:alpha val="40000"/>
              </a:prstClr>
            </a:outerShdw>
          </a:effectLst>
        </p:spPr>
      </p:pic>
    </p:spTree>
    <p:extLst>
      <p:ext uri="{BB962C8B-B14F-4D97-AF65-F5344CB8AC3E}">
        <p14:creationId xmlns:p14="http://schemas.microsoft.com/office/powerpoint/2010/main" val="2347820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667264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Third Missionary Journey (Acts 18:23-21:16)</a:t>
            </a:r>
          </a:p>
        </p:txBody>
      </p:sp>
      <p:sp>
        <p:nvSpPr>
          <p:cNvPr id="5" name="Rectangle 4"/>
          <p:cNvSpPr/>
          <p:nvPr/>
        </p:nvSpPr>
        <p:spPr>
          <a:xfrm>
            <a:off x="72345" y="984282"/>
            <a:ext cx="8980215" cy="4893647"/>
          </a:xfrm>
          <a:prstGeom prst="rect">
            <a:avLst/>
          </a:prstGeom>
        </p:spPr>
        <p:txBody>
          <a:bodyPr wrap="none">
            <a:spAutoFit/>
          </a:bodyPr>
          <a:lstStyle/>
          <a:p>
            <a:r>
              <a:rPr lang="en-US" sz="3200" dirty="0">
                <a:solidFill>
                  <a:schemeClr val="bg1"/>
                </a:solidFill>
              </a:rPr>
              <a:t>Themes of this journey: growth and encouragement!</a:t>
            </a:r>
          </a:p>
          <a:p>
            <a:r>
              <a:rPr lang="en-US" sz="2000" dirty="0">
                <a:solidFill>
                  <a:schemeClr val="bg1"/>
                </a:solidFill>
              </a:rPr>
              <a:t>- Paul leaves from Antioch ... But will never return.</a:t>
            </a:r>
          </a:p>
          <a:p>
            <a:r>
              <a:rPr lang="en-US" sz="2000" dirty="0">
                <a:solidFill>
                  <a:schemeClr val="bg1"/>
                </a:solidFill>
              </a:rPr>
              <a:t>	God does not promise to leave us where He found us!</a:t>
            </a:r>
          </a:p>
          <a:p>
            <a:r>
              <a:rPr lang="en-US" sz="2000" dirty="0">
                <a:solidFill>
                  <a:schemeClr val="bg1"/>
                </a:solidFill>
              </a:rPr>
              <a:t>	Note also … no peer companion this time</a:t>
            </a:r>
          </a:p>
          <a:p>
            <a:r>
              <a:rPr lang="en-US" sz="2000" dirty="0">
                <a:solidFill>
                  <a:schemeClr val="bg1"/>
                </a:solidFill>
              </a:rPr>
              <a:t>- Apollos .. The torch is passed to the next generation</a:t>
            </a:r>
          </a:p>
          <a:p>
            <a:r>
              <a:rPr lang="en-US" sz="2000" dirty="0">
                <a:solidFill>
                  <a:schemeClr val="bg1"/>
                </a:solidFill>
              </a:rPr>
              <a:t>- No new churches … but strengthening</a:t>
            </a:r>
          </a:p>
          <a:p>
            <a:r>
              <a:rPr lang="en-US" sz="2000" dirty="0">
                <a:solidFill>
                  <a:schemeClr val="bg1"/>
                </a:solidFill>
              </a:rPr>
              <a:t>- Those that needed to let go of Paul</a:t>
            </a:r>
          </a:p>
          <a:p>
            <a:r>
              <a:rPr lang="en-US" sz="2000" dirty="0">
                <a:solidFill>
                  <a:schemeClr val="bg1"/>
                </a:solidFill>
              </a:rPr>
              <a:t>- Paul himself, on his journey to Jerusalem</a:t>
            </a:r>
          </a:p>
          <a:p>
            <a:r>
              <a:rPr lang="en-US" sz="2000" dirty="0">
                <a:solidFill>
                  <a:schemeClr val="bg1"/>
                </a:solidFill>
              </a:rPr>
              <a:t>	- this is not unlike that of Jesus</a:t>
            </a:r>
          </a:p>
          <a:p>
            <a:r>
              <a:rPr lang="en-US" sz="2000" dirty="0">
                <a:solidFill>
                  <a:schemeClr val="bg1"/>
                </a:solidFill>
              </a:rPr>
              <a:t>	- Paul will send two of his disciples to prepare the way … like Christ</a:t>
            </a:r>
          </a:p>
          <a:p>
            <a:r>
              <a:rPr lang="en-US" sz="2000" dirty="0">
                <a:solidFill>
                  <a:schemeClr val="bg1"/>
                </a:solidFill>
              </a:rPr>
              <a:t>	- He will receive prophecy that if he goes to Jerusalem … he will die. </a:t>
            </a:r>
          </a:p>
          <a:p>
            <a:r>
              <a:rPr lang="en-US" sz="2000" dirty="0">
                <a:solidFill>
                  <a:schemeClr val="bg1"/>
                </a:solidFill>
              </a:rPr>
              <a:t>- Teaching required:</a:t>
            </a:r>
          </a:p>
          <a:p>
            <a:r>
              <a:rPr lang="en-US" sz="2000" dirty="0">
                <a:solidFill>
                  <a:schemeClr val="bg1"/>
                </a:solidFill>
              </a:rPr>
              <a:t>					- Apollos</a:t>
            </a:r>
          </a:p>
          <a:p>
            <a:r>
              <a:rPr lang="en-US" sz="2000" dirty="0">
                <a:solidFill>
                  <a:schemeClr val="bg1"/>
                </a:solidFill>
              </a:rPr>
              <a:t>					- Disciples re: Holy Spirit</a:t>
            </a:r>
          </a:p>
          <a:p>
            <a:r>
              <a:rPr lang="en-US" sz="2000" dirty="0">
                <a:solidFill>
                  <a:schemeClr val="bg1"/>
                </a:solidFill>
              </a:rPr>
              <a:t>					- Seven Sons of </a:t>
            </a:r>
            <a:r>
              <a:rPr lang="en-US" sz="2000" dirty="0" err="1">
                <a:solidFill>
                  <a:schemeClr val="bg1"/>
                </a:solidFill>
              </a:rPr>
              <a:t>Sceva</a:t>
            </a:r>
            <a:endParaRPr lang="en-US" sz="2000" dirty="0">
              <a:solidFill>
                <a:schemeClr val="bg1"/>
              </a:solidFill>
            </a:endParaRPr>
          </a:p>
        </p:txBody>
      </p:sp>
    </p:spTree>
    <p:extLst>
      <p:ext uri="{BB962C8B-B14F-4D97-AF65-F5344CB8AC3E}">
        <p14:creationId xmlns:p14="http://schemas.microsoft.com/office/powerpoint/2010/main" val="2612361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6672646" cy="830997"/>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Third Missionary Journey: Ephesus </a:t>
            </a:r>
          </a:p>
          <a:p>
            <a:r>
              <a:rPr lang="en-US" sz="2400" dirty="0">
                <a:solidFill>
                  <a:schemeClr val="bg1"/>
                </a:solidFill>
              </a:rPr>
              <a:t>(Acts 18:24-25)</a:t>
            </a:r>
          </a:p>
        </p:txBody>
      </p:sp>
      <p:pic>
        <p:nvPicPr>
          <p:cNvPr id="7" name="Picture 6"/>
          <p:cNvPicPr>
            <a:picLocks noChangeAspect="1"/>
          </p:cNvPicPr>
          <p:nvPr/>
        </p:nvPicPr>
        <p:blipFill>
          <a:blip r:embed="rId3"/>
          <a:stretch>
            <a:fillRect/>
          </a:stretch>
        </p:blipFill>
        <p:spPr>
          <a:xfrm>
            <a:off x="0" y="3310128"/>
            <a:ext cx="3547872" cy="3547872"/>
          </a:xfrm>
          <a:prstGeom prst="rect">
            <a:avLst/>
          </a:prstGeom>
        </p:spPr>
      </p:pic>
      <p:sp>
        <p:nvSpPr>
          <p:cNvPr id="8" name="Rectangle 7"/>
          <p:cNvSpPr/>
          <p:nvPr/>
        </p:nvSpPr>
        <p:spPr>
          <a:xfrm>
            <a:off x="738274" y="1196034"/>
            <a:ext cx="7249357" cy="2062103"/>
          </a:xfrm>
          <a:prstGeom prst="rect">
            <a:avLst/>
          </a:prstGeom>
        </p:spPr>
        <p:txBody>
          <a:bodyPr wrap="none">
            <a:spAutoFit/>
          </a:bodyPr>
          <a:lstStyle/>
          <a:p>
            <a:r>
              <a:rPr lang="en-US" sz="3200" dirty="0">
                <a:solidFill>
                  <a:schemeClr val="bg1"/>
                </a:solidFill>
              </a:rPr>
              <a:t>What made Apollos such a great teacher?</a:t>
            </a:r>
          </a:p>
          <a:p>
            <a:pPr marL="457200" indent="-457200">
              <a:buAutoNum type="alphaLcParenR"/>
            </a:pPr>
            <a:r>
              <a:rPr lang="en-US" sz="2400" dirty="0">
                <a:solidFill>
                  <a:schemeClr val="bg1"/>
                </a:solidFill>
              </a:rPr>
              <a:t>He came … he was present</a:t>
            </a:r>
          </a:p>
          <a:p>
            <a:pPr marL="457200" indent="-457200">
              <a:buAutoNum type="alphaLcParenR"/>
            </a:pPr>
            <a:r>
              <a:rPr lang="en-US" sz="2400" dirty="0">
                <a:solidFill>
                  <a:schemeClr val="bg1"/>
                </a:solidFill>
              </a:rPr>
              <a:t>He was learned, well instructed</a:t>
            </a:r>
          </a:p>
          <a:p>
            <a:pPr marL="457200" indent="-457200">
              <a:buAutoNum type="alphaLcParenR"/>
            </a:pPr>
            <a:r>
              <a:rPr lang="en-US" sz="2400" dirty="0">
                <a:solidFill>
                  <a:schemeClr val="bg1"/>
                </a:solidFill>
              </a:rPr>
              <a:t>He was passionate</a:t>
            </a:r>
          </a:p>
          <a:p>
            <a:pPr marL="457200" indent="-457200">
              <a:buAutoNum type="alphaLcParenR"/>
            </a:pPr>
            <a:r>
              <a:rPr lang="en-US" sz="2400" dirty="0">
                <a:solidFill>
                  <a:schemeClr val="bg1"/>
                </a:solidFill>
              </a:rPr>
              <a:t>He presented Christ clearly (pedagogy)</a:t>
            </a:r>
          </a:p>
        </p:txBody>
      </p:sp>
      <p:sp>
        <p:nvSpPr>
          <p:cNvPr id="9" name="Rectangle 8"/>
          <p:cNvSpPr/>
          <p:nvPr/>
        </p:nvSpPr>
        <p:spPr>
          <a:xfrm>
            <a:off x="3988619" y="4306518"/>
            <a:ext cx="4668714" cy="1077218"/>
          </a:xfrm>
          <a:prstGeom prst="rect">
            <a:avLst/>
          </a:prstGeom>
        </p:spPr>
        <p:txBody>
          <a:bodyPr wrap="none">
            <a:spAutoFit/>
          </a:bodyPr>
          <a:lstStyle/>
          <a:p>
            <a:r>
              <a:rPr lang="en-US" sz="3200" dirty="0">
                <a:solidFill>
                  <a:srgbClr val="AD974F"/>
                </a:solidFill>
              </a:rPr>
              <a:t>What made your favourite </a:t>
            </a:r>
          </a:p>
          <a:p>
            <a:r>
              <a:rPr lang="en-US" sz="3200" dirty="0">
                <a:solidFill>
                  <a:srgbClr val="AD974F"/>
                </a:solidFill>
              </a:rPr>
              <a:t>teachers special?</a:t>
            </a:r>
            <a:endParaRPr lang="en-US" sz="2400" dirty="0">
              <a:solidFill>
                <a:srgbClr val="AD974F"/>
              </a:solidFill>
            </a:endParaRPr>
          </a:p>
        </p:txBody>
      </p:sp>
    </p:spTree>
    <p:extLst>
      <p:ext uri="{BB962C8B-B14F-4D97-AF65-F5344CB8AC3E}">
        <p14:creationId xmlns:p14="http://schemas.microsoft.com/office/powerpoint/2010/main" val="3795519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6672646" cy="830997"/>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Third Missionary Journey: Ephesus </a:t>
            </a:r>
          </a:p>
          <a:p>
            <a:r>
              <a:rPr lang="en-US" sz="2400" dirty="0">
                <a:solidFill>
                  <a:schemeClr val="bg1"/>
                </a:solidFill>
              </a:rPr>
              <a:t>(Acts 18:24-25)</a:t>
            </a:r>
          </a:p>
        </p:txBody>
      </p:sp>
      <p:sp>
        <p:nvSpPr>
          <p:cNvPr id="8" name="Rectangle 7"/>
          <p:cNvSpPr/>
          <p:nvPr/>
        </p:nvSpPr>
        <p:spPr>
          <a:xfrm>
            <a:off x="591970" y="1402070"/>
            <a:ext cx="4360296" cy="584775"/>
          </a:xfrm>
          <a:prstGeom prst="rect">
            <a:avLst/>
          </a:prstGeom>
        </p:spPr>
        <p:txBody>
          <a:bodyPr wrap="none">
            <a:spAutoFit/>
          </a:bodyPr>
          <a:lstStyle/>
          <a:p>
            <a:r>
              <a:rPr lang="en-US" sz="3200" dirty="0">
                <a:solidFill>
                  <a:schemeClr val="bg1"/>
                </a:solidFill>
              </a:rPr>
              <a:t>Apollos went to Achaia</a:t>
            </a:r>
            <a:r>
              <a:rPr lang="en-US" sz="2400" dirty="0">
                <a:solidFill>
                  <a:schemeClr val="bg1"/>
                </a:solidFill>
              </a:rPr>
              <a:t> … </a:t>
            </a:r>
            <a:endParaRPr lang="en-US" sz="3200" dirty="0">
              <a:solidFill>
                <a:schemeClr val="bg1"/>
              </a:solidFill>
            </a:endParaRPr>
          </a:p>
        </p:txBody>
      </p:sp>
      <p:sp>
        <p:nvSpPr>
          <p:cNvPr id="4" name="Rectangle 1"/>
          <p:cNvSpPr>
            <a:spLocks noChangeArrowheads="1"/>
          </p:cNvSpPr>
          <p:nvPr/>
        </p:nvSpPr>
        <p:spPr bwMode="auto">
          <a:xfrm>
            <a:off x="230178" y="200409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2400" dirty="0">
                <a:solidFill>
                  <a:srgbClr val="005D9B"/>
                </a:solidFill>
                <a:latin typeface="Source Sans Pro"/>
              </a:rPr>
              <a:t>1 Corinthians 3:5 (NIV)</a:t>
            </a:r>
          </a:p>
          <a:p>
            <a:pPr lvl="0"/>
            <a:r>
              <a:rPr lang="en-US" altLang="en-US" sz="2400" dirty="0">
                <a:solidFill>
                  <a:srgbClr val="005D9B"/>
                </a:solidFill>
                <a:latin typeface="Source Sans Pro"/>
              </a:rPr>
              <a:t> What, after all, is Apollos? And what is Paul? Only servants, through whom you came to believe—as the Lord has assigned </a:t>
            </a:r>
          </a:p>
          <a:p>
            <a:pPr lvl="0"/>
            <a:r>
              <a:rPr lang="en-US" altLang="en-US" sz="2400" dirty="0">
                <a:solidFill>
                  <a:srgbClr val="005D9B"/>
                </a:solidFill>
                <a:latin typeface="Source Sans Pro"/>
              </a:rPr>
              <a:t>to each his task</a:t>
            </a:r>
            <a:r>
              <a:rPr lang="en-US" altLang="en-US" sz="1000" dirty="0">
                <a:solidFill>
                  <a:srgbClr val="005D9B"/>
                </a:solidFill>
                <a:latin typeface="Source Sans Pro"/>
              </a:rPr>
              <a:t>.</a:t>
            </a:r>
          </a:p>
        </p:txBody>
      </p:sp>
      <p:sp>
        <p:nvSpPr>
          <p:cNvPr id="10" name="TextBox 9"/>
          <p:cNvSpPr txBox="1"/>
          <p:nvPr/>
        </p:nvSpPr>
        <p:spPr>
          <a:xfrm>
            <a:off x="3915141" y="4170905"/>
            <a:ext cx="474950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lvl="0" eaLnBrk="0" fontAlgn="base" hangingPunct="0">
              <a:spcBef>
                <a:spcPct val="0"/>
              </a:spcBef>
              <a:spcAft>
                <a:spcPct val="0"/>
              </a:spcAft>
              <a:defRPr sz="2400">
                <a:solidFill>
                  <a:srgbClr val="005D9B"/>
                </a:solidFill>
                <a:latin typeface="Source Sans Pro"/>
              </a:defRPr>
            </a:lvl1pPr>
            <a:lvl2pPr eaLnBrk="0" fontAlgn="base" hangingPunct="0">
              <a:spcBef>
                <a:spcPct val="0"/>
              </a:spcBef>
              <a:spcAft>
                <a:spcPct val="0"/>
              </a:spcAft>
              <a:defRPr>
                <a:latin typeface="Arial" panose="020B0604020202020204" pitchFamily="34" charset="0"/>
              </a:defRPr>
            </a:lvl2pPr>
            <a:lvl3pPr eaLnBrk="0" fontAlgn="base" hangingPunct="0">
              <a:spcBef>
                <a:spcPct val="0"/>
              </a:spcBef>
              <a:spcAft>
                <a:spcPct val="0"/>
              </a:spcAft>
              <a:defRPr>
                <a:latin typeface="Arial" panose="020B0604020202020204" pitchFamily="34" charset="0"/>
              </a:defRPr>
            </a:lvl3pPr>
            <a:lvl4pPr eaLnBrk="0" fontAlgn="base" hangingPunct="0">
              <a:spcBef>
                <a:spcPct val="0"/>
              </a:spcBef>
              <a:spcAft>
                <a:spcPct val="0"/>
              </a:spcAft>
              <a:defRPr>
                <a:latin typeface="Arial" panose="020B0604020202020204" pitchFamily="34" charset="0"/>
              </a:defRPr>
            </a:lvl4pPr>
            <a:lvl5pPr eaLnBrk="0" fontAlgn="base" hangingPunct="0">
              <a:spcBef>
                <a:spcPct val="0"/>
              </a:spcBef>
              <a:spcAft>
                <a:spcPct val="0"/>
              </a:spcAft>
              <a:defRPr>
                <a:latin typeface="Arial" panose="020B0604020202020204" pitchFamily="34" charset="0"/>
              </a:defRPr>
            </a:lvl5pPr>
            <a:lvl6pPr eaLnBrk="0" fontAlgn="base" hangingPunct="0">
              <a:spcBef>
                <a:spcPct val="0"/>
              </a:spcBef>
              <a:spcAft>
                <a:spcPct val="0"/>
              </a:spcAft>
              <a:defRPr>
                <a:latin typeface="Arial" panose="020B0604020202020204" pitchFamily="34" charset="0"/>
              </a:defRPr>
            </a:lvl6pPr>
            <a:lvl7pPr eaLnBrk="0" fontAlgn="base" hangingPunct="0">
              <a:spcBef>
                <a:spcPct val="0"/>
              </a:spcBef>
              <a:spcAft>
                <a:spcPct val="0"/>
              </a:spcAft>
              <a:defRPr>
                <a:latin typeface="Arial" panose="020B0604020202020204" pitchFamily="34" charset="0"/>
              </a:defRPr>
            </a:lvl7pPr>
            <a:lvl8pPr eaLnBrk="0" fontAlgn="base" hangingPunct="0">
              <a:spcBef>
                <a:spcPct val="0"/>
              </a:spcBef>
              <a:spcAft>
                <a:spcPct val="0"/>
              </a:spcAft>
              <a:defRPr>
                <a:latin typeface="Arial" panose="020B0604020202020204" pitchFamily="34" charset="0"/>
              </a:defRPr>
            </a:lvl8pPr>
            <a:lvl9pPr eaLnBrk="0" fontAlgn="base" hangingPunct="0">
              <a:spcBef>
                <a:spcPct val="0"/>
              </a:spcBef>
              <a:spcAft>
                <a:spcPct val="0"/>
              </a:spcAft>
              <a:defRPr>
                <a:latin typeface="Arial" panose="020B0604020202020204" pitchFamily="34" charset="0"/>
              </a:defRPr>
            </a:lvl9pPr>
          </a:lstStyle>
          <a:p>
            <a:r>
              <a:rPr lang="en-US" dirty="0"/>
              <a:t>1 Corinthians 16:12 (NIV)</a:t>
            </a:r>
          </a:p>
          <a:p>
            <a:r>
              <a:rPr lang="en-US" dirty="0"/>
              <a:t> Now about our brother Apollos: </a:t>
            </a:r>
          </a:p>
          <a:p>
            <a:r>
              <a:rPr lang="en-US" dirty="0"/>
              <a:t>I strongly urged him to go to you </a:t>
            </a:r>
          </a:p>
          <a:p>
            <a:r>
              <a:rPr lang="en-US" dirty="0"/>
              <a:t>with the brothers. He was quite </a:t>
            </a:r>
          </a:p>
          <a:p>
            <a:r>
              <a:rPr lang="en-US" dirty="0"/>
              <a:t>unwilling to go now, but he will go </a:t>
            </a:r>
          </a:p>
          <a:p>
            <a:r>
              <a:rPr lang="en-US" dirty="0"/>
              <a:t>when he has the opportunity.</a:t>
            </a:r>
          </a:p>
        </p:txBody>
      </p:sp>
    </p:spTree>
    <p:extLst>
      <p:ext uri="{BB962C8B-B14F-4D97-AF65-F5344CB8AC3E}">
        <p14:creationId xmlns:p14="http://schemas.microsoft.com/office/powerpoint/2010/main" val="2873111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1028" name="Picture 4" descr="Image result for four components of transform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125" y="1446779"/>
            <a:ext cx="7387118" cy="51217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76489" y="313081"/>
            <a:ext cx="2832827" cy="646331"/>
          </a:xfrm>
          <a:prstGeom prst="rect">
            <a:avLst/>
          </a:prstGeom>
          <a:noFill/>
        </p:spPr>
        <p:txBody>
          <a:bodyPr wrap="none" rtlCol="0">
            <a:spAutoFit/>
          </a:bodyPr>
          <a:lstStyle/>
          <a:p>
            <a:r>
              <a:rPr lang="en-US" sz="3600" dirty="0">
                <a:solidFill>
                  <a:prstClr val="white"/>
                </a:solidFill>
                <a:latin typeface="Adobe Gothic Std B" panose="020B0800000000000000" pitchFamily="34" charset="-128"/>
                <a:ea typeface="Adobe Gothic Std B" panose="020B0800000000000000" pitchFamily="34" charset="-128"/>
              </a:rPr>
              <a:t>Real Change</a:t>
            </a:r>
          </a:p>
        </p:txBody>
      </p:sp>
    </p:spTree>
    <p:extLst>
      <p:ext uri="{BB962C8B-B14F-4D97-AF65-F5344CB8AC3E}">
        <p14:creationId xmlns:p14="http://schemas.microsoft.com/office/powerpoint/2010/main" val="3959749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Rectangle 2"/>
          <p:cNvSpPr/>
          <p:nvPr/>
        </p:nvSpPr>
        <p:spPr>
          <a:xfrm>
            <a:off x="0" y="3864990"/>
            <a:ext cx="5514680" cy="299301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a:off x="676489" y="313081"/>
            <a:ext cx="1539204" cy="646331"/>
          </a:xfrm>
          <a:prstGeom prst="rect">
            <a:avLst/>
          </a:prstGeom>
          <a:noFill/>
        </p:spPr>
        <p:txBody>
          <a:bodyPr wrap="none" rtlCol="0">
            <a:spAutoFit/>
          </a:bodyPr>
          <a:lstStyle/>
          <a:p>
            <a:r>
              <a:rPr lang="en-US" sz="3600" dirty="0">
                <a:solidFill>
                  <a:prstClr val="white"/>
                </a:solidFill>
                <a:latin typeface="Adobe Gothic Std B" panose="020B0800000000000000" pitchFamily="34" charset="-128"/>
                <a:ea typeface="Adobe Gothic Std B" panose="020B0800000000000000" pitchFamily="34" charset="-128"/>
              </a:rPr>
              <a:t>Power</a:t>
            </a:r>
          </a:p>
        </p:txBody>
      </p:sp>
      <p:sp>
        <p:nvSpPr>
          <p:cNvPr id="2" name="TextBox 1"/>
          <p:cNvSpPr txBox="1"/>
          <p:nvPr/>
        </p:nvSpPr>
        <p:spPr>
          <a:xfrm>
            <a:off x="114311" y="894832"/>
            <a:ext cx="7217040" cy="5078313"/>
          </a:xfrm>
          <a:prstGeom prst="rect">
            <a:avLst/>
          </a:prstGeom>
          <a:noFill/>
        </p:spPr>
        <p:txBody>
          <a:bodyPr wrap="none" rtlCol="0">
            <a:spAutoFit/>
          </a:bodyPr>
          <a:lstStyle/>
          <a:p>
            <a:r>
              <a:rPr lang="en-US" dirty="0">
                <a:solidFill>
                  <a:schemeClr val="bg1"/>
                </a:solidFill>
              </a:rPr>
              <a:t>1) Positional Power</a:t>
            </a:r>
          </a:p>
          <a:p>
            <a:r>
              <a:rPr lang="en-US" dirty="0">
                <a:solidFill>
                  <a:schemeClr val="bg1"/>
                </a:solidFill>
              </a:rPr>
              <a:t>	- what formal positions of power that God has entrusted me with</a:t>
            </a:r>
          </a:p>
          <a:p>
            <a:r>
              <a:rPr lang="en-US" dirty="0">
                <a:solidFill>
                  <a:schemeClr val="bg1"/>
                </a:solidFill>
              </a:rPr>
              <a:t>	- group leader, pastor etc. </a:t>
            </a:r>
          </a:p>
          <a:p>
            <a:r>
              <a:rPr lang="en-US" dirty="0">
                <a:solidFill>
                  <a:schemeClr val="bg1"/>
                </a:solidFill>
              </a:rPr>
              <a:t>2) Personal Power</a:t>
            </a:r>
          </a:p>
          <a:p>
            <a:r>
              <a:rPr lang="en-US" dirty="0">
                <a:solidFill>
                  <a:schemeClr val="bg1"/>
                </a:solidFill>
              </a:rPr>
              <a:t>	- Education, experience, competencies, talents etc.</a:t>
            </a:r>
          </a:p>
          <a:p>
            <a:r>
              <a:rPr lang="en-US" dirty="0">
                <a:solidFill>
                  <a:schemeClr val="bg1"/>
                </a:solidFill>
              </a:rPr>
              <a:t>3) God Factor Power</a:t>
            </a:r>
          </a:p>
          <a:p>
            <a:r>
              <a:rPr lang="en-US" dirty="0">
                <a:solidFill>
                  <a:schemeClr val="bg1"/>
                </a:solidFill>
              </a:rPr>
              <a:t>	- To what degree to people look to me as a representative of God</a:t>
            </a:r>
          </a:p>
          <a:p>
            <a:r>
              <a:rPr lang="en-US" dirty="0">
                <a:solidFill>
                  <a:schemeClr val="bg1"/>
                </a:solidFill>
              </a:rPr>
              <a:t>	- Do they see me as a counselor? Spiritual wisdom?</a:t>
            </a:r>
          </a:p>
          <a:p>
            <a:r>
              <a:rPr lang="en-US" dirty="0">
                <a:solidFill>
                  <a:schemeClr val="bg1"/>
                </a:solidFill>
              </a:rPr>
              <a:t>4) Projected Power</a:t>
            </a:r>
          </a:p>
          <a:p>
            <a:r>
              <a:rPr lang="en-US" dirty="0">
                <a:solidFill>
                  <a:schemeClr val="bg1"/>
                </a:solidFill>
              </a:rPr>
              <a:t>	- what unmet needs in people do they project onto me?</a:t>
            </a:r>
          </a:p>
          <a:p>
            <a:r>
              <a:rPr lang="en-US" dirty="0">
                <a:solidFill>
                  <a:schemeClr val="bg1"/>
                </a:solidFill>
              </a:rPr>
              <a:t>	- who idealizes me from afar?</a:t>
            </a:r>
          </a:p>
          <a:p>
            <a:r>
              <a:rPr lang="en-US" dirty="0">
                <a:solidFill>
                  <a:schemeClr val="bg1"/>
                </a:solidFill>
              </a:rPr>
              <a:t>5) Relational Power</a:t>
            </a:r>
          </a:p>
          <a:p>
            <a:r>
              <a:rPr lang="en-US" dirty="0">
                <a:solidFill>
                  <a:schemeClr val="bg1"/>
                </a:solidFill>
              </a:rPr>
              <a:t>	- people that I have in relationship with me </a:t>
            </a:r>
          </a:p>
          <a:p>
            <a:r>
              <a:rPr lang="en-US" dirty="0">
                <a:solidFill>
                  <a:schemeClr val="bg1"/>
                </a:solidFill>
              </a:rPr>
              <a:t>	for a period of time; these I have some </a:t>
            </a:r>
          </a:p>
          <a:p>
            <a:r>
              <a:rPr lang="en-US" dirty="0">
                <a:solidFill>
                  <a:schemeClr val="bg1"/>
                </a:solidFill>
              </a:rPr>
              <a:t>	sway over</a:t>
            </a:r>
          </a:p>
          <a:p>
            <a:r>
              <a:rPr lang="en-US" dirty="0">
                <a:solidFill>
                  <a:schemeClr val="bg1"/>
                </a:solidFill>
              </a:rPr>
              <a:t>6) Cultural Power</a:t>
            </a:r>
          </a:p>
          <a:p>
            <a:r>
              <a:rPr lang="en-US" dirty="0">
                <a:solidFill>
                  <a:schemeClr val="bg1"/>
                </a:solidFill>
              </a:rPr>
              <a:t>	- age, race, gender, ethnicity or other </a:t>
            </a:r>
          </a:p>
          <a:p>
            <a:r>
              <a:rPr lang="en-US" dirty="0">
                <a:solidFill>
                  <a:schemeClr val="bg1"/>
                </a:solidFill>
              </a:rPr>
              <a:t>	cultural effects</a:t>
            </a:r>
          </a:p>
        </p:txBody>
      </p:sp>
      <p:pic>
        <p:nvPicPr>
          <p:cNvPr id="4" name="Picture 3"/>
          <p:cNvPicPr>
            <a:picLocks noChangeAspect="1"/>
          </p:cNvPicPr>
          <p:nvPr/>
        </p:nvPicPr>
        <p:blipFill>
          <a:blip r:embed="rId3"/>
          <a:stretch>
            <a:fillRect/>
          </a:stretch>
        </p:blipFill>
        <p:spPr>
          <a:xfrm>
            <a:off x="5209644" y="3770723"/>
            <a:ext cx="3934356" cy="3087278"/>
          </a:xfrm>
          <a:prstGeom prst="rect">
            <a:avLst/>
          </a:prstGeom>
        </p:spPr>
      </p:pic>
    </p:spTree>
    <p:extLst>
      <p:ext uri="{BB962C8B-B14F-4D97-AF65-F5344CB8AC3E}">
        <p14:creationId xmlns:p14="http://schemas.microsoft.com/office/powerpoint/2010/main" val="3792837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667264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Third Missionary Journey: Ephesus</a:t>
            </a:r>
          </a:p>
        </p:txBody>
      </p:sp>
      <p:pic>
        <p:nvPicPr>
          <p:cNvPr id="2" name="Picture 1"/>
          <p:cNvPicPr>
            <a:picLocks noChangeAspect="1"/>
          </p:cNvPicPr>
          <p:nvPr/>
        </p:nvPicPr>
        <p:blipFill>
          <a:blip r:embed="rId3"/>
          <a:stretch>
            <a:fillRect/>
          </a:stretch>
        </p:blipFill>
        <p:spPr>
          <a:xfrm>
            <a:off x="340" y="2949196"/>
            <a:ext cx="5211739" cy="3908804"/>
          </a:xfrm>
          <a:prstGeom prst="rect">
            <a:avLst/>
          </a:prstGeom>
        </p:spPr>
      </p:pic>
      <p:pic>
        <p:nvPicPr>
          <p:cNvPr id="5" name="Picture 4"/>
          <p:cNvPicPr>
            <a:picLocks noChangeAspect="1"/>
          </p:cNvPicPr>
          <p:nvPr/>
        </p:nvPicPr>
        <p:blipFill>
          <a:blip r:embed="rId4"/>
          <a:stretch>
            <a:fillRect/>
          </a:stretch>
        </p:blipFill>
        <p:spPr>
          <a:xfrm>
            <a:off x="2547491" y="885891"/>
            <a:ext cx="6392674" cy="3384357"/>
          </a:xfrm>
          <a:prstGeom prst="rect">
            <a:avLst/>
          </a:prstGeom>
          <a:effectLst>
            <a:outerShdw blurRad="114300" dist="38100" dir="5400000" sx="102000" sy="102000" algn="t" rotWithShape="0">
              <a:prstClr val="black">
                <a:alpha val="77000"/>
              </a:prstClr>
            </a:outerShdw>
          </a:effectLst>
        </p:spPr>
      </p:pic>
      <p:pic>
        <p:nvPicPr>
          <p:cNvPr id="6" name="Picture 5"/>
          <p:cNvPicPr>
            <a:picLocks noChangeAspect="1"/>
          </p:cNvPicPr>
          <p:nvPr/>
        </p:nvPicPr>
        <p:blipFill>
          <a:blip r:embed="rId5"/>
          <a:stretch>
            <a:fillRect/>
          </a:stretch>
        </p:blipFill>
        <p:spPr>
          <a:xfrm>
            <a:off x="6729088" y="3319272"/>
            <a:ext cx="1924928" cy="3418903"/>
          </a:xfrm>
          <a:prstGeom prst="rect">
            <a:avLst/>
          </a:prstGeom>
          <a:effectLst>
            <a:outerShdw blurRad="114300" dist="38100" dir="5400000" sx="102000" sy="102000" algn="t" rotWithShape="0">
              <a:prstClr val="black">
                <a:alpha val="77000"/>
              </a:prstClr>
            </a:outerShdw>
          </a:effectLst>
        </p:spPr>
      </p:pic>
      <p:pic>
        <p:nvPicPr>
          <p:cNvPr id="4" name="Picture 3"/>
          <p:cNvPicPr>
            <a:picLocks noChangeAspect="1"/>
          </p:cNvPicPr>
          <p:nvPr/>
        </p:nvPicPr>
        <p:blipFill>
          <a:blip r:embed="rId6"/>
          <a:stretch>
            <a:fillRect/>
          </a:stretch>
        </p:blipFill>
        <p:spPr>
          <a:xfrm>
            <a:off x="85725" y="885890"/>
            <a:ext cx="3048000" cy="2162175"/>
          </a:xfrm>
          <a:prstGeom prst="rect">
            <a:avLst/>
          </a:prstGeom>
          <a:effectLst>
            <a:outerShdw blurRad="114300" dist="38100" dir="5400000" sx="102000" sy="102000" algn="t" rotWithShape="0">
              <a:prstClr val="black">
                <a:alpha val="77000"/>
              </a:prstClr>
            </a:outerShdw>
          </a:effectLst>
        </p:spPr>
      </p:pic>
    </p:spTree>
    <p:extLst>
      <p:ext uri="{BB962C8B-B14F-4D97-AF65-F5344CB8AC3E}">
        <p14:creationId xmlns:p14="http://schemas.microsoft.com/office/powerpoint/2010/main" val="994767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667264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Third Missionary Journey: Ephesus</a:t>
            </a:r>
          </a:p>
        </p:txBody>
      </p:sp>
      <p:pic>
        <p:nvPicPr>
          <p:cNvPr id="4" name="Picture 3"/>
          <p:cNvPicPr>
            <a:picLocks noChangeAspect="1"/>
          </p:cNvPicPr>
          <p:nvPr/>
        </p:nvPicPr>
        <p:blipFill>
          <a:blip r:embed="rId3"/>
          <a:stretch>
            <a:fillRect/>
          </a:stretch>
        </p:blipFill>
        <p:spPr>
          <a:xfrm>
            <a:off x="0" y="2643187"/>
            <a:ext cx="9144000" cy="4214813"/>
          </a:xfrm>
          <a:prstGeom prst="rect">
            <a:avLst/>
          </a:prstGeom>
        </p:spPr>
      </p:pic>
      <p:sp>
        <p:nvSpPr>
          <p:cNvPr id="7" name="TextBox 6"/>
          <p:cNvSpPr txBox="1"/>
          <p:nvPr/>
        </p:nvSpPr>
        <p:spPr>
          <a:xfrm>
            <a:off x="160495" y="1289304"/>
            <a:ext cx="3223126" cy="584775"/>
          </a:xfrm>
          <a:prstGeom prst="rect">
            <a:avLst/>
          </a:prstGeom>
          <a:noFill/>
        </p:spPr>
        <p:txBody>
          <a:bodyPr wrap="none" rtlCol="0">
            <a:spAutoFit/>
          </a:bodyPr>
          <a:lstStyle/>
          <a:p>
            <a:r>
              <a:rPr lang="en-US" sz="3200" dirty="0">
                <a:solidFill>
                  <a:schemeClr val="bg1">
                    <a:lumMod val="95000"/>
                  </a:schemeClr>
                </a:solidFill>
              </a:rPr>
              <a:t>Temple of Artemis</a:t>
            </a:r>
          </a:p>
        </p:txBody>
      </p:sp>
      <p:sp>
        <p:nvSpPr>
          <p:cNvPr id="8" name="TextBox 7"/>
          <p:cNvSpPr txBox="1"/>
          <p:nvPr/>
        </p:nvSpPr>
        <p:spPr>
          <a:xfrm>
            <a:off x="160495" y="1827418"/>
            <a:ext cx="7602659" cy="523220"/>
          </a:xfrm>
          <a:prstGeom prst="rect">
            <a:avLst/>
          </a:prstGeom>
          <a:noFill/>
        </p:spPr>
        <p:txBody>
          <a:bodyPr wrap="none" rtlCol="0">
            <a:spAutoFit/>
          </a:bodyPr>
          <a:lstStyle/>
          <a:p>
            <a:r>
              <a:rPr lang="en-US" sz="1400" dirty="0">
                <a:solidFill>
                  <a:schemeClr val="bg1"/>
                </a:solidFill>
              </a:rPr>
              <a:t>The temple of Artemis was a key to the economic stability of Ephesus, for foreigners traveled there to </a:t>
            </a:r>
          </a:p>
          <a:p>
            <a:r>
              <a:rPr lang="en-US" sz="1400" dirty="0">
                <a:solidFill>
                  <a:schemeClr val="bg1"/>
                </a:solidFill>
              </a:rPr>
              <a:t>worship and deposited money in the temple.</a:t>
            </a:r>
          </a:p>
        </p:txBody>
      </p:sp>
    </p:spTree>
    <p:extLst>
      <p:ext uri="{BB962C8B-B14F-4D97-AF65-F5344CB8AC3E}">
        <p14:creationId xmlns:p14="http://schemas.microsoft.com/office/powerpoint/2010/main" val="169698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p:cNvSpPr txBox="1"/>
          <p:nvPr/>
        </p:nvSpPr>
        <p:spPr>
          <a:xfrm>
            <a:off x="230178" y="313046"/>
            <a:ext cx="667264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Third Missionary Journey: Ephesus</a:t>
            </a:r>
          </a:p>
        </p:txBody>
      </p:sp>
      <p:sp>
        <p:nvSpPr>
          <p:cNvPr id="5" name="TextBox 4"/>
          <p:cNvSpPr txBox="1"/>
          <p:nvPr/>
        </p:nvSpPr>
        <p:spPr>
          <a:xfrm>
            <a:off x="339471" y="1130046"/>
            <a:ext cx="8664873" cy="5355312"/>
          </a:xfrm>
          <a:prstGeom prst="rect">
            <a:avLst/>
          </a:prstGeom>
          <a:noFill/>
        </p:spPr>
        <p:txBody>
          <a:bodyPr wrap="none" rtlCol="0">
            <a:spAutoFit/>
          </a:bodyPr>
          <a:lstStyle/>
          <a:p>
            <a:r>
              <a:rPr lang="en-US" dirty="0">
                <a:solidFill>
                  <a:schemeClr val="bg1"/>
                </a:solidFill>
              </a:rPr>
              <a:t>It is interesting to note that Paul’s strongest admonishments regarding spiritual</a:t>
            </a:r>
          </a:p>
          <a:p>
            <a:r>
              <a:rPr lang="en-US" dirty="0">
                <a:solidFill>
                  <a:schemeClr val="bg1"/>
                </a:solidFill>
              </a:rPr>
              <a:t>warfare occur in the Letter to Ephesus. The Ephesians were known for their</a:t>
            </a:r>
          </a:p>
          <a:p>
            <a:r>
              <a:rPr lang="en-US" dirty="0">
                <a:solidFill>
                  <a:schemeClr val="bg1"/>
                </a:solidFill>
              </a:rPr>
              <a:t>Magical enchantments and spells. </a:t>
            </a:r>
          </a:p>
          <a:p>
            <a:endParaRPr lang="en-US" dirty="0">
              <a:solidFill>
                <a:schemeClr val="bg1"/>
              </a:solidFill>
            </a:endParaRPr>
          </a:p>
          <a:p>
            <a:r>
              <a:rPr lang="en-US" dirty="0">
                <a:solidFill>
                  <a:schemeClr val="bg1"/>
                </a:solidFill>
              </a:rPr>
              <a:t>During this time, it is likely that the seven churches of Revelation were founded. </a:t>
            </a:r>
          </a:p>
          <a:p>
            <a:endParaRPr lang="en-US" dirty="0">
              <a:solidFill>
                <a:schemeClr val="bg1"/>
              </a:solidFill>
            </a:endParaRPr>
          </a:p>
          <a:p>
            <a:r>
              <a:rPr lang="en-US" dirty="0">
                <a:solidFill>
                  <a:schemeClr val="bg1"/>
                </a:solidFill>
              </a:rPr>
              <a:t>Putting The Power Encounters Into Context:</a:t>
            </a:r>
          </a:p>
          <a:p>
            <a:r>
              <a:rPr lang="en-US" dirty="0">
                <a:solidFill>
                  <a:schemeClr val="bg1"/>
                </a:solidFill>
              </a:rPr>
              <a:t>	a) The WORD of God should be paramount</a:t>
            </a:r>
          </a:p>
          <a:p>
            <a:r>
              <a:rPr lang="en-US" dirty="0">
                <a:solidFill>
                  <a:schemeClr val="bg1"/>
                </a:solidFill>
              </a:rPr>
              <a:t>	b) Christians should neither be obsessed nor fearful of the occult</a:t>
            </a:r>
          </a:p>
          <a:p>
            <a:r>
              <a:rPr lang="en-US" dirty="0">
                <a:solidFill>
                  <a:schemeClr val="bg1"/>
                </a:solidFill>
              </a:rPr>
              <a:t>	c) We do not seek for power encounters, but understand our authority </a:t>
            </a:r>
          </a:p>
          <a:p>
            <a:r>
              <a:rPr lang="en-US" dirty="0">
                <a:solidFill>
                  <a:schemeClr val="bg1"/>
                </a:solidFill>
              </a:rPr>
              <a:t>		when they occur. </a:t>
            </a:r>
          </a:p>
          <a:p>
            <a:r>
              <a:rPr lang="en-US" dirty="0">
                <a:solidFill>
                  <a:schemeClr val="bg1"/>
                </a:solidFill>
              </a:rPr>
              <a:t>	d) What might God have been trying to communicate using Paul’s sweat rags?</a:t>
            </a:r>
          </a:p>
          <a:p>
            <a:endParaRPr lang="en-US" dirty="0">
              <a:solidFill>
                <a:schemeClr val="bg1"/>
              </a:solidFill>
            </a:endParaRPr>
          </a:p>
          <a:p>
            <a:r>
              <a:rPr lang="en-US" dirty="0">
                <a:solidFill>
                  <a:schemeClr val="bg1"/>
                </a:solidFill>
              </a:rPr>
              <a:t>				Note that there was a complete break </a:t>
            </a:r>
          </a:p>
          <a:p>
            <a:r>
              <a:rPr lang="en-US" dirty="0">
                <a:solidFill>
                  <a:schemeClr val="bg1"/>
                </a:solidFill>
              </a:rPr>
              <a:t>				with the cultic practices previously  enjoyed.</a:t>
            </a:r>
          </a:p>
          <a:p>
            <a:endParaRPr lang="en-US" dirty="0">
              <a:solidFill>
                <a:schemeClr val="bg1"/>
              </a:solidFill>
            </a:endParaRPr>
          </a:p>
          <a:p>
            <a:r>
              <a:rPr lang="en-US" dirty="0">
                <a:solidFill>
                  <a:schemeClr val="bg1"/>
                </a:solidFill>
              </a:rPr>
              <a:t>				The Gospel invades ALL areas of our lives</a:t>
            </a:r>
          </a:p>
          <a:p>
            <a:r>
              <a:rPr lang="en-US" dirty="0">
                <a:solidFill>
                  <a:schemeClr val="bg1"/>
                </a:solidFill>
              </a:rPr>
              <a:t>					- Where do Christians want to hold back?</a:t>
            </a:r>
          </a:p>
          <a:p>
            <a:r>
              <a:rPr lang="en-US" dirty="0">
                <a:solidFill>
                  <a:schemeClr val="bg1"/>
                </a:solidFill>
              </a:rPr>
              <a:t>					- Why?</a:t>
            </a:r>
          </a:p>
        </p:txBody>
      </p:sp>
    </p:spTree>
    <p:extLst>
      <p:ext uri="{BB962C8B-B14F-4D97-AF65-F5344CB8AC3E}">
        <p14:creationId xmlns:p14="http://schemas.microsoft.com/office/powerpoint/2010/main" val="27513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p:cNvSpPr txBox="1"/>
          <p:nvPr/>
        </p:nvSpPr>
        <p:spPr>
          <a:xfrm>
            <a:off x="230178" y="313046"/>
            <a:ext cx="667264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Third Missionary Journey: Ephesus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0788"/>
            <a:ext cx="9144000" cy="5137212"/>
          </a:xfrm>
          <a:prstGeom prst="rect">
            <a:avLst/>
          </a:prstGeom>
        </p:spPr>
      </p:pic>
    </p:spTree>
    <p:extLst>
      <p:ext uri="{BB962C8B-B14F-4D97-AF65-F5344CB8AC3E}">
        <p14:creationId xmlns:p14="http://schemas.microsoft.com/office/powerpoint/2010/main" val="8821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p:cNvSpPr txBox="1"/>
          <p:nvPr/>
        </p:nvSpPr>
        <p:spPr>
          <a:xfrm>
            <a:off x="230178" y="313046"/>
            <a:ext cx="667264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Third Missionary Journey: Ephesus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67250"/>
            <a:ext cx="4657725" cy="2990750"/>
          </a:xfrm>
          <a:prstGeom prst="rect">
            <a:avLst/>
          </a:prstGeom>
        </p:spPr>
      </p:pic>
      <p:sp>
        <p:nvSpPr>
          <p:cNvPr id="3" name="TextBox 2"/>
          <p:cNvSpPr txBox="1"/>
          <p:nvPr/>
        </p:nvSpPr>
        <p:spPr>
          <a:xfrm>
            <a:off x="676275" y="933450"/>
            <a:ext cx="3041089" cy="461665"/>
          </a:xfrm>
          <a:prstGeom prst="rect">
            <a:avLst/>
          </a:prstGeom>
          <a:noFill/>
        </p:spPr>
        <p:txBody>
          <a:bodyPr wrap="none" rtlCol="0">
            <a:spAutoFit/>
          </a:bodyPr>
          <a:lstStyle/>
          <a:p>
            <a:r>
              <a:rPr lang="en-US" sz="2400" dirty="0">
                <a:solidFill>
                  <a:schemeClr val="bg1"/>
                </a:solidFill>
              </a:rPr>
              <a:t>Lessons From A Riot … </a:t>
            </a:r>
          </a:p>
        </p:txBody>
      </p:sp>
      <p:sp>
        <p:nvSpPr>
          <p:cNvPr id="6" name="TextBox 5"/>
          <p:cNvSpPr txBox="1"/>
          <p:nvPr/>
        </p:nvSpPr>
        <p:spPr>
          <a:xfrm>
            <a:off x="1095375" y="1560170"/>
            <a:ext cx="7897868" cy="2862322"/>
          </a:xfrm>
          <a:prstGeom prst="rect">
            <a:avLst/>
          </a:prstGeom>
          <a:noFill/>
        </p:spPr>
        <p:txBody>
          <a:bodyPr wrap="none" rtlCol="0">
            <a:spAutoFit/>
          </a:bodyPr>
          <a:lstStyle/>
          <a:p>
            <a:r>
              <a:rPr lang="en-US" dirty="0">
                <a:solidFill>
                  <a:schemeClr val="bg1"/>
                </a:solidFill>
              </a:rPr>
              <a:t>1)  People often riot without even knowing why! It is in our nature to be rebellious</a:t>
            </a:r>
          </a:p>
          <a:p>
            <a:r>
              <a:rPr lang="en-US" dirty="0">
                <a:solidFill>
                  <a:schemeClr val="bg1"/>
                </a:solidFill>
              </a:rPr>
              <a:t>2)  The mob mentality is contagious</a:t>
            </a:r>
          </a:p>
          <a:p>
            <a:r>
              <a:rPr lang="en-US" dirty="0">
                <a:solidFill>
                  <a:schemeClr val="bg1"/>
                </a:solidFill>
              </a:rPr>
              <a:t>	- Note the language of national pride</a:t>
            </a:r>
          </a:p>
          <a:p>
            <a:r>
              <a:rPr lang="en-US" dirty="0">
                <a:solidFill>
                  <a:schemeClr val="bg1"/>
                </a:solidFill>
              </a:rPr>
              <a:t>3)  In this case … it was not religion that was the problem, but its effect</a:t>
            </a:r>
          </a:p>
          <a:p>
            <a:r>
              <a:rPr lang="en-US" dirty="0">
                <a:solidFill>
                  <a:schemeClr val="bg1"/>
                </a:solidFill>
              </a:rPr>
              <a:t>      on money and control</a:t>
            </a:r>
            <a:endParaRPr lang="en-US" dirty="0"/>
          </a:p>
          <a:p>
            <a:r>
              <a:rPr lang="en-US" dirty="0">
                <a:solidFill>
                  <a:schemeClr val="bg1"/>
                </a:solidFill>
              </a:rPr>
              <a:t>4)  Even Paul needed wise council from the godly and ungodly</a:t>
            </a:r>
          </a:p>
          <a:p>
            <a:r>
              <a:rPr lang="en-US" dirty="0">
                <a:solidFill>
                  <a:schemeClr val="bg1"/>
                </a:solidFill>
              </a:rPr>
              <a:t>5)  Antisemitism is alive … even then</a:t>
            </a:r>
          </a:p>
          <a:p>
            <a:r>
              <a:rPr lang="en-US" dirty="0">
                <a:solidFill>
                  <a:schemeClr val="bg1"/>
                </a:solidFill>
              </a:rPr>
              <a:t>6) One does not need to show a ton of negativity towards ideas that are false</a:t>
            </a:r>
          </a:p>
          <a:p>
            <a:r>
              <a:rPr lang="en-US" dirty="0">
                <a:solidFill>
                  <a:schemeClr val="bg1"/>
                </a:solidFill>
              </a:rPr>
              <a:t>				- Promote what is GOOD!</a:t>
            </a:r>
          </a:p>
          <a:p>
            <a:endParaRPr lang="en-US" dirty="0">
              <a:solidFill>
                <a:schemeClr val="bg1"/>
              </a:solidFill>
            </a:endParaRPr>
          </a:p>
        </p:txBody>
      </p:sp>
    </p:spTree>
    <p:extLst>
      <p:ext uri="{BB962C8B-B14F-4D97-AF65-F5344CB8AC3E}">
        <p14:creationId xmlns:p14="http://schemas.microsoft.com/office/powerpoint/2010/main" val="143866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506896" y="885526"/>
            <a:ext cx="8547651" cy="5078313"/>
          </a:xfrm>
          <a:prstGeom prst="rect">
            <a:avLst/>
          </a:prstGeom>
        </p:spPr>
        <p:txBody>
          <a:bodyPr wrap="square">
            <a:spAutoFit/>
          </a:bodyPr>
          <a:lstStyle/>
          <a:p>
            <a:r>
              <a:rPr lang="en-US" dirty="0">
                <a:solidFill>
                  <a:schemeClr val="bg1"/>
                </a:solidFill>
              </a:rPr>
              <a:t>ACTS 1:1 - 8:1 	THE BIRTH OF THE CHURCH</a:t>
            </a:r>
          </a:p>
          <a:p>
            <a:r>
              <a:rPr lang="en-US" dirty="0">
                <a:solidFill>
                  <a:schemeClr val="bg1"/>
                </a:solidFill>
              </a:rPr>
              <a:t>			1:1 - 1:14		Introduction</a:t>
            </a:r>
          </a:p>
          <a:p>
            <a:r>
              <a:rPr lang="en-US" dirty="0">
                <a:solidFill>
                  <a:schemeClr val="bg1"/>
                </a:solidFill>
              </a:rPr>
              <a:t>			1:15 - 26		A new apostle is chosen</a:t>
            </a:r>
          </a:p>
          <a:p>
            <a:r>
              <a:rPr lang="en-US" dirty="0">
                <a:solidFill>
                  <a:schemeClr val="bg1"/>
                </a:solidFill>
              </a:rPr>
              <a:t>			2:1-13		The feast of Pentecost</a:t>
            </a:r>
          </a:p>
          <a:p>
            <a:r>
              <a:rPr lang="en-US" dirty="0">
                <a:solidFill>
                  <a:schemeClr val="bg1"/>
                </a:solidFill>
              </a:rPr>
              <a:t>			2:14-47		Peter’s first sermon</a:t>
            </a:r>
          </a:p>
          <a:p>
            <a:r>
              <a:rPr lang="en-US" dirty="0">
                <a:solidFill>
                  <a:schemeClr val="bg1"/>
                </a:solidFill>
              </a:rPr>
              <a:t>			3:1 - 4:31		Healing of a lame man</a:t>
            </a:r>
          </a:p>
          <a:p>
            <a:r>
              <a:rPr lang="en-US" dirty="0">
                <a:solidFill>
                  <a:schemeClr val="bg1"/>
                </a:solidFill>
              </a:rPr>
              <a:t>			4:32 - 5:11	Ananias and </a:t>
            </a:r>
            <a:r>
              <a:rPr lang="en-US" dirty="0" err="1">
                <a:solidFill>
                  <a:schemeClr val="bg1"/>
                </a:solidFill>
              </a:rPr>
              <a:t>Sapphira</a:t>
            </a:r>
            <a:endParaRPr lang="en-US" dirty="0">
              <a:solidFill>
                <a:schemeClr val="bg1"/>
              </a:solidFill>
            </a:endParaRPr>
          </a:p>
          <a:p>
            <a:r>
              <a:rPr lang="en-US" dirty="0">
                <a:solidFill>
                  <a:schemeClr val="bg1"/>
                </a:solidFill>
              </a:rPr>
              <a:t>			5:12-42		The Apostles before the council</a:t>
            </a:r>
          </a:p>
          <a:p>
            <a:r>
              <a:rPr lang="en-US" dirty="0">
                <a:solidFill>
                  <a:schemeClr val="bg1"/>
                </a:solidFill>
              </a:rPr>
              <a:t>			6		The first deacons appointed</a:t>
            </a:r>
          </a:p>
          <a:p>
            <a:r>
              <a:rPr lang="en-US" dirty="0">
                <a:solidFill>
                  <a:schemeClr val="bg1"/>
                </a:solidFill>
              </a:rPr>
              <a:t>			7:1 - 8:1	Stephen’s defense and stoning</a:t>
            </a:r>
          </a:p>
          <a:p>
            <a:endParaRPr lang="en-US" dirty="0">
              <a:solidFill>
                <a:schemeClr val="bg1"/>
              </a:solidFill>
            </a:endParaRPr>
          </a:p>
          <a:p>
            <a:r>
              <a:rPr lang="en-US" dirty="0">
                <a:solidFill>
                  <a:schemeClr val="bg1"/>
                </a:solidFill>
              </a:rPr>
              <a:t>ACTS 8:1 - 11:18		PERSECUTION : SPREADS TO JUDEA AND SAMARIA</a:t>
            </a:r>
          </a:p>
          <a:p>
            <a:r>
              <a:rPr lang="en-US" dirty="0">
                <a:solidFill>
                  <a:schemeClr val="bg1"/>
                </a:solidFill>
              </a:rPr>
              <a:t>			8:1 - 25		The Samaritans respond to the Gospel</a:t>
            </a:r>
          </a:p>
          <a:p>
            <a:r>
              <a:rPr lang="en-US" dirty="0">
                <a:solidFill>
                  <a:schemeClr val="bg1"/>
                </a:solidFill>
              </a:rPr>
              <a:t>			8:26-40		Philip and the Ethiopian Treasurer</a:t>
            </a:r>
          </a:p>
          <a:p>
            <a:r>
              <a:rPr lang="en-US" dirty="0">
                <a:solidFill>
                  <a:schemeClr val="bg1"/>
                </a:solidFill>
              </a:rPr>
              <a:t>			9:1-31		Saul is converted to Christianity</a:t>
            </a:r>
          </a:p>
          <a:p>
            <a:r>
              <a:rPr lang="en-US" dirty="0">
                <a:solidFill>
                  <a:schemeClr val="bg1"/>
                </a:solidFill>
              </a:rPr>
              <a:t>			9:32-43		Peter at </a:t>
            </a:r>
            <a:r>
              <a:rPr lang="en-US" dirty="0" err="1">
                <a:solidFill>
                  <a:schemeClr val="bg1"/>
                </a:solidFill>
              </a:rPr>
              <a:t>Lydda</a:t>
            </a:r>
            <a:r>
              <a:rPr lang="en-US" dirty="0">
                <a:solidFill>
                  <a:schemeClr val="bg1"/>
                </a:solidFill>
              </a:rPr>
              <a:t> and Joppa</a:t>
            </a:r>
          </a:p>
          <a:p>
            <a:r>
              <a:rPr lang="en-US" dirty="0">
                <a:solidFill>
                  <a:schemeClr val="bg1"/>
                </a:solidFill>
              </a:rPr>
              <a:t>			10		Peter and Cornelius</a:t>
            </a:r>
          </a:p>
          <a:p>
            <a:r>
              <a:rPr lang="en-US" dirty="0">
                <a:solidFill>
                  <a:schemeClr val="bg1"/>
                </a:solidFill>
              </a:rPr>
              <a:t>			11:1-18		The Apostles approve Peter’s actions</a:t>
            </a:r>
          </a:p>
        </p:txBody>
      </p:sp>
    </p:spTree>
    <p:extLst>
      <p:ext uri="{BB962C8B-B14F-4D97-AF65-F5344CB8AC3E}">
        <p14:creationId xmlns:p14="http://schemas.microsoft.com/office/powerpoint/2010/main" val="4208723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p:cNvSpPr txBox="1"/>
          <p:nvPr/>
        </p:nvSpPr>
        <p:spPr>
          <a:xfrm>
            <a:off x="230178" y="313046"/>
            <a:ext cx="667264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Third Missionary Journey: Ephesus</a:t>
            </a:r>
          </a:p>
        </p:txBody>
      </p:sp>
      <p:sp>
        <p:nvSpPr>
          <p:cNvPr id="3" name="TextBox 2"/>
          <p:cNvSpPr txBox="1"/>
          <p:nvPr/>
        </p:nvSpPr>
        <p:spPr>
          <a:xfrm>
            <a:off x="676275" y="933450"/>
            <a:ext cx="6532045" cy="461665"/>
          </a:xfrm>
          <a:prstGeom prst="rect">
            <a:avLst/>
          </a:prstGeom>
          <a:noFill/>
        </p:spPr>
        <p:txBody>
          <a:bodyPr wrap="none" rtlCol="0">
            <a:spAutoFit/>
          </a:bodyPr>
          <a:lstStyle/>
          <a:p>
            <a:r>
              <a:rPr lang="en-US" sz="2400" dirty="0">
                <a:solidFill>
                  <a:schemeClr val="bg1"/>
                </a:solidFill>
              </a:rPr>
              <a:t>Should evangelism be needs based or truth based?</a:t>
            </a:r>
          </a:p>
        </p:txBody>
      </p:sp>
      <p:sp>
        <p:nvSpPr>
          <p:cNvPr id="6" name="TextBox 5"/>
          <p:cNvSpPr txBox="1"/>
          <p:nvPr/>
        </p:nvSpPr>
        <p:spPr>
          <a:xfrm>
            <a:off x="1076325" y="1395115"/>
            <a:ext cx="7535909" cy="2308324"/>
          </a:xfrm>
          <a:prstGeom prst="rect">
            <a:avLst/>
          </a:prstGeom>
          <a:noFill/>
        </p:spPr>
        <p:txBody>
          <a:bodyPr wrap="none" rtlCol="0">
            <a:spAutoFit/>
          </a:bodyPr>
          <a:lstStyle/>
          <a:p>
            <a:r>
              <a:rPr lang="en-US" dirty="0">
                <a:solidFill>
                  <a:schemeClr val="bg1"/>
                </a:solidFill>
              </a:rPr>
              <a:t>Needs:</a:t>
            </a:r>
          </a:p>
          <a:p>
            <a:r>
              <a:rPr lang="en-US" dirty="0">
                <a:solidFill>
                  <a:schemeClr val="bg1"/>
                </a:solidFill>
              </a:rPr>
              <a:t>1) To meet needs does demonstrate love. </a:t>
            </a:r>
          </a:p>
          <a:p>
            <a:r>
              <a:rPr lang="en-US" dirty="0">
                <a:solidFill>
                  <a:schemeClr val="bg1"/>
                </a:solidFill>
              </a:rPr>
              <a:t>2) We are commanded to do good.</a:t>
            </a:r>
          </a:p>
          <a:p>
            <a:r>
              <a:rPr lang="en-US" dirty="0">
                <a:solidFill>
                  <a:schemeClr val="bg1"/>
                </a:solidFill>
              </a:rPr>
              <a:t>3) Jesus did many good deeds and did not necessarily tie them to a truth claim</a:t>
            </a:r>
          </a:p>
          <a:p>
            <a:r>
              <a:rPr lang="en-US" dirty="0">
                <a:solidFill>
                  <a:schemeClr val="bg1"/>
                </a:solidFill>
              </a:rPr>
              <a:t>4) Yet, Christ came to bear witness to the truth (John 18:37)</a:t>
            </a:r>
          </a:p>
          <a:p>
            <a:r>
              <a:rPr lang="en-US" dirty="0">
                <a:solidFill>
                  <a:schemeClr val="bg1"/>
                </a:solidFill>
              </a:rPr>
              <a:t>5) Preaching is the common way people are saved.</a:t>
            </a:r>
          </a:p>
          <a:p>
            <a:r>
              <a:rPr lang="en-US" dirty="0">
                <a:solidFill>
                  <a:schemeClr val="bg1"/>
                </a:solidFill>
              </a:rPr>
              <a:t>6) Paul debates, attempts to convince, refutes ….</a:t>
            </a:r>
          </a:p>
          <a:p>
            <a:endParaRPr lang="en-US" dirty="0">
              <a:solidFill>
                <a:schemeClr val="bg1"/>
              </a:solidFill>
            </a:endParaRPr>
          </a:p>
        </p:txBody>
      </p:sp>
      <p:pic>
        <p:nvPicPr>
          <p:cNvPr id="7" name="Picture 6"/>
          <p:cNvPicPr>
            <a:picLocks noChangeAspect="1"/>
          </p:cNvPicPr>
          <p:nvPr/>
        </p:nvPicPr>
        <p:blipFill>
          <a:blip r:embed="rId3"/>
          <a:stretch>
            <a:fillRect/>
          </a:stretch>
        </p:blipFill>
        <p:spPr>
          <a:xfrm>
            <a:off x="0" y="3676650"/>
            <a:ext cx="4762500" cy="3181350"/>
          </a:xfrm>
          <a:prstGeom prst="rect">
            <a:avLst/>
          </a:prstGeom>
        </p:spPr>
      </p:pic>
      <p:sp>
        <p:nvSpPr>
          <p:cNvPr id="8" name="TextBox 7"/>
          <p:cNvSpPr txBox="1"/>
          <p:nvPr/>
        </p:nvSpPr>
        <p:spPr>
          <a:xfrm>
            <a:off x="4940272" y="3727191"/>
            <a:ext cx="4072012" cy="1477328"/>
          </a:xfrm>
          <a:prstGeom prst="rect">
            <a:avLst/>
          </a:prstGeom>
          <a:noFill/>
        </p:spPr>
        <p:txBody>
          <a:bodyPr wrap="none" rtlCol="0">
            <a:spAutoFit/>
          </a:bodyPr>
          <a:lstStyle/>
          <a:p>
            <a:r>
              <a:rPr lang="en-US" dirty="0">
                <a:solidFill>
                  <a:schemeClr val="bg1"/>
                </a:solidFill>
              </a:rPr>
              <a:t>Truth:</a:t>
            </a:r>
          </a:p>
          <a:p>
            <a:r>
              <a:rPr lang="en-US" dirty="0">
                <a:solidFill>
                  <a:schemeClr val="bg1"/>
                </a:solidFill>
              </a:rPr>
              <a:t>1) Is faith without works dead?</a:t>
            </a:r>
          </a:p>
          <a:p>
            <a:r>
              <a:rPr lang="en-US" dirty="0">
                <a:solidFill>
                  <a:schemeClr val="bg1"/>
                </a:solidFill>
              </a:rPr>
              <a:t>2) Are words enough?</a:t>
            </a:r>
          </a:p>
          <a:p>
            <a:r>
              <a:rPr lang="en-US" dirty="0">
                <a:solidFill>
                  <a:schemeClr val="bg1"/>
                </a:solidFill>
              </a:rPr>
              <a:t>3) What happens when good works stop?</a:t>
            </a:r>
          </a:p>
          <a:p>
            <a:endParaRPr lang="en-US" dirty="0">
              <a:solidFill>
                <a:schemeClr val="bg1"/>
              </a:solidFill>
            </a:endParaRPr>
          </a:p>
        </p:txBody>
      </p:sp>
    </p:spTree>
    <p:extLst>
      <p:ext uri="{BB962C8B-B14F-4D97-AF65-F5344CB8AC3E}">
        <p14:creationId xmlns:p14="http://schemas.microsoft.com/office/powerpoint/2010/main" val="2452944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667264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Third Missionary Journey (Acts 18:23-21:16)</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6470"/>
          <a:stretch/>
        </p:blipFill>
        <p:spPr>
          <a:xfrm>
            <a:off x="0" y="877885"/>
            <a:ext cx="8839200" cy="5980115"/>
          </a:xfrm>
          <a:prstGeom prst="rect">
            <a:avLst/>
          </a:prstGeom>
        </p:spPr>
      </p:pic>
    </p:spTree>
    <p:extLst>
      <p:ext uri="{BB962C8B-B14F-4D97-AF65-F5344CB8AC3E}">
        <p14:creationId xmlns:p14="http://schemas.microsoft.com/office/powerpoint/2010/main" val="2364887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p:cNvSpPr txBox="1"/>
          <p:nvPr/>
        </p:nvSpPr>
        <p:spPr>
          <a:xfrm>
            <a:off x="230178" y="313046"/>
            <a:ext cx="667264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Third Missionary Journey: Greece (20:1-12)</a:t>
            </a:r>
          </a:p>
        </p:txBody>
      </p:sp>
      <p:sp>
        <p:nvSpPr>
          <p:cNvPr id="3" name="TextBox 2"/>
          <p:cNvSpPr txBox="1"/>
          <p:nvPr/>
        </p:nvSpPr>
        <p:spPr>
          <a:xfrm>
            <a:off x="4076700" y="884224"/>
            <a:ext cx="3916137" cy="461665"/>
          </a:xfrm>
          <a:prstGeom prst="rect">
            <a:avLst/>
          </a:prstGeom>
          <a:noFill/>
        </p:spPr>
        <p:txBody>
          <a:bodyPr wrap="none" rtlCol="0">
            <a:spAutoFit/>
          </a:bodyPr>
          <a:lstStyle/>
          <a:p>
            <a:r>
              <a:rPr lang="en-US" sz="2400" dirty="0">
                <a:solidFill>
                  <a:schemeClr val="bg1"/>
                </a:solidFill>
              </a:rPr>
              <a:t>The Power Of Encouragement</a:t>
            </a:r>
          </a:p>
        </p:txBody>
      </p:sp>
      <p:pic>
        <p:nvPicPr>
          <p:cNvPr id="2" name="Picture 1"/>
          <p:cNvPicPr>
            <a:picLocks noChangeAspect="1"/>
          </p:cNvPicPr>
          <p:nvPr/>
        </p:nvPicPr>
        <p:blipFill>
          <a:blip r:embed="rId3"/>
          <a:stretch>
            <a:fillRect/>
          </a:stretch>
        </p:blipFill>
        <p:spPr>
          <a:xfrm>
            <a:off x="0" y="888948"/>
            <a:ext cx="3981450" cy="5988102"/>
          </a:xfrm>
          <a:prstGeom prst="rect">
            <a:avLst/>
          </a:prstGeom>
        </p:spPr>
      </p:pic>
      <p:sp>
        <p:nvSpPr>
          <p:cNvPr id="5" name="TextBox 4"/>
          <p:cNvSpPr txBox="1"/>
          <p:nvPr/>
        </p:nvSpPr>
        <p:spPr>
          <a:xfrm>
            <a:off x="4495800" y="2143125"/>
            <a:ext cx="4012509" cy="3046988"/>
          </a:xfrm>
          <a:prstGeom prst="rect">
            <a:avLst/>
          </a:prstGeom>
          <a:noFill/>
        </p:spPr>
        <p:txBody>
          <a:bodyPr wrap="none" rtlCol="0">
            <a:spAutoFit/>
          </a:bodyPr>
          <a:lstStyle/>
          <a:p>
            <a:r>
              <a:rPr lang="en-US" sz="2400" dirty="0">
                <a:solidFill>
                  <a:schemeClr val="bg1"/>
                </a:solidFill>
                <a:latin typeface="Adobe Garamond Pro Bold" panose="02020702060506020403" pitchFamily="18" charset="0"/>
              </a:rPr>
              <a:t>Encouragement is like oxygen </a:t>
            </a:r>
          </a:p>
          <a:p>
            <a:r>
              <a:rPr lang="en-US" sz="2400" dirty="0">
                <a:solidFill>
                  <a:schemeClr val="bg1"/>
                </a:solidFill>
                <a:latin typeface="Adobe Garamond Pro Bold" panose="02020702060506020403" pitchFamily="18" charset="0"/>
              </a:rPr>
              <a:t>to the human spirit. </a:t>
            </a:r>
          </a:p>
          <a:p>
            <a:endParaRPr lang="en-US" sz="2400" dirty="0">
              <a:solidFill>
                <a:schemeClr val="bg1"/>
              </a:solidFill>
              <a:latin typeface="Adobe Garamond Pro Bold" panose="02020702060506020403" pitchFamily="18" charset="0"/>
            </a:endParaRPr>
          </a:p>
          <a:p>
            <a:r>
              <a:rPr lang="en-US" sz="2400" dirty="0">
                <a:solidFill>
                  <a:schemeClr val="bg1"/>
                </a:solidFill>
                <a:latin typeface="Adobe Garamond Pro Bold" panose="02020702060506020403" pitchFamily="18" charset="0"/>
              </a:rPr>
              <a:t>Don't forget that you are </a:t>
            </a:r>
          </a:p>
          <a:p>
            <a:r>
              <a:rPr lang="en-US" sz="2400" dirty="0">
                <a:solidFill>
                  <a:schemeClr val="bg1"/>
                </a:solidFill>
                <a:latin typeface="Adobe Garamond Pro Bold" panose="02020702060506020403" pitchFamily="18" charset="0"/>
              </a:rPr>
              <a:t>carrying someone else's air.</a:t>
            </a:r>
          </a:p>
          <a:p>
            <a:endParaRPr lang="en-US" sz="2400" dirty="0">
              <a:solidFill>
                <a:schemeClr val="bg1"/>
              </a:solidFill>
              <a:latin typeface="Adobe Garamond Pro Bold" panose="02020702060506020403" pitchFamily="18" charset="0"/>
            </a:endParaRPr>
          </a:p>
          <a:p>
            <a:r>
              <a:rPr lang="en-US" sz="2400" dirty="0">
                <a:solidFill>
                  <a:schemeClr val="bg1"/>
                </a:solidFill>
                <a:latin typeface="Adobe Garamond Pro Bold" panose="02020702060506020403" pitchFamily="18" charset="0"/>
              </a:rPr>
              <a:t>Encourage them. </a:t>
            </a:r>
          </a:p>
          <a:p>
            <a:r>
              <a:rPr lang="en-US" sz="2400" dirty="0">
                <a:solidFill>
                  <a:schemeClr val="bg1"/>
                </a:solidFill>
                <a:latin typeface="Adobe Garamond Pro Bold" panose="02020702060506020403" pitchFamily="18" charset="0"/>
              </a:rPr>
              <a:t>Help them breathe! </a:t>
            </a:r>
          </a:p>
        </p:txBody>
      </p:sp>
    </p:spTree>
    <p:extLst>
      <p:ext uri="{BB962C8B-B14F-4D97-AF65-F5344CB8AC3E}">
        <p14:creationId xmlns:p14="http://schemas.microsoft.com/office/powerpoint/2010/main" val="2796244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p:cNvSpPr txBox="1"/>
          <p:nvPr/>
        </p:nvSpPr>
        <p:spPr>
          <a:xfrm>
            <a:off x="230178" y="313046"/>
            <a:ext cx="667264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Third Missionary Journey: Greece (20:1-12)</a:t>
            </a:r>
          </a:p>
        </p:txBody>
      </p:sp>
      <p:sp>
        <p:nvSpPr>
          <p:cNvPr id="3" name="TextBox 2"/>
          <p:cNvSpPr txBox="1"/>
          <p:nvPr/>
        </p:nvSpPr>
        <p:spPr>
          <a:xfrm>
            <a:off x="4076700" y="884224"/>
            <a:ext cx="3916137" cy="461665"/>
          </a:xfrm>
          <a:prstGeom prst="rect">
            <a:avLst/>
          </a:prstGeom>
          <a:noFill/>
        </p:spPr>
        <p:txBody>
          <a:bodyPr wrap="none" rtlCol="0">
            <a:spAutoFit/>
          </a:bodyPr>
          <a:lstStyle/>
          <a:p>
            <a:r>
              <a:rPr lang="en-US" sz="2400" dirty="0">
                <a:solidFill>
                  <a:schemeClr val="bg1"/>
                </a:solidFill>
              </a:rPr>
              <a:t>The Power Of Encouragement</a:t>
            </a:r>
          </a:p>
        </p:txBody>
      </p:sp>
      <p:pic>
        <p:nvPicPr>
          <p:cNvPr id="2" name="Picture 1"/>
          <p:cNvPicPr>
            <a:picLocks noChangeAspect="1"/>
          </p:cNvPicPr>
          <p:nvPr/>
        </p:nvPicPr>
        <p:blipFill>
          <a:blip r:embed="rId3"/>
          <a:stretch>
            <a:fillRect/>
          </a:stretch>
        </p:blipFill>
        <p:spPr>
          <a:xfrm>
            <a:off x="0" y="884222"/>
            <a:ext cx="3971925" cy="5973777"/>
          </a:xfrm>
          <a:prstGeom prst="rect">
            <a:avLst/>
          </a:prstGeom>
        </p:spPr>
      </p:pic>
      <p:sp>
        <p:nvSpPr>
          <p:cNvPr id="5" name="TextBox 4"/>
          <p:cNvSpPr txBox="1"/>
          <p:nvPr/>
        </p:nvSpPr>
        <p:spPr>
          <a:xfrm>
            <a:off x="4076700" y="2051479"/>
            <a:ext cx="4612673" cy="4154984"/>
          </a:xfrm>
          <a:prstGeom prst="rect">
            <a:avLst/>
          </a:prstGeom>
          <a:noFill/>
        </p:spPr>
        <p:txBody>
          <a:bodyPr wrap="none" rtlCol="0">
            <a:spAutoFit/>
          </a:bodyPr>
          <a:lstStyle/>
          <a:p>
            <a:r>
              <a:rPr lang="en-US" sz="2400" dirty="0">
                <a:solidFill>
                  <a:schemeClr val="bg1"/>
                </a:solidFill>
                <a:latin typeface="Adobe Garamond Pro Bold" panose="02020702060506020403" pitchFamily="18" charset="0"/>
              </a:rPr>
              <a:t>Paul will write 2 Corinthians here</a:t>
            </a:r>
          </a:p>
          <a:p>
            <a:endParaRPr lang="en-US" sz="2400" dirty="0">
              <a:solidFill>
                <a:schemeClr val="bg1"/>
              </a:solidFill>
              <a:latin typeface="Adobe Garamond Pro Bold" panose="02020702060506020403" pitchFamily="18" charset="0"/>
            </a:endParaRPr>
          </a:p>
          <a:p>
            <a:r>
              <a:rPr lang="en-US" sz="2400" dirty="0">
                <a:solidFill>
                  <a:schemeClr val="bg1"/>
                </a:solidFill>
                <a:latin typeface="Adobe Garamond Pro Bold" panose="02020702060506020403" pitchFamily="18" charset="0"/>
              </a:rPr>
              <a:t>Note his traveling companions are</a:t>
            </a:r>
          </a:p>
          <a:p>
            <a:r>
              <a:rPr lang="en-US" sz="2400" dirty="0">
                <a:solidFill>
                  <a:schemeClr val="bg1"/>
                </a:solidFill>
                <a:latin typeface="Adobe Garamond Pro Bold" panose="02020702060506020403" pitchFamily="18" charset="0"/>
              </a:rPr>
              <a:t>from many of the churches he </a:t>
            </a:r>
          </a:p>
          <a:p>
            <a:r>
              <a:rPr lang="en-US" sz="2400" dirty="0">
                <a:solidFill>
                  <a:schemeClr val="bg1"/>
                </a:solidFill>
                <a:latin typeface="Adobe Garamond Pro Bold" panose="02020702060506020403" pitchFamily="18" charset="0"/>
              </a:rPr>
              <a:t>planted! Perhaps they represented</a:t>
            </a:r>
          </a:p>
          <a:p>
            <a:r>
              <a:rPr lang="en-US" sz="2400" dirty="0">
                <a:solidFill>
                  <a:schemeClr val="bg1"/>
                </a:solidFill>
                <a:latin typeface="Adobe Garamond Pro Bold" panose="02020702060506020403" pitchFamily="18" charset="0"/>
              </a:rPr>
              <a:t>those churches that donated to the</a:t>
            </a:r>
          </a:p>
          <a:p>
            <a:r>
              <a:rPr lang="en-US" sz="2400" dirty="0">
                <a:solidFill>
                  <a:schemeClr val="bg1"/>
                </a:solidFill>
                <a:latin typeface="Adobe Garamond Pro Bold" panose="02020702060506020403" pitchFamily="18" charset="0"/>
              </a:rPr>
              <a:t>saints of Jerusalem.</a:t>
            </a:r>
          </a:p>
          <a:p>
            <a:endParaRPr lang="en-US" sz="2400" dirty="0">
              <a:solidFill>
                <a:schemeClr val="bg1"/>
              </a:solidFill>
              <a:latin typeface="Adobe Garamond Pro Bold" panose="02020702060506020403" pitchFamily="18" charset="0"/>
            </a:endParaRPr>
          </a:p>
          <a:p>
            <a:r>
              <a:rPr lang="en-US" sz="2400" dirty="0">
                <a:solidFill>
                  <a:schemeClr val="bg1"/>
                </a:solidFill>
                <a:latin typeface="Adobe Garamond Pro Bold" panose="02020702060506020403" pitchFamily="18" charset="0"/>
              </a:rPr>
              <a:t>Note the new “we” section, starting</a:t>
            </a:r>
          </a:p>
          <a:p>
            <a:r>
              <a:rPr lang="en-US" sz="2400" dirty="0">
                <a:solidFill>
                  <a:schemeClr val="bg1"/>
                </a:solidFill>
                <a:latin typeface="Adobe Garamond Pro Bold" panose="02020702060506020403" pitchFamily="18" charset="0"/>
              </a:rPr>
              <a:t>in 20:5. We have not heard this </a:t>
            </a:r>
          </a:p>
          <a:p>
            <a:r>
              <a:rPr lang="en-US" sz="2400" dirty="0">
                <a:solidFill>
                  <a:schemeClr val="bg1"/>
                </a:solidFill>
                <a:latin typeface="Adobe Garamond Pro Bold" panose="02020702060506020403" pitchFamily="18" charset="0"/>
              </a:rPr>
              <a:t>since 16:16.</a:t>
            </a:r>
          </a:p>
        </p:txBody>
      </p:sp>
    </p:spTree>
    <p:extLst>
      <p:ext uri="{BB962C8B-B14F-4D97-AF65-F5344CB8AC3E}">
        <p14:creationId xmlns:p14="http://schemas.microsoft.com/office/powerpoint/2010/main" val="2041746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p:cNvSpPr txBox="1"/>
          <p:nvPr/>
        </p:nvSpPr>
        <p:spPr>
          <a:xfrm>
            <a:off x="230178" y="313046"/>
            <a:ext cx="667264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Third Missionary Journey: Greece (20:1-12)</a:t>
            </a:r>
          </a:p>
        </p:txBody>
      </p:sp>
      <p:sp>
        <p:nvSpPr>
          <p:cNvPr id="3" name="TextBox 2"/>
          <p:cNvSpPr txBox="1"/>
          <p:nvPr/>
        </p:nvSpPr>
        <p:spPr>
          <a:xfrm>
            <a:off x="4076700" y="884224"/>
            <a:ext cx="3916137" cy="461665"/>
          </a:xfrm>
          <a:prstGeom prst="rect">
            <a:avLst/>
          </a:prstGeom>
          <a:noFill/>
        </p:spPr>
        <p:txBody>
          <a:bodyPr wrap="none" rtlCol="0">
            <a:spAutoFit/>
          </a:bodyPr>
          <a:lstStyle/>
          <a:p>
            <a:r>
              <a:rPr lang="en-US" sz="2400" dirty="0">
                <a:solidFill>
                  <a:schemeClr val="bg1"/>
                </a:solidFill>
              </a:rPr>
              <a:t>The Power Of Encouragement</a:t>
            </a:r>
          </a:p>
        </p:txBody>
      </p:sp>
      <p:pic>
        <p:nvPicPr>
          <p:cNvPr id="2" name="Picture 1"/>
          <p:cNvPicPr>
            <a:picLocks noChangeAspect="1"/>
          </p:cNvPicPr>
          <p:nvPr/>
        </p:nvPicPr>
        <p:blipFill>
          <a:blip r:embed="rId3"/>
          <a:stretch>
            <a:fillRect/>
          </a:stretch>
        </p:blipFill>
        <p:spPr>
          <a:xfrm>
            <a:off x="0" y="884224"/>
            <a:ext cx="3971924" cy="5973775"/>
          </a:xfrm>
          <a:prstGeom prst="rect">
            <a:avLst/>
          </a:prstGeom>
        </p:spPr>
      </p:pic>
      <p:sp>
        <p:nvSpPr>
          <p:cNvPr id="6" name="TextBox 5"/>
          <p:cNvSpPr txBox="1"/>
          <p:nvPr/>
        </p:nvSpPr>
        <p:spPr>
          <a:xfrm>
            <a:off x="3962400" y="1581150"/>
            <a:ext cx="4936544" cy="2031325"/>
          </a:xfrm>
          <a:prstGeom prst="rect">
            <a:avLst/>
          </a:prstGeom>
          <a:noFill/>
        </p:spPr>
        <p:txBody>
          <a:bodyPr wrap="none" rtlCol="0">
            <a:spAutoFit/>
          </a:bodyPr>
          <a:lstStyle/>
          <a:p>
            <a:r>
              <a:rPr lang="en-US" dirty="0">
                <a:solidFill>
                  <a:schemeClr val="bg1"/>
                </a:solidFill>
              </a:rPr>
              <a:t>2Cor. 2:12-13</a:t>
            </a:r>
          </a:p>
          <a:p>
            <a:r>
              <a:rPr lang="en-US" dirty="0">
                <a:solidFill>
                  <a:schemeClr val="bg1"/>
                </a:solidFill>
              </a:rPr>
              <a:t>Now when I went to Troas to preach the </a:t>
            </a:r>
          </a:p>
          <a:p>
            <a:r>
              <a:rPr lang="en-US" dirty="0">
                <a:solidFill>
                  <a:schemeClr val="bg1"/>
                </a:solidFill>
              </a:rPr>
              <a:t>gospel of Christ and found that the Lord had </a:t>
            </a:r>
          </a:p>
          <a:p>
            <a:r>
              <a:rPr lang="en-US" dirty="0">
                <a:solidFill>
                  <a:schemeClr val="bg1"/>
                </a:solidFill>
              </a:rPr>
              <a:t>opened a door for me, I still had no peace of mind,</a:t>
            </a:r>
          </a:p>
          <a:p>
            <a:r>
              <a:rPr lang="en-US" dirty="0">
                <a:solidFill>
                  <a:schemeClr val="bg1"/>
                </a:solidFill>
              </a:rPr>
              <a:t>because I did not find my brother Titus there. </a:t>
            </a:r>
          </a:p>
          <a:p>
            <a:r>
              <a:rPr lang="en-US" dirty="0">
                <a:solidFill>
                  <a:schemeClr val="bg1"/>
                </a:solidFill>
              </a:rPr>
              <a:t>So I said goodbye to them and went on to </a:t>
            </a:r>
          </a:p>
          <a:p>
            <a:r>
              <a:rPr lang="en-US" dirty="0">
                <a:solidFill>
                  <a:schemeClr val="bg1"/>
                </a:solidFill>
              </a:rPr>
              <a:t>Macedonia.</a:t>
            </a:r>
          </a:p>
        </p:txBody>
      </p:sp>
      <p:sp>
        <p:nvSpPr>
          <p:cNvPr id="7" name="TextBox 6"/>
          <p:cNvSpPr txBox="1"/>
          <p:nvPr/>
        </p:nvSpPr>
        <p:spPr>
          <a:xfrm>
            <a:off x="3974976" y="3847736"/>
            <a:ext cx="5226174" cy="2585323"/>
          </a:xfrm>
          <a:prstGeom prst="rect">
            <a:avLst/>
          </a:prstGeom>
          <a:noFill/>
        </p:spPr>
        <p:txBody>
          <a:bodyPr wrap="none" rtlCol="0">
            <a:spAutoFit/>
          </a:bodyPr>
          <a:lstStyle/>
          <a:p>
            <a:r>
              <a:rPr lang="en-US" dirty="0">
                <a:solidFill>
                  <a:schemeClr val="bg1"/>
                </a:solidFill>
              </a:rPr>
              <a:t>2 Co 7:5–7</a:t>
            </a:r>
          </a:p>
          <a:p>
            <a:r>
              <a:rPr lang="en-US" dirty="0">
                <a:solidFill>
                  <a:schemeClr val="bg1"/>
                </a:solidFill>
              </a:rPr>
              <a:t>For when we came into Macedonia, we had no </a:t>
            </a:r>
          </a:p>
          <a:p>
            <a:r>
              <a:rPr lang="en-US" dirty="0">
                <a:solidFill>
                  <a:schemeClr val="bg1"/>
                </a:solidFill>
              </a:rPr>
              <a:t>rest, but we were harassed at every turn—conflicts </a:t>
            </a:r>
          </a:p>
          <a:p>
            <a:r>
              <a:rPr lang="en-US" dirty="0">
                <a:solidFill>
                  <a:schemeClr val="bg1"/>
                </a:solidFill>
              </a:rPr>
              <a:t>on the outside, fears within. But God, who comforts </a:t>
            </a:r>
          </a:p>
          <a:p>
            <a:r>
              <a:rPr lang="en-US" dirty="0">
                <a:solidFill>
                  <a:schemeClr val="bg1"/>
                </a:solidFill>
              </a:rPr>
              <a:t>the downcast, comforted us by the coming of </a:t>
            </a:r>
          </a:p>
          <a:p>
            <a:r>
              <a:rPr lang="en-US" dirty="0">
                <a:solidFill>
                  <a:schemeClr val="bg1"/>
                </a:solidFill>
              </a:rPr>
              <a:t>Titus, and not only by his coming but also by the </a:t>
            </a:r>
          </a:p>
          <a:p>
            <a:r>
              <a:rPr lang="en-US" dirty="0">
                <a:solidFill>
                  <a:schemeClr val="bg1"/>
                </a:solidFill>
              </a:rPr>
              <a:t>comfort you had given him. He told us about your </a:t>
            </a:r>
          </a:p>
          <a:p>
            <a:r>
              <a:rPr lang="en-US" dirty="0">
                <a:solidFill>
                  <a:schemeClr val="bg1"/>
                </a:solidFill>
              </a:rPr>
              <a:t>longing for me, your deep sorrow, your ardent </a:t>
            </a:r>
          </a:p>
          <a:p>
            <a:r>
              <a:rPr lang="en-US" dirty="0">
                <a:solidFill>
                  <a:schemeClr val="bg1"/>
                </a:solidFill>
              </a:rPr>
              <a:t>concern for me, so that my joy was greater than ever. </a:t>
            </a:r>
          </a:p>
        </p:txBody>
      </p:sp>
    </p:spTree>
    <p:extLst>
      <p:ext uri="{BB962C8B-B14F-4D97-AF65-F5344CB8AC3E}">
        <p14:creationId xmlns:p14="http://schemas.microsoft.com/office/powerpoint/2010/main" val="518807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p:cNvSpPr txBox="1"/>
          <p:nvPr/>
        </p:nvSpPr>
        <p:spPr>
          <a:xfrm>
            <a:off x="230178" y="313046"/>
            <a:ext cx="667264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Third Missionary Journey: Eutychus (7-12)</a:t>
            </a:r>
          </a:p>
        </p:txBody>
      </p:sp>
      <p:sp>
        <p:nvSpPr>
          <p:cNvPr id="6" name="TextBox 5"/>
          <p:cNvSpPr txBox="1"/>
          <p:nvPr/>
        </p:nvSpPr>
        <p:spPr>
          <a:xfrm>
            <a:off x="327315" y="1001519"/>
            <a:ext cx="8685519" cy="4801314"/>
          </a:xfrm>
          <a:prstGeom prst="rect">
            <a:avLst/>
          </a:prstGeom>
          <a:noFill/>
        </p:spPr>
        <p:txBody>
          <a:bodyPr wrap="none" rtlCol="0">
            <a:spAutoFit/>
          </a:bodyPr>
          <a:lstStyle/>
          <a:p>
            <a:r>
              <a:rPr lang="en-US" dirty="0">
                <a:solidFill>
                  <a:schemeClr val="bg1"/>
                </a:solidFill>
              </a:rPr>
              <a:t>Be careful where you sit. God’s protection is great, but foolishness still brings tragedy.</a:t>
            </a:r>
          </a:p>
          <a:p>
            <a:endParaRPr lang="en-US" dirty="0">
              <a:solidFill>
                <a:schemeClr val="bg1"/>
              </a:solidFill>
            </a:endParaRPr>
          </a:p>
          <a:p>
            <a:r>
              <a:rPr lang="en-US" dirty="0">
                <a:solidFill>
                  <a:schemeClr val="bg1"/>
                </a:solidFill>
              </a:rPr>
              <a:t>Eutychus was in the right place at the right time. We should not be hard on him.</a:t>
            </a:r>
          </a:p>
          <a:p>
            <a:endParaRPr lang="en-US" dirty="0">
              <a:solidFill>
                <a:schemeClr val="bg1"/>
              </a:solidFill>
            </a:endParaRPr>
          </a:p>
          <a:p>
            <a:r>
              <a:rPr lang="en-US" dirty="0">
                <a:solidFill>
                  <a:schemeClr val="bg1"/>
                </a:solidFill>
              </a:rPr>
              <a:t>God honored him in his healing.</a:t>
            </a:r>
          </a:p>
          <a:p>
            <a:endParaRPr lang="en-US" dirty="0">
              <a:solidFill>
                <a:schemeClr val="bg1"/>
              </a:solidFill>
            </a:endParaRPr>
          </a:p>
          <a:p>
            <a:r>
              <a:rPr lang="en-US" dirty="0">
                <a:solidFill>
                  <a:schemeClr val="bg1"/>
                </a:solidFill>
              </a:rPr>
              <a:t>Healing requires proximity … the elder to the younger (in this case)</a:t>
            </a:r>
          </a:p>
          <a:p>
            <a:endParaRPr lang="en-US" dirty="0">
              <a:solidFill>
                <a:schemeClr val="bg1"/>
              </a:solidFill>
            </a:endParaRPr>
          </a:p>
          <a:p>
            <a:r>
              <a:rPr lang="en-US" dirty="0">
                <a:solidFill>
                  <a:schemeClr val="bg1"/>
                </a:solidFill>
              </a:rPr>
              <a:t>At the beginning of Luke’s writing, we have the story of the shepherds who blessed</a:t>
            </a:r>
          </a:p>
          <a:p>
            <a:r>
              <a:rPr lang="en-US" dirty="0">
                <a:solidFill>
                  <a:schemeClr val="bg1"/>
                </a:solidFill>
              </a:rPr>
              <a:t>						in their nighttime vigil, </a:t>
            </a:r>
          </a:p>
          <a:p>
            <a:r>
              <a:rPr lang="en-US" dirty="0">
                <a:solidFill>
                  <a:schemeClr val="bg1"/>
                </a:solidFill>
              </a:rPr>
              <a:t>						as well as Anna.</a:t>
            </a:r>
          </a:p>
          <a:p>
            <a:endParaRPr lang="en-US" dirty="0">
              <a:solidFill>
                <a:schemeClr val="bg1"/>
              </a:solidFill>
            </a:endParaRPr>
          </a:p>
          <a:p>
            <a:r>
              <a:rPr lang="en-US" dirty="0">
                <a:solidFill>
                  <a:schemeClr val="bg1"/>
                </a:solidFill>
              </a:rPr>
              <a:t>						At the end, we see the disciples</a:t>
            </a:r>
          </a:p>
          <a:p>
            <a:r>
              <a:rPr lang="en-US" dirty="0">
                <a:solidFill>
                  <a:schemeClr val="bg1"/>
                </a:solidFill>
              </a:rPr>
              <a:t>						sleeping during Jesus’ prayer</a:t>
            </a:r>
          </a:p>
          <a:p>
            <a:r>
              <a:rPr lang="en-US" dirty="0">
                <a:solidFill>
                  <a:schemeClr val="bg1"/>
                </a:solidFill>
              </a:rPr>
              <a:t>						vigil. Night does not always</a:t>
            </a:r>
          </a:p>
          <a:p>
            <a:r>
              <a:rPr lang="en-US" dirty="0">
                <a:solidFill>
                  <a:schemeClr val="bg1"/>
                </a:solidFill>
              </a:rPr>
              <a:t>						bring bad things!</a:t>
            </a:r>
          </a:p>
          <a:p>
            <a:endParaRPr lang="en-US" dirty="0">
              <a:solidFill>
                <a:schemeClr val="bg1"/>
              </a:solidFill>
            </a:endParaRPr>
          </a:p>
        </p:txBody>
      </p:sp>
      <p:pic>
        <p:nvPicPr>
          <p:cNvPr id="5" name="Picture 4"/>
          <p:cNvPicPr>
            <a:picLocks noChangeAspect="1"/>
          </p:cNvPicPr>
          <p:nvPr/>
        </p:nvPicPr>
        <p:blipFill>
          <a:blip r:embed="rId3"/>
          <a:stretch>
            <a:fillRect/>
          </a:stretch>
        </p:blipFill>
        <p:spPr>
          <a:xfrm>
            <a:off x="0" y="3586842"/>
            <a:ext cx="5724525" cy="3271157"/>
          </a:xfrm>
          <a:prstGeom prst="rect">
            <a:avLst/>
          </a:prstGeom>
        </p:spPr>
      </p:pic>
    </p:spTree>
    <p:extLst>
      <p:ext uri="{BB962C8B-B14F-4D97-AF65-F5344CB8AC3E}">
        <p14:creationId xmlns:p14="http://schemas.microsoft.com/office/powerpoint/2010/main" val="40820463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p:cNvSpPr txBox="1"/>
          <p:nvPr/>
        </p:nvSpPr>
        <p:spPr>
          <a:xfrm>
            <a:off x="230178" y="313046"/>
            <a:ext cx="667264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Third Missionary Journey: Greece (20:13-15)</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02058"/>
            <a:ext cx="9144000" cy="5155942"/>
          </a:xfrm>
          <a:prstGeom prst="rect">
            <a:avLst/>
          </a:prstGeom>
        </p:spPr>
      </p:pic>
    </p:spTree>
    <p:extLst>
      <p:ext uri="{BB962C8B-B14F-4D97-AF65-F5344CB8AC3E}">
        <p14:creationId xmlns:p14="http://schemas.microsoft.com/office/powerpoint/2010/main" val="2181899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p:cNvSpPr txBox="1"/>
          <p:nvPr/>
        </p:nvSpPr>
        <p:spPr>
          <a:xfrm>
            <a:off x="230178" y="313046"/>
            <a:ext cx="667264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Third Missionary Journey: Greece (20:13-15)</a:t>
            </a:r>
          </a:p>
        </p:txBody>
      </p:sp>
      <p:sp>
        <p:nvSpPr>
          <p:cNvPr id="3" name="TextBox 2"/>
          <p:cNvSpPr txBox="1"/>
          <p:nvPr/>
        </p:nvSpPr>
        <p:spPr>
          <a:xfrm>
            <a:off x="925503" y="812812"/>
            <a:ext cx="2121093" cy="461665"/>
          </a:xfrm>
          <a:prstGeom prst="rect">
            <a:avLst/>
          </a:prstGeom>
          <a:noFill/>
        </p:spPr>
        <p:txBody>
          <a:bodyPr wrap="none" rtlCol="0">
            <a:spAutoFit/>
          </a:bodyPr>
          <a:lstStyle/>
          <a:p>
            <a:r>
              <a:rPr lang="en-US" sz="2400" dirty="0">
                <a:solidFill>
                  <a:schemeClr val="bg1"/>
                </a:solidFill>
              </a:rPr>
              <a:t>Alone with God</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1827"/>
            <a:ext cx="5469259" cy="3646173"/>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2300" b="10208"/>
          <a:stretch/>
        </p:blipFill>
        <p:spPr>
          <a:xfrm>
            <a:off x="3671888" y="931652"/>
            <a:ext cx="5472112" cy="3191773"/>
          </a:xfrm>
          <a:prstGeom prst="rect">
            <a:avLst/>
          </a:prstGeom>
        </p:spPr>
      </p:pic>
    </p:spTree>
    <p:extLst>
      <p:ext uri="{BB962C8B-B14F-4D97-AF65-F5344CB8AC3E}">
        <p14:creationId xmlns:p14="http://schemas.microsoft.com/office/powerpoint/2010/main" val="1650492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667264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Third Missionary Journey (Acts 18:23-21:16)</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6470"/>
          <a:stretch/>
        </p:blipFill>
        <p:spPr>
          <a:xfrm>
            <a:off x="0" y="877885"/>
            <a:ext cx="8839200" cy="5980115"/>
          </a:xfrm>
          <a:prstGeom prst="rect">
            <a:avLst/>
          </a:prstGeom>
        </p:spPr>
      </p:pic>
    </p:spTree>
    <p:extLst>
      <p:ext uri="{BB962C8B-B14F-4D97-AF65-F5344CB8AC3E}">
        <p14:creationId xmlns:p14="http://schemas.microsoft.com/office/powerpoint/2010/main" val="1366689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p:cNvSpPr txBox="1"/>
          <p:nvPr/>
        </p:nvSpPr>
        <p:spPr>
          <a:xfrm>
            <a:off x="230178" y="313046"/>
            <a:ext cx="667264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Third Missionary Journey: Elders (20:16-38)</a:t>
            </a:r>
          </a:p>
        </p:txBody>
      </p:sp>
      <p:sp>
        <p:nvSpPr>
          <p:cNvPr id="3" name="TextBox 2"/>
          <p:cNvSpPr txBox="1"/>
          <p:nvPr/>
        </p:nvSpPr>
        <p:spPr>
          <a:xfrm>
            <a:off x="1092682" y="881070"/>
            <a:ext cx="2473819" cy="461665"/>
          </a:xfrm>
          <a:prstGeom prst="rect">
            <a:avLst/>
          </a:prstGeom>
          <a:noFill/>
        </p:spPr>
        <p:txBody>
          <a:bodyPr wrap="none" rtlCol="0">
            <a:spAutoFit/>
          </a:bodyPr>
          <a:lstStyle/>
          <a:p>
            <a:r>
              <a:rPr lang="en-US" sz="2400" dirty="0">
                <a:solidFill>
                  <a:schemeClr val="bg1"/>
                </a:solidFill>
              </a:rPr>
              <a:t>To Identify with …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61773"/>
            <a:ext cx="9144000" cy="5396228"/>
          </a:xfrm>
          <a:prstGeom prst="rect">
            <a:avLst/>
          </a:prstGeom>
        </p:spPr>
      </p:pic>
    </p:spTree>
    <p:extLst>
      <p:ext uri="{BB962C8B-B14F-4D97-AF65-F5344CB8AC3E}">
        <p14:creationId xmlns:p14="http://schemas.microsoft.com/office/powerpoint/2010/main" val="1808213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506896" y="885526"/>
            <a:ext cx="8547651" cy="4801314"/>
          </a:xfrm>
          <a:prstGeom prst="rect">
            <a:avLst/>
          </a:prstGeom>
        </p:spPr>
        <p:txBody>
          <a:bodyPr wrap="square">
            <a:spAutoFit/>
          </a:bodyPr>
          <a:lstStyle/>
          <a:p>
            <a:r>
              <a:rPr lang="en-US" dirty="0">
                <a:solidFill>
                  <a:schemeClr val="bg1"/>
                </a:solidFill>
              </a:rPr>
              <a:t>ACTS 11:19 - 16:6	THE GOSPEL ADVANCES INTO SYRIA AND TURKEY</a:t>
            </a:r>
          </a:p>
          <a:p>
            <a:r>
              <a:rPr lang="en-US" dirty="0">
                <a:solidFill>
                  <a:schemeClr val="bg1"/>
                </a:solidFill>
              </a:rPr>
              <a:t>			11:19-30		The first Gentile Church at Antioch</a:t>
            </a:r>
          </a:p>
          <a:p>
            <a:r>
              <a:rPr lang="en-US" dirty="0">
                <a:solidFill>
                  <a:schemeClr val="bg1"/>
                </a:solidFill>
              </a:rPr>
              <a:t>			12		James is killed, Peter imprisoned</a:t>
            </a:r>
          </a:p>
          <a:p>
            <a:r>
              <a:rPr lang="en-US" dirty="0">
                <a:solidFill>
                  <a:schemeClr val="bg1"/>
                </a:solidFill>
              </a:rPr>
              <a:t>					Further Study: Prayer</a:t>
            </a:r>
          </a:p>
          <a:p>
            <a:r>
              <a:rPr lang="en-US" dirty="0">
                <a:solidFill>
                  <a:schemeClr val="bg1"/>
                </a:solidFill>
              </a:rPr>
              <a:t>			13, 14		Missionary Journey 1: Paul and Barnabas</a:t>
            </a:r>
          </a:p>
          <a:p>
            <a:r>
              <a:rPr lang="en-US" dirty="0">
                <a:solidFill>
                  <a:schemeClr val="bg1"/>
                </a:solidFill>
              </a:rPr>
              <a:t>					- Cyprus, </a:t>
            </a:r>
            <a:r>
              <a:rPr lang="en-US" dirty="0" err="1">
                <a:solidFill>
                  <a:schemeClr val="bg1"/>
                </a:solidFill>
              </a:rPr>
              <a:t>Perga</a:t>
            </a:r>
            <a:r>
              <a:rPr lang="en-US" dirty="0">
                <a:solidFill>
                  <a:schemeClr val="bg1"/>
                </a:solidFill>
              </a:rPr>
              <a:t>, </a:t>
            </a:r>
            <a:r>
              <a:rPr lang="en-US" dirty="0" err="1">
                <a:solidFill>
                  <a:schemeClr val="bg1"/>
                </a:solidFill>
              </a:rPr>
              <a:t>Pisidian</a:t>
            </a:r>
            <a:r>
              <a:rPr lang="en-US" dirty="0">
                <a:solidFill>
                  <a:schemeClr val="bg1"/>
                </a:solidFill>
              </a:rPr>
              <a:t> Antioch, </a:t>
            </a:r>
          </a:p>
          <a:p>
            <a:r>
              <a:rPr lang="en-US" dirty="0">
                <a:solidFill>
                  <a:schemeClr val="bg1"/>
                </a:solidFill>
              </a:rPr>
              <a:t>					</a:t>
            </a:r>
            <a:r>
              <a:rPr lang="en-US" dirty="0" err="1">
                <a:solidFill>
                  <a:schemeClr val="bg1"/>
                </a:solidFill>
              </a:rPr>
              <a:t>Iconium</a:t>
            </a:r>
            <a:r>
              <a:rPr lang="en-US" dirty="0">
                <a:solidFill>
                  <a:schemeClr val="bg1"/>
                </a:solidFill>
              </a:rPr>
              <a:t>, </a:t>
            </a:r>
            <a:r>
              <a:rPr lang="en-US" dirty="0" err="1">
                <a:solidFill>
                  <a:schemeClr val="bg1"/>
                </a:solidFill>
              </a:rPr>
              <a:t>Lystra</a:t>
            </a:r>
            <a:r>
              <a:rPr lang="en-US" dirty="0">
                <a:solidFill>
                  <a:schemeClr val="bg1"/>
                </a:solidFill>
              </a:rPr>
              <a:t>, </a:t>
            </a:r>
            <a:r>
              <a:rPr lang="en-US" dirty="0" err="1">
                <a:solidFill>
                  <a:schemeClr val="bg1"/>
                </a:solidFill>
              </a:rPr>
              <a:t>Derbe</a:t>
            </a:r>
            <a:endParaRPr lang="en-US" dirty="0">
              <a:solidFill>
                <a:schemeClr val="bg1"/>
              </a:solidFill>
            </a:endParaRPr>
          </a:p>
          <a:p>
            <a:r>
              <a:rPr lang="en-US" dirty="0">
                <a:solidFill>
                  <a:schemeClr val="bg1"/>
                </a:solidFill>
              </a:rPr>
              <a:t>					Further Study: Fasting</a:t>
            </a:r>
          </a:p>
          <a:p>
            <a:r>
              <a:rPr lang="en-US" dirty="0">
                <a:solidFill>
                  <a:schemeClr val="bg1"/>
                </a:solidFill>
              </a:rPr>
              <a:t>			15:1-35		The Council at Jerusalem</a:t>
            </a:r>
          </a:p>
          <a:p>
            <a:endParaRPr lang="en-US" dirty="0">
              <a:solidFill>
                <a:schemeClr val="bg1"/>
              </a:solidFill>
            </a:endParaRPr>
          </a:p>
          <a:p>
            <a:r>
              <a:rPr lang="en-US" dirty="0">
                <a:solidFill>
                  <a:schemeClr val="bg1"/>
                </a:solidFill>
              </a:rPr>
              <a:t>ACTS 16:6 - 19:41	PAUL TAKES THE GOSPEL TO EUROPE</a:t>
            </a:r>
          </a:p>
          <a:p>
            <a:r>
              <a:rPr lang="en-US" dirty="0">
                <a:solidFill>
                  <a:schemeClr val="bg1"/>
                </a:solidFill>
              </a:rPr>
              <a:t>			15:36 - 19:41	Missionary Journey 2 : Paul and Silas</a:t>
            </a:r>
          </a:p>
          <a:p>
            <a:r>
              <a:rPr lang="en-US" dirty="0">
                <a:solidFill>
                  <a:schemeClr val="bg1"/>
                </a:solidFill>
              </a:rPr>
              <a:t> 					- Philippi, Thyatira, Thessalonica, </a:t>
            </a:r>
            <a:r>
              <a:rPr lang="en-US" dirty="0" err="1">
                <a:solidFill>
                  <a:schemeClr val="bg1"/>
                </a:solidFill>
              </a:rPr>
              <a:t>Beroea</a:t>
            </a:r>
            <a:r>
              <a:rPr lang="en-US" dirty="0">
                <a:solidFill>
                  <a:schemeClr val="bg1"/>
                </a:solidFill>
              </a:rPr>
              <a:t>,</a:t>
            </a:r>
          </a:p>
          <a:p>
            <a:r>
              <a:rPr lang="en-US" dirty="0">
                <a:solidFill>
                  <a:schemeClr val="bg1"/>
                </a:solidFill>
              </a:rPr>
              <a:t>					Athens, Corinth, Ephesus</a:t>
            </a:r>
          </a:p>
          <a:p>
            <a:r>
              <a:rPr lang="en-US" dirty="0">
                <a:solidFill>
                  <a:schemeClr val="bg1"/>
                </a:solidFill>
              </a:rPr>
              <a:t>					Further Study: Gifts of the Spirit</a:t>
            </a:r>
          </a:p>
          <a:p>
            <a:r>
              <a:rPr lang="en-US" dirty="0">
                <a:solidFill>
                  <a:schemeClr val="bg1"/>
                </a:solidFill>
              </a:rPr>
              <a:t>					What is spiritual warfare?</a:t>
            </a:r>
          </a:p>
          <a:p>
            <a:r>
              <a:rPr lang="en-US" dirty="0">
                <a:solidFill>
                  <a:schemeClr val="bg1"/>
                </a:solidFill>
              </a:rPr>
              <a:t>					- Third missionary journey</a:t>
            </a:r>
          </a:p>
        </p:txBody>
      </p:sp>
    </p:spTree>
    <p:extLst>
      <p:ext uri="{BB962C8B-B14F-4D97-AF65-F5344CB8AC3E}">
        <p14:creationId xmlns:p14="http://schemas.microsoft.com/office/powerpoint/2010/main" val="27110796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p:cNvSpPr txBox="1"/>
          <p:nvPr/>
        </p:nvSpPr>
        <p:spPr>
          <a:xfrm>
            <a:off x="230178" y="313046"/>
            <a:ext cx="667264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Third Missionary Journey: Elders (20:16-38)</a:t>
            </a:r>
          </a:p>
        </p:txBody>
      </p:sp>
      <p:sp>
        <p:nvSpPr>
          <p:cNvPr id="3" name="TextBox 2"/>
          <p:cNvSpPr txBox="1"/>
          <p:nvPr/>
        </p:nvSpPr>
        <p:spPr>
          <a:xfrm>
            <a:off x="230178" y="929309"/>
            <a:ext cx="8438720" cy="4524315"/>
          </a:xfrm>
          <a:prstGeom prst="rect">
            <a:avLst/>
          </a:prstGeom>
          <a:noFill/>
        </p:spPr>
        <p:txBody>
          <a:bodyPr wrap="none" rtlCol="0">
            <a:spAutoFit/>
          </a:bodyPr>
          <a:lstStyle/>
          <a:p>
            <a:r>
              <a:rPr lang="en-US" dirty="0">
                <a:solidFill>
                  <a:schemeClr val="bg1"/>
                </a:solidFill>
              </a:rPr>
              <a:t>Paul identified with the people, </a:t>
            </a:r>
          </a:p>
          <a:p>
            <a:endParaRPr lang="en-US" dirty="0">
              <a:solidFill>
                <a:schemeClr val="bg1"/>
              </a:solidFill>
            </a:endParaRPr>
          </a:p>
          <a:p>
            <a:r>
              <a:rPr lang="en-US" dirty="0">
                <a:solidFill>
                  <a:schemeClr val="bg1"/>
                </a:solidFill>
              </a:rPr>
              <a:t>living among them (v. 18), </a:t>
            </a:r>
          </a:p>
          <a:p>
            <a:r>
              <a:rPr lang="en-US" dirty="0">
                <a:solidFill>
                  <a:schemeClr val="bg1"/>
                </a:solidFill>
              </a:rPr>
              <a:t>serving God with humility and tears (v. 19)</a:t>
            </a:r>
          </a:p>
          <a:p>
            <a:r>
              <a:rPr lang="en-US" dirty="0">
                <a:solidFill>
                  <a:schemeClr val="bg1"/>
                </a:solidFill>
              </a:rPr>
              <a:t>going from house to house (v. 20). </a:t>
            </a:r>
          </a:p>
          <a:p>
            <a:endParaRPr lang="en-US" dirty="0">
              <a:solidFill>
                <a:schemeClr val="bg1"/>
              </a:solidFill>
            </a:endParaRPr>
          </a:p>
          <a:p>
            <a:r>
              <a:rPr lang="en-US" dirty="0">
                <a:solidFill>
                  <a:schemeClr val="bg1"/>
                </a:solidFill>
              </a:rPr>
              <a:t>This enabled him to know what they needed to hear, so that he was able to preach </a:t>
            </a:r>
          </a:p>
          <a:p>
            <a:r>
              <a:rPr lang="en-US" dirty="0">
                <a:solidFill>
                  <a:schemeClr val="bg1"/>
                </a:solidFill>
              </a:rPr>
              <a:t>everything that was helpful to them (v. 20a). </a:t>
            </a:r>
          </a:p>
          <a:p>
            <a:endParaRPr lang="en-US" dirty="0">
              <a:solidFill>
                <a:schemeClr val="bg1"/>
              </a:solidFill>
            </a:endParaRPr>
          </a:p>
          <a:p>
            <a:r>
              <a:rPr lang="en-US" dirty="0">
                <a:solidFill>
                  <a:schemeClr val="bg1"/>
                </a:solidFill>
              </a:rPr>
              <a:t>He obviously had what might be called an openhearted approach to ministry. This is </a:t>
            </a:r>
          </a:p>
          <a:p>
            <a:r>
              <a:rPr lang="en-US" dirty="0">
                <a:solidFill>
                  <a:schemeClr val="bg1"/>
                </a:solidFill>
              </a:rPr>
              <a:t>						why he could spend a whole </a:t>
            </a:r>
          </a:p>
          <a:p>
            <a:r>
              <a:rPr lang="en-US" dirty="0">
                <a:solidFill>
                  <a:schemeClr val="bg1"/>
                </a:solidFill>
              </a:rPr>
              <a:t>						night chatting with the </a:t>
            </a:r>
          </a:p>
          <a:p>
            <a:r>
              <a:rPr lang="en-US" dirty="0">
                <a:solidFill>
                  <a:schemeClr val="bg1"/>
                </a:solidFill>
              </a:rPr>
              <a:t>						believers in Troas and this is </a:t>
            </a:r>
          </a:p>
          <a:p>
            <a:r>
              <a:rPr lang="en-US" dirty="0">
                <a:solidFill>
                  <a:schemeClr val="bg1"/>
                </a:solidFill>
              </a:rPr>
              <a:t>						why he shed so many tears </a:t>
            </a:r>
          </a:p>
          <a:p>
            <a:r>
              <a:rPr lang="en-US" dirty="0">
                <a:solidFill>
                  <a:schemeClr val="bg1"/>
                </a:solidFill>
              </a:rPr>
              <a:t>						among the Ephesians </a:t>
            </a:r>
          </a:p>
          <a:p>
            <a:r>
              <a:rPr lang="en-US" dirty="0">
                <a:solidFill>
                  <a:schemeClr val="bg1"/>
                </a:solidFill>
              </a:rPr>
              <a:t>						(vv. 19, 31).</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29049"/>
            <a:ext cx="5132609" cy="3028951"/>
          </a:xfrm>
          <a:prstGeom prst="rect">
            <a:avLst/>
          </a:prstGeom>
        </p:spPr>
      </p:pic>
      <p:sp>
        <p:nvSpPr>
          <p:cNvPr id="2" name="Rectangle 1"/>
          <p:cNvSpPr/>
          <p:nvPr/>
        </p:nvSpPr>
        <p:spPr>
          <a:xfrm>
            <a:off x="5132609" y="1120259"/>
            <a:ext cx="3159455" cy="1015663"/>
          </a:xfrm>
          <a:prstGeom prst="rect">
            <a:avLst/>
          </a:prstGeom>
        </p:spPr>
        <p:txBody>
          <a:bodyPr wrap="none">
            <a:spAutoFit/>
          </a:bodyPr>
          <a:lstStyle/>
          <a:p>
            <a:r>
              <a:rPr lang="en-US" sz="6000" b="1" dirty="0">
                <a:ln w="6600">
                  <a:solidFill>
                    <a:schemeClr val="accent2"/>
                  </a:solidFill>
                  <a:prstDash val="solid"/>
                </a:ln>
                <a:solidFill>
                  <a:srgbClr val="FFFFFF"/>
                </a:solidFill>
                <a:effectLst>
                  <a:outerShdw dist="38100" dir="2700000" algn="tl" rotWithShape="0">
                    <a:schemeClr val="accent2"/>
                  </a:outerShdw>
                </a:effectLst>
              </a:rPr>
              <a:t>Kerygma </a:t>
            </a:r>
          </a:p>
        </p:txBody>
      </p:sp>
    </p:spTree>
    <p:extLst>
      <p:ext uri="{BB962C8B-B14F-4D97-AF65-F5344CB8AC3E}">
        <p14:creationId xmlns:p14="http://schemas.microsoft.com/office/powerpoint/2010/main" val="36958678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p:cNvSpPr txBox="1"/>
          <p:nvPr/>
        </p:nvSpPr>
        <p:spPr>
          <a:xfrm>
            <a:off x="230178" y="313046"/>
            <a:ext cx="667264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Third Missionary Journey: Elders (20:16-38)</a:t>
            </a:r>
          </a:p>
        </p:txBody>
      </p:sp>
      <p:sp>
        <p:nvSpPr>
          <p:cNvPr id="3" name="TextBox 2"/>
          <p:cNvSpPr txBox="1"/>
          <p:nvPr/>
        </p:nvSpPr>
        <p:spPr>
          <a:xfrm>
            <a:off x="230178" y="782061"/>
            <a:ext cx="8333500" cy="3046988"/>
          </a:xfrm>
          <a:prstGeom prst="rect">
            <a:avLst/>
          </a:prstGeom>
          <a:noFill/>
        </p:spPr>
        <p:txBody>
          <a:bodyPr wrap="none" rtlCol="0">
            <a:spAutoFit/>
          </a:bodyPr>
          <a:lstStyle/>
          <a:p>
            <a:r>
              <a:rPr lang="en-US" sz="2400" dirty="0">
                <a:solidFill>
                  <a:schemeClr val="bg1"/>
                </a:solidFill>
              </a:rPr>
              <a:t>Verses 20 -21	Repentance and faith</a:t>
            </a:r>
          </a:p>
          <a:p>
            <a:r>
              <a:rPr lang="en-US" sz="2400" dirty="0">
                <a:solidFill>
                  <a:schemeClr val="bg1"/>
                </a:solidFill>
              </a:rPr>
              <a:t>		Actions and words are congruent!</a:t>
            </a:r>
          </a:p>
          <a:p>
            <a:endParaRPr lang="en-US" sz="2400" dirty="0">
              <a:solidFill>
                <a:schemeClr val="bg1"/>
              </a:solidFill>
            </a:endParaRPr>
          </a:p>
          <a:p>
            <a:r>
              <a:rPr lang="en-US" sz="2400" dirty="0">
                <a:solidFill>
                  <a:schemeClr val="bg1"/>
                </a:solidFill>
              </a:rPr>
              <a:t>Verses 22 -23 	Led by the Spirit means walking into the unknown.</a:t>
            </a:r>
          </a:p>
          <a:p>
            <a:r>
              <a:rPr lang="en-US" sz="2400" dirty="0">
                <a:solidFill>
                  <a:schemeClr val="bg1"/>
                </a:solidFill>
              </a:rPr>
              <a:t>		Committed to suffering if that is what it takes.</a:t>
            </a:r>
          </a:p>
          <a:p>
            <a:endParaRPr lang="en-US" sz="2400" dirty="0">
              <a:solidFill>
                <a:schemeClr val="bg1"/>
              </a:solidFill>
            </a:endParaRPr>
          </a:p>
          <a:p>
            <a:r>
              <a:rPr lang="en-US" sz="2400" dirty="0">
                <a:solidFill>
                  <a:schemeClr val="bg1"/>
                </a:solidFill>
              </a:rPr>
              <a:t>Verses 25-31	Personal responsibility to preach … </a:t>
            </a:r>
          </a:p>
          <a:p>
            <a:r>
              <a:rPr lang="en-US" sz="2400" dirty="0">
                <a:solidFill>
                  <a:schemeClr val="bg1"/>
                </a:solidFill>
              </a:rPr>
              <a:t>		Personal responsibility to receive …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29049"/>
            <a:ext cx="5132609" cy="3028951"/>
          </a:xfrm>
          <a:prstGeom prst="rect">
            <a:avLst/>
          </a:prstGeom>
        </p:spPr>
      </p:pic>
      <p:sp>
        <p:nvSpPr>
          <p:cNvPr id="2" name="Rectangle 1"/>
          <p:cNvSpPr/>
          <p:nvPr/>
        </p:nvSpPr>
        <p:spPr>
          <a:xfrm>
            <a:off x="5589809" y="4568309"/>
            <a:ext cx="3159455" cy="1015663"/>
          </a:xfrm>
          <a:prstGeom prst="rect">
            <a:avLst/>
          </a:prstGeom>
        </p:spPr>
        <p:txBody>
          <a:bodyPr wrap="none">
            <a:spAutoFit/>
          </a:bodyPr>
          <a:lstStyle/>
          <a:p>
            <a:r>
              <a:rPr lang="en-US" sz="6000" b="1" dirty="0">
                <a:ln w="6600">
                  <a:solidFill>
                    <a:schemeClr val="accent2"/>
                  </a:solidFill>
                  <a:prstDash val="solid"/>
                </a:ln>
                <a:solidFill>
                  <a:srgbClr val="FFFFFF"/>
                </a:solidFill>
                <a:effectLst>
                  <a:outerShdw dist="38100" dir="2700000" algn="tl" rotWithShape="0">
                    <a:schemeClr val="accent2"/>
                  </a:outerShdw>
                </a:effectLst>
              </a:rPr>
              <a:t>Kerygma </a:t>
            </a:r>
          </a:p>
        </p:txBody>
      </p:sp>
    </p:spTree>
    <p:extLst>
      <p:ext uri="{BB962C8B-B14F-4D97-AF65-F5344CB8AC3E}">
        <p14:creationId xmlns:p14="http://schemas.microsoft.com/office/powerpoint/2010/main" val="1410449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p:cNvSpPr txBox="1"/>
          <p:nvPr/>
        </p:nvSpPr>
        <p:spPr>
          <a:xfrm>
            <a:off x="230178" y="313046"/>
            <a:ext cx="667264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Third Missionary Journey: Elders (20:16-38)</a:t>
            </a:r>
          </a:p>
        </p:txBody>
      </p:sp>
      <p:sp>
        <p:nvSpPr>
          <p:cNvPr id="3" name="TextBox 2"/>
          <p:cNvSpPr txBox="1"/>
          <p:nvPr/>
        </p:nvSpPr>
        <p:spPr>
          <a:xfrm>
            <a:off x="230178" y="929309"/>
            <a:ext cx="7065780" cy="830997"/>
          </a:xfrm>
          <a:prstGeom prst="rect">
            <a:avLst/>
          </a:prstGeom>
          <a:noFill/>
        </p:spPr>
        <p:txBody>
          <a:bodyPr wrap="none" rtlCol="0">
            <a:spAutoFit/>
          </a:bodyPr>
          <a:lstStyle/>
          <a:p>
            <a:r>
              <a:rPr lang="en-US" sz="2400" dirty="0">
                <a:solidFill>
                  <a:schemeClr val="bg1"/>
                </a:solidFill>
              </a:rPr>
              <a:t>Verses 32 – 38		Committed to the Lord</a:t>
            </a:r>
          </a:p>
          <a:p>
            <a:r>
              <a:rPr lang="en-US" sz="2400" dirty="0">
                <a:solidFill>
                  <a:schemeClr val="bg1"/>
                </a:solidFill>
              </a:rPr>
              <a:t>			Paul calls them to live as he lives!</a:t>
            </a:r>
          </a:p>
        </p:txBody>
      </p:sp>
      <p:sp>
        <p:nvSpPr>
          <p:cNvPr id="2" name="Rectangle 1"/>
          <p:cNvSpPr/>
          <p:nvPr/>
        </p:nvSpPr>
        <p:spPr>
          <a:xfrm>
            <a:off x="4723034" y="1760306"/>
            <a:ext cx="3159455" cy="1015663"/>
          </a:xfrm>
          <a:prstGeom prst="rect">
            <a:avLst/>
          </a:prstGeom>
        </p:spPr>
        <p:txBody>
          <a:bodyPr wrap="none">
            <a:spAutoFit/>
          </a:bodyPr>
          <a:lstStyle/>
          <a:p>
            <a:r>
              <a:rPr lang="en-US" sz="6000" b="1" dirty="0">
                <a:ln w="6600">
                  <a:solidFill>
                    <a:schemeClr val="accent2"/>
                  </a:solidFill>
                  <a:prstDash val="solid"/>
                </a:ln>
                <a:solidFill>
                  <a:srgbClr val="FFFFFF"/>
                </a:solidFill>
                <a:effectLst>
                  <a:outerShdw dist="38100" dir="2700000" algn="tl" rotWithShape="0">
                    <a:schemeClr val="accent2"/>
                  </a:outerShdw>
                </a:effectLst>
              </a:rPr>
              <a:t>Kerygma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92300"/>
            <a:ext cx="3724275" cy="4965700"/>
          </a:xfrm>
          <a:prstGeom prst="rect">
            <a:avLst/>
          </a:prstGeom>
        </p:spPr>
      </p:pic>
      <p:sp>
        <p:nvSpPr>
          <p:cNvPr id="7" name="TextBox 6"/>
          <p:cNvSpPr txBox="1"/>
          <p:nvPr/>
        </p:nvSpPr>
        <p:spPr>
          <a:xfrm>
            <a:off x="3724275" y="3371850"/>
            <a:ext cx="5414752" cy="3046988"/>
          </a:xfrm>
          <a:prstGeom prst="rect">
            <a:avLst/>
          </a:prstGeom>
          <a:noFill/>
        </p:spPr>
        <p:txBody>
          <a:bodyPr wrap="none" rtlCol="0">
            <a:spAutoFit/>
          </a:bodyPr>
          <a:lstStyle/>
          <a:p>
            <a:r>
              <a:rPr lang="en-US" sz="1600" dirty="0">
                <a:solidFill>
                  <a:schemeClr val="bg1"/>
                </a:solidFill>
              </a:rPr>
              <a:t>God’s representatives are often rejected by their own people. </a:t>
            </a:r>
          </a:p>
          <a:p>
            <a:r>
              <a:rPr lang="en-US" sz="1600" dirty="0">
                <a:solidFill>
                  <a:schemeClr val="bg1"/>
                </a:solidFill>
              </a:rPr>
              <a:t>This passage speaks a word of comfort and challenge to all </a:t>
            </a:r>
          </a:p>
          <a:p>
            <a:r>
              <a:rPr lang="en-US" sz="1600" dirty="0">
                <a:solidFill>
                  <a:schemeClr val="bg1"/>
                </a:solidFill>
              </a:rPr>
              <a:t>those who in obedience to God are living as pilgrims, are </a:t>
            </a:r>
          </a:p>
          <a:p>
            <a:r>
              <a:rPr lang="en-US" sz="1600" dirty="0">
                <a:solidFill>
                  <a:schemeClr val="bg1"/>
                </a:solidFill>
              </a:rPr>
              <a:t>paying the price of obedience, and are rejected by those who </a:t>
            </a:r>
          </a:p>
          <a:p>
            <a:r>
              <a:rPr lang="en-US" sz="1600" dirty="0">
                <a:solidFill>
                  <a:schemeClr val="bg1"/>
                </a:solidFill>
              </a:rPr>
              <a:t>should know better. Jesus “came to that which was his own, </a:t>
            </a:r>
          </a:p>
          <a:p>
            <a:r>
              <a:rPr lang="en-US" sz="1600" dirty="0">
                <a:solidFill>
                  <a:schemeClr val="bg1"/>
                </a:solidFill>
              </a:rPr>
              <a:t>but his own did not receive him” (John 1:11). We should not </a:t>
            </a:r>
          </a:p>
          <a:p>
            <a:r>
              <a:rPr lang="en-US" sz="1600" dirty="0">
                <a:solidFill>
                  <a:schemeClr val="bg1"/>
                </a:solidFill>
              </a:rPr>
              <a:t>expect anything different for ourselves. Jesus said, “ ‘No </a:t>
            </a:r>
          </a:p>
          <a:p>
            <a:r>
              <a:rPr lang="en-US" sz="1600" dirty="0">
                <a:solidFill>
                  <a:schemeClr val="bg1"/>
                </a:solidFill>
              </a:rPr>
              <a:t>servant is greater than his master.’ If they persecuted me, they </a:t>
            </a:r>
          </a:p>
          <a:p>
            <a:r>
              <a:rPr lang="en-US" sz="1600" dirty="0">
                <a:solidFill>
                  <a:schemeClr val="bg1"/>
                </a:solidFill>
              </a:rPr>
              <a:t>will persecute you also.” But Jesus said immediately </a:t>
            </a:r>
          </a:p>
          <a:p>
            <a:r>
              <a:rPr lang="en-US" sz="1600" dirty="0">
                <a:solidFill>
                  <a:schemeClr val="bg1"/>
                </a:solidFill>
              </a:rPr>
              <a:t>thereafter: “If they obeyed my teaching, they will obey yours </a:t>
            </a:r>
          </a:p>
          <a:p>
            <a:r>
              <a:rPr lang="en-US" sz="1600" dirty="0">
                <a:solidFill>
                  <a:schemeClr val="bg1"/>
                </a:solidFill>
              </a:rPr>
              <a:t>also” (John 15:20). Along with disappointments will be a few </a:t>
            </a:r>
          </a:p>
          <a:p>
            <a:r>
              <a:rPr lang="en-US" sz="1600" dirty="0">
                <a:solidFill>
                  <a:schemeClr val="bg1"/>
                </a:solidFill>
              </a:rPr>
              <a:t>successes that make the price paid worthwhile.</a:t>
            </a:r>
          </a:p>
        </p:txBody>
      </p:sp>
    </p:spTree>
    <p:extLst>
      <p:ext uri="{BB962C8B-B14F-4D97-AF65-F5344CB8AC3E}">
        <p14:creationId xmlns:p14="http://schemas.microsoft.com/office/powerpoint/2010/main" val="28695127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p:cNvSpPr txBox="1"/>
          <p:nvPr/>
        </p:nvSpPr>
        <p:spPr>
          <a:xfrm>
            <a:off x="230178" y="313046"/>
            <a:ext cx="667264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Third Missionary Journey: Elders (20:16-38)</a:t>
            </a:r>
          </a:p>
        </p:txBody>
      </p:sp>
      <p:sp>
        <p:nvSpPr>
          <p:cNvPr id="3" name="TextBox 2"/>
          <p:cNvSpPr txBox="1"/>
          <p:nvPr/>
        </p:nvSpPr>
        <p:spPr>
          <a:xfrm>
            <a:off x="230178" y="929309"/>
            <a:ext cx="7180364" cy="3170099"/>
          </a:xfrm>
          <a:prstGeom prst="rect">
            <a:avLst/>
          </a:prstGeom>
          <a:noFill/>
        </p:spPr>
        <p:txBody>
          <a:bodyPr wrap="none" rtlCol="0">
            <a:spAutoFit/>
          </a:bodyPr>
          <a:lstStyle/>
          <a:p>
            <a:r>
              <a:rPr lang="en-US" sz="2400" dirty="0">
                <a:solidFill>
                  <a:schemeClr val="bg1"/>
                </a:solidFill>
              </a:rPr>
              <a:t>Final thoughts on encouragement! How? </a:t>
            </a:r>
          </a:p>
          <a:p>
            <a:endParaRPr lang="en-US" sz="2400" dirty="0">
              <a:solidFill>
                <a:schemeClr val="bg1"/>
              </a:solidFill>
            </a:endParaRPr>
          </a:p>
          <a:p>
            <a:r>
              <a:rPr lang="en-US" sz="2400" dirty="0">
                <a:solidFill>
                  <a:schemeClr val="bg1"/>
                </a:solidFill>
              </a:rPr>
              <a:t>A) Through his presence … he encouraged … Paul WENT.</a:t>
            </a:r>
          </a:p>
          <a:p>
            <a:r>
              <a:rPr lang="en-US" sz="1600" dirty="0">
                <a:solidFill>
                  <a:schemeClr val="bg1"/>
                </a:solidFill>
              </a:rPr>
              <a:t>	- Yes, this makes us vulnerable to being hurt!</a:t>
            </a:r>
          </a:p>
          <a:p>
            <a:r>
              <a:rPr lang="en-US" sz="2400" dirty="0">
                <a:solidFill>
                  <a:schemeClr val="bg1"/>
                </a:solidFill>
              </a:rPr>
              <a:t>B) Through his words …</a:t>
            </a:r>
          </a:p>
          <a:p>
            <a:r>
              <a:rPr lang="en-US" sz="1600" dirty="0">
                <a:solidFill>
                  <a:schemeClr val="bg1"/>
                </a:solidFill>
              </a:rPr>
              <a:t>	- What he said, how he said it, when it said it. </a:t>
            </a:r>
          </a:p>
          <a:p>
            <a:r>
              <a:rPr lang="en-US" sz="2400" dirty="0">
                <a:solidFill>
                  <a:schemeClr val="bg1"/>
                </a:solidFill>
              </a:rPr>
              <a:t>C) Through his actions </a:t>
            </a:r>
          </a:p>
          <a:p>
            <a:endParaRPr lang="en-US" sz="2400" dirty="0">
              <a:solidFill>
                <a:schemeClr val="bg1"/>
              </a:solidFill>
            </a:endParaRPr>
          </a:p>
          <a:p>
            <a:endParaRPr lang="en-US" sz="2400" dirty="0">
              <a:solidFill>
                <a:schemeClr val="bg1"/>
              </a:solidFill>
            </a:endParaRPr>
          </a:p>
        </p:txBody>
      </p:sp>
      <p:pic>
        <p:nvPicPr>
          <p:cNvPr id="6" name="Picture 5"/>
          <p:cNvPicPr>
            <a:picLocks noChangeAspect="1"/>
          </p:cNvPicPr>
          <p:nvPr/>
        </p:nvPicPr>
        <p:blipFill>
          <a:blip r:embed="rId3"/>
          <a:stretch>
            <a:fillRect/>
          </a:stretch>
        </p:blipFill>
        <p:spPr>
          <a:xfrm>
            <a:off x="0" y="3867150"/>
            <a:ext cx="5981697" cy="299084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6067" y="2171699"/>
            <a:ext cx="3028950" cy="4543425"/>
          </a:xfrm>
          <a:prstGeom prst="rect">
            <a:avLst/>
          </a:prstGeom>
        </p:spPr>
      </p:pic>
    </p:spTree>
    <p:extLst>
      <p:ext uri="{BB962C8B-B14F-4D97-AF65-F5344CB8AC3E}">
        <p14:creationId xmlns:p14="http://schemas.microsoft.com/office/powerpoint/2010/main" val="26467224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667264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Third Missionary Journey (Acts 18:23-21:16)</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6470"/>
          <a:stretch/>
        </p:blipFill>
        <p:spPr>
          <a:xfrm>
            <a:off x="0" y="877885"/>
            <a:ext cx="8839200" cy="5980115"/>
          </a:xfrm>
          <a:prstGeom prst="rect">
            <a:avLst/>
          </a:prstGeom>
        </p:spPr>
      </p:pic>
    </p:spTree>
    <p:extLst>
      <p:ext uri="{BB962C8B-B14F-4D97-AF65-F5344CB8AC3E}">
        <p14:creationId xmlns:p14="http://schemas.microsoft.com/office/powerpoint/2010/main" val="5600708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667264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Third Missionary Journey (Acts 21:1-14)</a:t>
            </a:r>
          </a:p>
        </p:txBody>
      </p:sp>
      <p:pic>
        <p:nvPicPr>
          <p:cNvPr id="2" name="Picture 1"/>
          <p:cNvPicPr>
            <a:picLocks noChangeAspect="1"/>
          </p:cNvPicPr>
          <p:nvPr/>
        </p:nvPicPr>
        <p:blipFill>
          <a:blip r:embed="rId3"/>
          <a:stretch>
            <a:fillRect/>
          </a:stretch>
        </p:blipFill>
        <p:spPr>
          <a:xfrm>
            <a:off x="0" y="3952875"/>
            <a:ext cx="5002648" cy="2905125"/>
          </a:xfrm>
          <a:prstGeom prst="rect">
            <a:avLst/>
          </a:prstGeom>
        </p:spPr>
      </p:pic>
      <p:pic>
        <p:nvPicPr>
          <p:cNvPr id="5" name="Picture 4"/>
          <p:cNvPicPr>
            <a:picLocks noChangeAspect="1"/>
          </p:cNvPicPr>
          <p:nvPr/>
        </p:nvPicPr>
        <p:blipFill>
          <a:blip r:embed="rId4"/>
          <a:stretch>
            <a:fillRect/>
          </a:stretch>
        </p:blipFill>
        <p:spPr>
          <a:xfrm>
            <a:off x="3566501" y="907456"/>
            <a:ext cx="5410200" cy="3045419"/>
          </a:xfrm>
          <a:prstGeom prst="rect">
            <a:avLst/>
          </a:prstGeom>
        </p:spPr>
      </p:pic>
      <p:sp>
        <p:nvSpPr>
          <p:cNvPr id="6" name="TextBox 5"/>
          <p:cNvSpPr txBox="1"/>
          <p:nvPr/>
        </p:nvSpPr>
        <p:spPr>
          <a:xfrm>
            <a:off x="385167" y="1085850"/>
            <a:ext cx="2116157" cy="2185214"/>
          </a:xfrm>
          <a:prstGeom prst="rect">
            <a:avLst/>
          </a:prstGeom>
          <a:noFill/>
        </p:spPr>
        <p:txBody>
          <a:bodyPr wrap="none" rtlCol="0">
            <a:spAutoFit/>
          </a:bodyPr>
          <a:lstStyle/>
          <a:p>
            <a:r>
              <a:rPr lang="en-US" sz="2800" dirty="0">
                <a:solidFill>
                  <a:schemeClr val="bg1"/>
                </a:solidFill>
              </a:rPr>
              <a:t>Who is right?</a:t>
            </a:r>
          </a:p>
          <a:p>
            <a:endParaRPr lang="en-US" dirty="0">
              <a:solidFill>
                <a:schemeClr val="bg1"/>
              </a:solidFill>
            </a:endParaRPr>
          </a:p>
          <a:p>
            <a:r>
              <a:rPr lang="en-US" dirty="0">
                <a:solidFill>
                  <a:schemeClr val="bg1"/>
                </a:solidFill>
              </a:rPr>
              <a:t>1) The Spirit?</a:t>
            </a:r>
          </a:p>
          <a:p>
            <a:endParaRPr lang="en-US" dirty="0">
              <a:solidFill>
                <a:schemeClr val="bg1"/>
              </a:solidFill>
            </a:endParaRPr>
          </a:p>
          <a:p>
            <a:r>
              <a:rPr lang="en-US" dirty="0">
                <a:solidFill>
                  <a:schemeClr val="bg1"/>
                </a:solidFill>
              </a:rPr>
              <a:t>2) Paul??</a:t>
            </a:r>
          </a:p>
          <a:p>
            <a:endParaRPr lang="en-US" dirty="0">
              <a:solidFill>
                <a:schemeClr val="bg1"/>
              </a:solidFill>
            </a:endParaRPr>
          </a:p>
          <a:p>
            <a:r>
              <a:rPr lang="en-US" dirty="0">
                <a:solidFill>
                  <a:schemeClr val="bg1"/>
                </a:solidFill>
              </a:rPr>
              <a:t>3) The disciples???</a:t>
            </a:r>
          </a:p>
        </p:txBody>
      </p:sp>
      <p:sp>
        <p:nvSpPr>
          <p:cNvPr id="7" name="TextBox 6"/>
          <p:cNvSpPr txBox="1"/>
          <p:nvPr/>
        </p:nvSpPr>
        <p:spPr>
          <a:xfrm>
            <a:off x="5494652" y="4695825"/>
            <a:ext cx="3112647" cy="1200329"/>
          </a:xfrm>
          <a:prstGeom prst="rect">
            <a:avLst/>
          </a:prstGeom>
          <a:noFill/>
        </p:spPr>
        <p:txBody>
          <a:bodyPr wrap="none" rtlCol="0">
            <a:spAutoFit/>
          </a:bodyPr>
          <a:lstStyle/>
          <a:p>
            <a:r>
              <a:rPr lang="en-US" sz="3600" b="1" dirty="0">
                <a:ln w="6600">
                  <a:solidFill>
                    <a:schemeClr val="accent2"/>
                  </a:solidFill>
                  <a:prstDash val="solid"/>
                </a:ln>
                <a:solidFill>
                  <a:srgbClr val="FFFFFF"/>
                </a:solidFill>
                <a:effectLst>
                  <a:outerShdw dist="38100" dir="2700000" algn="tl" rotWithShape="0">
                    <a:schemeClr val="accent2"/>
                  </a:outerShdw>
                </a:effectLst>
              </a:rPr>
              <a:t>Should Paul go </a:t>
            </a:r>
          </a:p>
          <a:p>
            <a:r>
              <a:rPr lang="en-US" sz="3600" b="1" dirty="0">
                <a:ln w="6600">
                  <a:solidFill>
                    <a:schemeClr val="accent2"/>
                  </a:solidFill>
                  <a:prstDash val="solid"/>
                </a:ln>
                <a:solidFill>
                  <a:srgbClr val="FFFFFF"/>
                </a:solidFill>
                <a:effectLst>
                  <a:outerShdw dist="38100" dir="2700000" algn="tl" rotWithShape="0">
                    <a:schemeClr val="accent2"/>
                  </a:outerShdw>
                </a:effectLst>
              </a:rPr>
              <a:t>to Jerusalem?</a:t>
            </a:r>
          </a:p>
        </p:txBody>
      </p:sp>
    </p:spTree>
    <p:extLst>
      <p:ext uri="{BB962C8B-B14F-4D97-AF65-F5344CB8AC3E}">
        <p14:creationId xmlns:p14="http://schemas.microsoft.com/office/powerpoint/2010/main" val="9983176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667264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Third Missionary Journey (Acts 21:1-14)</a:t>
            </a:r>
          </a:p>
        </p:txBody>
      </p:sp>
      <p:sp>
        <p:nvSpPr>
          <p:cNvPr id="6" name="TextBox 5"/>
          <p:cNvSpPr txBox="1"/>
          <p:nvPr/>
        </p:nvSpPr>
        <p:spPr>
          <a:xfrm>
            <a:off x="230178" y="1016839"/>
            <a:ext cx="8540158" cy="1631216"/>
          </a:xfrm>
          <a:prstGeom prst="rect">
            <a:avLst/>
          </a:prstGeom>
          <a:noFill/>
        </p:spPr>
        <p:txBody>
          <a:bodyPr wrap="none" rtlCol="0">
            <a:spAutoFit/>
          </a:bodyPr>
          <a:lstStyle/>
          <a:p>
            <a:r>
              <a:rPr lang="en-US" sz="2800" dirty="0">
                <a:solidFill>
                  <a:schemeClr val="bg1"/>
                </a:solidFill>
              </a:rPr>
              <a:t>Discerning the future is hard.</a:t>
            </a:r>
          </a:p>
          <a:p>
            <a:r>
              <a:rPr lang="en-US" sz="2400" dirty="0">
                <a:solidFill>
                  <a:schemeClr val="bg1"/>
                </a:solidFill>
              </a:rPr>
              <a:t>	- Why does God allow this confusion?</a:t>
            </a:r>
          </a:p>
          <a:p>
            <a:r>
              <a:rPr lang="en-US" sz="2400" dirty="0">
                <a:solidFill>
                  <a:schemeClr val="bg1"/>
                </a:solidFill>
              </a:rPr>
              <a:t>	- </a:t>
            </a:r>
            <a:r>
              <a:rPr lang="en-US" sz="2400" dirty="0" err="1">
                <a:solidFill>
                  <a:schemeClr val="bg1"/>
                </a:solidFill>
              </a:rPr>
              <a:t>Agabus</a:t>
            </a:r>
            <a:r>
              <a:rPr lang="en-US" sz="2400" dirty="0">
                <a:solidFill>
                  <a:schemeClr val="bg1"/>
                </a:solidFill>
              </a:rPr>
              <a:t> was right in 11:28, but not quite in 21:11.</a:t>
            </a:r>
          </a:p>
          <a:p>
            <a:r>
              <a:rPr lang="en-US" sz="2400" dirty="0">
                <a:solidFill>
                  <a:schemeClr val="bg1"/>
                </a:solidFill>
              </a:rPr>
              <a:t>	- How should we respond to personal, predictive prophecy?</a:t>
            </a:r>
          </a:p>
        </p:txBody>
      </p:sp>
      <p:pic>
        <p:nvPicPr>
          <p:cNvPr id="4" name="Picture 3"/>
          <p:cNvPicPr>
            <a:picLocks noChangeAspect="1"/>
          </p:cNvPicPr>
          <p:nvPr/>
        </p:nvPicPr>
        <p:blipFill>
          <a:blip r:embed="rId3"/>
          <a:stretch>
            <a:fillRect/>
          </a:stretch>
        </p:blipFill>
        <p:spPr>
          <a:xfrm>
            <a:off x="0" y="3369154"/>
            <a:ext cx="6202392" cy="3488846"/>
          </a:xfrm>
          <a:prstGeom prst="rect">
            <a:avLst/>
          </a:prstGeom>
        </p:spPr>
      </p:pic>
    </p:spTree>
    <p:extLst>
      <p:ext uri="{BB962C8B-B14F-4D97-AF65-F5344CB8AC3E}">
        <p14:creationId xmlns:p14="http://schemas.microsoft.com/office/powerpoint/2010/main" val="42535489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667264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Third Missionary Journey (Acts 21:1-14)</a:t>
            </a:r>
          </a:p>
        </p:txBody>
      </p:sp>
      <p:sp>
        <p:nvSpPr>
          <p:cNvPr id="6" name="TextBox 5"/>
          <p:cNvSpPr txBox="1"/>
          <p:nvPr/>
        </p:nvSpPr>
        <p:spPr>
          <a:xfrm>
            <a:off x="230178" y="1016839"/>
            <a:ext cx="8916223" cy="3046988"/>
          </a:xfrm>
          <a:prstGeom prst="rect">
            <a:avLst/>
          </a:prstGeom>
          <a:noFill/>
        </p:spPr>
        <p:txBody>
          <a:bodyPr wrap="none" rtlCol="0">
            <a:spAutoFit/>
          </a:bodyPr>
          <a:lstStyle/>
          <a:p>
            <a:r>
              <a:rPr lang="en-US" sz="2400" dirty="0">
                <a:solidFill>
                  <a:schemeClr val="bg1"/>
                </a:solidFill>
              </a:rPr>
              <a:t>Note the incredible, warm community life illustrated here</a:t>
            </a:r>
          </a:p>
          <a:p>
            <a:r>
              <a:rPr lang="en-US" sz="2400" dirty="0">
                <a:solidFill>
                  <a:schemeClr val="bg1"/>
                </a:solidFill>
              </a:rPr>
              <a:t>- Even new friends at </a:t>
            </a:r>
            <a:r>
              <a:rPr lang="en-US" sz="2400" dirty="0" err="1">
                <a:solidFill>
                  <a:schemeClr val="bg1"/>
                </a:solidFill>
              </a:rPr>
              <a:t>Tyre</a:t>
            </a:r>
            <a:r>
              <a:rPr lang="en-US" sz="2400" dirty="0">
                <a:solidFill>
                  <a:schemeClr val="bg1"/>
                </a:solidFill>
              </a:rPr>
              <a:t> were compassionate. </a:t>
            </a:r>
          </a:p>
          <a:p>
            <a:r>
              <a:rPr lang="en-US" sz="2400" dirty="0">
                <a:solidFill>
                  <a:schemeClr val="bg1"/>
                </a:solidFill>
              </a:rPr>
              <a:t>- In verse 12, even Paul’s companions were swayed.</a:t>
            </a:r>
          </a:p>
          <a:p>
            <a:r>
              <a:rPr lang="en-US" sz="2400" dirty="0">
                <a:solidFill>
                  <a:schemeClr val="bg1"/>
                </a:solidFill>
              </a:rPr>
              <a:t>- Note Paul’s response (13-14)</a:t>
            </a:r>
          </a:p>
          <a:p>
            <a:r>
              <a:rPr lang="en-US" sz="2400" dirty="0">
                <a:solidFill>
                  <a:schemeClr val="bg1"/>
                </a:solidFill>
              </a:rPr>
              <a:t>	- It is raw, honest, open …  requirement for true </a:t>
            </a:r>
          </a:p>
          <a:p>
            <a:r>
              <a:rPr lang="en-US" sz="2400" dirty="0">
                <a:solidFill>
                  <a:schemeClr val="bg1"/>
                </a:solidFill>
              </a:rPr>
              <a:t>	   community.</a:t>
            </a:r>
          </a:p>
          <a:p>
            <a:r>
              <a:rPr lang="en-US" sz="2400" dirty="0">
                <a:solidFill>
                  <a:schemeClr val="bg1"/>
                </a:solidFill>
              </a:rPr>
              <a:t>- When heroes do the work that MAKES them heroes, it often appears</a:t>
            </a:r>
          </a:p>
          <a:p>
            <a:r>
              <a:rPr lang="en-US" sz="2400" dirty="0">
                <a:solidFill>
                  <a:schemeClr val="bg1"/>
                </a:solidFill>
              </a:rPr>
              <a:t>   as hard, radical, strange and unnecessary.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06174"/>
            <a:ext cx="5261616" cy="2751825"/>
          </a:xfrm>
          <a:prstGeom prst="rect">
            <a:avLst/>
          </a:prstGeom>
        </p:spPr>
      </p:pic>
      <p:pic>
        <p:nvPicPr>
          <p:cNvPr id="5" name="Picture 4"/>
          <p:cNvPicPr>
            <a:picLocks noChangeAspect="1"/>
          </p:cNvPicPr>
          <p:nvPr/>
        </p:nvPicPr>
        <p:blipFill>
          <a:blip r:embed="rId4"/>
          <a:stretch>
            <a:fillRect/>
          </a:stretch>
        </p:blipFill>
        <p:spPr>
          <a:xfrm>
            <a:off x="5008745" y="4106174"/>
            <a:ext cx="4135256" cy="2751825"/>
          </a:xfrm>
          <a:prstGeom prst="rect">
            <a:avLst/>
          </a:prstGeom>
        </p:spPr>
      </p:pic>
    </p:spTree>
    <p:extLst>
      <p:ext uri="{BB962C8B-B14F-4D97-AF65-F5344CB8AC3E}">
        <p14:creationId xmlns:p14="http://schemas.microsoft.com/office/powerpoint/2010/main" val="16451459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667264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Third Missionary Journey (Acts 21:1-14)</a:t>
            </a:r>
          </a:p>
        </p:txBody>
      </p:sp>
      <p:sp>
        <p:nvSpPr>
          <p:cNvPr id="6" name="TextBox 5"/>
          <p:cNvSpPr txBox="1"/>
          <p:nvPr/>
        </p:nvSpPr>
        <p:spPr>
          <a:xfrm>
            <a:off x="134928" y="1131139"/>
            <a:ext cx="8837622" cy="2954655"/>
          </a:xfrm>
          <a:prstGeom prst="rect">
            <a:avLst/>
          </a:prstGeom>
          <a:noFill/>
        </p:spPr>
        <p:txBody>
          <a:bodyPr wrap="square" rtlCol="0">
            <a:spAutoFit/>
          </a:bodyPr>
          <a:lstStyle/>
          <a:p>
            <a:r>
              <a:rPr lang="en-US" dirty="0">
                <a:solidFill>
                  <a:schemeClr val="bg1"/>
                </a:solidFill>
              </a:rPr>
              <a:t>- Is it possible to go overboard with the doctrine of “being all things to all </a:t>
            </a:r>
          </a:p>
          <a:p>
            <a:r>
              <a:rPr lang="en-US" dirty="0">
                <a:solidFill>
                  <a:schemeClr val="bg1"/>
                </a:solidFill>
              </a:rPr>
              <a:t>men” (1Corith. 9:22)</a:t>
            </a:r>
          </a:p>
          <a:p>
            <a:r>
              <a:rPr lang="en-US" dirty="0">
                <a:solidFill>
                  <a:schemeClr val="bg1"/>
                </a:solidFill>
              </a:rPr>
              <a:t>- Is it possible that the Apostles were having trouble </a:t>
            </a:r>
            <a:r>
              <a:rPr lang="en-US" dirty="0" err="1">
                <a:solidFill>
                  <a:schemeClr val="bg1"/>
                </a:solidFill>
              </a:rPr>
              <a:t>discipling</a:t>
            </a:r>
            <a:r>
              <a:rPr lang="en-US" dirty="0">
                <a:solidFill>
                  <a:schemeClr val="bg1"/>
                </a:solidFill>
              </a:rPr>
              <a:t> the Jewish converts (20-22)</a:t>
            </a:r>
          </a:p>
          <a:p>
            <a:r>
              <a:rPr lang="en-US" dirty="0">
                <a:solidFill>
                  <a:schemeClr val="bg1"/>
                </a:solidFill>
              </a:rPr>
              <a:t>- The four other men were completing a Nazirite vow.</a:t>
            </a:r>
          </a:p>
          <a:p>
            <a:r>
              <a:rPr lang="en-US" dirty="0">
                <a:solidFill>
                  <a:schemeClr val="bg1"/>
                </a:solidFill>
              </a:rPr>
              <a:t>- Do you think that Paul was in agreement with the plan?</a:t>
            </a:r>
          </a:p>
          <a:p>
            <a:r>
              <a:rPr lang="en-US" dirty="0">
                <a:solidFill>
                  <a:schemeClr val="bg1"/>
                </a:solidFill>
              </a:rPr>
              <a:t>- The fruit of this plan was the jailing of Paul. Did the Apostles miss the will of God here?</a:t>
            </a:r>
          </a:p>
          <a:p>
            <a:r>
              <a:rPr lang="en-US" dirty="0">
                <a:solidFill>
                  <a:schemeClr val="bg1"/>
                </a:solidFill>
              </a:rPr>
              <a:t>- Do you think that Paul held bitterness towards the church for the execution of  this plan?</a:t>
            </a:r>
          </a:p>
          <a:p>
            <a:r>
              <a:rPr lang="en-US" dirty="0">
                <a:solidFill>
                  <a:schemeClr val="bg1"/>
                </a:solidFill>
              </a:rPr>
              <a:t>- According to William Barclay, “There is a time that compromise is a sign of </a:t>
            </a:r>
          </a:p>
          <a:p>
            <a:r>
              <a:rPr lang="en-US" dirty="0">
                <a:solidFill>
                  <a:schemeClr val="bg1"/>
                </a:solidFill>
              </a:rPr>
              <a:t>strength, not weakness”.  Agree?</a:t>
            </a:r>
          </a:p>
          <a:p>
            <a:endParaRPr lang="en-US" sz="2400" dirty="0">
              <a:solidFill>
                <a:schemeClr val="bg1"/>
              </a:solidFill>
            </a:endParaRPr>
          </a:p>
        </p:txBody>
      </p:sp>
      <p:pic>
        <p:nvPicPr>
          <p:cNvPr id="2" name="Picture 1"/>
          <p:cNvPicPr>
            <a:picLocks noChangeAspect="1"/>
          </p:cNvPicPr>
          <p:nvPr/>
        </p:nvPicPr>
        <p:blipFill>
          <a:blip r:embed="rId3"/>
          <a:stretch>
            <a:fillRect/>
          </a:stretch>
        </p:blipFill>
        <p:spPr>
          <a:xfrm>
            <a:off x="-1" y="3818361"/>
            <a:ext cx="3800476" cy="3039639"/>
          </a:xfrm>
          <a:prstGeom prst="rect">
            <a:avLst/>
          </a:prstGeom>
        </p:spPr>
      </p:pic>
      <p:pic>
        <p:nvPicPr>
          <p:cNvPr id="5" name="Picture 4"/>
          <p:cNvPicPr>
            <a:picLocks noChangeAspect="1"/>
          </p:cNvPicPr>
          <p:nvPr/>
        </p:nvPicPr>
        <p:blipFill>
          <a:blip r:embed="rId4"/>
          <a:stretch>
            <a:fillRect/>
          </a:stretch>
        </p:blipFill>
        <p:spPr>
          <a:xfrm>
            <a:off x="6334125" y="3815843"/>
            <a:ext cx="2809875" cy="3042157"/>
          </a:xfrm>
          <a:prstGeom prst="rect">
            <a:avLst/>
          </a:prstGeom>
        </p:spPr>
      </p:pic>
    </p:spTree>
    <p:extLst>
      <p:ext uri="{BB962C8B-B14F-4D97-AF65-F5344CB8AC3E}">
        <p14:creationId xmlns:p14="http://schemas.microsoft.com/office/powerpoint/2010/main" val="2225582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667264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Third Missionary Journey (Acts 21:1-14)</a:t>
            </a:r>
          </a:p>
        </p:txBody>
      </p:sp>
      <p:sp>
        <p:nvSpPr>
          <p:cNvPr id="6" name="TextBox 5"/>
          <p:cNvSpPr txBox="1"/>
          <p:nvPr/>
        </p:nvSpPr>
        <p:spPr>
          <a:xfrm>
            <a:off x="230178" y="921589"/>
            <a:ext cx="8339206" cy="2308324"/>
          </a:xfrm>
          <a:prstGeom prst="rect">
            <a:avLst/>
          </a:prstGeom>
          <a:noFill/>
        </p:spPr>
        <p:txBody>
          <a:bodyPr wrap="none" rtlCol="0">
            <a:spAutoFit/>
          </a:bodyPr>
          <a:lstStyle/>
          <a:p>
            <a:r>
              <a:rPr lang="en-US" sz="2400" dirty="0">
                <a:solidFill>
                  <a:schemeClr val="bg1"/>
                </a:solidFill>
              </a:rPr>
              <a:t>Corinthians 9:20: </a:t>
            </a:r>
          </a:p>
          <a:p>
            <a:endParaRPr lang="en-US" sz="2400" dirty="0">
              <a:solidFill>
                <a:schemeClr val="bg1"/>
              </a:solidFill>
            </a:endParaRPr>
          </a:p>
          <a:p>
            <a:r>
              <a:rPr lang="en-US" sz="2400" dirty="0">
                <a:solidFill>
                  <a:schemeClr val="bg1"/>
                </a:solidFill>
              </a:rPr>
              <a:t>“To the Jews I became like a Jew, to win the Jews. To those under </a:t>
            </a:r>
          </a:p>
          <a:p>
            <a:r>
              <a:rPr lang="en-US" sz="2400" dirty="0">
                <a:solidFill>
                  <a:schemeClr val="bg1"/>
                </a:solidFill>
              </a:rPr>
              <a:t>the law I became like one under the law (though I myself am not </a:t>
            </a:r>
          </a:p>
          <a:p>
            <a:r>
              <a:rPr lang="en-US" sz="2400" dirty="0">
                <a:solidFill>
                  <a:schemeClr val="bg1"/>
                </a:solidFill>
              </a:rPr>
              <a:t>under the law), so as to win those under the law.”</a:t>
            </a:r>
          </a:p>
          <a:p>
            <a:endParaRPr lang="en-US" sz="2400" dirty="0"/>
          </a:p>
        </p:txBody>
      </p:sp>
      <p:pic>
        <p:nvPicPr>
          <p:cNvPr id="4" name="Picture 3"/>
          <p:cNvPicPr>
            <a:picLocks noChangeAspect="1"/>
          </p:cNvPicPr>
          <p:nvPr/>
        </p:nvPicPr>
        <p:blipFill>
          <a:blip r:embed="rId3"/>
          <a:stretch>
            <a:fillRect/>
          </a:stretch>
        </p:blipFill>
        <p:spPr>
          <a:xfrm>
            <a:off x="0" y="3070027"/>
            <a:ext cx="6734175" cy="3787973"/>
          </a:xfrm>
          <a:prstGeom prst="rect">
            <a:avLst/>
          </a:prstGeom>
        </p:spPr>
      </p:pic>
    </p:spTree>
    <p:extLst>
      <p:ext uri="{BB962C8B-B14F-4D97-AF65-F5344CB8AC3E}">
        <p14:creationId xmlns:p14="http://schemas.microsoft.com/office/powerpoint/2010/main" val="3826910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911447685"/>
              </p:ext>
            </p:extLst>
          </p:nvPr>
        </p:nvGraphicFramePr>
        <p:xfrm>
          <a:off x="0" y="2485255"/>
          <a:ext cx="9144000" cy="4348480"/>
        </p:xfrm>
        <a:graphic>
          <a:graphicData uri="http://schemas.openxmlformats.org/drawingml/2006/table">
            <a:tbl>
              <a:tblPr firstRow="1" bandRow="1">
                <a:tableStyleId>{5C22544A-7EE6-4342-B048-85BDC9FD1C3A}</a:tableStyleId>
              </a:tblPr>
              <a:tblGrid>
                <a:gridCol w="4285941">
                  <a:extLst>
                    <a:ext uri="{9D8B030D-6E8A-4147-A177-3AD203B41FA5}">
                      <a16:colId xmlns:a16="http://schemas.microsoft.com/office/drawing/2014/main" val="20000"/>
                    </a:ext>
                  </a:extLst>
                </a:gridCol>
                <a:gridCol w="4858059">
                  <a:extLst>
                    <a:ext uri="{9D8B030D-6E8A-4147-A177-3AD203B41FA5}">
                      <a16:colId xmlns:a16="http://schemas.microsoft.com/office/drawing/2014/main" val="20001"/>
                    </a:ext>
                  </a:extLst>
                </a:gridCol>
              </a:tblGrid>
              <a:tr h="370840">
                <a:tc>
                  <a:txBody>
                    <a:bodyPr/>
                    <a:lstStyle/>
                    <a:p>
                      <a:r>
                        <a:rPr lang="en-US" dirty="0"/>
                        <a:t>Satan's Attack</a:t>
                      </a:r>
                    </a:p>
                  </a:txBody>
                  <a:tcPr/>
                </a:tc>
                <a:tc>
                  <a:txBody>
                    <a:bodyPr/>
                    <a:lstStyle/>
                    <a:p>
                      <a:r>
                        <a:rPr lang="en-US" dirty="0"/>
                        <a:t>God's Response</a:t>
                      </a:r>
                    </a:p>
                  </a:txBody>
                  <a:tcPr/>
                </a:tc>
                <a:extLst>
                  <a:ext uri="{0D108BD9-81ED-4DB2-BD59-A6C34878D82A}">
                    <a16:rowId xmlns:a16="http://schemas.microsoft.com/office/drawing/2014/main" val="10000"/>
                  </a:ext>
                </a:extLst>
              </a:tr>
              <a:tr h="370840">
                <a:tc>
                  <a:txBody>
                    <a:bodyPr/>
                    <a:lstStyle/>
                    <a:p>
                      <a:r>
                        <a:rPr lang="en-US" dirty="0"/>
                        <a:t>1. Intimidation (Acts</a:t>
                      </a:r>
                      <a:r>
                        <a:rPr lang="en-US" baseline="0" dirty="0"/>
                        <a:t> 4)</a:t>
                      </a:r>
                      <a:endParaRPr lang="en-US" dirty="0"/>
                    </a:p>
                  </a:txBody>
                  <a:tcPr/>
                </a:tc>
                <a:tc>
                  <a:txBody>
                    <a:bodyPr/>
                    <a:lstStyle/>
                    <a:p>
                      <a:r>
                        <a:rPr lang="en-US" dirty="0"/>
                        <a:t>Courage, community, prayer</a:t>
                      </a:r>
                    </a:p>
                  </a:txBody>
                  <a:tcPr/>
                </a:tc>
                <a:extLst>
                  <a:ext uri="{0D108BD9-81ED-4DB2-BD59-A6C34878D82A}">
                    <a16:rowId xmlns:a16="http://schemas.microsoft.com/office/drawing/2014/main" val="10001"/>
                  </a:ext>
                </a:extLst>
              </a:tr>
              <a:tr h="370840">
                <a:tc>
                  <a:txBody>
                    <a:bodyPr/>
                    <a:lstStyle/>
                    <a:p>
                      <a:r>
                        <a:rPr lang="en-US" dirty="0"/>
                        <a:t>2. Internal lies (Acts 5)</a:t>
                      </a:r>
                    </a:p>
                  </a:txBody>
                  <a:tcPr/>
                </a:tc>
                <a:tc>
                  <a:txBody>
                    <a:bodyPr/>
                    <a:lstStyle/>
                    <a:p>
                      <a:r>
                        <a:rPr lang="en-US" dirty="0"/>
                        <a:t>God's power roots out the evil</a:t>
                      </a:r>
                    </a:p>
                  </a:txBody>
                  <a:tcPr/>
                </a:tc>
                <a:extLst>
                  <a:ext uri="{0D108BD9-81ED-4DB2-BD59-A6C34878D82A}">
                    <a16:rowId xmlns:a16="http://schemas.microsoft.com/office/drawing/2014/main" val="10002"/>
                  </a:ext>
                </a:extLst>
              </a:tr>
              <a:tr h="370840">
                <a:tc>
                  <a:txBody>
                    <a:bodyPr/>
                    <a:lstStyle/>
                    <a:p>
                      <a:r>
                        <a:rPr lang="en-US" dirty="0"/>
                        <a:t>3. Attack and jail leaders (Acts 5)</a:t>
                      </a:r>
                    </a:p>
                  </a:txBody>
                  <a:tcPr/>
                </a:tc>
                <a:tc>
                  <a:txBody>
                    <a:bodyPr/>
                    <a:lstStyle/>
                    <a:p>
                      <a:r>
                        <a:rPr lang="en-US" dirty="0"/>
                        <a:t>Courage, obedience, external</a:t>
                      </a:r>
                      <a:r>
                        <a:rPr lang="en-US" baseline="0" dirty="0"/>
                        <a:t> help (Gamaliel)</a:t>
                      </a:r>
                      <a:endParaRPr lang="en-US" dirty="0"/>
                    </a:p>
                  </a:txBody>
                  <a:tcPr/>
                </a:tc>
                <a:extLst>
                  <a:ext uri="{0D108BD9-81ED-4DB2-BD59-A6C34878D82A}">
                    <a16:rowId xmlns:a16="http://schemas.microsoft.com/office/drawing/2014/main" val="10003"/>
                  </a:ext>
                </a:extLst>
              </a:tr>
              <a:tr h="370840">
                <a:tc>
                  <a:txBody>
                    <a:bodyPr/>
                    <a:lstStyle/>
                    <a:p>
                      <a:r>
                        <a:rPr lang="en-US" dirty="0"/>
                        <a:t>4. Internal dissension (Acts 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Analyze,</a:t>
                      </a:r>
                      <a:r>
                        <a:rPr lang="en-US" baseline="0" dirty="0"/>
                        <a:t> strategize, actions</a:t>
                      </a:r>
                      <a:endParaRPr lang="en-US" dirty="0"/>
                    </a:p>
                  </a:txBody>
                  <a:tcPr/>
                </a:tc>
                <a:extLst>
                  <a:ext uri="{0D108BD9-81ED-4DB2-BD59-A6C34878D82A}">
                    <a16:rowId xmlns:a16="http://schemas.microsoft.com/office/drawing/2014/main" val="10004"/>
                  </a:ext>
                </a:extLst>
              </a:tr>
              <a:tr h="370840">
                <a:tc>
                  <a:txBody>
                    <a:bodyPr/>
                    <a:lstStyle/>
                    <a:p>
                      <a:r>
                        <a:rPr lang="en-US" dirty="0"/>
                        <a:t>5. Death of the first martyr (Acts 7)</a:t>
                      </a:r>
                    </a:p>
                  </a:txBody>
                  <a:tcPr/>
                </a:tc>
                <a:tc>
                  <a:txBody>
                    <a:bodyPr/>
                    <a:lstStyle/>
                    <a:p>
                      <a:r>
                        <a:rPr lang="en-US" dirty="0"/>
                        <a:t>Scatter, spread the Word</a:t>
                      </a:r>
                      <a:r>
                        <a:rPr lang="en-US" baseline="0" dirty="0"/>
                        <a:t>  </a:t>
                      </a:r>
                      <a:r>
                        <a:rPr lang="en-US" dirty="0"/>
                        <a:t>(Samaritans)</a:t>
                      </a:r>
                    </a:p>
                  </a:txBody>
                  <a:tcPr/>
                </a:tc>
                <a:extLst>
                  <a:ext uri="{0D108BD9-81ED-4DB2-BD59-A6C34878D82A}">
                    <a16:rowId xmlns:a16="http://schemas.microsoft.com/office/drawing/2014/main" val="10005"/>
                  </a:ext>
                </a:extLst>
              </a:tr>
              <a:tr h="370840">
                <a:tc>
                  <a:txBody>
                    <a:bodyPr/>
                    <a:lstStyle/>
                    <a:p>
                      <a:r>
                        <a:rPr lang="en-US" dirty="0"/>
                        <a:t>6. Jail and kill believers (Acts 9)</a:t>
                      </a:r>
                    </a:p>
                  </a:txBody>
                  <a:tcPr/>
                </a:tc>
                <a:tc>
                  <a:txBody>
                    <a:bodyPr/>
                    <a:lstStyle/>
                    <a:p>
                      <a:r>
                        <a:rPr lang="en-US" dirty="0"/>
                        <a:t>Salvation of</a:t>
                      </a:r>
                      <a:r>
                        <a:rPr lang="en-US" baseline="0" dirty="0"/>
                        <a:t> Saul</a:t>
                      </a:r>
                      <a:endParaRPr lang="en-US" dirty="0"/>
                    </a:p>
                  </a:txBody>
                  <a:tcPr/>
                </a:tc>
                <a:extLst>
                  <a:ext uri="{0D108BD9-81ED-4DB2-BD59-A6C34878D82A}">
                    <a16:rowId xmlns:a16="http://schemas.microsoft.com/office/drawing/2014/main" val="10006"/>
                  </a:ext>
                </a:extLst>
              </a:tr>
              <a:tr h="370840">
                <a:tc>
                  <a:txBody>
                    <a:bodyPr/>
                    <a:lstStyle/>
                    <a:p>
                      <a:r>
                        <a:rPr lang="en-US" dirty="0"/>
                        <a:t>7. Prejudice (Acts 10)</a:t>
                      </a:r>
                    </a:p>
                  </a:txBody>
                  <a:tcPr/>
                </a:tc>
                <a:tc>
                  <a:txBody>
                    <a:bodyPr/>
                    <a:lstStyle/>
                    <a:p>
                      <a:r>
                        <a:rPr lang="en-US" dirty="0"/>
                        <a:t>Peter's vision and ministry</a:t>
                      </a:r>
                    </a:p>
                  </a:txBody>
                  <a:tcPr/>
                </a:tc>
                <a:extLst>
                  <a:ext uri="{0D108BD9-81ED-4DB2-BD59-A6C34878D82A}">
                    <a16:rowId xmlns:a16="http://schemas.microsoft.com/office/drawing/2014/main" val="10007"/>
                  </a:ext>
                </a:extLst>
              </a:tr>
              <a:tr h="370840">
                <a:tc>
                  <a:txBody>
                    <a:bodyPr/>
                    <a:lstStyle/>
                    <a:p>
                      <a:r>
                        <a:rPr lang="en-US" dirty="0"/>
                        <a:t>8. Attack</a:t>
                      </a:r>
                      <a:r>
                        <a:rPr lang="en-US" baseline="0" dirty="0"/>
                        <a:t> leaders (James killed, Peter jailed)</a:t>
                      </a:r>
                      <a:endParaRPr lang="en-US" dirty="0"/>
                    </a:p>
                  </a:txBody>
                  <a:tcPr/>
                </a:tc>
                <a:tc>
                  <a:txBody>
                    <a:bodyPr/>
                    <a:lstStyle/>
                    <a:p>
                      <a:r>
                        <a:rPr lang="en-US" dirty="0"/>
                        <a:t>Supernatural release of one.</a:t>
                      </a:r>
                    </a:p>
                  </a:txBody>
                  <a:tcPr/>
                </a:tc>
                <a:extLst>
                  <a:ext uri="{0D108BD9-81ED-4DB2-BD59-A6C34878D82A}">
                    <a16:rowId xmlns:a16="http://schemas.microsoft.com/office/drawing/2014/main" val="10008"/>
                  </a:ext>
                </a:extLst>
              </a:tr>
              <a:tr h="370840">
                <a:tc>
                  <a:txBody>
                    <a:bodyPr/>
                    <a:lstStyle/>
                    <a:p>
                      <a:r>
                        <a:rPr lang="en-US" dirty="0"/>
                        <a:t>9. Doctrinal problems (Acts 15)</a:t>
                      </a:r>
                    </a:p>
                  </a:txBody>
                  <a:tcPr/>
                </a:tc>
                <a:tc>
                  <a:txBody>
                    <a:bodyPr/>
                    <a:lstStyle/>
                    <a:p>
                      <a:r>
                        <a:rPr lang="en-US" dirty="0"/>
                        <a:t>Church council</a:t>
                      </a:r>
                    </a:p>
                  </a:txBody>
                  <a:tcPr/>
                </a:tc>
                <a:extLst>
                  <a:ext uri="{0D108BD9-81ED-4DB2-BD59-A6C34878D82A}">
                    <a16:rowId xmlns:a16="http://schemas.microsoft.com/office/drawing/2014/main" val="10009"/>
                  </a:ext>
                </a:extLst>
              </a:tr>
              <a:tr h="370840">
                <a:tc>
                  <a:txBody>
                    <a:bodyPr/>
                    <a:lstStyle/>
                    <a:p>
                      <a:r>
                        <a:rPr lang="en-US" dirty="0">
                          <a:solidFill>
                            <a:schemeClr val="tx1"/>
                          </a:solidFill>
                        </a:rPr>
                        <a:t>10. The threat of the "unseen God"</a:t>
                      </a:r>
                    </a:p>
                    <a:p>
                      <a:r>
                        <a:rPr lang="en-US" dirty="0">
                          <a:solidFill>
                            <a:schemeClr val="tx1"/>
                          </a:solidFill>
                        </a:rPr>
                        <a:t>	- where is He during trials?</a:t>
                      </a:r>
                    </a:p>
                  </a:txBody>
                  <a:tcPr/>
                </a:tc>
                <a:tc>
                  <a:txBody>
                    <a:bodyPr/>
                    <a:lstStyle/>
                    <a:p>
                      <a:r>
                        <a:rPr lang="en-US" dirty="0"/>
                        <a:t>Paul</a:t>
                      </a:r>
                      <a:r>
                        <a:rPr lang="en-US" baseline="0" dirty="0"/>
                        <a:t> would die; The church would grow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	- Is God good??</a:t>
                      </a:r>
                    </a:p>
                  </a:txBody>
                  <a:tcPr/>
                </a:tc>
                <a:extLst>
                  <a:ext uri="{0D108BD9-81ED-4DB2-BD59-A6C34878D82A}">
                    <a16:rowId xmlns:a16="http://schemas.microsoft.com/office/drawing/2014/main" val="10010"/>
                  </a:ext>
                </a:extLst>
              </a:tr>
            </a:tbl>
          </a:graphicData>
        </a:graphic>
      </p:graphicFrame>
      <p:pic>
        <p:nvPicPr>
          <p:cNvPr id="2" name="Picture 1"/>
          <p:cNvPicPr>
            <a:picLocks noChangeAspect="1"/>
          </p:cNvPicPr>
          <p:nvPr/>
        </p:nvPicPr>
        <p:blipFill>
          <a:blip r:embed="rId3"/>
          <a:stretch>
            <a:fillRect/>
          </a:stretch>
        </p:blipFill>
        <p:spPr>
          <a:xfrm>
            <a:off x="126023" y="87089"/>
            <a:ext cx="4445977" cy="2325948"/>
          </a:xfrm>
          <a:prstGeom prst="rect">
            <a:avLst/>
          </a:prstGeom>
        </p:spPr>
      </p:pic>
    </p:spTree>
    <p:extLst>
      <p:ext uri="{BB962C8B-B14F-4D97-AF65-F5344CB8AC3E}">
        <p14:creationId xmlns:p14="http://schemas.microsoft.com/office/powerpoint/2010/main" val="42450927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667264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Third Missionary Journey (Acts 21:1-14)</a:t>
            </a:r>
          </a:p>
        </p:txBody>
      </p:sp>
      <p:sp>
        <p:nvSpPr>
          <p:cNvPr id="6" name="TextBox 5"/>
          <p:cNvSpPr txBox="1"/>
          <p:nvPr/>
        </p:nvSpPr>
        <p:spPr>
          <a:xfrm>
            <a:off x="980388" y="1400742"/>
            <a:ext cx="6749591" cy="1446550"/>
          </a:xfrm>
          <a:prstGeom prst="rect">
            <a:avLst/>
          </a:prstGeom>
          <a:noFill/>
        </p:spPr>
        <p:txBody>
          <a:bodyPr wrap="square" rtlCol="0">
            <a:spAutoFit/>
          </a:bodyPr>
          <a:lstStyle/>
          <a:p>
            <a:r>
              <a:rPr lang="en-US" sz="3200" dirty="0">
                <a:solidFill>
                  <a:schemeClr val="bg1"/>
                </a:solidFill>
              </a:rPr>
              <a:t>Why was Unity so important to Paul??? What is the cost of such unity?</a:t>
            </a:r>
          </a:p>
          <a:p>
            <a:endParaRPr lang="en-US" sz="2400" dirty="0">
              <a:solidFill>
                <a:schemeClr val="bg1"/>
              </a:solidFill>
            </a:endParaRPr>
          </a:p>
        </p:txBody>
      </p:sp>
      <p:pic>
        <p:nvPicPr>
          <p:cNvPr id="5" name="Picture 4" descr="A group of people raising their hands&#10;&#10;Description automatically generated with medium confidence">
            <a:extLst>
              <a:ext uri="{FF2B5EF4-FFF2-40B4-BE49-F238E27FC236}">
                <a16:creationId xmlns:a16="http://schemas.microsoft.com/office/drawing/2014/main" id="{EB179288-B2B4-E04F-72B2-44197B403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73323"/>
            <a:ext cx="9144000" cy="3384677"/>
          </a:xfrm>
          <a:prstGeom prst="rect">
            <a:avLst/>
          </a:prstGeom>
        </p:spPr>
      </p:pic>
    </p:spTree>
    <p:extLst>
      <p:ext uri="{BB962C8B-B14F-4D97-AF65-F5344CB8AC3E}">
        <p14:creationId xmlns:p14="http://schemas.microsoft.com/office/powerpoint/2010/main" val="7787801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667264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 In Jerusalem (Acts 22:1-30)</a:t>
            </a:r>
          </a:p>
        </p:txBody>
      </p:sp>
      <p:pic>
        <p:nvPicPr>
          <p:cNvPr id="2" name="Picture 1"/>
          <p:cNvPicPr>
            <a:picLocks noChangeAspect="1"/>
          </p:cNvPicPr>
          <p:nvPr/>
        </p:nvPicPr>
        <p:blipFill>
          <a:blip r:embed="rId3"/>
          <a:stretch>
            <a:fillRect/>
          </a:stretch>
        </p:blipFill>
        <p:spPr>
          <a:xfrm>
            <a:off x="0" y="0"/>
            <a:ext cx="9354636" cy="6858000"/>
          </a:xfrm>
          <a:prstGeom prst="rect">
            <a:avLst/>
          </a:prstGeom>
        </p:spPr>
      </p:pic>
      <p:sp>
        <p:nvSpPr>
          <p:cNvPr id="6" name="TextBox 5"/>
          <p:cNvSpPr txBox="1"/>
          <p:nvPr/>
        </p:nvSpPr>
        <p:spPr>
          <a:xfrm>
            <a:off x="230178" y="4624666"/>
            <a:ext cx="8570922" cy="2308324"/>
          </a:xfrm>
          <a:prstGeom prst="rect">
            <a:avLst/>
          </a:prstGeom>
          <a:noFill/>
        </p:spPr>
        <p:txBody>
          <a:bodyPr wrap="square" rtlCol="0">
            <a:spAutoFit/>
          </a:bodyPr>
          <a:lstStyle/>
          <a:p>
            <a:r>
              <a:rPr lang="en-US" sz="2400" dirty="0"/>
              <a:t>V. 17. Though Paul was perfectly </a:t>
            </a:r>
          </a:p>
          <a:p>
            <a:r>
              <a:rPr lang="en-US" sz="2400" dirty="0"/>
              <a:t>equipped to minister to the Jews, God had </a:t>
            </a:r>
          </a:p>
          <a:p>
            <a:r>
              <a:rPr lang="en-US" sz="2400" dirty="0"/>
              <a:t>other plans and sent him to the Gentiles. </a:t>
            </a:r>
          </a:p>
          <a:p>
            <a:r>
              <a:rPr lang="en-US" sz="2400" dirty="0"/>
              <a:t>Are we open to course corrections that the </a:t>
            </a:r>
          </a:p>
          <a:p>
            <a:r>
              <a:rPr lang="en-US" sz="2400" dirty="0"/>
              <a:t>Lord calls us to?</a:t>
            </a:r>
          </a:p>
          <a:p>
            <a:endParaRPr lang="en-US" sz="2400" dirty="0">
              <a:solidFill>
                <a:schemeClr val="bg1"/>
              </a:solidFill>
            </a:endParaRPr>
          </a:p>
        </p:txBody>
      </p:sp>
    </p:spTree>
    <p:extLst>
      <p:ext uri="{BB962C8B-B14F-4D97-AF65-F5344CB8AC3E}">
        <p14:creationId xmlns:p14="http://schemas.microsoft.com/office/powerpoint/2010/main" val="1243748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667264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 In Jerusalem (Acts 22:18)</a:t>
            </a:r>
          </a:p>
        </p:txBody>
      </p:sp>
      <p:sp>
        <p:nvSpPr>
          <p:cNvPr id="6" name="TextBox 5"/>
          <p:cNvSpPr txBox="1"/>
          <p:nvPr/>
        </p:nvSpPr>
        <p:spPr>
          <a:xfrm>
            <a:off x="230178" y="1033741"/>
            <a:ext cx="8570922" cy="461665"/>
          </a:xfrm>
          <a:prstGeom prst="rect">
            <a:avLst/>
          </a:prstGeom>
          <a:noFill/>
        </p:spPr>
        <p:txBody>
          <a:bodyPr wrap="square" rtlCol="0">
            <a:spAutoFit/>
          </a:bodyPr>
          <a:lstStyle/>
          <a:p>
            <a:r>
              <a:rPr lang="en-US" sz="2400" dirty="0">
                <a:solidFill>
                  <a:schemeClr val="bg1"/>
                </a:solidFill>
              </a:rPr>
              <a:t>V. 18. There are truths that cannot be compromised!</a:t>
            </a:r>
          </a:p>
        </p:txBody>
      </p:sp>
      <p:sp>
        <p:nvSpPr>
          <p:cNvPr id="5" name="TextBox 4"/>
          <p:cNvSpPr txBox="1"/>
          <p:nvPr/>
        </p:nvSpPr>
        <p:spPr>
          <a:xfrm>
            <a:off x="230178" y="1643341"/>
            <a:ext cx="8570922" cy="4401205"/>
          </a:xfrm>
          <a:prstGeom prst="rect">
            <a:avLst/>
          </a:prstGeom>
          <a:noFill/>
        </p:spPr>
        <p:txBody>
          <a:bodyPr wrap="square" rtlCol="0">
            <a:spAutoFit/>
          </a:bodyPr>
          <a:lstStyle/>
          <a:p>
            <a:r>
              <a:rPr lang="en-US" sz="2400" dirty="0">
                <a:solidFill>
                  <a:schemeClr val="bg1"/>
                </a:solidFill>
              </a:rPr>
              <a:t>At the Diet of Worms (1521), the Catholic scholar Johann Eck asked Luther whether he wished to retract what he had taught. Luther’s famous reply was as follows: </a:t>
            </a:r>
          </a:p>
          <a:p>
            <a:endParaRPr lang="en-US" sz="2400" dirty="0">
              <a:solidFill>
                <a:schemeClr val="bg1"/>
              </a:solidFill>
            </a:endParaRPr>
          </a:p>
          <a:p>
            <a:r>
              <a:rPr lang="en-US" sz="2000" i="1" dirty="0">
                <a:solidFill>
                  <a:schemeClr val="bg1"/>
                </a:solidFill>
              </a:rPr>
              <a:t>Since your serene majesty and your lordships seek a simple answer, I will give it in this manner, neither horned nor toothed: unless I am convinced by the testimony of the Scriptures or by clear reason … I am bound by the Scriptures I have quoted, 					and my conscience is captive to the </a:t>
            </a:r>
          </a:p>
          <a:p>
            <a:r>
              <a:rPr lang="en-US" sz="2000" i="1" dirty="0">
                <a:solidFill>
                  <a:schemeClr val="bg1"/>
                </a:solidFill>
              </a:rPr>
              <a:t>					Word of God. I cannot and will not 						retract anything, since it is </a:t>
            </a:r>
          </a:p>
          <a:p>
            <a:r>
              <a:rPr lang="en-US" sz="2000" i="1" dirty="0">
                <a:solidFill>
                  <a:schemeClr val="bg1"/>
                </a:solidFill>
              </a:rPr>
              <a:t>					neither safe nor right to go against 						conscience.</a:t>
            </a:r>
          </a:p>
          <a:p>
            <a:endParaRPr lang="en-US" sz="2400" dirty="0"/>
          </a:p>
        </p:txBody>
      </p:sp>
      <p:pic>
        <p:nvPicPr>
          <p:cNvPr id="4" name="Picture 3"/>
          <p:cNvPicPr>
            <a:picLocks noChangeAspect="1"/>
          </p:cNvPicPr>
          <p:nvPr/>
        </p:nvPicPr>
        <p:blipFill>
          <a:blip r:embed="rId3"/>
          <a:stretch>
            <a:fillRect/>
          </a:stretch>
        </p:blipFill>
        <p:spPr>
          <a:xfrm>
            <a:off x="0" y="4208392"/>
            <a:ext cx="4048112" cy="2649608"/>
          </a:xfrm>
          <a:prstGeom prst="rect">
            <a:avLst/>
          </a:prstGeom>
        </p:spPr>
      </p:pic>
    </p:spTree>
    <p:extLst>
      <p:ext uri="{BB962C8B-B14F-4D97-AF65-F5344CB8AC3E}">
        <p14:creationId xmlns:p14="http://schemas.microsoft.com/office/powerpoint/2010/main" val="18816293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667264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 In Jerusalem (Acts 22:18)</a:t>
            </a:r>
          </a:p>
        </p:txBody>
      </p:sp>
      <p:pic>
        <p:nvPicPr>
          <p:cNvPr id="2" name="Picture 1"/>
          <p:cNvPicPr>
            <a:picLocks noChangeAspect="1"/>
          </p:cNvPicPr>
          <p:nvPr/>
        </p:nvPicPr>
        <p:blipFill>
          <a:blip r:embed="rId3"/>
          <a:stretch>
            <a:fillRect/>
          </a:stretch>
        </p:blipFill>
        <p:spPr>
          <a:xfrm>
            <a:off x="0" y="3467100"/>
            <a:ext cx="5425440" cy="3390900"/>
          </a:xfrm>
          <a:prstGeom prst="rect">
            <a:avLst/>
          </a:prstGeom>
        </p:spPr>
      </p:pic>
      <p:sp>
        <p:nvSpPr>
          <p:cNvPr id="7" name="TextBox 6"/>
          <p:cNvSpPr txBox="1"/>
          <p:nvPr/>
        </p:nvSpPr>
        <p:spPr>
          <a:xfrm>
            <a:off x="131855" y="958339"/>
            <a:ext cx="8916223" cy="6186309"/>
          </a:xfrm>
          <a:prstGeom prst="rect">
            <a:avLst/>
          </a:prstGeom>
          <a:noFill/>
        </p:spPr>
        <p:txBody>
          <a:bodyPr wrap="none" rtlCol="0">
            <a:spAutoFit/>
          </a:bodyPr>
          <a:lstStyle/>
          <a:p>
            <a:r>
              <a:rPr lang="en-US" dirty="0">
                <a:solidFill>
                  <a:schemeClr val="bg1"/>
                </a:solidFill>
              </a:rPr>
              <a:t>A pensioner has begun a legal battle to be recognized as being 20 years younger than his </a:t>
            </a:r>
          </a:p>
          <a:p>
            <a:r>
              <a:rPr lang="en-US" dirty="0">
                <a:solidFill>
                  <a:schemeClr val="bg1"/>
                </a:solidFill>
              </a:rPr>
              <a:t>actual age so he can go back to work and achieve greater success with women on Tinder.</a:t>
            </a:r>
          </a:p>
          <a:p>
            <a:r>
              <a:rPr lang="en-US" dirty="0">
                <a:solidFill>
                  <a:schemeClr val="bg1"/>
                </a:solidFill>
              </a:rPr>
              <a:t>Emile </a:t>
            </a:r>
            <a:r>
              <a:rPr lang="en-US" dirty="0" err="1">
                <a:solidFill>
                  <a:schemeClr val="bg1"/>
                </a:solidFill>
              </a:rPr>
              <a:t>Ratelband</a:t>
            </a:r>
            <a:r>
              <a:rPr lang="en-US" dirty="0">
                <a:solidFill>
                  <a:schemeClr val="bg1"/>
                </a:solidFill>
              </a:rPr>
              <a:t>, 69, argues that if transgender people are allowed to change sex, he should </a:t>
            </a:r>
          </a:p>
          <a:p>
            <a:r>
              <a:rPr lang="en-US" dirty="0">
                <a:solidFill>
                  <a:schemeClr val="bg1"/>
                </a:solidFill>
              </a:rPr>
              <a:t>be allowed to change his date of birth because doctors said he has the body of a 45-year-old.</a:t>
            </a:r>
          </a:p>
          <a:p>
            <a:endParaRPr lang="en-US" dirty="0">
              <a:solidFill>
                <a:schemeClr val="bg1"/>
              </a:solidFill>
            </a:endParaRPr>
          </a:p>
          <a:p>
            <a:r>
              <a:rPr lang="en-US" dirty="0" err="1">
                <a:solidFill>
                  <a:schemeClr val="bg1"/>
                </a:solidFill>
              </a:rPr>
              <a:t>Mr</a:t>
            </a:r>
            <a:r>
              <a:rPr lang="en-US" dirty="0">
                <a:solidFill>
                  <a:schemeClr val="bg1"/>
                </a:solidFill>
              </a:rPr>
              <a:t> </a:t>
            </a:r>
            <a:r>
              <a:rPr lang="en-US" dirty="0" err="1">
                <a:solidFill>
                  <a:schemeClr val="bg1"/>
                </a:solidFill>
              </a:rPr>
              <a:t>Ratelband</a:t>
            </a:r>
            <a:r>
              <a:rPr lang="en-US" dirty="0">
                <a:solidFill>
                  <a:schemeClr val="bg1"/>
                </a:solidFill>
              </a:rPr>
              <a:t> was born on 11th March 1949, but says he feels at least 20 years younger and </a:t>
            </a:r>
          </a:p>
          <a:p>
            <a:r>
              <a:rPr lang="en-US" dirty="0">
                <a:solidFill>
                  <a:schemeClr val="bg1"/>
                </a:solidFill>
              </a:rPr>
              <a:t>wants to change his birth date to 11th March 1969. </a:t>
            </a:r>
            <a:r>
              <a:rPr lang="en-US" dirty="0" err="1">
                <a:solidFill>
                  <a:schemeClr val="bg1"/>
                </a:solidFill>
              </a:rPr>
              <a:t>Mr</a:t>
            </a:r>
            <a:r>
              <a:rPr lang="en-US" dirty="0">
                <a:solidFill>
                  <a:schemeClr val="bg1"/>
                </a:solidFill>
              </a:rPr>
              <a:t> </a:t>
            </a:r>
            <a:r>
              <a:rPr lang="en-US" dirty="0" err="1">
                <a:solidFill>
                  <a:schemeClr val="bg1"/>
                </a:solidFill>
              </a:rPr>
              <a:t>Ratelband</a:t>
            </a:r>
            <a:r>
              <a:rPr lang="en-US" dirty="0">
                <a:solidFill>
                  <a:schemeClr val="bg1"/>
                </a:solidFill>
              </a:rPr>
              <a:t> said: "I have done a </a:t>
            </a:r>
          </a:p>
          <a:p>
            <a:r>
              <a:rPr lang="en-US" dirty="0">
                <a:solidFill>
                  <a:schemeClr val="bg1"/>
                </a:solidFill>
              </a:rPr>
              <a:t>						check-up and what does it show? </a:t>
            </a:r>
          </a:p>
          <a:p>
            <a:r>
              <a:rPr lang="en-US" dirty="0">
                <a:solidFill>
                  <a:schemeClr val="bg1"/>
                </a:solidFill>
              </a:rPr>
              <a:t>						My biological age is 45 years.</a:t>
            </a:r>
          </a:p>
          <a:p>
            <a:r>
              <a:rPr lang="en-US" dirty="0">
                <a:solidFill>
                  <a:schemeClr val="bg1"/>
                </a:solidFill>
              </a:rPr>
              <a:t>						"When I'm 69, I am limited. If I'm </a:t>
            </a:r>
          </a:p>
          <a:p>
            <a:r>
              <a:rPr lang="en-US" dirty="0">
                <a:solidFill>
                  <a:schemeClr val="bg1"/>
                </a:solidFill>
              </a:rPr>
              <a:t>						49, then I can buy a new house, </a:t>
            </a:r>
          </a:p>
          <a:p>
            <a:r>
              <a:rPr lang="en-US" dirty="0">
                <a:solidFill>
                  <a:schemeClr val="bg1"/>
                </a:solidFill>
              </a:rPr>
              <a:t>						drive a different car. I can take up </a:t>
            </a:r>
          </a:p>
          <a:p>
            <a:r>
              <a:rPr lang="en-US" dirty="0">
                <a:solidFill>
                  <a:schemeClr val="bg1"/>
                </a:solidFill>
              </a:rPr>
              <a:t>						more work. "When I'm on Tinder </a:t>
            </a:r>
          </a:p>
          <a:p>
            <a:r>
              <a:rPr lang="en-US" dirty="0">
                <a:solidFill>
                  <a:schemeClr val="bg1"/>
                </a:solidFill>
              </a:rPr>
              <a:t>						and it say I'm 69, I don't get an </a:t>
            </a:r>
          </a:p>
          <a:p>
            <a:r>
              <a:rPr lang="en-US" dirty="0">
                <a:solidFill>
                  <a:schemeClr val="bg1"/>
                </a:solidFill>
              </a:rPr>
              <a:t>						answer. When I'm 49, with the </a:t>
            </a:r>
          </a:p>
          <a:p>
            <a:r>
              <a:rPr lang="en-US" dirty="0">
                <a:solidFill>
                  <a:schemeClr val="bg1"/>
                </a:solidFill>
              </a:rPr>
              <a:t>						face I have, I will be in a luxurious </a:t>
            </a:r>
          </a:p>
          <a:p>
            <a:r>
              <a:rPr lang="en-US" dirty="0">
                <a:solidFill>
                  <a:schemeClr val="bg1"/>
                </a:solidFill>
              </a:rPr>
              <a:t>						position. "</a:t>
            </a:r>
            <a:r>
              <a:rPr lang="en-US" dirty="0" err="1">
                <a:solidFill>
                  <a:schemeClr val="bg1"/>
                </a:solidFill>
              </a:rPr>
              <a:t>Transgenders</a:t>
            </a:r>
            <a:r>
              <a:rPr lang="en-US" dirty="0">
                <a:solidFill>
                  <a:schemeClr val="bg1"/>
                </a:solidFill>
              </a:rPr>
              <a:t> can now </a:t>
            </a:r>
          </a:p>
          <a:p>
            <a:r>
              <a:rPr lang="en-US" dirty="0">
                <a:solidFill>
                  <a:schemeClr val="bg1"/>
                </a:solidFill>
              </a:rPr>
              <a:t>						have their gender changed on </a:t>
            </a:r>
          </a:p>
          <a:p>
            <a:r>
              <a:rPr lang="en-US" dirty="0">
                <a:solidFill>
                  <a:schemeClr val="bg1"/>
                </a:solidFill>
              </a:rPr>
              <a:t>						their birth certificate, and in the </a:t>
            </a:r>
          </a:p>
          <a:p>
            <a:r>
              <a:rPr lang="en-US" dirty="0">
                <a:solidFill>
                  <a:schemeClr val="bg1"/>
                </a:solidFill>
              </a:rPr>
              <a:t>						same spirit there should be room </a:t>
            </a:r>
          </a:p>
          <a:p>
            <a:r>
              <a:rPr lang="en-US" dirty="0">
                <a:solidFill>
                  <a:schemeClr val="bg1"/>
                </a:solidFill>
              </a:rPr>
              <a:t>						for an age change."</a:t>
            </a:r>
          </a:p>
          <a:p>
            <a:endParaRPr lang="en-US" dirty="0">
              <a:solidFill>
                <a:schemeClr val="bg1"/>
              </a:solidFill>
            </a:endParaRPr>
          </a:p>
        </p:txBody>
      </p:sp>
    </p:spTree>
    <p:extLst>
      <p:ext uri="{BB962C8B-B14F-4D97-AF65-F5344CB8AC3E}">
        <p14:creationId xmlns:p14="http://schemas.microsoft.com/office/powerpoint/2010/main" val="1980431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7" name="TextBox 6"/>
          <p:cNvSpPr txBox="1"/>
          <p:nvPr/>
        </p:nvSpPr>
        <p:spPr>
          <a:xfrm>
            <a:off x="230178" y="879681"/>
            <a:ext cx="9060365" cy="5909310"/>
          </a:xfrm>
          <a:prstGeom prst="rect">
            <a:avLst/>
          </a:prstGeom>
          <a:noFill/>
        </p:spPr>
        <p:txBody>
          <a:bodyPr wrap="none" rtlCol="0">
            <a:spAutoFit/>
          </a:bodyPr>
          <a:lstStyle/>
          <a:p>
            <a:r>
              <a:rPr lang="en-US" dirty="0">
                <a:solidFill>
                  <a:schemeClr val="bg1"/>
                </a:solidFill>
              </a:rPr>
              <a:t>A United Church minister who had faced an unprecedented ecclesiastical court hearing over </a:t>
            </a:r>
          </a:p>
          <a:p>
            <a:r>
              <a:rPr lang="en-US" dirty="0">
                <a:solidFill>
                  <a:schemeClr val="bg1"/>
                </a:solidFill>
              </a:rPr>
              <a:t>her professed atheism is no longer in danger of a defrocking after the two sides reached an </a:t>
            </a:r>
          </a:p>
          <a:p>
            <a:r>
              <a:rPr lang="en-US" dirty="0">
                <a:solidFill>
                  <a:schemeClr val="bg1"/>
                </a:solidFill>
              </a:rPr>
              <a:t>agreement in the long-running case. In an unexpected development this week, Rev. </a:t>
            </a:r>
            <a:r>
              <a:rPr lang="en-US" dirty="0" err="1">
                <a:solidFill>
                  <a:schemeClr val="bg1"/>
                </a:solidFill>
              </a:rPr>
              <a:t>Gretta</a:t>
            </a:r>
            <a:r>
              <a:rPr lang="en-US" dirty="0">
                <a:solidFill>
                  <a:schemeClr val="bg1"/>
                </a:solidFill>
              </a:rPr>
              <a:t> </a:t>
            </a:r>
          </a:p>
          <a:p>
            <a:r>
              <a:rPr lang="en-US" dirty="0">
                <a:solidFill>
                  <a:schemeClr val="bg1"/>
                </a:solidFill>
              </a:rPr>
              <a:t>Vosper and the church settled ahead of what some had dubbed a "heresy trial," leaving her </a:t>
            </a:r>
          </a:p>
          <a:p>
            <a:r>
              <a:rPr lang="en-US" dirty="0">
                <a:solidFill>
                  <a:schemeClr val="bg1"/>
                </a:solidFill>
              </a:rPr>
              <a:t>free to minister to her east-end Toronto congregation. "It's going to be wonderful," Vosper </a:t>
            </a:r>
          </a:p>
          <a:p>
            <a:r>
              <a:rPr lang="en-US" dirty="0">
                <a:solidFill>
                  <a:schemeClr val="bg1"/>
                </a:solidFill>
              </a:rPr>
              <a:t>said in an interview Friday. "We'll be out from underneath that heavy cloud. Now we'll be able </a:t>
            </a:r>
          </a:p>
          <a:p>
            <a:r>
              <a:rPr lang="en-US" dirty="0">
                <a:solidFill>
                  <a:schemeClr val="bg1"/>
                </a:solidFill>
              </a:rPr>
              <a:t>to really fly.“</a:t>
            </a:r>
          </a:p>
          <a:p>
            <a:endParaRPr lang="en-US" dirty="0">
              <a:solidFill>
                <a:schemeClr val="bg1"/>
              </a:solidFill>
            </a:endParaRPr>
          </a:p>
          <a:p>
            <a:r>
              <a:rPr lang="en-US" dirty="0">
                <a:solidFill>
                  <a:schemeClr val="bg1"/>
                </a:solidFill>
              </a:rPr>
              <a:t>The Right Rev. Richard </a:t>
            </a:r>
            <a:r>
              <a:rPr lang="en-US" dirty="0" err="1">
                <a:solidFill>
                  <a:schemeClr val="bg1"/>
                </a:solidFill>
              </a:rPr>
              <a:t>Bott</a:t>
            </a:r>
            <a:r>
              <a:rPr lang="en-US" dirty="0">
                <a:solidFill>
                  <a:schemeClr val="bg1"/>
                </a:solidFill>
              </a:rPr>
              <a:t>, who was elected in July to lead the United Church in Canada, </a:t>
            </a:r>
          </a:p>
          <a:p>
            <a:r>
              <a:rPr lang="en-US" dirty="0">
                <a:solidFill>
                  <a:schemeClr val="bg1"/>
                </a:solidFill>
              </a:rPr>
              <a:t>said in a public message that he was pleased with the resolution. At the same time, </a:t>
            </a:r>
            <a:r>
              <a:rPr lang="en-US" dirty="0" err="1">
                <a:solidFill>
                  <a:schemeClr val="bg1"/>
                </a:solidFill>
              </a:rPr>
              <a:t>Bott</a:t>
            </a:r>
            <a:r>
              <a:rPr lang="en-US" dirty="0">
                <a:solidFill>
                  <a:schemeClr val="bg1"/>
                </a:solidFill>
              </a:rPr>
              <a:t> </a:t>
            </a:r>
          </a:p>
          <a:p>
            <a:r>
              <a:rPr lang="en-US" dirty="0">
                <a:solidFill>
                  <a:schemeClr val="bg1"/>
                </a:solidFill>
              </a:rPr>
              <a:t>acknowledged the controversy that has been swirling around Vosper and the church's </a:t>
            </a:r>
          </a:p>
          <a:p>
            <a:r>
              <a:rPr lang="en-US" dirty="0">
                <a:solidFill>
                  <a:schemeClr val="bg1"/>
                </a:solidFill>
              </a:rPr>
              <a:t>				initiative to fire her. In a message to adherents, </a:t>
            </a:r>
            <a:r>
              <a:rPr lang="en-US" dirty="0" err="1">
                <a:solidFill>
                  <a:schemeClr val="bg1"/>
                </a:solidFill>
              </a:rPr>
              <a:t>Bott</a:t>
            </a:r>
            <a:r>
              <a:rPr lang="en-US" dirty="0">
                <a:solidFill>
                  <a:schemeClr val="bg1"/>
                </a:solidFill>
              </a:rPr>
              <a:t> </a:t>
            </a:r>
          </a:p>
          <a:p>
            <a:r>
              <a:rPr lang="en-US" dirty="0">
                <a:solidFill>
                  <a:schemeClr val="bg1"/>
                </a:solidFill>
              </a:rPr>
              <a:t>				referenced the church's core values of faith in God </a:t>
            </a:r>
          </a:p>
          <a:p>
            <a:r>
              <a:rPr lang="en-US" dirty="0">
                <a:solidFill>
                  <a:schemeClr val="bg1"/>
                </a:solidFill>
              </a:rPr>
              <a:t>				and inclusiveness.</a:t>
            </a:r>
          </a:p>
          <a:p>
            <a:r>
              <a:rPr lang="en-US" dirty="0">
                <a:solidFill>
                  <a:schemeClr val="bg1"/>
                </a:solidFill>
              </a:rPr>
              <a:t>				"The dance between these core values, how they </a:t>
            </a:r>
          </a:p>
          <a:p>
            <a:r>
              <a:rPr lang="en-US" dirty="0">
                <a:solidFill>
                  <a:schemeClr val="bg1"/>
                </a:solidFill>
              </a:rPr>
              <a:t>				interact with and inform each other, is one that we </a:t>
            </a:r>
          </a:p>
          <a:p>
            <a:r>
              <a:rPr lang="en-US" dirty="0">
                <a:solidFill>
                  <a:schemeClr val="bg1"/>
                </a:solidFill>
              </a:rPr>
              <a:t>				continue to explore as followers of Jesus and children </a:t>
            </a:r>
          </a:p>
          <a:p>
            <a:r>
              <a:rPr lang="en-US" dirty="0">
                <a:solidFill>
                  <a:schemeClr val="bg1"/>
                </a:solidFill>
              </a:rPr>
              <a:t>				of the creator," he said. "As a Christian church, we </a:t>
            </a:r>
          </a:p>
          <a:p>
            <a:r>
              <a:rPr lang="en-US" dirty="0">
                <a:solidFill>
                  <a:schemeClr val="bg1"/>
                </a:solidFill>
              </a:rPr>
              <a:t>				continue to expect that ministers in the United Church </a:t>
            </a:r>
          </a:p>
          <a:p>
            <a:r>
              <a:rPr lang="en-US" dirty="0">
                <a:solidFill>
                  <a:schemeClr val="bg1"/>
                </a:solidFill>
              </a:rPr>
              <a:t>				of Canada will offer their leadership in accordance </a:t>
            </a:r>
          </a:p>
          <a:p>
            <a:r>
              <a:rPr lang="en-US" dirty="0">
                <a:solidFill>
                  <a:schemeClr val="bg1"/>
                </a:solidFill>
              </a:rPr>
              <a:t>				with our shared and agreed upon statements of faith."</a:t>
            </a:r>
          </a:p>
        </p:txBody>
      </p:sp>
      <p:sp>
        <p:nvSpPr>
          <p:cNvPr id="3" name="TextBox 2"/>
          <p:cNvSpPr txBox="1"/>
          <p:nvPr/>
        </p:nvSpPr>
        <p:spPr>
          <a:xfrm>
            <a:off x="230178" y="313046"/>
            <a:ext cx="667264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 In Jerusalem (Acts 22:18)</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21202"/>
          <a:stretch/>
        </p:blipFill>
        <p:spPr>
          <a:xfrm>
            <a:off x="0" y="4097660"/>
            <a:ext cx="3864077" cy="2760340"/>
          </a:xfrm>
          <a:prstGeom prst="rect">
            <a:avLst/>
          </a:prstGeom>
        </p:spPr>
      </p:pic>
    </p:spTree>
    <p:extLst>
      <p:ext uri="{BB962C8B-B14F-4D97-AF65-F5344CB8AC3E}">
        <p14:creationId xmlns:p14="http://schemas.microsoft.com/office/powerpoint/2010/main" val="34417436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5596881"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Roman Excursion (Acts 21:17-28:31)</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8385"/>
          <a:stretch/>
        </p:blipFill>
        <p:spPr>
          <a:xfrm>
            <a:off x="0" y="833037"/>
            <a:ext cx="8794376" cy="6024964"/>
          </a:xfrm>
          <a:prstGeom prst="rect">
            <a:avLst/>
          </a:prstGeom>
        </p:spPr>
      </p:pic>
    </p:spTree>
    <p:extLst>
      <p:ext uri="{BB962C8B-B14F-4D97-AF65-F5344CB8AC3E}">
        <p14:creationId xmlns:p14="http://schemas.microsoft.com/office/powerpoint/2010/main" val="13783701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Rectangle 1"/>
          <p:cNvSpPr/>
          <p:nvPr/>
        </p:nvSpPr>
        <p:spPr>
          <a:xfrm>
            <a:off x="0" y="2314575"/>
            <a:ext cx="4629150" cy="45434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502399279"/>
              </p:ext>
            </p:extLst>
          </p:nvPr>
        </p:nvGraphicFramePr>
        <p:xfrm>
          <a:off x="200027" y="82550"/>
          <a:ext cx="8710611" cy="6070600"/>
        </p:xfrm>
        <a:graphic>
          <a:graphicData uri="http://schemas.openxmlformats.org/drawingml/2006/table">
            <a:tbl>
              <a:tblPr firstRow="1" bandRow="1">
                <a:tableStyleId>{5C22544A-7EE6-4342-B048-85BDC9FD1C3A}</a:tableStyleId>
              </a:tblPr>
              <a:tblGrid>
                <a:gridCol w="2903537">
                  <a:extLst>
                    <a:ext uri="{9D8B030D-6E8A-4147-A177-3AD203B41FA5}">
                      <a16:colId xmlns:a16="http://schemas.microsoft.com/office/drawing/2014/main" val="20000"/>
                    </a:ext>
                  </a:extLst>
                </a:gridCol>
                <a:gridCol w="2903537">
                  <a:extLst>
                    <a:ext uri="{9D8B030D-6E8A-4147-A177-3AD203B41FA5}">
                      <a16:colId xmlns:a16="http://schemas.microsoft.com/office/drawing/2014/main" val="20001"/>
                    </a:ext>
                  </a:extLst>
                </a:gridCol>
                <a:gridCol w="2903537">
                  <a:extLst>
                    <a:ext uri="{9D8B030D-6E8A-4147-A177-3AD203B41FA5}">
                      <a16:colId xmlns:a16="http://schemas.microsoft.com/office/drawing/2014/main" val="20002"/>
                    </a:ext>
                  </a:extLst>
                </a:gridCol>
              </a:tblGrid>
              <a:tr h="370840">
                <a:tc>
                  <a:txBody>
                    <a:bodyPr/>
                    <a:lstStyle/>
                    <a:p>
                      <a:pPr algn="ctr"/>
                      <a:r>
                        <a:rPr lang="en-US" dirty="0"/>
                        <a:t>Acts 9</a:t>
                      </a:r>
                    </a:p>
                  </a:txBody>
                  <a:tcPr/>
                </a:tc>
                <a:tc>
                  <a:txBody>
                    <a:bodyPr/>
                    <a:lstStyle/>
                    <a:p>
                      <a:pPr algn="ctr"/>
                      <a:r>
                        <a:rPr lang="en-US" dirty="0"/>
                        <a:t>Acts 22</a:t>
                      </a:r>
                    </a:p>
                  </a:txBody>
                  <a:tcPr/>
                </a:tc>
                <a:tc>
                  <a:txBody>
                    <a:bodyPr/>
                    <a:lstStyle/>
                    <a:p>
                      <a:pPr algn="ctr"/>
                      <a:r>
                        <a:rPr lang="en-US" dirty="0"/>
                        <a:t>Acts 26</a:t>
                      </a:r>
                    </a:p>
                  </a:txBody>
                  <a:tcPr/>
                </a:tc>
                <a:extLst>
                  <a:ext uri="{0D108BD9-81ED-4DB2-BD59-A6C34878D82A}">
                    <a16:rowId xmlns:a16="http://schemas.microsoft.com/office/drawing/2014/main" val="10000"/>
                  </a:ext>
                </a:extLst>
              </a:tr>
              <a:tr h="370840">
                <a:tc>
                  <a:txBody>
                    <a:bodyPr/>
                    <a:lstStyle/>
                    <a:p>
                      <a:r>
                        <a:rPr lang="en-US" sz="1600" dirty="0"/>
                        <a:t>1 But Saul, </a:t>
                      </a:r>
                      <a:r>
                        <a:rPr lang="en-US" sz="1600" dirty="0">
                          <a:solidFill>
                            <a:srgbClr val="FF6600"/>
                          </a:solidFill>
                          <a:effectLst/>
                        </a:rPr>
                        <a:t>still breathing threats and murder against the disciples of the Lord, </a:t>
                      </a:r>
                      <a:r>
                        <a:rPr lang="en-US" sz="1600" b="1" dirty="0"/>
                        <a:t>went to the high priest</a:t>
                      </a:r>
                      <a:r>
                        <a:rPr lang="en-US" sz="1600" dirty="0"/>
                        <a:t> </a:t>
                      </a:r>
                    </a:p>
                    <a:p>
                      <a:r>
                        <a:rPr lang="en-US" sz="1600" dirty="0">
                          <a:solidFill>
                            <a:srgbClr val="3366FF"/>
                          </a:solidFill>
                          <a:effectLst/>
                        </a:rPr>
                        <a:t>2 and asked him for letters to the synagogues at Damascus, so that if he found any belonging to the Way, men or women, he might bring them bound to Jerusalem.</a:t>
                      </a:r>
                      <a:endParaRPr lang="en-US" sz="1600" dirty="0"/>
                    </a:p>
                    <a:p>
                      <a:endParaRPr lang="en-US" sz="1600" dirty="0"/>
                    </a:p>
                  </a:txBody>
                  <a:tcPr/>
                </a:tc>
                <a:tc>
                  <a:txBody>
                    <a:bodyPr/>
                    <a:lstStyle/>
                    <a:p>
                      <a:r>
                        <a:rPr lang="en-US" sz="1600" dirty="0"/>
                        <a:t>3 “I am a Jew, born in Tarsus in Cilicia, but brought up in this city, educated at the feet of Gamaliel according to the strict manner of the law of our fathers, being zealous for God as all of you are this day. </a:t>
                      </a:r>
                    </a:p>
                    <a:p>
                      <a:r>
                        <a:rPr lang="en-US" sz="1600" dirty="0"/>
                        <a:t>4</a:t>
                      </a:r>
                      <a:r>
                        <a:rPr lang="en-US" sz="1600" dirty="0">
                          <a:solidFill>
                            <a:srgbClr val="FF6600"/>
                          </a:solidFill>
                          <a:effectLst/>
                        </a:rPr>
                        <a:t> I persecuted this Way to the death, binding and delivering to prison both men and women,</a:t>
                      </a:r>
                      <a:endParaRPr lang="en-US" sz="1600" dirty="0"/>
                    </a:p>
                    <a:p>
                      <a:r>
                        <a:rPr lang="en-US" sz="1600" dirty="0"/>
                        <a:t>5 as the </a:t>
                      </a:r>
                      <a:r>
                        <a:rPr lang="en-US" sz="1600" b="1" dirty="0"/>
                        <a:t>high priest and the whole council of elders</a:t>
                      </a:r>
                      <a:r>
                        <a:rPr lang="en-US" sz="1600" dirty="0"/>
                        <a:t> can bear me witness. </a:t>
                      </a:r>
                      <a:r>
                        <a:rPr lang="en-US" sz="1600" dirty="0">
                          <a:solidFill>
                            <a:srgbClr val="3366FF"/>
                          </a:solidFill>
                          <a:effectLst/>
                        </a:rPr>
                        <a:t>From them I received letters to the brothers, and I journeyed toward Damascus to take those also who were there and bring them in bonds to Jerusalem to be punished.</a:t>
                      </a:r>
                      <a:endParaRPr lang="en-US" sz="1600" dirty="0"/>
                    </a:p>
                    <a:p>
                      <a:endParaRPr lang="en-US" sz="1600" dirty="0"/>
                    </a:p>
                  </a:txBody>
                  <a:tcPr/>
                </a:tc>
                <a:tc>
                  <a:txBody>
                    <a:bodyPr/>
                    <a:lstStyle/>
                    <a:p>
                      <a:r>
                        <a:rPr lang="en-US" sz="1600" dirty="0"/>
                        <a:t>8 Why is it thought incredible by any of you that God raises the dead?</a:t>
                      </a:r>
                    </a:p>
                    <a:p>
                      <a:r>
                        <a:rPr lang="en-US" sz="1600" dirty="0"/>
                        <a:t>9 “I myself was convinced that I ought to do many things in opposing the name of Jesus of Nazareth.</a:t>
                      </a:r>
                    </a:p>
                    <a:p>
                      <a:r>
                        <a:rPr lang="en-US" sz="1600" dirty="0"/>
                        <a:t>10 And I did so in Jerusalem. I not only locked up many of the saints in prison after </a:t>
                      </a:r>
                      <a:r>
                        <a:rPr lang="en-US" sz="1600" dirty="0">
                          <a:solidFill>
                            <a:srgbClr val="6D92F9"/>
                          </a:solidFill>
                        </a:rPr>
                        <a:t>receiving authority from the chief priests</a:t>
                      </a:r>
                      <a:r>
                        <a:rPr lang="en-US" sz="1600" dirty="0"/>
                        <a:t>, but when they were put to death I cast my vote against them.</a:t>
                      </a:r>
                    </a:p>
                    <a:p>
                      <a:r>
                        <a:rPr lang="en-US" sz="1600" dirty="0"/>
                        <a:t>11 And I punished them often in all the synagogues and tried to make them blaspheme, and in raging fury against them I persecuted them even to foreign cities. 12 “In this connection I </a:t>
                      </a:r>
                      <a:r>
                        <a:rPr lang="en-US" sz="1600" dirty="0">
                          <a:solidFill>
                            <a:srgbClr val="507CFC"/>
                          </a:solidFill>
                        </a:rPr>
                        <a:t>journeyed to Damascus </a:t>
                      </a:r>
                      <a:r>
                        <a:rPr lang="en-US" sz="1600" dirty="0"/>
                        <a:t>with the authority and commission of the chief priests.</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489389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Rectangle 1"/>
          <p:cNvSpPr/>
          <p:nvPr/>
        </p:nvSpPr>
        <p:spPr>
          <a:xfrm>
            <a:off x="0" y="2314575"/>
            <a:ext cx="4629150" cy="45434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aphicFrame>
        <p:nvGraphicFramePr>
          <p:cNvPr id="6" name="Table 5"/>
          <p:cNvGraphicFramePr>
            <a:graphicFrameLocks noGrp="1"/>
          </p:cNvGraphicFramePr>
          <p:nvPr>
            <p:extLst>
              <p:ext uri="{D42A27DB-BD31-4B8C-83A1-F6EECF244321}">
                <p14:modId xmlns:p14="http://schemas.microsoft.com/office/powerpoint/2010/main" val="721036540"/>
              </p:ext>
            </p:extLst>
          </p:nvPr>
        </p:nvGraphicFramePr>
        <p:xfrm>
          <a:off x="200027" y="25400"/>
          <a:ext cx="8710611" cy="6802120"/>
        </p:xfrm>
        <a:graphic>
          <a:graphicData uri="http://schemas.openxmlformats.org/drawingml/2006/table">
            <a:tbl>
              <a:tblPr firstRow="1" bandRow="1">
                <a:tableStyleId>{5C22544A-7EE6-4342-B048-85BDC9FD1C3A}</a:tableStyleId>
              </a:tblPr>
              <a:tblGrid>
                <a:gridCol w="2903537">
                  <a:extLst>
                    <a:ext uri="{9D8B030D-6E8A-4147-A177-3AD203B41FA5}">
                      <a16:colId xmlns:a16="http://schemas.microsoft.com/office/drawing/2014/main" val="20000"/>
                    </a:ext>
                  </a:extLst>
                </a:gridCol>
                <a:gridCol w="2903537">
                  <a:extLst>
                    <a:ext uri="{9D8B030D-6E8A-4147-A177-3AD203B41FA5}">
                      <a16:colId xmlns:a16="http://schemas.microsoft.com/office/drawing/2014/main" val="20001"/>
                    </a:ext>
                  </a:extLst>
                </a:gridCol>
                <a:gridCol w="2903537">
                  <a:extLst>
                    <a:ext uri="{9D8B030D-6E8A-4147-A177-3AD203B41FA5}">
                      <a16:colId xmlns:a16="http://schemas.microsoft.com/office/drawing/2014/main" val="20002"/>
                    </a:ext>
                  </a:extLst>
                </a:gridCol>
              </a:tblGrid>
              <a:tr h="370840">
                <a:tc>
                  <a:txBody>
                    <a:bodyPr/>
                    <a:lstStyle/>
                    <a:p>
                      <a:pPr algn="ctr"/>
                      <a:r>
                        <a:rPr lang="en-US" dirty="0"/>
                        <a:t>Acts 9</a:t>
                      </a:r>
                    </a:p>
                  </a:txBody>
                  <a:tcPr/>
                </a:tc>
                <a:tc>
                  <a:txBody>
                    <a:bodyPr/>
                    <a:lstStyle/>
                    <a:p>
                      <a:pPr algn="ctr"/>
                      <a:r>
                        <a:rPr lang="en-US" dirty="0"/>
                        <a:t>Acts 22</a:t>
                      </a:r>
                    </a:p>
                  </a:txBody>
                  <a:tcPr/>
                </a:tc>
                <a:tc>
                  <a:txBody>
                    <a:bodyPr/>
                    <a:lstStyle/>
                    <a:p>
                      <a:pPr algn="ctr"/>
                      <a:r>
                        <a:rPr lang="en-US" dirty="0"/>
                        <a:t>Acts 26</a:t>
                      </a:r>
                    </a:p>
                  </a:txBody>
                  <a:tcPr/>
                </a:tc>
                <a:extLst>
                  <a:ext uri="{0D108BD9-81ED-4DB2-BD59-A6C34878D82A}">
                    <a16:rowId xmlns:a16="http://schemas.microsoft.com/office/drawing/2014/main" val="10000"/>
                  </a:ext>
                </a:extLst>
              </a:tr>
              <a:tr h="370840">
                <a:tc>
                  <a:txBody>
                    <a:bodyPr/>
                    <a:lstStyle/>
                    <a:p>
                      <a:r>
                        <a:rPr lang="en-US" sz="1600" dirty="0"/>
                        <a:t>3 Now as he went on his way, he approached Damascus, and suddenly a light from heaven flashed around him. </a:t>
                      </a:r>
                    </a:p>
                    <a:p>
                      <a:r>
                        <a:rPr lang="en-US" sz="1600" dirty="0"/>
                        <a:t>4 </a:t>
                      </a:r>
                      <a:r>
                        <a:rPr lang="en-US" sz="1600" b="1" dirty="0"/>
                        <a:t>And falling to the ground he heard a voice saying to him, “Saul, Saul, why are you persecuting me?”</a:t>
                      </a:r>
                      <a:endParaRPr lang="en-US" sz="1600" dirty="0"/>
                    </a:p>
                    <a:p>
                      <a:r>
                        <a:rPr lang="en-US" sz="1600" dirty="0">
                          <a:solidFill>
                            <a:srgbClr val="3366FF"/>
                          </a:solidFill>
                          <a:effectLst/>
                        </a:rPr>
                        <a:t>5 And he said, “Who are you, Lord?” And he said, “I am Jesus, whom you are persecuting.</a:t>
                      </a:r>
                      <a:endParaRPr lang="en-US" sz="1600" dirty="0"/>
                    </a:p>
                    <a:p>
                      <a:r>
                        <a:rPr lang="en-US" sz="1600" dirty="0"/>
                        <a:t>6</a:t>
                      </a:r>
                      <a:r>
                        <a:rPr lang="en-US" sz="1600" dirty="0">
                          <a:solidFill>
                            <a:srgbClr val="99CC00"/>
                          </a:solidFill>
                          <a:effectLst/>
                        </a:rPr>
                        <a:t> But rise and enter the city, and you will be told what you are to do.”</a:t>
                      </a:r>
                      <a:endParaRPr lang="en-US" sz="1600" dirty="0"/>
                    </a:p>
                    <a:p>
                      <a:r>
                        <a:rPr lang="en-US" sz="1600" dirty="0"/>
                        <a:t>7 The men who were traveling with him stood speechless, hearing the voice but seeing no one.</a:t>
                      </a:r>
                    </a:p>
                    <a:p>
                      <a:r>
                        <a:rPr lang="en-US" sz="1600" dirty="0">
                          <a:solidFill>
                            <a:srgbClr val="FF6600"/>
                          </a:solidFill>
                          <a:effectLst/>
                        </a:rPr>
                        <a:t>8 Saul rose from the ground, and although his eyes were opened, he saw nothing. So they led him by the hand and brought him into Damascus.</a:t>
                      </a:r>
                      <a:endParaRPr lang="en-US" sz="1600" dirty="0"/>
                    </a:p>
                  </a:txBody>
                  <a:tcPr/>
                </a:tc>
                <a:tc>
                  <a:txBody>
                    <a:bodyPr/>
                    <a:lstStyle/>
                    <a:p>
                      <a:r>
                        <a:rPr lang="en-US" sz="1600" dirty="0"/>
                        <a:t>6 “As I was on my way and drew near to Damascus, about noon a great light from heaven suddenly shone around me. </a:t>
                      </a:r>
                    </a:p>
                    <a:p>
                      <a:r>
                        <a:rPr lang="en-US" sz="1600" dirty="0"/>
                        <a:t>7 </a:t>
                      </a:r>
                      <a:r>
                        <a:rPr lang="en-US" sz="1600" b="1" dirty="0"/>
                        <a:t>And I fell to the ground and heard a voice saying to me, ‘Saul, Saul, why are you persecuting me?’</a:t>
                      </a:r>
                      <a:endParaRPr lang="en-US" sz="1600" dirty="0"/>
                    </a:p>
                    <a:p>
                      <a:r>
                        <a:rPr lang="en-US" sz="1600" dirty="0">
                          <a:solidFill>
                            <a:srgbClr val="3366FF"/>
                          </a:solidFill>
                          <a:effectLst/>
                        </a:rPr>
                        <a:t>8 And I answered, ‘Who are you, Lord?’ And he said to me, ‘I am Jesus of Nazareth, whom you are persecuting.’</a:t>
                      </a:r>
                      <a:endParaRPr lang="en-US" sz="1600" dirty="0"/>
                    </a:p>
                    <a:p>
                      <a:r>
                        <a:rPr lang="en-US" sz="1600" dirty="0"/>
                        <a:t>9 Now those who were with me saw the light but did not understand the voice of the one who was speaking to me.</a:t>
                      </a:r>
                    </a:p>
                    <a:p>
                      <a:r>
                        <a:rPr lang="en-US" sz="1600" dirty="0">
                          <a:solidFill>
                            <a:srgbClr val="99CC00"/>
                          </a:solidFill>
                          <a:effectLst/>
                        </a:rPr>
                        <a:t>10 And I said, ‘What shall I do, Lord?’ And the Lord said to me, ‘Rise, and go into Damascus, and there you will be told all that is appointed for you to do.’</a:t>
                      </a:r>
                      <a:endParaRPr lang="en-US" sz="1600" dirty="0"/>
                    </a:p>
                    <a:p>
                      <a:r>
                        <a:rPr lang="en-US" sz="1600" dirty="0">
                          <a:solidFill>
                            <a:srgbClr val="FF6600"/>
                          </a:solidFill>
                          <a:effectLst/>
                        </a:rPr>
                        <a:t>11 And since I could not see because of the brightness of that light, I was led by the hand by those who were with me, and came into Damascus.</a:t>
                      </a:r>
                      <a:endParaRPr lang="en-US" sz="1600" dirty="0"/>
                    </a:p>
                  </a:txBody>
                  <a:tcPr/>
                </a:tc>
                <a:tc>
                  <a:txBody>
                    <a:bodyPr/>
                    <a:lstStyle/>
                    <a:p>
                      <a:r>
                        <a:rPr lang="en-US" sz="1600" dirty="0"/>
                        <a:t>13 At midday, O king, I saw on the way a light from heaven, brighter than the sun, that shone around me and those who journeyed with me.</a:t>
                      </a:r>
                      <a:br>
                        <a:rPr lang="en-US" sz="1600" dirty="0"/>
                      </a:br>
                      <a:r>
                        <a:rPr lang="en-US" sz="1600" dirty="0"/>
                        <a:t>14 </a:t>
                      </a:r>
                      <a:r>
                        <a:rPr lang="en-US" sz="1600" b="1" dirty="0"/>
                        <a:t>And when </a:t>
                      </a:r>
                      <a:r>
                        <a:rPr lang="en-US" sz="1600" b="1" dirty="0">
                          <a:solidFill>
                            <a:srgbClr val="FF0000"/>
                          </a:solidFill>
                        </a:rPr>
                        <a:t>we had </a:t>
                      </a:r>
                      <a:r>
                        <a:rPr lang="en-US" sz="1600" b="1" dirty="0"/>
                        <a:t>all fallen to the ground, I heard a voice saying to me in the Hebrew language, ‘Saul, Saul, why are you persecuting me? It is hard for you to kick against the goads.</a:t>
                      </a:r>
                      <a:r>
                        <a:rPr lang="en-US" sz="1600" dirty="0"/>
                        <a:t>’</a:t>
                      </a:r>
                      <a:br>
                        <a:rPr lang="en-US" sz="1600" dirty="0"/>
                      </a:br>
                      <a:r>
                        <a:rPr lang="en-US" sz="1600" dirty="0">
                          <a:solidFill>
                            <a:schemeClr val="accent1">
                              <a:lumMod val="75000"/>
                            </a:schemeClr>
                          </a:solidFill>
                        </a:rPr>
                        <a:t>1</a:t>
                      </a:r>
                      <a:r>
                        <a:rPr lang="en-US" sz="1600" dirty="0">
                          <a:solidFill>
                            <a:srgbClr val="3366FF"/>
                          </a:solidFill>
                          <a:effectLst/>
                        </a:rPr>
                        <a:t>5 And I said, ‘Who are you, Lord?’ And the Lord said, ‘I am Jesus whom you are persecuting.</a:t>
                      </a:r>
                      <a:br>
                        <a:rPr lang="en-US" sz="1600" dirty="0"/>
                      </a:br>
                      <a:r>
                        <a:rPr lang="en-US" sz="1600" dirty="0">
                          <a:solidFill>
                            <a:schemeClr val="accent6">
                              <a:lumMod val="60000"/>
                              <a:lumOff val="40000"/>
                            </a:schemeClr>
                          </a:solidFill>
                        </a:rPr>
                        <a:t>1</a:t>
                      </a:r>
                      <a:r>
                        <a:rPr lang="en-US" sz="1600" dirty="0">
                          <a:solidFill>
                            <a:srgbClr val="99CC00"/>
                          </a:solidFill>
                          <a:effectLst/>
                        </a:rPr>
                        <a:t>6 But rise and stand upon your feet, for I have appeared to you for this purpose, to appoint you as a servant and witness to the things in which you have seen me and to those in which I will appear to you,</a:t>
                      </a:r>
                      <a:endParaRPr lang="en-US" sz="16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245554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Rectangle 1"/>
          <p:cNvSpPr/>
          <p:nvPr/>
        </p:nvSpPr>
        <p:spPr>
          <a:xfrm>
            <a:off x="0" y="2314575"/>
            <a:ext cx="4629150" cy="45434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812861968"/>
              </p:ext>
            </p:extLst>
          </p:nvPr>
        </p:nvGraphicFramePr>
        <p:xfrm>
          <a:off x="273844" y="92075"/>
          <a:ext cx="8710611" cy="6565900"/>
        </p:xfrm>
        <a:graphic>
          <a:graphicData uri="http://schemas.openxmlformats.org/drawingml/2006/table">
            <a:tbl>
              <a:tblPr firstRow="1" bandRow="1">
                <a:tableStyleId>{5C22544A-7EE6-4342-B048-85BDC9FD1C3A}</a:tableStyleId>
              </a:tblPr>
              <a:tblGrid>
                <a:gridCol w="4190998">
                  <a:extLst>
                    <a:ext uri="{9D8B030D-6E8A-4147-A177-3AD203B41FA5}">
                      <a16:colId xmlns:a16="http://schemas.microsoft.com/office/drawing/2014/main" val="20000"/>
                    </a:ext>
                  </a:extLst>
                </a:gridCol>
                <a:gridCol w="1362075">
                  <a:extLst>
                    <a:ext uri="{9D8B030D-6E8A-4147-A177-3AD203B41FA5}">
                      <a16:colId xmlns:a16="http://schemas.microsoft.com/office/drawing/2014/main" val="20001"/>
                    </a:ext>
                  </a:extLst>
                </a:gridCol>
                <a:gridCol w="3157538">
                  <a:extLst>
                    <a:ext uri="{9D8B030D-6E8A-4147-A177-3AD203B41FA5}">
                      <a16:colId xmlns:a16="http://schemas.microsoft.com/office/drawing/2014/main" val="20002"/>
                    </a:ext>
                  </a:extLst>
                </a:gridCol>
              </a:tblGrid>
              <a:tr h="401097">
                <a:tc>
                  <a:txBody>
                    <a:bodyPr/>
                    <a:lstStyle/>
                    <a:p>
                      <a:pPr algn="ctr"/>
                      <a:r>
                        <a:rPr lang="en-US" dirty="0"/>
                        <a:t>Acts 9</a:t>
                      </a:r>
                    </a:p>
                  </a:txBody>
                  <a:tcPr/>
                </a:tc>
                <a:tc>
                  <a:txBody>
                    <a:bodyPr/>
                    <a:lstStyle/>
                    <a:p>
                      <a:pPr algn="ctr"/>
                      <a:r>
                        <a:rPr lang="en-US" dirty="0"/>
                        <a:t>Acts 22</a:t>
                      </a:r>
                    </a:p>
                  </a:txBody>
                  <a:tcPr/>
                </a:tc>
                <a:tc>
                  <a:txBody>
                    <a:bodyPr/>
                    <a:lstStyle/>
                    <a:p>
                      <a:pPr algn="ctr"/>
                      <a:r>
                        <a:rPr lang="en-US" dirty="0"/>
                        <a:t>Acts 26</a:t>
                      </a:r>
                    </a:p>
                  </a:txBody>
                  <a:tcPr/>
                </a:tc>
                <a:extLst>
                  <a:ext uri="{0D108BD9-81ED-4DB2-BD59-A6C34878D82A}">
                    <a16:rowId xmlns:a16="http://schemas.microsoft.com/office/drawing/2014/main" val="10000"/>
                  </a:ext>
                </a:extLst>
              </a:tr>
              <a:tr h="6164803">
                <a:tc>
                  <a:txBody>
                    <a:bodyPr/>
                    <a:lstStyle/>
                    <a:p>
                      <a:r>
                        <a:rPr lang="en-US" sz="1600" dirty="0">
                          <a:solidFill>
                            <a:srgbClr val="000000"/>
                          </a:solidFill>
                          <a:effectLst/>
                        </a:rPr>
                        <a:t>9 And for three days he was without sight, and neither ate nor drank</a:t>
                      </a:r>
                      <a:r>
                        <a:rPr lang="en-US" sz="1600" dirty="0">
                          <a:solidFill>
                            <a:srgbClr val="FF6600"/>
                          </a:solidFill>
                          <a:effectLst/>
                        </a:rPr>
                        <a:t>.</a:t>
                      </a:r>
                      <a:endParaRPr lang="en-US" sz="1600" dirty="0"/>
                    </a:p>
                    <a:p>
                      <a:r>
                        <a:rPr lang="en-US" sz="1600" dirty="0"/>
                        <a:t>10 Now there was a disciple at Damascus named Ananias. The Lord said to him in a vision, “Ananias.” And he said, “Here I am, Lord.”</a:t>
                      </a:r>
                    </a:p>
                    <a:p>
                      <a:r>
                        <a:rPr lang="en-US" sz="1600" dirty="0"/>
                        <a:t>11 And the Lord said to him, “Rise and go to the street called Straight, and at the house of Judas look for a man of Tarsus named Saul, for behold, he is praying,</a:t>
                      </a:r>
                    </a:p>
                    <a:p>
                      <a:r>
                        <a:rPr lang="en-US" sz="1600" dirty="0"/>
                        <a:t>12 and he has seen in a vision a man named Ananias come in and lay his hands on him so that he might regain his sight.”</a:t>
                      </a:r>
                    </a:p>
                    <a:p>
                      <a:r>
                        <a:rPr lang="en-US" sz="1600" dirty="0"/>
                        <a:t>13 But Ananias answered, “Lord, I have heard from many about this man, how much evil he has done to your saints at Jerusalem.</a:t>
                      </a:r>
                    </a:p>
                    <a:p>
                      <a:r>
                        <a:rPr lang="en-US" sz="1600" dirty="0"/>
                        <a:t>14 And here he has authority from the chief priests to bind all who call on your name.”</a:t>
                      </a:r>
                    </a:p>
                    <a:p>
                      <a:r>
                        <a:rPr lang="en-US" sz="1600" dirty="0"/>
                        <a:t>15 But the Lord said to him, “Go, for he is a chosen instrument of mine to carry my name before the Gentiles and kings and the children of Israel.</a:t>
                      </a:r>
                    </a:p>
                    <a:p>
                      <a:r>
                        <a:rPr lang="en-US" sz="1600" dirty="0"/>
                        <a:t>16 For I will show him how much he must suffer for the sake of my name.”</a:t>
                      </a:r>
                    </a:p>
                  </a:txBody>
                  <a:tcPr/>
                </a:tc>
                <a:tc>
                  <a:txBody>
                    <a:bodyPr/>
                    <a:lstStyle/>
                    <a:p>
                      <a:endParaRPr lang="en-US" dirty="0"/>
                    </a:p>
                  </a:txBody>
                  <a:tcPr/>
                </a:tc>
                <a:tc>
                  <a:txBody>
                    <a:bodyPr/>
                    <a:lstStyle/>
                    <a:p>
                      <a:r>
                        <a:rPr lang="en-US" sz="1600" dirty="0"/>
                        <a:t>17 delivering you from your people and from the Gentiles—to whom I am sending you</a:t>
                      </a:r>
                      <a:br>
                        <a:rPr lang="en-US" sz="1600" dirty="0"/>
                      </a:br>
                      <a:r>
                        <a:rPr lang="en-US" sz="1600" dirty="0"/>
                        <a:t>18 to open their eyes, so that they may turn from darkness to light and from the power of Satan to God, that they may receive forgiveness of sins and a place among those who are sanctified by faith in me.’</a:t>
                      </a:r>
                      <a:br>
                        <a:rPr lang="en-US" sz="1600" dirty="0"/>
                      </a:br>
                      <a:r>
                        <a:rPr lang="en-US" sz="1600" dirty="0"/>
                        <a:t>19 “Therefore, O King Agrippa, I was not disobedient to the heavenly vision.</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56271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Rectangle 1"/>
          <p:cNvSpPr/>
          <p:nvPr/>
        </p:nvSpPr>
        <p:spPr>
          <a:xfrm>
            <a:off x="0" y="2314575"/>
            <a:ext cx="4629150" cy="45434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551619000"/>
              </p:ext>
            </p:extLst>
          </p:nvPr>
        </p:nvGraphicFramePr>
        <p:xfrm>
          <a:off x="273844" y="92075"/>
          <a:ext cx="8710611" cy="6565900"/>
        </p:xfrm>
        <a:graphic>
          <a:graphicData uri="http://schemas.openxmlformats.org/drawingml/2006/table">
            <a:tbl>
              <a:tblPr firstRow="1" bandRow="1">
                <a:tableStyleId>{5C22544A-7EE6-4342-B048-85BDC9FD1C3A}</a:tableStyleId>
              </a:tblPr>
              <a:tblGrid>
                <a:gridCol w="4190998">
                  <a:extLst>
                    <a:ext uri="{9D8B030D-6E8A-4147-A177-3AD203B41FA5}">
                      <a16:colId xmlns:a16="http://schemas.microsoft.com/office/drawing/2014/main" val="20000"/>
                    </a:ext>
                  </a:extLst>
                </a:gridCol>
                <a:gridCol w="3002758">
                  <a:extLst>
                    <a:ext uri="{9D8B030D-6E8A-4147-A177-3AD203B41FA5}">
                      <a16:colId xmlns:a16="http://schemas.microsoft.com/office/drawing/2014/main" val="20001"/>
                    </a:ext>
                  </a:extLst>
                </a:gridCol>
                <a:gridCol w="1516855">
                  <a:extLst>
                    <a:ext uri="{9D8B030D-6E8A-4147-A177-3AD203B41FA5}">
                      <a16:colId xmlns:a16="http://schemas.microsoft.com/office/drawing/2014/main" val="20002"/>
                    </a:ext>
                  </a:extLst>
                </a:gridCol>
              </a:tblGrid>
              <a:tr h="401097">
                <a:tc>
                  <a:txBody>
                    <a:bodyPr/>
                    <a:lstStyle/>
                    <a:p>
                      <a:pPr algn="ctr"/>
                      <a:r>
                        <a:rPr lang="en-US" dirty="0"/>
                        <a:t>Acts 9</a:t>
                      </a:r>
                    </a:p>
                  </a:txBody>
                  <a:tcPr/>
                </a:tc>
                <a:tc>
                  <a:txBody>
                    <a:bodyPr/>
                    <a:lstStyle/>
                    <a:p>
                      <a:pPr algn="ctr"/>
                      <a:r>
                        <a:rPr lang="en-US" dirty="0"/>
                        <a:t>Acts 22</a:t>
                      </a:r>
                    </a:p>
                  </a:txBody>
                  <a:tcPr/>
                </a:tc>
                <a:tc>
                  <a:txBody>
                    <a:bodyPr/>
                    <a:lstStyle/>
                    <a:p>
                      <a:pPr algn="ctr"/>
                      <a:r>
                        <a:rPr lang="en-US" dirty="0"/>
                        <a:t>Acts 26</a:t>
                      </a:r>
                    </a:p>
                  </a:txBody>
                  <a:tcPr/>
                </a:tc>
                <a:extLst>
                  <a:ext uri="{0D108BD9-81ED-4DB2-BD59-A6C34878D82A}">
                    <a16:rowId xmlns:a16="http://schemas.microsoft.com/office/drawing/2014/main" val="10000"/>
                  </a:ext>
                </a:extLst>
              </a:tr>
              <a:tr h="6164803">
                <a:tc>
                  <a:txBody>
                    <a:bodyPr/>
                    <a:lstStyle/>
                    <a:p>
                      <a:r>
                        <a:rPr lang="en-US" sz="1600" dirty="0"/>
                        <a:t>17 So Ananias departed and entered the house. And laying his hands on him he said, </a:t>
                      </a:r>
                      <a:r>
                        <a:rPr lang="en-US" sz="1600" b="1" dirty="0"/>
                        <a:t>“Brother Saul, the Lord Jesus who appeared to you on the road by which you came has sent me so that you may regain your sight and be filled with the Holy Spirit.”</a:t>
                      </a:r>
                      <a:r>
                        <a:rPr lang="en-US" sz="1600" dirty="0"/>
                        <a:t> </a:t>
                      </a:r>
                    </a:p>
                    <a:p>
                      <a:r>
                        <a:rPr lang="en-US" sz="1600" dirty="0"/>
                        <a:t>18 </a:t>
                      </a:r>
                      <a:r>
                        <a:rPr lang="en-US" sz="1600" dirty="0">
                          <a:solidFill>
                            <a:srgbClr val="FF6600"/>
                          </a:solidFill>
                          <a:effectLst/>
                        </a:rPr>
                        <a:t>And immediately something like scales fell from his eyes, and he regained his sight</a:t>
                      </a:r>
                      <a:r>
                        <a:rPr lang="en-US" sz="1600" dirty="0"/>
                        <a:t>. </a:t>
                      </a:r>
                      <a:r>
                        <a:rPr lang="en-US" sz="1600" dirty="0">
                          <a:solidFill>
                            <a:srgbClr val="3366FF"/>
                          </a:solidFill>
                          <a:effectLst/>
                        </a:rPr>
                        <a:t>Then he rose and was baptized;</a:t>
                      </a:r>
                      <a:endParaRPr lang="en-US" sz="1600" dirty="0"/>
                    </a:p>
                    <a:p>
                      <a:r>
                        <a:rPr lang="en-US" sz="1600" dirty="0"/>
                        <a:t>19 and taking food, he was strengthened. For some days he was with the disciples at Damascus.</a:t>
                      </a:r>
                    </a:p>
                  </a:txBody>
                  <a:tcPr/>
                </a:tc>
                <a:tc>
                  <a:txBody>
                    <a:bodyPr/>
                    <a:lstStyle/>
                    <a:p>
                      <a:r>
                        <a:rPr lang="en-US" sz="1600" dirty="0"/>
                        <a:t>12 “And one Ananias, a devout man according to the law, well spoken of by all the Jews who lived there, </a:t>
                      </a:r>
                    </a:p>
                    <a:p>
                      <a:r>
                        <a:rPr lang="en-US" sz="1600" dirty="0"/>
                        <a:t>13 came to me, and standing by me said to me, </a:t>
                      </a:r>
                      <a:r>
                        <a:rPr lang="en-US" sz="1600" b="1" dirty="0"/>
                        <a:t>‘Brother Saul, receive your sight.’</a:t>
                      </a:r>
                      <a:r>
                        <a:rPr lang="en-US" sz="1600" dirty="0"/>
                        <a:t> A</a:t>
                      </a:r>
                      <a:r>
                        <a:rPr lang="en-US" sz="1600" dirty="0">
                          <a:solidFill>
                            <a:srgbClr val="FF6600"/>
                          </a:solidFill>
                          <a:effectLst/>
                        </a:rPr>
                        <a:t>nd at that very hour I received my sight and saw him.</a:t>
                      </a:r>
                      <a:endParaRPr lang="en-US" sz="1600" dirty="0"/>
                    </a:p>
                    <a:p>
                      <a:r>
                        <a:rPr lang="en-US" sz="1600" dirty="0"/>
                        <a:t>14 And he said, ‘The God of our fathers appointed you to know his will, to see the Righteous One and to hear a voice from his mouth;</a:t>
                      </a:r>
                    </a:p>
                    <a:p>
                      <a:r>
                        <a:rPr lang="en-US" sz="1600" dirty="0"/>
                        <a:t>15 for you will be a witness for him to everyone of what you have seen and heard.</a:t>
                      </a:r>
                    </a:p>
                    <a:p>
                      <a:r>
                        <a:rPr lang="en-US" sz="1600" dirty="0"/>
                        <a:t>16 And now why do you wait? </a:t>
                      </a:r>
                      <a:r>
                        <a:rPr lang="en-US" sz="1600" dirty="0">
                          <a:solidFill>
                            <a:srgbClr val="3366FF"/>
                          </a:solidFill>
                          <a:effectLst/>
                        </a:rPr>
                        <a:t>Rise and be baptized and wash away your sins, calling on his name.’</a:t>
                      </a:r>
                      <a:endParaRPr lang="en-US" sz="1600" dirty="0"/>
                    </a:p>
                    <a:p>
                      <a:endParaRPr lang="en-US" dirty="0"/>
                    </a:p>
                  </a:txBody>
                  <a:tcPr/>
                </a:tc>
                <a:tc>
                  <a:txBody>
                    <a:bodyPr/>
                    <a:lstStyle/>
                    <a:p>
                      <a:endParaRPr lang="en-US" sz="16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18579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444137" y="313508"/>
            <a:ext cx="5782352" cy="1323439"/>
          </a:xfrm>
          <a:prstGeom prst="rect">
            <a:avLst/>
          </a:prstGeom>
          <a:noFill/>
        </p:spPr>
        <p:txBody>
          <a:bodyPr wrap="none" rtlCol="0">
            <a:spAutoFit/>
          </a:bodyPr>
          <a:lstStyle/>
          <a:p>
            <a:r>
              <a:rPr lang="en-US" sz="8000" dirty="0">
                <a:solidFill>
                  <a:prstClr val="white"/>
                </a:solidFill>
              </a:rPr>
              <a:t>Is God Good?</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88186"/>
            <a:ext cx="7159752" cy="5369814"/>
          </a:xfrm>
          <a:prstGeom prst="rect">
            <a:avLst/>
          </a:prstGeom>
        </p:spPr>
      </p:pic>
    </p:spTree>
    <p:extLst>
      <p:ext uri="{BB962C8B-B14F-4D97-AF65-F5344CB8AC3E}">
        <p14:creationId xmlns:p14="http://schemas.microsoft.com/office/powerpoint/2010/main" val="41529581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Rectangle 1"/>
          <p:cNvSpPr/>
          <p:nvPr/>
        </p:nvSpPr>
        <p:spPr>
          <a:xfrm>
            <a:off x="0" y="2314575"/>
            <a:ext cx="4629150" cy="45434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p:cNvSpPr/>
          <p:nvPr/>
        </p:nvSpPr>
        <p:spPr>
          <a:xfrm>
            <a:off x="733425" y="1110466"/>
            <a:ext cx="7810500" cy="4524315"/>
          </a:xfrm>
          <a:prstGeom prst="rect">
            <a:avLst/>
          </a:prstGeom>
        </p:spPr>
        <p:txBody>
          <a:bodyPr wrap="square">
            <a:spAutoFit/>
          </a:bodyPr>
          <a:lstStyle/>
          <a:p>
            <a:r>
              <a:rPr lang="en-US" dirty="0">
                <a:solidFill>
                  <a:schemeClr val="bg1"/>
                </a:solidFill>
              </a:rPr>
              <a:t>Comparing … </a:t>
            </a:r>
          </a:p>
          <a:p>
            <a:endParaRPr lang="en-US" dirty="0">
              <a:solidFill>
                <a:schemeClr val="bg1"/>
              </a:solidFill>
            </a:endParaRPr>
          </a:p>
          <a:p>
            <a:r>
              <a:rPr lang="en-US" dirty="0">
                <a:solidFill>
                  <a:schemeClr val="bg1"/>
                </a:solidFill>
              </a:rPr>
              <a:t>1) Paul received authority from the high priests to arrest </a:t>
            </a:r>
            <a:r>
              <a:rPr lang="en-US" dirty="0" err="1">
                <a:solidFill>
                  <a:schemeClr val="bg1"/>
                </a:solidFill>
              </a:rPr>
              <a:t>Messianics</a:t>
            </a:r>
            <a:r>
              <a:rPr lang="en-US" dirty="0">
                <a:solidFill>
                  <a:schemeClr val="bg1"/>
                </a:solidFill>
              </a:rPr>
              <a:t> at Damascus and bring them back to Jerusalem for trial and punishment.</a:t>
            </a:r>
          </a:p>
          <a:p>
            <a:endParaRPr lang="en-US" dirty="0">
              <a:solidFill>
                <a:schemeClr val="bg1"/>
              </a:solidFill>
            </a:endParaRPr>
          </a:p>
          <a:p>
            <a:r>
              <a:rPr lang="en-US" dirty="0">
                <a:solidFill>
                  <a:schemeClr val="bg1"/>
                </a:solidFill>
              </a:rPr>
              <a:t>2) All three mention the light (but one mentions the time of day).</a:t>
            </a:r>
          </a:p>
          <a:p>
            <a:endParaRPr lang="en-US" dirty="0">
              <a:solidFill>
                <a:schemeClr val="bg1"/>
              </a:solidFill>
            </a:endParaRPr>
          </a:p>
          <a:p>
            <a:r>
              <a:rPr lang="en-US" dirty="0">
                <a:solidFill>
                  <a:schemeClr val="bg1"/>
                </a:solidFill>
              </a:rPr>
              <a:t>3) Paul falls to the ground (</a:t>
            </a:r>
            <a:r>
              <a:rPr lang="en-US" dirty="0" err="1">
                <a:solidFill>
                  <a:schemeClr val="bg1"/>
                </a:solidFill>
              </a:rPr>
              <a:t>ch.</a:t>
            </a:r>
            <a:r>
              <a:rPr lang="en-US" dirty="0">
                <a:solidFill>
                  <a:schemeClr val="bg1"/>
                </a:solidFill>
              </a:rPr>
              <a:t> 26 mentions that they all fell).</a:t>
            </a:r>
          </a:p>
          <a:p>
            <a:endParaRPr lang="en-US" dirty="0">
              <a:solidFill>
                <a:schemeClr val="bg1"/>
              </a:solidFill>
            </a:endParaRPr>
          </a:p>
          <a:p>
            <a:r>
              <a:rPr lang="en-US" dirty="0">
                <a:solidFill>
                  <a:schemeClr val="bg1"/>
                </a:solidFill>
              </a:rPr>
              <a:t>4) All heard a sound … but only Paul was able to discern meaning to that voice. </a:t>
            </a:r>
          </a:p>
          <a:p>
            <a:endParaRPr lang="en-US" dirty="0">
              <a:solidFill>
                <a:schemeClr val="bg1"/>
              </a:solidFill>
            </a:endParaRPr>
          </a:p>
          <a:p>
            <a:r>
              <a:rPr lang="en-US" dirty="0">
                <a:solidFill>
                  <a:schemeClr val="bg1"/>
                </a:solidFill>
              </a:rPr>
              <a:t>5) Jesus personally identifies Himself. </a:t>
            </a:r>
          </a:p>
          <a:p>
            <a:endParaRPr lang="en-US" dirty="0">
              <a:solidFill>
                <a:schemeClr val="bg1"/>
              </a:solidFill>
            </a:endParaRPr>
          </a:p>
          <a:p>
            <a:r>
              <a:rPr lang="en-US" dirty="0">
                <a:solidFill>
                  <a:schemeClr val="bg1"/>
                </a:solidFill>
              </a:rPr>
              <a:t>6) Acts 26 alone mentions the commission. </a:t>
            </a: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7342708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Rectangle 1"/>
          <p:cNvSpPr/>
          <p:nvPr/>
        </p:nvSpPr>
        <p:spPr>
          <a:xfrm>
            <a:off x="0" y="2314575"/>
            <a:ext cx="4629150" cy="45434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p:cNvSpPr/>
          <p:nvPr/>
        </p:nvSpPr>
        <p:spPr>
          <a:xfrm>
            <a:off x="466725" y="291316"/>
            <a:ext cx="7810500" cy="3877985"/>
          </a:xfrm>
          <a:prstGeom prst="rect">
            <a:avLst/>
          </a:prstGeom>
        </p:spPr>
        <p:txBody>
          <a:bodyPr wrap="square">
            <a:spAutoFit/>
          </a:bodyPr>
          <a:lstStyle/>
          <a:p>
            <a:r>
              <a:rPr lang="en-US" dirty="0">
                <a:solidFill>
                  <a:schemeClr val="bg1"/>
                </a:solidFill>
              </a:rPr>
              <a:t>Remember … Context</a:t>
            </a:r>
          </a:p>
          <a:p>
            <a:endParaRPr lang="en-US" dirty="0">
              <a:solidFill>
                <a:schemeClr val="bg1"/>
              </a:solidFill>
            </a:endParaRPr>
          </a:p>
          <a:p>
            <a:r>
              <a:rPr lang="en-US" dirty="0">
                <a:solidFill>
                  <a:schemeClr val="bg1"/>
                </a:solidFill>
              </a:rPr>
              <a:t>1) Acts 9 deals with the details of the conversion story</a:t>
            </a:r>
          </a:p>
          <a:p>
            <a:endParaRPr lang="en-US" dirty="0">
              <a:solidFill>
                <a:schemeClr val="bg1"/>
              </a:solidFill>
            </a:endParaRPr>
          </a:p>
          <a:p>
            <a:r>
              <a:rPr lang="en-US" dirty="0">
                <a:solidFill>
                  <a:schemeClr val="bg1"/>
                </a:solidFill>
              </a:rPr>
              <a:t>2) Acts 22 is very Hebrew in nature … Paul attempts to show the Hebrew roots to the gospel and how he is a good Hebrew.</a:t>
            </a:r>
          </a:p>
          <a:p>
            <a:endParaRPr lang="en-US" dirty="0">
              <a:solidFill>
                <a:schemeClr val="bg1"/>
              </a:solidFill>
            </a:endParaRPr>
          </a:p>
          <a:p>
            <a:r>
              <a:rPr lang="en-US" dirty="0">
                <a:solidFill>
                  <a:schemeClr val="bg1"/>
                </a:solidFill>
              </a:rPr>
              <a:t>3) Acts 26 has an audience of Agrippa II, who was an expert in Hebrew culture. </a:t>
            </a:r>
          </a:p>
          <a:p>
            <a:endParaRPr lang="en-US" dirty="0">
              <a:solidFill>
                <a:schemeClr val="bg1"/>
              </a:solidFill>
            </a:endParaRPr>
          </a:p>
          <a:p>
            <a:endParaRPr lang="en-US" dirty="0">
              <a:solidFill>
                <a:schemeClr val="bg1"/>
              </a:solidFill>
            </a:endParaRPr>
          </a:p>
          <a:p>
            <a:r>
              <a:rPr lang="en-US" sz="2400" dirty="0">
                <a:solidFill>
                  <a:schemeClr val="bg1"/>
                </a:solidFill>
              </a:rPr>
              <a:t>The more you understand about the environment around you, the better you are equipped to speak to it with power.</a:t>
            </a:r>
          </a:p>
          <a:p>
            <a:endParaRPr lang="en-US"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06734"/>
            <a:ext cx="4400550" cy="285126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7275" y="4062278"/>
            <a:ext cx="4276725" cy="2771035"/>
          </a:xfrm>
          <a:prstGeom prst="rect">
            <a:avLst/>
          </a:prstGeom>
        </p:spPr>
      </p:pic>
    </p:spTree>
    <p:extLst>
      <p:ext uri="{BB962C8B-B14F-4D97-AF65-F5344CB8AC3E}">
        <p14:creationId xmlns:p14="http://schemas.microsoft.com/office/powerpoint/2010/main" val="18029543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5596881"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Roman Excursion (Acts 21:17-28:31)</a:t>
            </a:r>
          </a:p>
        </p:txBody>
      </p:sp>
      <p:pic>
        <p:nvPicPr>
          <p:cNvPr id="4" name="Picture 3"/>
          <p:cNvPicPr>
            <a:picLocks noChangeAspect="1"/>
          </p:cNvPicPr>
          <p:nvPr/>
        </p:nvPicPr>
        <p:blipFill>
          <a:blip r:embed="rId3"/>
          <a:stretch>
            <a:fillRect/>
          </a:stretch>
        </p:blipFill>
        <p:spPr>
          <a:xfrm>
            <a:off x="0" y="3048000"/>
            <a:ext cx="7753350" cy="3810000"/>
          </a:xfrm>
          <a:prstGeom prst="rect">
            <a:avLst/>
          </a:prstGeom>
        </p:spPr>
      </p:pic>
      <p:sp>
        <p:nvSpPr>
          <p:cNvPr id="5" name="TextBox 4"/>
          <p:cNvSpPr txBox="1"/>
          <p:nvPr/>
        </p:nvSpPr>
        <p:spPr>
          <a:xfrm>
            <a:off x="0" y="1238250"/>
            <a:ext cx="9261125" cy="1200329"/>
          </a:xfrm>
          <a:prstGeom prst="rect">
            <a:avLst/>
          </a:prstGeom>
          <a:noFill/>
        </p:spPr>
        <p:txBody>
          <a:bodyPr wrap="none" rtlCol="0">
            <a:spAutoFit/>
          </a:bodyPr>
          <a:lstStyle/>
          <a:p>
            <a:r>
              <a:rPr lang="en-US" sz="3600" dirty="0">
                <a:solidFill>
                  <a:schemeClr val="bg1">
                    <a:lumMod val="95000"/>
                  </a:schemeClr>
                </a:solidFill>
              </a:rPr>
              <a:t>Should the gospel message be used to influence </a:t>
            </a:r>
          </a:p>
          <a:p>
            <a:r>
              <a:rPr lang="en-US" sz="3600" dirty="0">
                <a:solidFill>
                  <a:schemeClr val="bg1">
                    <a:lumMod val="95000"/>
                  </a:schemeClr>
                </a:solidFill>
              </a:rPr>
              <a:t>political policy or individual hearts?</a:t>
            </a:r>
          </a:p>
        </p:txBody>
      </p:sp>
    </p:spTree>
    <p:extLst>
      <p:ext uri="{BB962C8B-B14F-4D97-AF65-F5344CB8AC3E}">
        <p14:creationId xmlns:p14="http://schemas.microsoft.com/office/powerpoint/2010/main" val="37935345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5596881"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Roman Excursion (Acts 21:17-28:31)</a:t>
            </a:r>
          </a:p>
        </p:txBody>
      </p:sp>
      <p:sp>
        <p:nvSpPr>
          <p:cNvPr id="5" name="TextBox 4"/>
          <p:cNvSpPr txBox="1"/>
          <p:nvPr/>
        </p:nvSpPr>
        <p:spPr>
          <a:xfrm>
            <a:off x="590550" y="1114425"/>
            <a:ext cx="8642559" cy="4524315"/>
          </a:xfrm>
          <a:prstGeom prst="rect">
            <a:avLst/>
          </a:prstGeom>
          <a:noFill/>
        </p:spPr>
        <p:txBody>
          <a:bodyPr wrap="none" rtlCol="0">
            <a:spAutoFit/>
          </a:bodyPr>
          <a:lstStyle/>
          <a:p>
            <a:r>
              <a:rPr lang="en-US" sz="2400" dirty="0">
                <a:solidFill>
                  <a:schemeClr val="bg1">
                    <a:lumMod val="95000"/>
                  </a:schemeClr>
                </a:solidFill>
              </a:rPr>
              <a:t>Paul with Felix: How to mask the conviction of the Spirit</a:t>
            </a:r>
          </a:p>
          <a:p>
            <a:r>
              <a:rPr lang="en-US" sz="2400" dirty="0">
                <a:solidFill>
                  <a:schemeClr val="bg1">
                    <a:lumMod val="95000"/>
                  </a:schemeClr>
                </a:solidFill>
              </a:rPr>
              <a:t>	- Riches and power can dilute talk of righteousness, </a:t>
            </a:r>
          </a:p>
          <a:p>
            <a:r>
              <a:rPr lang="en-US" sz="2400" dirty="0">
                <a:solidFill>
                  <a:schemeClr val="bg1">
                    <a:lumMod val="95000"/>
                  </a:schemeClr>
                </a:solidFill>
              </a:rPr>
              <a:t>	self control and judgement. </a:t>
            </a:r>
          </a:p>
          <a:p>
            <a:endParaRPr lang="en-US" sz="2400" dirty="0">
              <a:solidFill>
                <a:schemeClr val="bg1">
                  <a:lumMod val="95000"/>
                </a:schemeClr>
              </a:solidFill>
            </a:endParaRPr>
          </a:p>
          <a:p>
            <a:r>
              <a:rPr lang="en-US" sz="2400" dirty="0">
                <a:solidFill>
                  <a:schemeClr val="bg1">
                    <a:lumMod val="95000"/>
                  </a:schemeClr>
                </a:solidFill>
              </a:rPr>
              <a:t>1. They are able to camouflage their insecurity by pretending to </a:t>
            </a:r>
          </a:p>
          <a:p>
            <a:r>
              <a:rPr lang="en-US" sz="2400" dirty="0">
                <a:solidFill>
                  <a:schemeClr val="bg1">
                    <a:lumMod val="95000"/>
                  </a:schemeClr>
                </a:solidFill>
              </a:rPr>
              <a:t>be in control of their lives</a:t>
            </a:r>
          </a:p>
          <a:p>
            <a:r>
              <a:rPr lang="en-US" sz="2400" dirty="0">
                <a:solidFill>
                  <a:schemeClr val="bg1">
                    <a:lumMod val="95000"/>
                  </a:schemeClr>
                </a:solidFill>
              </a:rPr>
              <a:t>	- Felix tries to control the timing of their meetings (v. 25a)</a:t>
            </a:r>
          </a:p>
          <a:p>
            <a:endParaRPr lang="en-US" sz="2400" dirty="0">
              <a:solidFill>
                <a:schemeClr val="bg1">
                  <a:lumMod val="95000"/>
                </a:schemeClr>
              </a:solidFill>
            </a:endParaRPr>
          </a:p>
          <a:p>
            <a:r>
              <a:rPr lang="en-US" sz="2400" dirty="0">
                <a:solidFill>
                  <a:schemeClr val="bg1">
                    <a:lumMod val="95000"/>
                  </a:schemeClr>
                </a:solidFill>
              </a:rPr>
              <a:t>				2. The rich and powerful are often </a:t>
            </a:r>
          </a:p>
          <a:p>
            <a:r>
              <a:rPr lang="en-US" sz="2400" dirty="0">
                <a:solidFill>
                  <a:schemeClr val="bg1">
                    <a:lumMod val="95000"/>
                  </a:schemeClr>
                </a:solidFill>
              </a:rPr>
              <a:t>				controlled by an insatiable greed, and </a:t>
            </a:r>
          </a:p>
          <a:p>
            <a:r>
              <a:rPr lang="en-US" sz="2400" dirty="0">
                <a:solidFill>
                  <a:schemeClr val="bg1">
                    <a:lumMod val="95000"/>
                  </a:schemeClr>
                </a:solidFill>
              </a:rPr>
              <a:t>				they usually find convenient ways to </a:t>
            </a:r>
          </a:p>
          <a:p>
            <a:r>
              <a:rPr lang="en-US" sz="2400" dirty="0">
                <a:solidFill>
                  <a:schemeClr val="bg1">
                    <a:lumMod val="95000"/>
                  </a:schemeClr>
                </a:solidFill>
              </a:rPr>
              <a:t>				express this. (v. 26)</a:t>
            </a:r>
          </a:p>
        </p:txBody>
      </p:sp>
      <p:pic>
        <p:nvPicPr>
          <p:cNvPr id="6" name="Picture 5"/>
          <p:cNvPicPr>
            <a:picLocks noChangeAspect="1"/>
          </p:cNvPicPr>
          <p:nvPr/>
        </p:nvPicPr>
        <p:blipFill>
          <a:blip r:embed="rId3"/>
          <a:stretch>
            <a:fillRect/>
          </a:stretch>
        </p:blipFill>
        <p:spPr>
          <a:xfrm>
            <a:off x="0" y="3876675"/>
            <a:ext cx="3975101" cy="2981326"/>
          </a:xfrm>
          <a:prstGeom prst="rect">
            <a:avLst/>
          </a:prstGeom>
        </p:spPr>
      </p:pic>
    </p:spTree>
    <p:extLst>
      <p:ext uri="{BB962C8B-B14F-4D97-AF65-F5344CB8AC3E}">
        <p14:creationId xmlns:p14="http://schemas.microsoft.com/office/powerpoint/2010/main" val="41917880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5596881"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Roman Excursion (Acts 21:17-28:31)</a:t>
            </a:r>
          </a:p>
        </p:txBody>
      </p:sp>
      <p:sp>
        <p:nvSpPr>
          <p:cNvPr id="5" name="TextBox 4"/>
          <p:cNvSpPr txBox="1"/>
          <p:nvPr/>
        </p:nvSpPr>
        <p:spPr>
          <a:xfrm>
            <a:off x="590550" y="1114425"/>
            <a:ext cx="8259505" cy="1569660"/>
          </a:xfrm>
          <a:prstGeom prst="rect">
            <a:avLst/>
          </a:prstGeom>
          <a:noFill/>
        </p:spPr>
        <p:txBody>
          <a:bodyPr wrap="none" rtlCol="0">
            <a:spAutoFit/>
          </a:bodyPr>
          <a:lstStyle/>
          <a:p>
            <a:r>
              <a:rPr lang="en-US" sz="2400" dirty="0">
                <a:solidFill>
                  <a:schemeClr val="bg1">
                    <a:lumMod val="95000"/>
                  </a:schemeClr>
                </a:solidFill>
              </a:rPr>
              <a:t>3. Those who are at the top feel that they have to please many </a:t>
            </a:r>
          </a:p>
          <a:p>
            <a:r>
              <a:rPr lang="en-US" sz="2400" dirty="0">
                <a:solidFill>
                  <a:schemeClr val="bg1">
                    <a:lumMod val="95000"/>
                  </a:schemeClr>
                </a:solidFill>
              </a:rPr>
              <a:t>people if they want to stay in their position and thrive in society. </a:t>
            </a:r>
          </a:p>
          <a:p>
            <a:r>
              <a:rPr lang="en-US" sz="2400" dirty="0">
                <a:solidFill>
                  <a:schemeClr val="bg1">
                    <a:lumMod val="95000"/>
                  </a:schemeClr>
                </a:solidFill>
              </a:rPr>
              <a:t>This may hinder them from doing what they know to be right.</a:t>
            </a:r>
          </a:p>
          <a:p>
            <a:r>
              <a:rPr lang="en-US" sz="2400" dirty="0">
                <a:solidFill>
                  <a:schemeClr val="bg1">
                    <a:lumMod val="95000"/>
                  </a:schemeClr>
                </a:solidFill>
              </a:rPr>
              <a:t>(v. 27)</a:t>
            </a:r>
          </a:p>
        </p:txBody>
      </p:sp>
      <p:pic>
        <p:nvPicPr>
          <p:cNvPr id="6" name="Picture 5"/>
          <p:cNvPicPr>
            <a:picLocks noChangeAspect="1"/>
          </p:cNvPicPr>
          <p:nvPr/>
        </p:nvPicPr>
        <p:blipFill>
          <a:blip r:embed="rId3"/>
          <a:stretch>
            <a:fillRect/>
          </a:stretch>
        </p:blipFill>
        <p:spPr>
          <a:xfrm>
            <a:off x="0" y="3021807"/>
            <a:ext cx="5114925" cy="3836194"/>
          </a:xfrm>
          <a:prstGeom prst="rect">
            <a:avLst/>
          </a:prstGeom>
        </p:spPr>
      </p:pic>
    </p:spTree>
    <p:extLst>
      <p:ext uri="{BB962C8B-B14F-4D97-AF65-F5344CB8AC3E}">
        <p14:creationId xmlns:p14="http://schemas.microsoft.com/office/powerpoint/2010/main" val="27835981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5596881"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Roman Excursion (Acts 21:17-28:31)</a:t>
            </a:r>
          </a:p>
        </p:txBody>
      </p:sp>
      <p:sp>
        <p:nvSpPr>
          <p:cNvPr id="5" name="TextBox 4"/>
          <p:cNvSpPr txBox="1"/>
          <p:nvPr/>
        </p:nvSpPr>
        <p:spPr>
          <a:xfrm>
            <a:off x="230178" y="923694"/>
            <a:ext cx="4739695" cy="830997"/>
          </a:xfrm>
          <a:prstGeom prst="rect">
            <a:avLst/>
          </a:prstGeom>
          <a:noFill/>
        </p:spPr>
        <p:txBody>
          <a:bodyPr wrap="none" rtlCol="0">
            <a:spAutoFit/>
          </a:bodyPr>
          <a:lstStyle/>
          <a:p>
            <a:r>
              <a:rPr lang="en-US" sz="2400" dirty="0">
                <a:solidFill>
                  <a:schemeClr val="bg1">
                    <a:lumMod val="95000"/>
                  </a:schemeClr>
                </a:solidFill>
              </a:rPr>
              <a:t>All three trials found Paul innocent. </a:t>
            </a:r>
          </a:p>
          <a:p>
            <a:r>
              <a:rPr lang="en-US" sz="2400" dirty="0">
                <a:solidFill>
                  <a:schemeClr val="bg1">
                    <a:lumMod val="95000"/>
                  </a:schemeClr>
                </a:solidFill>
              </a:rPr>
              <a:t>Yet no judge had the courage to act.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29434"/>
            <a:ext cx="7258050" cy="4828566"/>
          </a:xfrm>
          <a:prstGeom prst="rect">
            <a:avLst/>
          </a:prstGeom>
        </p:spPr>
      </p:pic>
      <p:pic>
        <p:nvPicPr>
          <p:cNvPr id="4" name="Picture 3"/>
          <p:cNvPicPr>
            <a:picLocks noChangeAspect="1"/>
          </p:cNvPicPr>
          <p:nvPr/>
        </p:nvPicPr>
        <p:blipFill>
          <a:blip r:embed="rId4"/>
          <a:stretch>
            <a:fillRect/>
          </a:stretch>
        </p:blipFill>
        <p:spPr>
          <a:xfrm>
            <a:off x="5915026" y="1000125"/>
            <a:ext cx="2971699" cy="2819400"/>
          </a:xfrm>
          <a:prstGeom prst="rect">
            <a:avLst/>
          </a:prstGeom>
        </p:spPr>
      </p:pic>
    </p:spTree>
    <p:extLst>
      <p:ext uri="{BB962C8B-B14F-4D97-AF65-F5344CB8AC3E}">
        <p14:creationId xmlns:p14="http://schemas.microsoft.com/office/powerpoint/2010/main" val="1359365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Rectangle 1"/>
          <p:cNvSpPr/>
          <p:nvPr/>
        </p:nvSpPr>
        <p:spPr>
          <a:xfrm>
            <a:off x="0" y="2314575"/>
            <a:ext cx="4629150" cy="45434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79" y="62440"/>
            <a:ext cx="2474595" cy="293679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6129" y="0"/>
            <a:ext cx="2512695" cy="298200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878" y="3201924"/>
            <a:ext cx="2512694" cy="321458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26128" y="3201924"/>
            <a:ext cx="2512695" cy="3214588"/>
          </a:xfrm>
          <a:prstGeom prst="rect">
            <a:avLst/>
          </a:prstGeom>
        </p:spPr>
      </p:pic>
      <p:sp>
        <p:nvSpPr>
          <p:cNvPr id="3" name="TextBox 2"/>
          <p:cNvSpPr txBox="1"/>
          <p:nvPr/>
        </p:nvSpPr>
        <p:spPr>
          <a:xfrm>
            <a:off x="6126478" y="1800225"/>
            <a:ext cx="2887522" cy="2585323"/>
          </a:xfrm>
          <a:prstGeom prst="rect">
            <a:avLst/>
          </a:prstGeom>
          <a:noFill/>
        </p:spPr>
        <p:txBody>
          <a:bodyPr wrap="none" rtlCol="0">
            <a:spAutoFit/>
          </a:bodyPr>
          <a:lstStyle/>
          <a:p>
            <a:r>
              <a:rPr lang="en-US" dirty="0">
                <a:solidFill>
                  <a:schemeClr val="bg1"/>
                </a:solidFill>
              </a:rPr>
              <a:t>May I never hide behind</a:t>
            </a:r>
          </a:p>
          <a:p>
            <a:r>
              <a:rPr lang="en-US" dirty="0">
                <a:solidFill>
                  <a:schemeClr val="bg1"/>
                </a:solidFill>
              </a:rPr>
              <a:t>a title or a position.  </a:t>
            </a:r>
          </a:p>
          <a:p>
            <a:endParaRPr lang="en-US" dirty="0">
              <a:solidFill>
                <a:schemeClr val="bg1"/>
              </a:solidFill>
            </a:endParaRPr>
          </a:p>
          <a:p>
            <a:r>
              <a:rPr lang="en-US" dirty="0">
                <a:solidFill>
                  <a:schemeClr val="bg1"/>
                </a:solidFill>
              </a:rPr>
              <a:t>In every trial. It was declared</a:t>
            </a:r>
          </a:p>
          <a:p>
            <a:r>
              <a:rPr lang="en-US" dirty="0">
                <a:solidFill>
                  <a:schemeClr val="bg1"/>
                </a:solidFill>
              </a:rPr>
              <a:t>that Paul was innocent. </a:t>
            </a:r>
          </a:p>
          <a:p>
            <a:endParaRPr lang="en-US" dirty="0">
              <a:solidFill>
                <a:schemeClr val="bg1"/>
              </a:solidFill>
            </a:endParaRPr>
          </a:p>
          <a:p>
            <a:r>
              <a:rPr lang="en-US" dirty="0">
                <a:solidFill>
                  <a:schemeClr val="bg1"/>
                </a:solidFill>
              </a:rPr>
              <a:t>No one had the courage</a:t>
            </a:r>
          </a:p>
          <a:p>
            <a:r>
              <a:rPr lang="en-US" dirty="0">
                <a:solidFill>
                  <a:schemeClr val="bg1"/>
                </a:solidFill>
              </a:rPr>
              <a:t>To LET HIM GO!</a:t>
            </a:r>
          </a:p>
          <a:p>
            <a:endParaRPr lang="en-US" dirty="0">
              <a:solidFill>
                <a:schemeClr val="bg1"/>
              </a:solidFill>
            </a:endParaRPr>
          </a:p>
        </p:txBody>
      </p:sp>
    </p:spTree>
    <p:extLst>
      <p:ext uri="{BB962C8B-B14F-4D97-AF65-F5344CB8AC3E}">
        <p14:creationId xmlns:p14="http://schemas.microsoft.com/office/powerpoint/2010/main" val="27331331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Rectangle 1"/>
          <p:cNvSpPr/>
          <p:nvPr/>
        </p:nvSpPr>
        <p:spPr>
          <a:xfrm>
            <a:off x="0" y="2314575"/>
            <a:ext cx="4629150" cy="45434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15" y="717318"/>
            <a:ext cx="4214588" cy="298155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7203" y="910549"/>
            <a:ext cx="3989072" cy="282202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15" y="3901462"/>
            <a:ext cx="4536535" cy="28194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3400" y="3853915"/>
            <a:ext cx="4638451" cy="2882740"/>
          </a:xfrm>
          <a:prstGeom prst="rect">
            <a:avLst/>
          </a:prstGeom>
        </p:spPr>
      </p:pic>
    </p:spTree>
    <p:extLst>
      <p:ext uri="{BB962C8B-B14F-4D97-AF65-F5344CB8AC3E}">
        <p14:creationId xmlns:p14="http://schemas.microsoft.com/office/powerpoint/2010/main" val="17170832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6" name="TextBox 5"/>
          <p:cNvSpPr txBox="1"/>
          <p:nvPr/>
        </p:nvSpPr>
        <p:spPr>
          <a:xfrm>
            <a:off x="314325" y="590550"/>
            <a:ext cx="4134273" cy="461665"/>
          </a:xfrm>
          <a:prstGeom prst="rect">
            <a:avLst/>
          </a:prstGeom>
          <a:noFill/>
        </p:spPr>
        <p:txBody>
          <a:bodyPr wrap="none" rtlCol="0">
            <a:spAutoFit/>
          </a:bodyPr>
          <a:lstStyle/>
          <a:p>
            <a:r>
              <a:rPr lang="en-US" sz="2400" i="1" dirty="0">
                <a:solidFill>
                  <a:schemeClr val="bg1"/>
                </a:solidFill>
              </a:rPr>
              <a:t>Excursus … Human Government</a:t>
            </a:r>
          </a:p>
        </p:txBody>
      </p:sp>
      <p:sp>
        <p:nvSpPr>
          <p:cNvPr id="7" name="TextBox 6"/>
          <p:cNvSpPr txBox="1"/>
          <p:nvPr/>
        </p:nvSpPr>
        <p:spPr>
          <a:xfrm>
            <a:off x="248073" y="1381125"/>
            <a:ext cx="8401050" cy="646331"/>
          </a:xfrm>
          <a:prstGeom prst="rect">
            <a:avLst/>
          </a:prstGeom>
          <a:noFill/>
        </p:spPr>
        <p:txBody>
          <a:bodyPr wrap="square" rtlCol="0">
            <a:spAutoFit/>
          </a:bodyPr>
          <a:lstStyle/>
          <a:p>
            <a:r>
              <a:rPr lang="en-US" dirty="0">
                <a:solidFill>
                  <a:schemeClr val="bg1"/>
                </a:solidFill>
              </a:rPr>
              <a:t>Gen. 9:6 “Whoever sheds human blood,  by humans shall their blood be shed; for in the image of God has God made mankind. </a:t>
            </a:r>
          </a:p>
        </p:txBody>
      </p:sp>
      <p:sp>
        <p:nvSpPr>
          <p:cNvPr id="8" name="TextBox 7"/>
          <p:cNvSpPr txBox="1"/>
          <p:nvPr/>
        </p:nvSpPr>
        <p:spPr>
          <a:xfrm>
            <a:off x="588028" y="2203966"/>
            <a:ext cx="7895816" cy="646331"/>
          </a:xfrm>
          <a:prstGeom prst="rect">
            <a:avLst/>
          </a:prstGeom>
          <a:noFill/>
        </p:spPr>
        <p:txBody>
          <a:bodyPr wrap="none" rtlCol="0">
            <a:spAutoFit/>
          </a:bodyPr>
          <a:lstStyle/>
          <a:p>
            <a:r>
              <a:rPr lang="en-US" dirty="0">
                <a:solidFill>
                  <a:schemeClr val="bg1"/>
                </a:solidFill>
              </a:rPr>
              <a:t>A new institution is developed and empowered … civic government</a:t>
            </a:r>
          </a:p>
          <a:p>
            <a:r>
              <a:rPr lang="en-US" dirty="0">
                <a:solidFill>
                  <a:schemeClr val="bg1"/>
                </a:solidFill>
              </a:rPr>
              <a:t>Note that its purpose was to restrained violence … the original cause for the flood.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90002"/>
            <a:ext cx="6076950" cy="3967998"/>
          </a:xfrm>
          <a:prstGeom prst="rect">
            <a:avLst/>
          </a:prstGeom>
        </p:spPr>
      </p:pic>
    </p:spTree>
    <p:extLst>
      <p:ext uri="{BB962C8B-B14F-4D97-AF65-F5344CB8AC3E}">
        <p14:creationId xmlns:p14="http://schemas.microsoft.com/office/powerpoint/2010/main" val="30311081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5596881"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Roman Excursion (Acts 21:17-28:31)</a:t>
            </a:r>
          </a:p>
        </p:txBody>
      </p:sp>
      <p:sp>
        <p:nvSpPr>
          <p:cNvPr id="5" name="TextBox 4"/>
          <p:cNvSpPr txBox="1"/>
          <p:nvPr/>
        </p:nvSpPr>
        <p:spPr>
          <a:xfrm>
            <a:off x="153978" y="904644"/>
            <a:ext cx="8773236" cy="3416320"/>
          </a:xfrm>
          <a:prstGeom prst="rect">
            <a:avLst/>
          </a:prstGeom>
          <a:noFill/>
        </p:spPr>
        <p:txBody>
          <a:bodyPr wrap="none" rtlCol="0">
            <a:spAutoFit/>
          </a:bodyPr>
          <a:lstStyle/>
          <a:p>
            <a:r>
              <a:rPr lang="en-US" sz="2400" dirty="0">
                <a:solidFill>
                  <a:schemeClr val="bg1">
                    <a:lumMod val="95000"/>
                  </a:schemeClr>
                </a:solidFill>
              </a:rPr>
              <a:t>Before Agrippa II</a:t>
            </a:r>
          </a:p>
          <a:p>
            <a:endParaRPr lang="en-US" sz="2400" dirty="0">
              <a:solidFill>
                <a:schemeClr val="bg1">
                  <a:lumMod val="95000"/>
                </a:schemeClr>
              </a:solidFill>
            </a:endParaRPr>
          </a:p>
          <a:p>
            <a:r>
              <a:rPr lang="en-US" sz="2400" dirty="0">
                <a:solidFill>
                  <a:schemeClr val="bg1">
                    <a:lumMod val="95000"/>
                  </a:schemeClr>
                </a:solidFill>
              </a:rPr>
              <a:t>- This man was son to Agrippa I and great grandson to Herod The </a:t>
            </a:r>
          </a:p>
          <a:p>
            <a:r>
              <a:rPr lang="en-US" sz="2400" dirty="0">
                <a:solidFill>
                  <a:schemeClr val="bg1">
                    <a:lumMod val="95000"/>
                  </a:schemeClr>
                </a:solidFill>
              </a:rPr>
              <a:t>Great. Bernice was his sister</a:t>
            </a:r>
          </a:p>
          <a:p>
            <a:endParaRPr lang="en-US" sz="2400" dirty="0">
              <a:solidFill>
                <a:schemeClr val="bg1">
                  <a:lumMod val="95000"/>
                </a:schemeClr>
              </a:solidFill>
            </a:endParaRPr>
          </a:p>
          <a:p>
            <a:r>
              <a:rPr lang="en-US" sz="2400" dirty="0">
                <a:solidFill>
                  <a:schemeClr val="bg1">
                    <a:lumMod val="95000"/>
                  </a:schemeClr>
                </a:solidFill>
              </a:rPr>
              <a:t>Herod The Great ... slaughtered the babies in Bethlehem</a:t>
            </a:r>
          </a:p>
          <a:p>
            <a:r>
              <a:rPr lang="en-US" sz="2400" dirty="0">
                <a:solidFill>
                  <a:schemeClr val="bg1">
                    <a:lumMod val="95000"/>
                  </a:schemeClr>
                </a:solidFill>
              </a:rPr>
              <a:t>Antipas (his son) ... Beheaded John the Baptist</a:t>
            </a:r>
          </a:p>
          <a:p>
            <a:r>
              <a:rPr lang="en-US" sz="2400" dirty="0">
                <a:solidFill>
                  <a:schemeClr val="bg1">
                    <a:lumMod val="95000"/>
                  </a:schemeClr>
                </a:solidFill>
              </a:rPr>
              <a:t>Agrippa (grandson) ... killed James, the son of Zebedee by the sword</a:t>
            </a:r>
          </a:p>
          <a:p>
            <a:endParaRPr lang="en-US" sz="2400" dirty="0">
              <a:solidFill>
                <a:schemeClr val="bg1">
                  <a:lumMod val="95000"/>
                </a:schemeClr>
              </a:solidFill>
            </a:endParaRPr>
          </a:p>
        </p:txBody>
      </p:sp>
    </p:spTree>
    <p:extLst>
      <p:ext uri="{BB962C8B-B14F-4D97-AF65-F5344CB8AC3E}">
        <p14:creationId xmlns:p14="http://schemas.microsoft.com/office/powerpoint/2010/main" val="2203158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444137" y="313508"/>
            <a:ext cx="5782352" cy="1323439"/>
          </a:xfrm>
          <a:prstGeom prst="rect">
            <a:avLst/>
          </a:prstGeom>
          <a:noFill/>
        </p:spPr>
        <p:txBody>
          <a:bodyPr wrap="none" rtlCol="0">
            <a:spAutoFit/>
          </a:bodyPr>
          <a:lstStyle/>
          <a:p>
            <a:r>
              <a:rPr lang="en-US" sz="8000" dirty="0">
                <a:solidFill>
                  <a:prstClr val="white"/>
                </a:solidFill>
              </a:rPr>
              <a:t>Is God Good?</a:t>
            </a:r>
          </a:p>
        </p:txBody>
      </p:sp>
      <p:sp>
        <p:nvSpPr>
          <p:cNvPr id="2" name="TextBox 1"/>
          <p:cNvSpPr txBox="1"/>
          <p:nvPr/>
        </p:nvSpPr>
        <p:spPr>
          <a:xfrm>
            <a:off x="3187337" y="1724297"/>
            <a:ext cx="4467057" cy="1754326"/>
          </a:xfrm>
          <a:prstGeom prst="rect">
            <a:avLst/>
          </a:prstGeom>
          <a:noFill/>
        </p:spPr>
        <p:txBody>
          <a:bodyPr wrap="none" rtlCol="0">
            <a:spAutoFit/>
          </a:bodyPr>
          <a:lstStyle/>
          <a:p>
            <a:r>
              <a:rPr lang="en-US" dirty="0">
                <a:solidFill>
                  <a:prstClr val="white"/>
                </a:solidFill>
              </a:rPr>
              <a:t>He is all loving.</a:t>
            </a:r>
          </a:p>
          <a:p>
            <a:endParaRPr lang="en-US" dirty="0">
              <a:solidFill>
                <a:prstClr val="white"/>
              </a:solidFill>
            </a:endParaRPr>
          </a:p>
          <a:p>
            <a:r>
              <a:rPr lang="en-US" dirty="0">
                <a:solidFill>
                  <a:prstClr val="white"/>
                </a:solidFill>
              </a:rPr>
              <a:t>He is all powerful.</a:t>
            </a:r>
          </a:p>
          <a:p>
            <a:endParaRPr lang="en-US" dirty="0">
              <a:solidFill>
                <a:prstClr val="white"/>
              </a:solidFill>
            </a:endParaRPr>
          </a:p>
          <a:p>
            <a:r>
              <a:rPr lang="en-US" dirty="0">
                <a:solidFill>
                  <a:prstClr val="white"/>
                </a:solidFill>
              </a:rPr>
              <a:t>Evil exists. Bad things happen to good people.</a:t>
            </a:r>
          </a:p>
          <a:p>
            <a:endParaRPr lang="en-US" dirty="0">
              <a:solidFill>
                <a:prstClr val="black"/>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56432"/>
            <a:ext cx="4535424" cy="3401568"/>
          </a:xfrm>
          <a:prstGeom prst="rect">
            <a:avLst/>
          </a:prstGeom>
        </p:spPr>
      </p:pic>
    </p:spTree>
    <p:extLst>
      <p:ext uri="{BB962C8B-B14F-4D97-AF65-F5344CB8AC3E}">
        <p14:creationId xmlns:p14="http://schemas.microsoft.com/office/powerpoint/2010/main" val="8182199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6" name="TextBox 5"/>
          <p:cNvSpPr txBox="1"/>
          <p:nvPr/>
        </p:nvSpPr>
        <p:spPr>
          <a:xfrm>
            <a:off x="314325" y="590550"/>
            <a:ext cx="4134273" cy="461665"/>
          </a:xfrm>
          <a:prstGeom prst="rect">
            <a:avLst/>
          </a:prstGeom>
          <a:noFill/>
        </p:spPr>
        <p:txBody>
          <a:bodyPr wrap="none" rtlCol="0">
            <a:spAutoFit/>
          </a:bodyPr>
          <a:lstStyle/>
          <a:p>
            <a:r>
              <a:rPr lang="en-US" sz="2400" i="1" dirty="0">
                <a:solidFill>
                  <a:schemeClr val="bg1"/>
                </a:solidFill>
              </a:rPr>
              <a:t>Excursus … Human Government</a:t>
            </a:r>
          </a:p>
        </p:txBody>
      </p:sp>
      <p:sp>
        <p:nvSpPr>
          <p:cNvPr id="7" name="TextBox 6"/>
          <p:cNvSpPr txBox="1"/>
          <p:nvPr/>
        </p:nvSpPr>
        <p:spPr>
          <a:xfrm>
            <a:off x="314325" y="1052215"/>
            <a:ext cx="8401050" cy="2031325"/>
          </a:xfrm>
          <a:prstGeom prst="rect">
            <a:avLst/>
          </a:prstGeom>
          <a:noFill/>
        </p:spPr>
        <p:txBody>
          <a:bodyPr wrap="square" rtlCol="0">
            <a:spAutoFit/>
          </a:bodyPr>
          <a:lstStyle/>
          <a:p>
            <a:endParaRPr lang="en-US" dirty="0">
              <a:solidFill>
                <a:schemeClr val="bg1"/>
              </a:solidFill>
            </a:endParaRPr>
          </a:p>
          <a:p>
            <a:r>
              <a:rPr lang="en-US" dirty="0">
                <a:solidFill>
                  <a:schemeClr val="bg1"/>
                </a:solidFill>
              </a:rPr>
              <a:t>Gen. 10:8 Cush was the father of Nimrod, who became a mighty warrior on the earth. He was a mighty hunter before the LORD; that is why it is said, “Like Nimrod, a mighty hunter before the LORD.” The first centers of his kingdom were Babylon, </a:t>
            </a:r>
            <a:r>
              <a:rPr lang="en-US" dirty="0" err="1">
                <a:solidFill>
                  <a:schemeClr val="bg1"/>
                </a:solidFill>
              </a:rPr>
              <a:t>Uruk</a:t>
            </a:r>
            <a:r>
              <a:rPr lang="en-US" dirty="0">
                <a:solidFill>
                  <a:schemeClr val="bg1"/>
                </a:solidFill>
              </a:rPr>
              <a:t>, Akkad and </a:t>
            </a:r>
            <a:r>
              <a:rPr lang="en-US" dirty="0" err="1">
                <a:solidFill>
                  <a:schemeClr val="bg1"/>
                </a:solidFill>
              </a:rPr>
              <a:t>Kalneh</a:t>
            </a:r>
            <a:r>
              <a:rPr lang="en-US" dirty="0">
                <a:solidFill>
                  <a:schemeClr val="bg1"/>
                </a:solidFill>
              </a:rPr>
              <a:t>, and Shinar.  From that land he went to Assyria where he built Nineveh, Rehoboth </a:t>
            </a:r>
            <a:r>
              <a:rPr lang="en-US" dirty="0" err="1">
                <a:solidFill>
                  <a:schemeClr val="bg1"/>
                </a:solidFill>
              </a:rPr>
              <a:t>Ir</a:t>
            </a:r>
            <a:r>
              <a:rPr lang="en-US" dirty="0">
                <a:solidFill>
                  <a:schemeClr val="bg1"/>
                </a:solidFill>
              </a:rPr>
              <a:t>, Calah and Resen, which is between Nineveh and Calah—which is the great city. </a:t>
            </a:r>
          </a:p>
        </p:txBody>
      </p:sp>
      <p:sp>
        <p:nvSpPr>
          <p:cNvPr id="8" name="TextBox 7"/>
          <p:cNvSpPr txBox="1"/>
          <p:nvPr/>
        </p:nvSpPr>
        <p:spPr>
          <a:xfrm>
            <a:off x="2919617" y="2890123"/>
            <a:ext cx="5669757" cy="923330"/>
          </a:xfrm>
          <a:prstGeom prst="rect">
            <a:avLst/>
          </a:prstGeom>
          <a:noFill/>
        </p:spPr>
        <p:txBody>
          <a:bodyPr wrap="none" rtlCol="0">
            <a:spAutoFit/>
          </a:bodyPr>
          <a:lstStyle/>
          <a:p>
            <a:r>
              <a:rPr lang="en-US" dirty="0">
                <a:solidFill>
                  <a:schemeClr val="bg1"/>
                </a:solidFill>
              </a:rPr>
              <a:t>The first empire.</a:t>
            </a:r>
          </a:p>
          <a:p>
            <a:r>
              <a:rPr lang="en-US" dirty="0">
                <a:solidFill>
                  <a:schemeClr val="bg1"/>
                </a:solidFill>
              </a:rPr>
              <a:t>Nimrod drove the spirit of Babel</a:t>
            </a:r>
          </a:p>
          <a:p>
            <a:r>
              <a:rPr lang="en-US" dirty="0">
                <a:solidFill>
                  <a:schemeClr val="bg1"/>
                </a:solidFill>
              </a:rPr>
              <a:t>Why does Revelation end with the destruction of this city?</a:t>
            </a:r>
          </a:p>
        </p:txBody>
      </p:sp>
      <p:pic>
        <p:nvPicPr>
          <p:cNvPr id="2" name="Picture 1"/>
          <p:cNvPicPr>
            <a:picLocks noChangeAspect="1"/>
          </p:cNvPicPr>
          <p:nvPr/>
        </p:nvPicPr>
        <p:blipFill>
          <a:blip r:embed="rId3"/>
          <a:stretch>
            <a:fillRect/>
          </a:stretch>
        </p:blipFill>
        <p:spPr>
          <a:xfrm>
            <a:off x="0" y="3905250"/>
            <a:ext cx="5905500" cy="2952750"/>
          </a:xfrm>
          <a:prstGeom prst="rect">
            <a:avLst/>
          </a:prstGeom>
        </p:spPr>
      </p:pic>
    </p:spTree>
    <p:extLst>
      <p:ext uri="{BB962C8B-B14F-4D97-AF65-F5344CB8AC3E}">
        <p14:creationId xmlns:p14="http://schemas.microsoft.com/office/powerpoint/2010/main" val="26417881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004602"/>
            <a:ext cx="4295775" cy="2853398"/>
          </a:xfrm>
          <a:prstGeom prst="rect">
            <a:avLst/>
          </a:prstGeom>
        </p:spPr>
      </p:pic>
      <p:sp>
        <p:nvSpPr>
          <p:cNvPr id="6" name="TextBox 5"/>
          <p:cNvSpPr txBox="1"/>
          <p:nvPr/>
        </p:nvSpPr>
        <p:spPr>
          <a:xfrm>
            <a:off x="314325" y="590550"/>
            <a:ext cx="4134273" cy="461665"/>
          </a:xfrm>
          <a:prstGeom prst="rect">
            <a:avLst/>
          </a:prstGeom>
          <a:noFill/>
        </p:spPr>
        <p:txBody>
          <a:bodyPr wrap="none" rtlCol="0">
            <a:spAutoFit/>
          </a:bodyPr>
          <a:lstStyle/>
          <a:p>
            <a:r>
              <a:rPr lang="en-US" sz="2400" i="1" dirty="0">
                <a:solidFill>
                  <a:schemeClr val="bg1"/>
                </a:solidFill>
              </a:rPr>
              <a:t>Excursus … Human Government</a:t>
            </a:r>
          </a:p>
        </p:txBody>
      </p:sp>
      <p:sp>
        <p:nvSpPr>
          <p:cNvPr id="7" name="TextBox 6"/>
          <p:cNvSpPr txBox="1"/>
          <p:nvPr/>
        </p:nvSpPr>
        <p:spPr>
          <a:xfrm>
            <a:off x="248073" y="1381125"/>
            <a:ext cx="8401050" cy="1200329"/>
          </a:xfrm>
          <a:prstGeom prst="rect">
            <a:avLst/>
          </a:prstGeom>
          <a:noFill/>
        </p:spPr>
        <p:txBody>
          <a:bodyPr wrap="square" rtlCol="0">
            <a:spAutoFit/>
          </a:bodyPr>
          <a:lstStyle/>
          <a:p>
            <a:r>
              <a:rPr lang="en-US" dirty="0">
                <a:solidFill>
                  <a:schemeClr val="bg1"/>
                </a:solidFill>
              </a:rPr>
              <a:t>1 Samuel 8: 1-3 When Samuel grew old, he appointed his sons as Israel’s leaders. The name of his firstborn was Joel and the name of his second was </a:t>
            </a:r>
            <a:r>
              <a:rPr lang="en-US" dirty="0" err="1">
                <a:solidFill>
                  <a:schemeClr val="bg1"/>
                </a:solidFill>
              </a:rPr>
              <a:t>Abijah</a:t>
            </a:r>
            <a:r>
              <a:rPr lang="en-US" dirty="0">
                <a:solidFill>
                  <a:schemeClr val="bg1"/>
                </a:solidFill>
              </a:rPr>
              <a:t>, and they served at Beersheba. But his sons did not follow his ways. They turned aside after dishonest gain and accepted bribes and perverted justice. </a:t>
            </a:r>
          </a:p>
        </p:txBody>
      </p:sp>
      <p:sp>
        <p:nvSpPr>
          <p:cNvPr id="8" name="TextBox 7"/>
          <p:cNvSpPr txBox="1"/>
          <p:nvPr/>
        </p:nvSpPr>
        <p:spPr>
          <a:xfrm>
            <a:off x="2863308" y="2692863"/>
            <a:ext cx="5785815" cy="1200329"/>
          </a:xfrm>
          <a:prstGeom prst="rect">
            <a:avLst/>
          </a:prstGeom>
          <a:noFill/>
        </p:spPr>
        <p:txBody>
          <a:bodyPr wrap="none" rtlCol="0">
            <a:spAutoFit/>
          </a:bodyPr>
          <a:lstStyle/>
          <a:p>
            <a:r>
              <a:rPr lang="en-US" dirty="0">
                <a:solidFill>
                  <a:schemeClr val="bg1"/>
                </a:solidFill>
              </a:rPr>
              <a:t>Why did Samuel appoint these men? What is Nepotism? </a:t>
            </a:r>
          </a:p>
          <a:p>
            <a:r>
              <a:rPr lang="en-US" dirty="0">
                <a:solidFill>
                  <a:schemeClr val="bg1"/>
                </a:solidFill>
              </a:rPr>
              <a:t>Did this lead to the first government being formed in Israel?</a:t>
            </a:r>
          </a:p>
          <a:p>
            <a:r>
              <a:rPr lang="en-US" dirty="0">
                <a:solidFill>
                  <a:schemeClr val="bg1"/>
                </a:solidFill>
              </a:rPr>
              <a:t>Was God in this? </a:t>
            </a:r>
          </a:p>
          <a:p>
            <a:r>
              <a:rPr lang="en-US" dirty="0">
                <a:solidFill>
                  <a:schemeClr val="bg1"/>
                </a:solidFill>
              </a:rPr>
              <a:t>What should Samuel have learned from Eli’s sons?</a:t>
            </a:r>
          </a:p>
        </p:txBody>
      </p:sp>
    </p:spTree>
    <p:extLst>
      <p:ext uri="{BB962C8B-B14F-4D97-AF65-F5344CB8AC3E}">
        <p14:creationId xmlns:p14="http://schemas.microsoft.com/office/powerpoint/2010/main" val="31800989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6" name="TextBox 5"/>
          <p:cNvSpPr txBox="1"/>
          <p:nvPr/>
        </p:nvSpPr>
        <p:spPr>
          <a:xfrm>
            <a:off x="314325" y="590550"/>
            <a:ext cx="4134273" cy="461665"/>
          </a:xfrm>
          <a:prstGeom prst="rect">
            <a:avLst/>
          </a:prstGeom>
          <a:noFill/>
        </p:spPr>
        <p:txBody>
          <a:bodyPr wrap="none" rtlCol="0">
            <a:spAutoFit/>
          </a:bodyPr>
          <a:lstStyle/>
          <a:p>
            <a:r>
              <a:rPr lang="en-US" sz="2400" i="1" dirty="0">
                <a:solidFill>
                  <a:schemeClr val="bg1"/>
                </a:solidFill>
              </a:rPr>
              <a:t>Excursus … Human Government</a:t>
            </a:r>
          </a:p>
        </p:txBody>
      </p:sp>
      <p:sp>
        <p:nvSpPr>
          <p:cNvPr id="7" name="TextBox 6"/>
          <p:cNvSpPr txBox="1"/>
          <p:nvPr/>
        </p:nvSpPr>
        <p:spPr>
          <a:xfrm>
            <a:off x="248073" y="1381125"/>
            <a:ext cx="8401050" cy="2585323"/>
          </a:xfrm>
          <a:prstGeom prst="rect">
            <a:avLst/>
          </a:prstGeom>
          <a:noFill/>
        </p:spPr>
        <p:txBody>
          <a:bodyPr wrap="square" rtlCol="0">
            <a:spAutoFit/>
          </a:bodyPr>
          <a:lstStyle/>
          <a:p>
            <a:r>
              <a:rPr lang="en-US" dirty="0">
                <a:solidFill>
                  <a:schemeClr val="bg1"/>
                </a:solidFill>
              </a:rPr>
              <a:t>Remember: </a:t>
            </a:r>
          </a:p>
          <a:p>
            <a:endParaRPr lang="en-US" dirty="0">
              <a:solidFill>
                <a:schemeClr val="bg1"/>
              </a:solidFill>
            </a:endParaRPr>
          </a:p>
          <a:p>
            <a:r>
              <a:rPr lang="en-US" dirty="0">
                <a:solidFill>
                  <a:schemeClr val="bg1"/>
                </a:solidFill>
              </a:rPr>
              <a:t>1) Israel’s kings did not make laws. The law of the land was already given by God.</a:t>
            </a:r>
          </a:p>
          <a:p>
            <a:r>
              <a:rPr lang="en-US" dirty="0">
                <a:solidFill>
                  <a:schemeClr val="bg1"/>
                </a:solidFill>
              </a:rPr>
              <a:t>2) Israel’s kings were to be subject to the same laws as the people.</a:t>
            </a:r>
          </a:p>
          <a:p>
            <a:r>
              <a:rPr lang="en-US" dirty="0">
                <a:solidFill>
                  <a:schemeClr val="bg1"/>
                </a:solidFill>
              </a:rPr>
              <a:t>3) Israel’s kings were supposed to listen to God’s prophets.</a:t>
            </a:r>
          </a:p>
          <a:p>
            <a:endParaRPr lang="en-US" dirty="0">
              <a:solidFill>
                <a:schemeClr val="bg1"/>
              </a:solidFill>
            </a:endParaRPr>
          </a:p>
          <a:p>
            <a:r>
              <a:rPr lang="en-US" dirty="0">
                <a:solidFill>
                  <a:schemeClr val="bg1"/>
                </a:solidFill>
              </a:rPr>
              <a:t>What was God’s purpose in human government?</a:t>
            </a:r>
          </a:p>
          <a:p>
            <a:r>
              <a:rPr lang="en-US" dirty="0">
                <a:solidFill>
                  <a:schemeClr val="bg1"/>
                </a:solidFill>
              </a:rPr>
              <a:t>Does the government have a moral responsibility? How do they determine what that </a:t>
            </a:r>
          </a:p>
          <a:p>
            <a:r>
              <a:rPr lang="en-US" dirty="0">
                <a:solidFill>
                  <a:schemeClr val="bg1"/>
                </a:solidFill>
              </a:rPr>
              <a:t>morality looks like? </a:t>
            </a:r>
          </a:p>
        </p:txBody>
      </p:sp>
    </p:spTree>
    <p:extLst>
      <p:ext uri="{BB962C8B-B14F-4D97-AF65-F5344CB8AC3E}">
        <p14:creationId xmlns:p14="http://schemas.microsoft.com/office/powerpoint/2010/main" val="18624679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303893"/>
            <a:ext cx="4639458" cy="4554107"/>
          </a:xfrm>
          <a:prstGeom prst="rect">
            <a:avLst/>
          </a:prstGeom>
        </p:spPr>
      </p:pic>
      <p:sp>
        <p:nvSpPr>
          <p:cNvPr id="6" name="TextBox 5"/>
          <p:cNvSpPr txBox="1"/>
          <p:nvPr/>
        </p:nvSpPr>
        <p:spPr>
          <a:xfrm>
            <a:off x="314325" y="590550"/>
            <a:ext cx="4134273" cy="461665"/>
          </a:xfrm>
          <a:prstGeom prst="rect">
            <a:avLst/>
          </a:prstGeom>
          <a:noFill/>
        </p:spPr>
        <p:txBody>
          <a:bodyPr wrap="none" rtlCol="0">
            <a:spAutoFit/>
          </a:bodyPr>
          <a:lstStyle/>
          <a:p>
            <a:r>
              <a:rPr lang="en-US" sz="2400" i="1" dirty="0">
                <a:solidFill>
                  <a:schemeClr val="bg1"/>
                </a:solidFill>
              </a:rPr>
              <a:t>Excursus … Human Government</a:t>
            </a:r>
          </a:p>
        </p:txBody>
      </p:sp>
      <p:sp>
        <p:nvSpPr>
          <p:cNvPr id="7" name="TextBox 6"/>
          <p:cNvSpPr txBox="1"/>
          <p:nvPr/>
        </p:nvSpPr>
        <p:spPr>
          <a:xfrm>
            <a:off x="248073" y="1190625"/>
            <a:ext cx="8401050" cy="5416868"/>
          </a:xfrm>
          <a:prstGeom prst="rect">
            <a:avLst/>
          </a:prstGeom>
          <a:noFill/>
        </p:spPr>
        <p:txBody>
          <a:bodyPr wrap="square" rtlCol="0">
            <a:spAutoFit/>
          </a:bodyPr>
          <a:lstStyle/>
          <a:p>
            <a:r>
              <a:rPr lang="en-US" sz="2400" baseline="30000" dirty="0">
                <a:solidFill>
                  <a:schemeClr val="bg1"/>
                </a:solidFill>
              </a:rPr>
              <a:t>6 But when they said, “Give us a king to lead us,” this displeased Samuel; so he prayed to the Lord. 7 And the Lord told him: “Listen to all that the people are saying to you; it is not you they have reject, but they have rejected me as their king. 8 As they have done from the day I brought them up out of Egypt until this day, forsaking me and serving other gods, so they are doing to you. 9 Now listen to them; but warn them solemnly and let them know what the king who will reign over them will claim as his rights.” </a:t>
            </a:r>
          </a:p>
          <a:p>
            <a:r>
              <a:rPr lang="en-US" sz="2400" baseline="30000" dirty="0">
                <a:solidFill>
                  <a:schemeClr val="bg1"/>
                </a:solidFill>
              </a:rPr>
              <a:t>10 Samuel told all the words of the Lord to the people who were asking him for a king. 11 He said, “This is what the king who will reign over you will claim as his rights: He will take</a:t>
            </a:r>
            <a:r>
              <a:rPr lang="en-US" sz="2400" dirty="0">
                <a:solidFill>
                  <a:schemeClr val="bg1"/>
                </a:solidFill>
              </a:rPr>
              <a:t> </a:t>
            </a:r>
            <a:r>
              <a:rPr lang="en-US" sz="2400" baseline="30000" dirty="0">
                <a:solidFill>
                  <a:schemeClr val="bg1"/>
                </a:solidFill>
              </a:rPr>
              <a:t>your sons and make them serve with his chariots and horses, and they will run in front of his chariots. 12 Some he will assign to be commanders of thousands and commanders of fifties, and others to plow his ground and reap his harvest, and still others to make weapons of war and equipment for his chariots. 13 He will take your daughters to be perfumers and cooks and bakers. 14 He will take the best of your fields and vineyards and olive groves and give them to his attendants. 15 He will take a tenth of your grain and of your vintage and give it to his officials and attendants. 16 Your male and female servants and the best of your cattle</a:t>
            </a:r>
            <a:r>
              <a:rPr lang="en-US" sz="2400" i="1" baseline="30000" dirty="0">
                <a:solidFill>
                  <a:schemeClr val="bg1"/>
                </a:solidFill>
              </a:rPr>
              <a:t> and donkeys he will take for his own use. 17 He will take a tenth of your flocks, and you yourselves will become his slaves. 18 When that day comes, you will cry out for relief from the king you have chosen, but the Lord will not answer you in that day.” </a:t>
            </a:r>
          </a:p>
          <a:p>
            <a:r>
              <a:rPr lang="en-US" sz="2400" baseline="30000" dirty="0">
                <a:solidFill>
                  <a:schemeClr val="bg1"/>
                </a:solidFill>
              </a:rPr>
              <a:t>19 But the people refused to listen to Samuel. “No!” they said. “We want a king over us. 20 Then we will be like all the other nations, with a king to lead us and to go out before us and fight our battles.” </a:t>
            </a:r>
          </a:p>
          <a:p>
            <a:endParaRPr lang="en-US" dirty="0"/>
          </a:p>
        </p:txBody>
      </p:sp>
    </p:spTree>
    <p:extLst>
      <p:ext uri="{BB962C8B-B14F-4D97-AF65-F5344CB8AC3E}">
        <p14:creationId xmlns:p14="http://schemas.microsoft.com/office/powerpoint/2010/main" val="757195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303893"/>
            <a:ext cx="4639458" cy="4554107"/>
          </a:xfrm>
          <a:prstGeom prst="rect">
            <a:avLst/>
          </a:prstGeom>
        </p:spPr>
      </p:pic>
      <p:sp>
        <p:nvSpPr>
          <p:cNvPr id="6" name="TextBox 5"/>
          <p:cNvSpPr txBox="1"/>
          <p:nvPr/>
        </p:nvSpPr>
        <p:spPr>
          <a:xfrm>
            <a:off x="228061" y="314504"/>
            <a:ext cx="2675476" cy="461665"/>
          </a:xfrm>
          <a:prstGeom prst="rect">
            <a:avLst/>
          </a:prstGeom>
          <a:noFill/>
        </p:spPr>
        <p:txBody>
          <a:bodyPr wrap="none" rtlCol="0">
            <a:spAutoFit/>
          </a:bodyPr>
          <a:lstStyle/>
          <a:p>
            <a:r>
              <a:rPr lang="en-US" sz="2400" i="1" dirty="0">
                <a:solidFill>
                  <a:schemeClr val="bg1"/>
                </a:solidFill>
              </a:rPr>
              <a:t>Augustus Caesar  … </a:t>
            </a:r>
          </a:p>
        </p:txBody>
      </p:sp>
      <p:sp>
        <p:nvSpPr>
          <p:cNvPr id="7" name="TextBox 6"/>
          <p:cNvSpPr txBox="1"/>
          <p:nvPr/>
        </p:nvSpPr>
        <p:spPr>
          <a:xfrm>
            <a:off x="127303" y="1052215"/>
            <a:ext cx="8757904" cy="5170646"/>
          </a:xfrm>
          <a:prstGeom prst="rect">
            <a:avLst/>
          </a:prstGeom>
          <a:noFill/>
        </p:spPr>
        <p:txBody>
          <a:bodyPr wrap="square" rtlCol="0">
            <a:spAutoFit/>
          </a:bodyPr>
          <a:lstStyle/>
          <a:p>
            <a:r>
              <a:rPr lang="en-US" dirty="0">
                <a:solidFill>
                  <a:schemeClr val="bg1"/>
                </a:solidFill>
              </a:rPr>
              <a:t>The Calendar Inscription of Priene (around 9BC):</a:t>
            </a:r>
          </a:p>
          <a:p>
            <a:endParaRPr lang="en-US" dirty="0">
              <a:solidFill>
                <a:schemeClr val="bg1"/>
              </a:solidFill>
            </a:endParaRPr>
          </a:p>
          <a:p>
            <a:r>
              <a:rPr lang="en-US" sz="1400" dirty="0">
                <a:solidFill>
                  <a:schemeClr val="bg1"/>
                </a:solidFill>
              </a:rPr>
              <a:t>Decree of the Greek Assembly in the province of Asia, on motion of the High Priest </a:t>
            </a:r>
            <a:r>
              <a:rPr lang="en-US" sz="1400" dirty="0" err="1">
                <a:solidFill>
                  <a:schemeClr val="bg1"/>
                </a:solidFill>
              </a:rPr>
              <a:t>Apolionios</a:t>
            </a:r>
            <a:r>
              <a:rPr lang="en-US" sz="1400" dirty="0">
                <a:solidFill>
                  <a:schemeClr val="bg1"/>
                </a:solidFill>
              </a:rPr>
              <a:t>, son of </a:t>
            </a:r>
            <a:r>
              <a:rPr lang="en-US" sz="1400" dirty="0" err="1">
                <a:solidFill>
                  <a:schemeClr val="bg1"/>
                </a:solidFill>
              </a:rPr>
              <a:t>Menophilos</a:t>
            </a:r>
            <a:r>
              <a:rPr lang="en-US" sz="1400" dirty="0">
                <a:solidFill>
                  <a:schemeClr val="bg1"/>
                </a:solidFill>
              </a:rPr>
              <a:t>, of </a:t>
            </a:r>
            <a:r>
              <a:rPr lang="en-US" sz="1400" dirty="0" err="1">
                <a:solidFill>
                  <a:schemeClr val="bg1"/>
                </a:solidFill>
              </a:rPr>
              <a:t>Aizanoi</a:t>
            </a:r>
            <a:r>
              <a:rPr lang="en-US" sz="1400" dirty="0">
                <a:solidFill>
                  <a:schemeClr val="bg1"/>
                </a:solidFill>
              </a:rPr>
              <a:t> whereas Providence that orders all our lives has in her display of concern and generosity in our behalf adorned our lives with the highest good: Augustus, whom she has filled with virtue for the benefit of humanity, and has in her beneficence granted us and those who will come after us a </a:t>
            </a:r>
            <a:r>
              <a:rPr lang="en-US" sz="1400" dirty="0" err="1">
                <a:solidFill>
                  <a:schemeClr val="bg1"/>
                </a:solidFill>
              </a:rPr>
              <a:t>Saviourwho</a:t>
            </a:r>
            <a:r>
              <a:rPr lang="en-US" sz="1400" dirty="0">
                <a:solidFill>
                  <a:schemeClr val="bg1"/>
                </a:solidFill>
              </a:rPr>
              <a:t> has made war to cease and who shall put everything [in peaceful] order; and whereas Caesar, transcended the expectations of [all who had anticipated the good news], not only by surpassing the benefits conferred by his predecessors but by leaving no expectation of surpassing him to those who would come after him, with the result that the birthday of our God </a:t>
            </a:r>
            <a:r>
              <a:rPr lang="en-US" sz="1400" dirty="0" err="1">
                <a:solidFill>
                  <a:schemeClr val="bg1"/>
                </a:solidFill>
              </a:rPr>
              <a:t>signalled</a:t>
            </a:r>
            <a:r>
              <a:rPr lang="en-US" sz="1400" dirty="0">
                <a:solidFill>
                  <a:schemeClr val="bg1"/>
                </a:solidFill>
              </a:rPr>
              <a:t> the beginning of Good News for the world because of him; ..... proconsul Paul </a:t>
            </a:r>
            <a:r>
              <a:rPr lang="en-US" sz="1400" dirty="0" err="1">
                <a:solidFill>
                  <a:schemeClr val="bg1"/>
                </a:solidFill>
              </a:rPr>
              <a:t>Fabius</a:t>
            </a:r>
            <a:r>
              <a:rPr lang="en-US" sz="1400" dirty="0">
                <a:solidFill>
                  <a:schemeClr val="bg1"/>
                </a:solidFill>
              </a:rPr>
              <a:t>  Maximus] has discovered a way to honour Augustus that was hitherto unknown among the Greeks, </a:t>
            </a:r>
          </a:p>
          <a:p>
            <a:r>
              <a:rPr lang="en-US" sz="1400" dirty="0">
                <a:solidFill>
                  <a:schemeClr val="bg1"/>
                </a:solidFill>
              </a:rPr>
              <a:t>namely to reckon time from the date of his </a:t>
            </a:r>
          </a:p>
          <a:p>
            <a:r>
              <a:rPr lang="en-US" sz="1400" dirty="0">
                <a:solidFill>
                  <a:schemeClr val="bg1"/>
                </a:solidFill>
              </a:rPr>
              <a:t>nativity;  therefore, with the blessings of Good </a:t>
            </a:r>
          </a:p>
          <a:p>
            <a:r>
              <a:rPr lang="en-US" sz="1400" dirty="0">
                <a:solidFill>
                  <a:schemeClr val="bg1"/>
                </a:solidFill>
              </a:rPr>
              <a:t>Fortune and for their own welfare, the Greeks </a:t>
            </a:r>
          </a:p>
          <a:p>
            <a:r>
              <a:rPr lang="en-US" sz="1400" dirty="0">
                <a:solidFill>
                  <a:schemeClr val="bg1"/>
                </a:solidFill>
              </a:rPr>
              <a:t>in Asia decreed that the New Year begin for all </a:t>
            </a:r>
          </a:p>
          <a:p>
            <a:r>
              <a:rPr lang="en-US" sz="1400" dirty="0">
                <a:solidFill>
                  <a:schemeClr val="bg1"/>
                </a:solidFill>
              </a:rPr>
              <a:t>the cities on  September 23, which is the </a:t>
            </a:r>
          </a:p>
          <a:p>
            <a:r>
              <a:rPr lang="en-US" sz="1400" dirty="0">
                <a:solidFill>
                  <a:schemeClr val="bg1"/>
                </a:solidFill>
              </a:rPr>
              <a:t>birthday of Augustus; and, to ensure that the </a:t>
            </a:r>
          </a:p>
          <a:p>
            <a:r>
              <a:rPr lang="en-US" sz="1400" dirty="0">
                <a:solidFill>
                  <a:schemeClr val="bg1"/>
                </a:solidFill>
              </a:rPr>
              <a:t>dates coincide in every city, all documents are </a:t>
            </a:r>
          </a:p>
          <a:p>
            <a:r>
              <a:rPr lang="en-US" sz="1400" dirty="0">
                <a:solidFill>
                  <a:schemeClr val="bg1"/>
                </a:solidFill>
              </a:rPr>
              <a:t>to carry both the Roman and  the Greek date, </a:t>
            </a:r>
          </a:p>
          <a:p>
            <a:r>
              <a:rPr lang="en-US" sz="1400" dirty="0">
                <a:solidFill>
                  <a:schemeClr val="bg1"/>
                </a:solidFill>
              </a:rPr>
              <a:t>and the first month shall, in accordance with </a:t>
            </a:r>
          </a:p>
          <a:p>
            <a:r>
              <a:rPr lang="en-US" sz="1400" dirty="0">
                <a:solidFill>
                  <a:schemeClr val="bg1"/>
                </a:solidFill>
              </a:rPr>
              <a:t>the decree, be observed as the Month of </a:t>
            </a:r>
          </a:p>
          <a:p>
            <a:r>
              <a:rPr lang="en-US" sz="1400" dirty="0">
                <a:solidFill>
                  <a:schemeClr val="bg1"/>
                </a:solidFill>
              </a:rPr>
              <a:t>Caesar, beginning with 23 September, the </a:t>
            </a:r>
          </a:p>
          <a:p>
            <a:r>
              <a:rPr lang="en-US" sz="1400" dirty="0">
                <a:solidFill>
                  <a:schemeClr val="bg1"/>
                </a:solidFill>
              </a:rPr>
              <a:t>birthday of  Caesar."</a:t>
            </a:r>
          </a:p>
        </p:txBody>
      </p:sp>
      <p:pic>
        <p:nvPicPr>
          <p:cNvPr id="3" name="Picture 2"/>
          <p:cNvPicPr>
            <a:picLocks noChangeAspect="1"/>
          </p:cNvPicPr>
          <p:nvPr/>
        </p:nvPicPr>
        <p:blipFill>
          <a:blip r:embed="rId4"/>
          <a:stretch>
            <a:fillRect/>
          </a:stretch>
        </p:blipFill>
        <p:spPr>
          <a:xfrm>
            <a:off x="3674852" y="3537708"/>
            <a:ext cx="5469147" cy="3320292"/>
          </a:xfrm>
          <a:prstGeom prst="rect">
            <a:avLst/>
          </a:prstGeom>
        </p:spPr>
      </p:pic>
      <p:sp>
        <p:nvSpPr>
          <p:cNvPr id="4" name="TextBox 3"/>
          <p:cNvSpPr txBox="1"/>
          <p:nvPr/>
        </p:nvSpPr>
        <p:spPr>
          <a:xfrm>
            <a:off x="318373" y="6314241"/>
            <a:ext cx="3244543" cy="369332"/>
          </a:xfrm>
          <a:prstGeom prst="rect">
            <a:avLst/>
          </a:prstGeom>
          <a:noFill/>
        </p:spPr>
        <p:txBody>
          <a:bodyPr wrap="none" rtlCol="0">
            <a:spAutoFit/>
          </a:bodyPr>
          <a:lstStyle/>
          <a:p>
            <a:r>
              <a:rPr lang="en-US" dirty="0">
                <a:solidFill>
                  <a:srgbClr val="FF0000"/>
                </a:solidFill>
              </a:rPr>
              <a:t>How subversive was the Gospel?</a:t>
            </a:r>
          </a:p>
        </p:txBody>
      </p:sp>
    </p:spTree>
    <p:extLst>
      <p:ext uri="{BB962C8B-B14F-4D97-AF65-F5344CB8AC3E}">
        <p14:creationId xmlns:p14="http://schemas.microsoft.com/office/powerpoint/2010/main" val="39410040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303893"/>
            <a:ext cx="4639458" cy="4554107"/>
          </a:xfrm>
          <a:prstGeom prst="rect">
            <a:avLst/>
          </a:prstGeom>
        </p:spPr>
      </p:pic>
      <p:sp>
        <p:nvSpPr>
          <p:cNvPr id="6" name="TextBox 5"/>
          <p:cNvSpPr txBox="1"/>
          <p:nvPr/>
        </p:nvSpPr>
        <p:spPr>
          <a:xfrm>
            <a:off x="228061" y="314504"/>
            <a:ext cx="2675476" cy="461665"/>
          </a:xfrm>
          <a:prstGeom prst="rect">
            <a:avLst/>
          </a:prstGeom>
          <a:noFill/>
        </p:spPr>
        <p:txBody>
          <a:bodyPr wrap="none" rtlCol="0">
            <a:spAutoFit/>
          </a:bodyPr>
          <a:lstStyle/>
          <a:p>
            <a:r>
              <a:rPr lang="en-US" sz="2400" i="1" dirty="0">
                <a:solidFill>
                  <a:schemeClr val="bg1"/>
                </a:solidFill>
              </a:rPr>
              <a:t>Augustus Caesar  … </a:t>
            </a:r>
          </a:p>
        </p:txBody>
      </p:sp>
      <p:sp>
        <p:nvSpPr>
          <p:cNvPr id="7" name="TextBox 6"/>
          <p:cNvSpPr txBox="1"/>
          <p:nvPr/>
        </p:nvSpPr>
        <p:spPr>
          <a:xfrm>
            <a:off x="127303" y="1052215"/>
            <a:ext cx="8757904" cy="2523768"/>
          </a:xfrm>
          <a:prstGeom prst="rect">
            <a:avLst/>
          </a:prstGeom>
          <a:noFill/>
        </p:spPr>
        <p:txBody>
          <a:bodyPr wrap="square" rtlCol="0">
            <a:spAutoFit/>
          </a:bodyPr>
          <a:lstStyle/>
          <a:p>
            <a:r>
              <a:rPr lang="en-US" dirty="0">
                <a:solidFill>
                  <a:schemeClr val="bg1"/>
                </a:solidFill>
              </a:rPr>
              <a:t>The text calls Caesar ….</a:t>
            </a:r>
          </a:p>
          <a:p>
            <a:endParaRPr lang="en-US" sz="1400" dirty="0">
              <a:solidFill>
                <a:schemeClr val="bg1"/>
              </a:solidFill>
            </a:endParaRPr>
          </a:p>
          <a:p>
            <a:r>
              <a:rPr lang="en-US" sz="1400" dirty="0">
                <a:solidFill>
                  <a:schemeClr val="bg1"/>
                </a:solidFill>
              </a:rPr>
              <a:t>1) Savior because of the </a:t>
            </a:r>
            <a:r>
              <a:rPr lang="it-IT" sz="1400" dirty="0">
                <a:solidFill>
                  <a:schemeClr val="bg1"/>
                </a:solidFill>
              </a:rPr>
              <a:t>pax romana (Roman peace)</a:t>
            </a:r>
          </a:p>
          <a:p>
            <a:endParaRPr lang="it-IT" sz="1400" dirty="0">
              <a:solidFill>
                <a:schemeClr val="bg1"/>
              </a:solidFill>
            </a:endParaRPr>
          </a:p>
          <a:p>
            <a:r>
              <a:rPr lang="it-IT" sz="1400" dirty="0">
                <a:solidFill>
                  <a:schemeClr val="bg1"/>
                </a:solidFill>
              </a:rPr>
              <a:t>2) God, as he holds all things in his hands (even time!)</a:t>
            </a:r>
          </a:p>
          <a:p>
            <a:endParaRPr lang="en-US" sz="1400" dirty="0">
              <a:solidFill>
                <a:schemeClr val="bg1"/>
              </a:solidFill>
            </a:endParaRPr>
          </a:p>
          <a:p>
            <a:r>
              <a:rPr lang="en-US" sz="1400" dirty="0">
                <a:solidFill>
                  <a:schemeClr val="bg1"/>
                </a:solidFill>
              </a:rPr>
              <a:t>3) A gospel </a:t>
            </a:r>
          </a:p>
          <a:p>
            <a:endParaRPr lang="en-US" sz="1400" dirty="0">
              <a:solidFill>
                <a:schemeClr val="bg1"/>
              </a:solidFill>
            </a:endParaRPr>
          </a:p>
          <a:p>
            <a:r>
              <a:rPr lang="en-US" sz="1400" dirty="0">
                <a:solidFill>
                  <a:schemeClr val="bg1"/>
                </a:solidFill>
              </a:rPr>
              <a:t>4) Sent by Providence</a:t>
            </a:r>
          </a:p>
          <a:p>
            <a:endParaRPr lang="en-US" sz="1400" dirty="0">
              <a:solidFill>
                <a:schemeClr val="bg1"/>
              </a:solidFill>
            </a:endParaRPr>
          </a:p>
          <a:p>
            <a:r>
              <a:rPr lang="en-US" sz="1400" dirty="0">
                <a:solidFill>
                  <a:schemeClr val="bg1"/>
                </a:solidFill>
              </a:rPr>
              <a:t>5) Ender of war</a:t>
            </a:r>
            <a:endParaRPr lang="it-IT" sz="1400" dirty="0">
              <a:solidFill>
                <a:schemeClr val="bg1"/>
              </a:solidFill>
            </a:endParaRPr>
          </a:p>
        </p:txBody>
      </p:sp>
      <p:pic>
        <p:nvPicPr>
          <p:cNvPr id="3" name="Picture 2"/>
          <p:cNvPicPr>
            <a:picLocks noChangeAspect="1"/>
          </p:cNvPicPr>
          <p:nvPr/>
        </p:nvPicPr>
        <p:blipFill>
          <a:blip r:embed="rId4"/>
          <a:stretch>
            <a:fillRect/>
          </a:stretch>
        </p:blipFill>
        <p:spPr>
          <a:xfrm>
            <a:off x="3674852" y="3537708"/>
            <a:ext cx="5469147" cy="3320292"/>
          </a:xfrm>
          <a:prstGeom prst="rect">
            <a:avLst/>
          </a:prstGeom>
        </p:spPr>
      </p:pic>
      <p:sp>
        <p:nvSpPr>
          <p:cNvPr id="4" name="TextBox 3"/>
          <p:cNvSpPr txBox="1"/>
          <p:nvPr/>
        </p:nvSpPr>
        <p:spPr>
          <a:xfrm>
            <a:off x="318373" y="6314241"/>
            <a:ext cx="3244543" cy="369332"/>
          </a:xfrm>
          <a:prstGeom prst="rect">
            <a:avLst/>
          </a:prstGeom>
          <a:noFill/>
        </p:spPr>
        <p:txBody>
          <a:bodyPr wrap="none" rtlCol="0">
            <a:spAutoFit/>
          </a:bodyPr>
          <a:lstStyle/>
          <a:p>
            <a:r>
              <a:rPr lang="en-US" dirty="0">
                <a:solidFill>
                  <a:srgbClr val="FF0000"/>
                </a:solidFill>
              </a:rPr>
              <a:t>How subversive was the Gospel?</a:t>
            </a:r>
          </a:p>
        </p:txBody>
      </p:sp>
    </p:spTree>
    <p:extLst>
      <p:ext uri="{BB962C8B-B14F-4D97-AF65-F5344CB8AC3E}">
        <p14:creationId xmlns:p14="http://schemas.microsoft.com/office/powerpoint/2010/main" val="881737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6" name="TextBox 5"/>
          <p:cNvSpPr txBox="1"/>
          <p:nvPr/>
        </p:nvSpPr>
        <p:spPr>
          <a:xfrm>
            <a:off x="314325" y="590550"/>
            <a:ext cx="4738605" cy="461665"/>
          </a:xfrm>
          <a:prstGeom prst="rect">
            <a:avLst/>
          </a:prstGeom>
          <a:noFill/>
        </p:spPr>
        <p:txBody>
          <a:bodyPr wrap="none" rtlCol="0">
            <a:spAutoFit/>
          </a:bodyPr>
          <a:lstStyle/>
          <a:p>
            <a:r>
              <a:rPr lang="en-US" sz="2400" i="1" dirty="0">
                <a:solidFill>
                  <a:schemeClr val="bg1"/>
                </a:solidFill>
              </a:rPr>
              <a:t>Excursus … Human Government (NT)</a:t>
            </a:r>
          </a:p>
        </p:txBody>
      </p:sp>
      <p:sp>
        <p:nvSpPr>
          <p:cNvPr id="7" name="TextBox 6"/>
          <p:cNvSpPr txBox="1"/>
          <p:nvPr/>
        </p:nvSpPr>
        <p:spPr>
          <a:xfrm>
            <a:off x="248073" y="1381125"/>
            <a:ext cx="8401050" cy="2862322"/>
          </a:xfrm>
          <a:prstGeom prst="rect">
            <a:avLst/>
          </a:prstGeom>
          <a:noFill/>
        </p:spPr>
        <p:txBody>
          <a:bodyPr wrap="square" rtlCol="0">
            <a:spAutoFit/>
          </a:bodyPr>
          <a:lstStyle/>
          <a:p>
            <a:r>
              <a:rPr lang="en-US" dirty="0">
                <a:solidFill>
                  <a:schemeClr val="bg1"/>
                </a:solidFill>
              </a:rPr>
              <a:t>Romans 13:4	Gov’t is designed to punish evildoers (to keep society in shalom).</a:t>
            </a:r>
          </a:p>
          <a:p>
            <a:r>
              <a:rPr lang="en-US" dirty="0">
                <a:solidFill>
                  <a:schemeClr val="bg1"/>
                </a:solidFill>
              </a:rPr>
              <a:t>Romans 12:17-19	We do not pay back evil for evil … authority structures do.</a:t>
            </a:r>
          </a:p>
          <a:p>
            <a:r>
              <a:rPr lang="en-US" dirty="0">
                <a:solidFill>
                  <a:schemeClr val="bg1"/>
                </a:solidFill>
              </a:rPr>
              <a:t>Romans 13:3	Do good … and the authorities are pleased.</a:t>
            </a:r>
          </a:p>
          <a:p>
            <a:r>
              <a:rPr lang="en-US" dirty="0">
                <a:solidFill>
                  <a:schemeClr val="bg1"/>
                </a:solidFill>
              </a:rPr>
              <a:t>1Peter 2:13-14	Note the theme of punishment and praise.</a:t>
            </a:r>
          </a:p>
          <a:p>
            <a:r>
              <a:rPr lang="en-US" dirty="0">
                <a:solidFill>
                  <a:schemeClr val="bg1"/>
                </a:solidFill>
              </a:rPr>
              <a:t>Matthew 22:20-22	Caesar may print the money … but we are not to give him</a:t>
            </a:r>
          </a:p>
          <a:p>
            <a:r>
              <a:rPr lang="en-US" dirty="0">
                <a:solidFill>
                  <a:schemeClr val="bg1"/>
                </a:solidFill>
              </a:rPr>
              <a:t>		total allegiance. </a:t>
            </a:r>
          </a:p>
          <a:p>
            <a:r>
              <a:rPr lang="en-US" dirty="0">
                <a:solidFill>
                  <a:schemeClr val="bg1"/>
                </a:solidFill>
              </a:rPr>
              <a:t>John 19:11	Authority has been given from above for every leader.</a:t>
            </a:r>
          </a:p>
          <a:p>
            <a:r>
              <a:rPr lang="en-US" dirty="0">
                <a:solidFill>
                  <a:schemeClr val="bg1"/>
                </a:solidFill>
              </a:rPr>
              <a:t>1Timothy 2:1-2	Pray for those in positions of authority.</a:t>
            </a:r>
          </a:p>
          <a:p>
            <a:endParaRPr lang="en-US" dirty="0">
              <a:solidFill>
                <a:schemeClr val="bg1"/>
              </a:solidFill>
            </a:endParaRPr>
          </a:p>
          <a:p>
            <a:endParaRPr lang="en-US" dirty="0">
              <a:solidFill>
                <a:schemeClr val="bg1"/>
              </a:solidFill>
            </a:endParaRPr>
          </a:p>
        </p:txBody>
      </p:sp>
      <p:pic>
        <p:nvPicPr>
          <p:cNvPr id="2" name="Picture 1"/>
          <p:cNvPicPr>
            <a:picLocks noChangeAspect="1"/>
          </p:cNvPicPr>
          <p:nvPr/>
        </p:nvPicPr>
        <p:blipFill>
          <a:blip r:embed="rId3"/>
          <a:stretch>
            <a:fillRect/>
          </a:stretch>
        </p:blipFill>
        <p:spPr>
          <a:xfrm>
            <a:off x="0" y="3775049"/>
            <a:ext cx="5476875" cy="3082951"/>
          </a:xfrm>
          <a:prstGeom prst="rect">
            <a:avLst/>
          </a:prstGeom>
        </p:spPr>
      </p:pic>
    </p:spTree>
    <p:extLst>
      <p:ext uri="{BB962C8B-B14F-4D97-AF65-F5344CB8AC3E}">
        <p14:creationId xmlns:p14="http://schemas.microsoft.com/office/powerpoint/2010/main" val="14436336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6" name="TextBox 5"/>
          <p:cNvSpPr txBox="1"/>
          <p:nvPr/>
        </p:nvSpPr>
        <p:spPr>
          <a:xfrm>
            <a:off x="314325" y="590550"/>
            <a:ext cx="4296176" cy="461665"/>
          </a:xfrm>
          <a:prstGeom prst="rect">
            <a:avLst/>
          </a:prstGeom>
          <a:noFill/>
        </p:spPr>
        <p:txBody>
          <a:bodyPr wrap="none" rtlCol="0">
            <a:spAutoFit/>
          </a:bodyPr>
          <a:lstStyle/>
          <a:p>
            <a:r>
              <a:rPr lang="en-US" sz="2400" i="1" dirty="0">
                <a:solidFill>
                  <a:schemeClr val="bg1"/>
                </a:solidFill>
              </a:rPr>
              <a:t>Excursus … Human Government</a:t>
            </a:r>
          </a:p>
        </p:txBody>
      </p:sp>
      <p:sp>
        <p:nvSpPr>
          <p:cNvPr id="7" name="TextBox 6"/>
          <p:cNvSpPr txBox="1"/>
          <p:nvPr/>
        </p:nvSpPr>
        <p:spPr>
          <a:xfrm>
            <a:off x="248073" y="1381125"/>
            <a:ext cx="8401050" cy="2308324"/>
          </a:xfrm>
          <a:prstGeom prst="rect">
            <a:avLst/>
          </a:prstGeom>
          <a:noFill/>
        </p:spPr>
        <p:txBody>
          <a:bodyPr wrap="square" rtlCol="0">
            <a:spAutoFit/>
          </a:bodyPr>
          <a:lstStyle/>
          <a:p>
            <a:r>
              <a:rPr lang="en-US" dirty="0">
                <a:solidFill>
                  <a:schemeClr val="bg1"/>
                </a:solidFill>
              </a:rPr>
              <a:t>When Gov’t Goes Bad</a:t>
            </a:r>
          </a:p>
          <a:p>
            <a:r>
              <a:rPr lang="en-US" dirty="0">
                <a:solidFill>
                  <a:schemeClr val="bg1"/>
                </a:solidFill>
              </a:rPr>
              <a:t>	Daniel 		What was his response to bad gov’t?</a:t>
            </a:r>
          </a:p>
          <a:p>
            <a:r>
              <a:rPr lang="en-US" dirty="0">
                <a:solidFill>
                  <a:schemeClr val="bg1"/>
                </a:solidFill>
              </a:rPr>
              <a:t>	Rome		What was the Christian response</a:t>
            </a:r>
          </a:p>
          <a:p>
            <a:r>
              <a:rPr lang="en-US" dirty="0">
                <a:solidFill>
                  <a:schemeClr val="bg1"/>
                </a:solidFill>
              </a:rPr>
              <a:t>	Revelation	What does this remind us?</a:t>
            </a:r>
          </a:p>
          <a:p>
            <a:endParaRPr lang="en-US" dirty="0">
              <a:solidFill>
                <a:schemeClr val="bg1"/>
              </a:solidFill>
            </a:endParaRPr>
          </a:p>
          <a:p>
            <a:r>
              <a:rPr lang="en-US" dirty="0">
                <a:solidFill>
                  <a:schemeClr val="bg1"/>
                </a:solidFill>
              </a:rPr>
              <a:t>Is faith tied to a political party? </a:t>
            </a:r>
          </a:p>
          <a:p>
            <a:endParaRPr lang="en-US" dirty="0">
              <a:solidFill>
                <a:schemeClr val="bg1"/>
              </a:solidFill>
            </a:endParaRPr>
          </a:p>
          <a:p>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33800"/>
            <a:ext cx="6248400" cy="3124200"/>
          </a:xfrm>
          <a:prstGeom prst="rect">
            <a:avLst/>
          </a:prstGeom>
        </p:spPr>
      </p:pic>
    </p:spTree>
    <p:extLst>
      <p:ext uri="{BB962C8B-B14F-4D97-AF65-F5344CB8AC3E}">
        <p14:creationId xmlns:p14="http://schemas.microsoft.com/office/powerpoint/2010/main" val="17570848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5" name="Rectangle 4"/>
          <p:cNvSpPr/>
          <p:nvPr/>
        </p:nvSpPr>
        <p:spPr>
          <a:xfrm>
            <a:off x="-158620" y="1418253"/>
            <a:ext cx="9713167" cy="283650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TextBox 5"/>
          <p:cNvSpPr txBox="1"/>
          <p:nvPr/>
        </p:nvSpPr>
        <p:spPr>
          <a:xfrm>
            <a:off x="314325" y="590550"/>
            <a:ext cx="6721135" cy="461665"/>
          </a:xfrm>
          <a:prstGeom prst="rect">
            <a:avLst/>
          </a:prstGeom>
          <a:noFill/>
        </p:spPr>
        <p:txBody>
          <a:bodyPr wrap="none" rtlCol="0">
            <a:spAutoFit/>
          </a:bodyPr>
          <a:lstStyle/>
          <a:p>
            <a:r>
              <a:rPr lang="en-US" sz="2400" i="1" dirty="0">
                <a:solidFill>
                  <a:schemeClr val="bg1"/>
                </a:solidFill>
              </a:rPr>
              <a:t>Excursus … Human Government – Restorative Justice</a:t>
            </a:r>
          </a:p>
        </p:txBody>
      </p:sp>
      <p:pic>
        <p:nvPicPr>
          <p:cNvPr id="2" name="Picture 1"/>
          <p:cNvPicPr>
            <a:picLocks noChangeAspect="1"/>
          </p:cNvPicPr>
          <p:nvPr/>
        </p:nvPicPr>
        <p:blipFill>
          <a:blip r:embed="rId3"/>
          <a:stretch>
            <a:fillRect/>
          </a:stretch>
        </p:blipFill>
        <p:spPr>
          <a:xfrm>
            <a:off x="102637" y="1589836"/>
            <a:ext cx="8957388" cy="2594033"/>
          </a:xfrm>
          <a:prstGeom prst="rect">
            <a:avLst/>
          </a:prstGeom>
        </p:spPr>
      </p:pic>
      <p:pic>
        <p:nvPicPr>
          <p:cNvPr id="4" name="Picture 3"/>
          <p:cNvPicPr>
            <a:picLocks noChangeAspect="1"/>
          </p:cNvPicPr>
          <p:nvPr/>
        </p:nvPicPr>
        <p:blipFill>
          <a:blip r:embed="rId4"/>
          <a:stretch>
            <a:fillRect/>
          </a:stretch>
        </p:blipFill>
        <p:spPr>
          <a:xfrm>
            <a:off x="0" y="4183869"/>
            <a:ext cx="9144000" cy="2197328"/>
          </a:xfrm>
          <a:prstGeom prst="rect">
            <a:avLst/>
          </a:prstGeom>
        </p:spPr>
      </p:pic>
    </p:spTree>
    <p:extLst>
      <p:ext uri="{BB962C8B-B14F-4D97-AF65-F5344CB8AC3E}">
        <p14:creationId xmlns:p14="http://schemas.microsoft.com/office/powerpoint/2010/main" val="35473849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6" name="TextBox 5"/>
          <p:cNvSpPr txBox="1"/>
          <p:nvPr/>
        </p:nvSpPr>
        <p:spPr>
          <a:xfrm>
            <a:off x="314325" y="590550"/>
            <a:ext cx="6721135" cy="461665"/>
          </a:xfrm>
          <a:prstGeom prst="rect">
            <a:avLst/>
          </a:prstGeom>
          <a:noFill/>
        </p:spPr>
        <p:txBody>
          <a:bodyPr wrap="none" rtlCol="0">
            <a:spAutoFit/>
          </a:bodyPr>
          <a:lstStyle/>
          <a:p>
            <a:r>
              <a:rPr lang="en-US" sz="2400" i="1" dirty="0">
                <a:solidFill>
                  <a:schemeClr val="bg1"/>
                </a:solidFill>
              </a:rPr>
              <a:t>Excursus … Human Government – Restorative Justice</a:t>
            </a:r>
          </a:p>
        </p:txBody>
      </p:sp>
      <p:pic>
        <p:nvPicPr>
          <p:cNvPr id="3" name="Picture 2"/>
          <p:cNvPicPr>
            <a:picLocks noChangeAspect="1"/>
          </p:cNvPicPr>
          <p:nvPr/>
        </p:nvPicPr>
        <p:blipFill>
          <a:blip r:embed="rId3"/>
          <a:stretch>
            <a:fillRect/>
          </a:stretch>
        </p:blipFill>
        <p:spPr>
          <a:xfrm>
            <a:off x="0" y="1171772"/>
            <a:ext cx="9144000" cy="4925001"/>
          </a:xfrm>
          <a:prstGeom prst="rect">
            <a:avLst/>
          </a:prstGeom>
        </p:spPr>
      </p:pic>
    </p:spTree>
    <p:extLst>
      <p:ext uri="{BB962C8B-B14F-4D97-AF65-F5344CB8AC3E}">
        <p14:creationId xmlns:p14="http://schemas.microsoft.com/office/powerpoint/2010/main" val="3361895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444137" y="313508"/>
            <a:ext cx="5782352" cy="1323439"/>
          </a:xfrm>
          <a:prstGeom prst="rect">
            <a:avLst/>
          </a:prstGeom>
          <a:noFill/>
        </p:spPr>
        <p:txBody>
          <a:bodyPr wrap="none" rtlCol="0">
            <a:spAutoFit/>
          </a:bodyPr>
          <a:lstStyle/>
          <a:p>
            <a:r>
              <a:rPr lang="en-US" sz="8000" dirty="0">
                <a:solidFill>
                  <a:prstClr val="white"/>
                </a:solidFill>
              </a:rPr>
              <a:t>Is God Good?</a:t>
            </a:r>
          </a:p>
        </p:txBody>
      </p:sp>
      <p:sp>
        <p:nvSpPr>
          <p:cNvPr id="2" name="TextBox 1"/>
          <p:cNvSpPr txBox="1"/>
          <p:nvPr/>
        </p:nvSpPr>
        <p:spPr>
          <a:xfrm>
            <a:off x="513805" y="1776549"/>
            <a:ext cx="4467057" cy="1754326"/>
          </a:xfrm>
          <a:prstGeom prst="rect">
            <a:avLst/>
          </a:prstGeom>
          <a:noFill/>
        </p:spPr>
        <p:txBody>
          <a:bodyPr wrap="none" rtlCol="0">
            <a:spAutoFit/>
          </a:bodyPr>
          <a:lstStyle/>
          <a:p>
            <a:r>
              <a:rPr lang="en-US" dirty="0">
                <a:solidFill>
                  <a:prstClr val="white"/>
                </a:solidFill>
              </a:rPr>
              <a:t>He is all loving.</a:t>
            </a:r>
          </a:p>
          <a:p>
            <a:endParaRPr lang="en-US" dirty="0">
              <a:solidFill>
                <a:prstClr val="white"/>
              </a:solidFill>
            </a:endParaRPr>
          </a:p>
          <a:p>
            <a:r>
              <a:rPr lang="en-US" dirty="0">
                <a:solidFill>
                  <a:prstClr val="white"/>
                </a:solidFill>
              </a:rPr>
              <a:t>He is all powerful.</a:t>
            </a:r>
          </a:p>
          <a:p>
            <a:endParaRPr lang="en-US" dirty="0">
              <a:solidFill>
                <a:prstClr val="white"/>
              </a:solidFill>
            </a:endParaRPr>
          </a:p>
          <a:p>
            <a:r>
              <a:rPr lang="en-US" dirty="0">
                <a:solidFill>
                  <a:prstClr val="white"/>
                </a:solidFill>
              </a:rPr>
              <a:t>Evil exists. Bad things happen to good people.</a:t>
            </a:r>
          </a:p>
          <a:p>
            <a:endParaRPr lang="en-US" dirty="0">
              <a:solidFill>
                <a:prstClr val="black"/>
              </a:solidFill>
            </a:endParaRPr>
          </a:p>
        </p:txBody>
      </p:sp>
      <p:sp>
        <p:nvSpPr>
          <p:cNvPr id="4" name="TextBox 3"/>
          <p:cNvSpPr txBox="1"/>
          <p:nvPr/>
        </p:nvSpPr>
        <p:spPr>
          <a:xfrm>
            <a:off x="5733593" y="3853544"/>
            <a:ext cx="2083071" cy="1477328"/>
          </a:xfrm>
          <a:prstGeom prst="rect">
            <a:avLst/>
          </a:prstGeom>
          <a:noFill/>
        </p:spPr>
        <p:txBody>
          <a:bodyPr wrap="none" rtlCol="0">
            <a:spAutoFit/>
          </a:bodyPr>
          <a:lstStyle/>
          <a:p>
            <a:r>
              <a:rPr lang="en-US" dirty="0">
                <a:solidFill>
                  <a:prstClr val="white"/>
                </a:solidFill>
              </a:rPr>
              <a:t>God is eternal.</a:t>
            </a:r>
          </a:p>
          <a:p>
            <a:endParaRPr lang="en-US" dirty="0">
              <a:solidFill>
                <a:prstClr val="white"/>
              </a:solidFill>
            </a:endParaRPr>
          </a:p>
          <a:p>
            <a:r>
              <a:rPr lang="en-US" dirty="0">
                <a:solidFill>
                  <a:prstClr val="white"/>
                </a:solidFill>
              </a:rPr>
              <a:t>God is all knowing.</a:t>
            </a:r>
          </a:p>
          <a:p>
            <a:endParaRPr lang="en-US" dirty="0">
              <a:solidFill>
                <a:prstClr val="white"/>
              </a:solidFill>
            </a:endParaRPr>
          </a:p>
          <a:p>
            <a:r>
              <a:rPr lang="en-US" dirty="0">
                <a:solidFill>
                  <a:prstClr val="white"/>
                </a:solidFill>
              </a:rPr>
              <a:t>God allows free will.</a:t>
            </a:r>
          </a:p>
        </p:txBody>
      </p:sp>
      <p:sp>
        <p:nvSpPr>
          <p:cNvPr id="5" name="TextBox 4"/>
          <p:cNvSpPr txBox="1"/>
          <p:nvPr/>
        </p:nvSpPr>
        <p:spPr>
          <a:xfrm>
            <a:off x="4471851" y="5888221"/>
            <a:ext cx="4480522" cy="584775"/>
          </a:xfrm>
          <a:prstGeom prst="rect">
            <a:avLst/>
          </a:prstGeom>
          <a:noFill/>
        </p:spPr>
        <p:txBody>
          <a:bodyPr wrap="none" rtlCol="0">
            <a:spAutoFit/>
          </a:bodyPr>
          <a:lstStyle/>
          <a:p>
            <a:r>
              <a:rPr lang="en-US" sz="3200" dirty="0">
                <a:solidFill>
                  <a:prstClr val="white"/>
                </a:solidFill>
              </a:rPr>
              <a:t>What does "good" mean?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504112"/>
            <a:ext cx="4471851" cy="3353888"/>
          </a:xfrm>
          <a:prstGeom prst="rect">
            <a:avLst/>
          </a:prstGeom>
        </p:spPr>
      </p:pic>
    </p:spTree>
    <p:extLst>
      <p:ext uri="{BB962C8B-B14F-4D97-AF65-F5344CB8AC3E}">
        <p14:creationId xmlns:p14="http://schemas.microsoft.com/office/powerpoint/2010/main" val="17581638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7" name="TextBox 6"/>
          <p:cNvSpPr txBox="1"/>
          <p:nvPr/>
        </p:nvSpPr>
        <p:spPr>
          <a:xfrm>
            <a:off x="1798670" y="2672239"/>
            <a:ext cx="7345330" cy="4185761"/>
          </a:xfrm>
          <a:prstGeom prst="rect">
            <a:avLst/>
          </a:prstGeom>
          <a:noFill/>
        </p:spPr>
        <p:txBody>
          <a:bodyPr wrap="square" rtlCol="0">
            <a:spAutoFit/>
          </a:bodyPr>
          <a:lstStyle/>
          <a:p>
            <a:r>
              <a:rPr lang="en-US" sz="1400" dirty="0">
                <a:solidFill>
                  <a:schemeClr val="bg1"/>
                </a:solidFill>
              </a:rPr>
              <a:t>Wilberforce was convinced of the importance of religion, morality and education. He championed </a:t>
            </a:r>
          </a:p>
          <a:p>
            <a:r>
              <a:rPr lang="en-US" sz="1400" dirty="0">
                <a:solidFill>
                  <a:schemeClr val="bg1"/>
                </a:solidFill>
              </a:rPr>
              <a:t>causes and campaigns such as the Society for the Suppression of Vice, British missionary work in </a:t>
            </a:r>
          </a:p>
          <a:p>
            <a:r>
              <a:rPr lang="en-US" sz="1400" dirty="0">
                <a:solidFill>
                  <a:schemeClr val="bg1"/>
                </a:solidFill>
              </a:rPr>
              <a:t>India, the creation of a free colony in Sierra Leone, the foundation of the Church Mission Society, </a:t>
            </a:r>
          </a:p>
          <a:p>
            <a:r>
              <a:rPr lang="en-US" sz="1400" dirty="0">
                <a:solidFill>
                  <a:schemeClr val="bg1"/>
                </a:solidFill>
              </a:rPr>
              <a:t>and the Society for the Prevention of Cruelty to Animals. His underlying conservatism led him to </a:t>
            </a:r>
          </a:p>
          <a:p>
            <a:r>
              <a:rPr lang="en-US" sz="1400" dirty="0">
                <a:solidFill>
                  <a:schemeClr val="bg1"/>
                </a:solidFill>
              </a:rPr>
              <a:t>					support politically and socially </a:t>
            </a:r>
          </a:p>
          <a:p>
            <a:r>
              <a:rPr lang="en-US" sz="1400" dirty="0">
                <a:solidFill>
                  <a:schemeClr val="bg1"/>
                </a:solidFill>
              </a:rPr>
              <a:t>					controversial legislation, and </a:t>
            </a:r>
          </a:p>
          <a:p>
            <a:r>
              <a:rPr lang="en-US" sz="1400" dirty="0">
                <a:solidFill>
                  <a:schemeClr val="bg1"/>
                </a:solidFill>
              </a:rPr>
              <a:t>					resulted in criticism that he was </a:t>
            </a:r>
          </a:p>
          <a:p>
            <a:r>
              <a:rPr lang="en-US" sz="1400" dirty="0">
                <a:solidFill>
                  <a:schemeClr val="bg1"/>
                </a:solidFill>
              </a:rPr>
              <a:t>					ignoring injustices at home while </a:t>
            </a:r>
          </a:p>
          <a:p>
            <a:r>
              <a:rPr lang="en-US" sz="1400" dirty="0">
                <a:solidFill>
                  <a:schemeClr val="bg1"/>
                </a:solidFill>
              </a:rPr>
              <a:t>					campaigning for the enslaved </a:t>
            </a:r>
          </a:p>
          <a:p>
            <a:r>
              <a:rPr lang="en-US" sz="1400" dirty="0">
                <a:solidFill>
                  <a:schemeClr val="bg1"/>
                </a:solidFill>
              </a:rPr>
              <a:t>					abroad. In later years, Wilberforce </a:t>
            </a:r>
          </a:p>
          <a:p>
            <a:r>
              <a:rPr lang="en-US" sz="1400" dirty="0">
                <a:solidFill>
                  <a:schemeClr val="bg1"/>
                </a:solidFill>
              </a:rPr>
              <a:t>					supported the campaign for the </a:t>
            </a:r>
          </a:p>
          <a:p>
            <a:r>
              <a:rPr lang="en-US" sz="1400" dirty="0">
                <a:solidFill>
                  <a:schemeClr val="bg1"/>
                </a:solidFill>
              </a:rPr>
              <a:t>					complete abolition of slavery, </a:t>
            </a:r>
          </a:p>
          <a:p>
            <a:r>
              <a:rPr lang="en-US" sz="1400" dirty="0">
                <a:solidFill>
                  <a:schemeClr val="bg1"/>
                </a:solidFill>
              </a:rPr>
              <a:t>					and continued his involvement </a:t>
            </a:r>
          </a:p>
          <a:p>
            <a:r>
              <a:rPr lang="en-US" sz="1400" dirty="0">
                <a:solidFill>
                  <a:schemeClr val="bg1"/>
                </a:solidFill>
              </a:rPr>
              <a:t>					after 1826, when he resigned </a:t>
            </a:r>
          </a:p>
          <a:p>
            <a:r>
              <a:rPr lang="en-US" sz="1400" dirty="0">
                <a:solidFill>
                  <a:schemeClr val="bg1"/>
                </a:solidFill>
              </a:rPr>
              <a:t>					from Parliament because of his </a:t>
            </a:r>
          </a:p>
          <a:p>
            <a:r>
              <a:rPr lang="en-US" sz="1400" dirty="0">
                <a:solidFill>
                  <a:schemeClr val="bg1"/>
                </a:solidFill>
              </a:rPr>
              <a:t>			failing health. That campaign led to the Slavery Abolition </a:t>
            </a:r>
          </a:p>
          <a:p>
            <a:r>
              <a:rPr lang="en-US" sz="1400" dirty="0">
                <a:solidFill>
                  <a:schemeClr val="bg1"/>
                </a:solidFill>
              </a:rPr>
              <a:t>			Act 1833, which abolished slavery in most of the British </a:t>
            </a:r>
          </a:p>
          <a:p>
            <a:r>
              <a:rPr lang="en-US" sz="1400" dirty="0">
                <a:solidFill>
                  <a:schemeClr val="bg1"/>
                </a:solidFill>
              </a:rPr>
              <a:t>			Empire. Wilberforce died just three days after hearing that </a:t>
            </a:r>
          </a:p>
          <a:p>
            <a:r>
              <a:rPr lang="en-US" sz="1400" dirty="0">
                <a:solidFill>
                  <a:schemeClr val="bg1"/>
                </a:solidFill>
              </a:rPr>
              <a:t>			the passage of the Act through Parliament was assured. </a:t>
            </a:r>
          </a:p>
        </p:txBody>
      </p:sp>
      <p:sp>
        <p:nvSpPr>
          <p:cNvPr id="6" name="TextBox 5"/>
          <p:cNvSpPr txBox="1"/>
          <p:nvPr/>
        </p:nvSpPr>
        <p:spPr>
          <a:xfrm>
            <a:off x="314325" y="590550"/>
            <a:ext cx="5506123" cy="461665"/>
          </a:xfrm>
          <a:prstGeom prst="rect">
            <a:avLst/>
          </a:prstGeom>
          <a:noFill/>
        </p:spPr>
        <p:txBody>
          <a:bodyPr wrap="none" rtlCol="0">
            <a:spAutoFit/>
          </a:bodyPr>
          <a:lstStyle/>
          <a:p>
            <a:r>
              <a:rPr lang="en-US" sz="2400" i="1" dirty="0">
                <a:solidFill>
                  <a:schemeClr val="bg1"/>
                </a:solidFill>
              </a:rPr>
              <a:t>Excursus … Human Government – Practical</a:t>
            </a:r>
          </a:p>
        </p:txBody>
      </p:sp>
      <p:pic>
        <p:nvPicPr>
          <p:cNvPr id="2" name="Picture 1"/>
          <p:cNvPicPr>
            <a:picLocks noChangeAspect="1"/>
          </p:cNvPicPr>
          <p:nvPr/>
        </p:nvPicPr>
        <p:blipFill>
          <a:blip r:embed="rId3"/>
          <a:stretch>
            <a:fillRect/>
          </a:stretch>
        </p:blipFill>
        <p:spPr>
          <a:xfrm>
            <a:off x="0" y="4205962"/>
            <a:ext cx="4338734" cy="2652038"/>
          </a:xfrm>
          <a:prstGeom prst="rect">
            <a:avLst/>
          </a:prstGeom>
        </p:spPr>
      </p:pic>
      <p:sp>
        <p:nvSpPr>
          <p:cNvPr id="4" name="TextBox 3"/>
          <p:cNvSpPr txBox="1"/>
          <p:nvPr/>
        </p:nvSpPr>
        <p:spPr>
          <a:xfrm>
            <a:off x="839755" y="1041256"/>
            <a:ext cx="7725705" cy="1477328"/>
          </a:xfrm>
          <a:prstGeom prst="rect">
            <a:avLst/>
          </a:prstGeom>
          <a:noFill/>
        </p:spPr>
        <p:txBody>
          <a:bodyPr wrap="none" rtlCol="0">
            <a:spAutoFit/>
          </a:bodyPr>
          <a:lstStyle/>
          <a:p>
            <a:r>
              <a:rPr lang="en-US" dirty="0">
                <a:solidFill>
                  <a:schemeClr val="bg1"/>
                </a:solidFill>
              </a:rPr>
              <a:t>1. Pray (2Chronciles 7:14, 1Timothy 2:1)</a:t>
            </a:r>
          </a:p>
          <a:p>
            <a:r>
              <a:rPr lang="en-US" dirty="0">
                <a:solidFill>
                  <a:schemeClr val="bg1"/>
                </a:solidFill>
              </a:rPr>
              <a:t>2. Refuse the vitriol  (Proverbs 19:13, 2Timothy 2:14, 23, Titus 3:9)</a:t>
            </a:r>
          </a:p>
          <a:p>
            <a:r>
              <a:rPr lang="en-US" dirty="0">
                <a:solidFill>
                  <a:schemeClr val="bg1"/>
                </a:solidFill>
              </a:rPr>
              <a:t>3. Vote (in an informed way … not based upon who puts most money in pockets)</a:t>
            </a:r>
          </a:p>
          <a:p>
            <a:r>
              <a:rPr lang="en-US" dirty="0">
                <a:solidFill>
                  <a:schemeClr val="bg1"/>
                </a:solidFill>
              </a:rPr>
              <a:t>4. Political parties are not equal to religious affiliations</a:t>
            </a:r>
          </a:p>
          <a:p>
            <a:r>
              <a:rPr lang="en-US" dirty="0">
                <a:solidFill>
                  <a:schemeClr val="bg1"/>
                </a:solidFill>
              </a:rPr>
              <a:t>5. Be involved (Daniel, Joseph, Nicodemus, Luke 8:3 etc.)</a:t>
            </a:r>
          </a:p>
        </p:txBody>
      </p:sp>
      <p:pic>
        <p:nvPicPr>
          <p:cNvPr id="5" name="Picture 4"/>
          <p:cNvPicPr>
            <a:picLocks noChangeAspect="1"/>
          </p:cNvPicPr>
          <p:nvPr/>
        </p:nvPicPr>
        <p:blipFill>
          <a:blip r:embed="rId4"/>
          <a:stretch>
            <a:fillRect/>
          </a:stretch>
        </p:blipFill>
        <p:spPr>
          <a:xfrm>
            <a:off x="4466332" y="3608639"/>
            <a:ext cx="1927066" cy="2329998"/>
          </a:xfrm>
          <a:prstGeom prst="rect">
            <a:avLst/>
          </a:prstGeom>
        </p:spPr>
      </p:pic>
    </p:spTree>
    <p:extLst>
      <p:ext uri="{BB962C8B-B14F-4D97-AF65-F5344CB8AC3E}">
        <p14:creationId xmlns:p14="http://schemas.microsoft.com/office/powerpoint/2010/main" val="20241299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6" name="TextBox 5"/>
          <p:cNvSpPr txBox="1"/>
          <p:nvPr/>
        </p:nvSpPr>
        <p:spPr>
          <a:xfrm>
            <a:off x="314325" y="590550"/>
            <a:ext cx="5506123" cy="461665"/>
          </a:xfrm>
          <a:prstGeom prst="rect">
            <a:avLst/>
          </a:prstGeom>
          <a:noFill/>
        </p:spPr>
        <p:txBody>
          <a:bodyPr wrap="none" rtlCol="0">
            <a:spAutoFit/>
          </a:bodyPr>
          <a:lstStyle/>
          <a:p>
            <a:r>
              <a:rPr lang="en-US" sz="2400" i="1" dirty="0">
                <a:solidFill>
                  <a:schemeClr val="bg1"/>
                </a:solidFill>
              </a:rPr>
              <a:t>Excursus … Human Government – Practical</a:t>
            </a:r>
          </a:p>
        </p:txBody>
      </p:sp>
      <p:sp>
        <p:nvSpPr>
          <p:cNvPr id="4" name="TextBox 3"/>
          <p:cNvSpPr txBox="1"/>
          <p:nvPr/>
        </p:nvSpPr>
        <p:spPr>
          <a:xfrm>
            <a:off x="839755" y="1041256"/>
            <a:ext cx="7993278" cy="2031325"/>
          </a:xfrm>
          <a:prstGeom prst="rect">
            <a:avLst/>
          </a:prstGeom>
          <a:noFill/>
        </p:spPr>
        <p:txBody>
          <a:bodyPr wrap="none" rtlCol="0">
            <a:spAutoFit/>
          </a:bodyPr>
          <a:lstStyle/>
          <a:p>
            <a:r>
              <a:rPr lang="en-US" dirty="0">
                <a:solidFill>
                  <a:schemeClr val="bg1"/>
                </a:solidFill>
              </a:rPr>
              <a:t>6. Most political positions are not matters of faith but of practical wisdom. Do </a:t>
            </a:r>
          </a:p>
          <a:p>
            <a:r>
              <a:rPr lang="en-US" dirty="0">
                <a:solidFill>
                  <a:schemeClr val="bg1"/>
                </a:solidFill>
              </a:rPr>
              <a:t>     not confuse the two. </a:t>
            </a:r>
          </a:p>
          <a:p>
            <a:r>
              <a:rPr lang="en-US" dirty="0">
                <a:solidFill>
                  <a:schemeClr val="bg1"/>
                </a:solidFill>
              </a:rPr>
              <a:t>7. Reject the idea that you must agree with ALL of a politicians views to support</a:t>
            </a:r>
          </a:p>
          <a:p>
            <a:r>
              <a:rPr lang="en-US" dirty="0">
                <a:solidFill>
                  <a:schemeClr val="bg1"/>
                </a:solidFill>
              </a:rPr>
              <a:t>    them  on some. </a:t>
            </a:r>
          </a:p>
          <a:p>
            <a:r>
              <a:rPr lang="en-US" dirty="0">
                <a:solidFill>
                  <a:schemeClr val="bg1"/>
                </a:solidFill>
              </a:rPr>
              <a:t>8. We must work for and practice a radical justice. </a:t>
            </a:r>
          </a:p>
          <a:p>
            <a:r>
              <a:rPr lang="en-US" dirty="0">
                <a:solidFill>
                  <a:schemeClr val="bg1"/>
                </a:solidFill>
              </a:rPr>
              <a:t>9. Do not place ultimate allegiance in any political solution.</a:t>
            </a:r>
          </a:p>
          <a:p>
            <a:r>
              <a:rPr lang="en-US" dirty="0">
                <a:solidFill>
                  <a:schemeClr val="bg1"/>
                </a:solidFill>
              </a:rPr>
              <a:t>10. When resistance is necessary, it is always passive and accepting of punishment. </a:t>
            </a:r>
          </a:p>
        </p:txBody>
      </p:sp>
      <p:pic>
        <p:nvPicPr>
          <p:cNvPr id="3" name="Picture 2"/>
          <p:cNvPicPr>
            <a:picLocks noChangeAspect="1"/>
          </p:cNvPicPr>
          <p:nvPr/>
        </p:nvPicPr>
        <p:blipFill>
          <a:blip r:embed="rId3"/>
          <a:stretch>
            <a:fillRect/>
          </a:stretch>
        </p:blipFill>
        <p:spPr>
          <a:xfrm>
            <a:off x="0" y="3991328"/>
            <a:ext cx="5094514" cy="2866671"/>
          </a:xfrm>
          <a:prstGeom prst="rect">
            <a:avLst/>
          </a:prstGeom>
        </p:spPr>
      </p:pic>
    </p:spTree>
    <p:extLst>
      <p:ext uri="{BB962C8B-B14F-4D97-AF65-F5344CB8AC3E}">
        <p14:creationId xmlns:p14="http://schemas.microsoft.com/office/powerpoint/2010/main" val="24462192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Rectangle 1"/>
          <p:cNvSpPr/>
          <p:nvPr/>
        </p:nvSpPr>
        <p:spPr>
          <a:xfrm>
            <a:off x="0" y="2314575"/>
            <a:ext cx="8477250" cy="45434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US" dirty="0"/>
          </a:p>
        </p:txBody>
      </p:sp>
      <p:pic>
        <p:nvPicPr>
          <p:cNvPr id="6" name="Picture 5"/>
          <p:cNvPicPr>
            <a:picLocks noChangeAspect="1"/>
          </p:cNvPicPr>
          <p:nvPr/>
        </p:nvPicPr>
        <p:blipFill>
          <a:blip r:embed="rId3"/>
          <a:stretch>
            <a:fillRect/>
          </a:stretch>
        </p:blipFill>
        <p:spPr>
          <a:xfrm>
            <a:off x="0" y="0"/>
            <a:ext cx="6762750" cy="4057650"/>
          </a:xfrm>
          <a:prstGeom prst="rect">
            <a:avLst/>
          </a:prstGeom>
        </p:spPr>
      </p:pic>
      <p:sp>
        <p:nvSpPr>
          <p:cNvPr id="7" name="Rectangle 6"/>
          <p:cNvSpPr/>
          <p:nvPr/>
        </p:nvSpPr>
        <p:spPr>
          <a:xfrm>
            <a:off x="923925" y="4372660"/>
            <a:ext cx="6934200" cy="2031325"/>
          </a:xfrm>
          <a:prstGeom prst="rect">
            <a:avLst/>
          </a:prstGeom>
        </p:spPr>
        <p:txBody>
          <a:bodyPr wrap="square">
            <a:spAutoFit/>
          </a:bodyPr>
          <a:lstStyle/>
          <a:p>
            <a:r>
              <a:rPr lang="en-US" dirty="0">
                <a:solidFill>
                  <a:schemeClr val="bg1"/>
                </a:solidFill>
              </a:rPr>
              <a:t>Paul’s dream was to come to Rome (see Romans 1:13)</a:t>
            </a:r>
          </a:p>
          <a:p>
            <a:r>
              <a:rPr lang="en-US" dirty="0">
                <a:solidFill>
                  <a:schemeClr val="bg1"/>
                </a:solidFill>
              </a:rPr>
              <a:t>Does God sometimes fulfill our dreams in ways that we do not expect?</a:t>
            </a:r>
          </a:p>
          <a:p>
            <a:endParaRPr lang="en-US" dirty="0">
              <a:solidFill>
                <a:schemeClr val="bg1"/>
              </a:solidFill>
            </a:endParaRPr>
          </a:p>
          <a:p>
            <a:r>
              <a:rPr lang="en-US" dirty="0">
                <a:solidFill>
                  <a:schemeClr val="bg1"/>
                </a:solidFill>
              </a:rPr>
              <a:t>Why does God devote such a large piece of Scripture to this event?</a:t>
            </a:r>
          </a:p>
          <a:p>
            <a:r>
              <a:rPr lang="en-US" dirty="0">
                <a:solidFill>
                  <a:schemeClr val="bg1"/>
                </a:solidFill>
              </a:rPr>
              <a:t>What transforms Paul the prisoner to Paul the leader? Paul is a leader</a:t>
            </a:r>
          </a:p>
          <a:p>
            <a:r>
              <a:rPr lang="en-US" dirty="0">
                <a:solidFill>
                  <a:schemeClr val="bg1"/>
                </a:solidFill>
              </a:rPr>
              <a:t>to the church AND to a group of prisoners! (v. 27:3)</a:t>
            </a:r>
          </a:p>
          <a:p>
            <a:endParaRPr lang="en-US" dirty="0">
              <a:solidFill>
                <a:schemeClr val="bg1"/>
              </a:solidFill>
            </a:endParaRPr>
          </a:p>
        </p:txBody>
      </p:sp>
    </p:spTree>
    <p:extLst>
      <p:ext uri="{BB962C8B-B14F-4D97-AF65-F5344CB8AC3E}">
        <p14:creationId xmlns:p14="http://schemas.microsoft.com/office/powerpoint/2010/main" val="3258984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Rectangle 1"/>
          <p:cNvSpPr/>
          <p:nvPr/>
        </p:nvSpPr>
        <p:spPr>
          <a:xfrm>
            <a:off x="0" y="2344864"/>
            <a:ext cx="8477250" cy="45434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US" dirty="0"/>
          </a:p>
        </p:txBody>
      </p:sp>
      <p:sp>
        <p:nvSpPr>
          <p:cNvPr id="7" name="Rectangle 6"/>
          <p:cNvSpPr/>
          <p:nvPr/>
        </p:nvSpPr>
        <p:spPr>
          <a:xfrm>
            <a:off x="1000125" y="4177749"/>
            <a:ext cx="7686675" cy="2585323"/>
          </a:xfrm>
          <a:prstGeom prst="rect">
            <a:avLst/>
          </a:prstGeom>
        </p:spPr>
        <p:txBody>
          <a:bodyPr wrap="square">
            <a:spAutoFit/>
          </a:bodyPr>
          <a:lstStyle/>
          <a:p>
            <a:r>
              <a:rPr lang="en-US" dirty="0">
                <a:solidFill>
                  <a:schemeClr val="bg1"/>
                </a:solidFill>
              </a:rPr>
              <a:t>What is Paul’s seek to making friendships so quickly? Were Luke and </a:t>
            </a:r>
          </a:p>
          <a:p>
            <a:r>
              <a:rPr lang="en-US" dirty="0">
                <a:solidFill>
                  <a:schemeClr val="bg1"/>
                </a:solidFill>
              </a:rPr>
              <a:t>Aristarchus traveling as Paul's slaves (Pliny writes of this 50 years later)</a:t>
            </a:r>
          </a:p>
          <a:p>
            <a:endParaRPr lang="en-US" dirty="0">
              <a:solidFill>
                <a:schemeClr val="bg1"/>
              </a:solidFill>
            </a:endParaRPr>
          </a:p>
          <a:p>
            <a:r>
              <a:rPr lang="en-US" dirty="0">
                <a:solidFill>
                  <a:schemeClr val="bg1"/>
                </a:solidFill>
              </a:rPr>
              <a:t>Why does the guard trust him so much in the story? As part of the Augustan Cohort, (troop of the Emperor), he was strong and loyal to Rome.</a:t>
            </a:r>
          </a:p>
          <a:p>
            <a:endParaRPr lang="en-US" dirty="0">
              <a:solidFill>
                <a:schemeClr val="bg1"/>
              </a:solidFill>
            </a:endParaRPr>
          </a:p>
          <a:p>
            <a:r>
              <a:rPr lang="en-US" dirty="0">
                <a:solidFill>
                  <a:schemeClr val="bg1"/>
                </a:solidFill>
              </a:rPr>
              <a:t>Several times, the entire group of prisoners will owe their live to Paul.</a:t>
            </a:r>
          </a:p>
          <a:p>
            <a:endParaRPr lang="en-US" dirty="0">
              <a:solidFill>
                <a:schemeClr val="bg1"/>
              </a:solidFill>
            </a:endParaRPr>
          </a:p>
          <a:p>
            <a:r>
              <a:rPr lang="en-US" dirty="0">
                <a:solidFill>
                  <a:schemeClr val="bg1"/>
                </a:solidFill>
              </a:rPr>
              <a:t>Could Christ have stilled this storm? Why didn’t He?</a:t>
            </a:r>
          </a:p>
        </p:txBody>
      </p:sp>
      <p:pic>
        <p:nvPicPr>
          <p:cNvPr id="3" name="Picture 2"/>
          <p:cNvPicPr>
            <a:picLocks noChangeAspect="1"/>
          </p:cNvPicPr>
          <p:nvPr/>
        </p:nvPicPr>
        <p:blipFill>
          <a:blip r:embed="rId3"/>
          <a:stretch>
            <a:fillRect/>
          </a:stretch>
        </p:blipFill>
        <p:spPr>
          <a:xfrm>
            <a:off x="0" y="11833"/>
            <a:ext cx="6694098" cy="4183811"/>
          </a:xfrm>
          <a:prstGeom prst="rect">
            <a:avLst/>
          </a:prstGeom>
        </p:spPr>
      </p:pic>
    </p:spTree>
    <p:extLst>
      <p:ext uri="{BB962C8B-B14F-4D97-AF65-F5344CB8AC3E}">
        <p14:creationId xmlns:p14="http://schemas.microsoft.com/office/powerpoint/2010/main" val="4779929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5596881"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Roman Excursion (Acts 21:17-28:31)</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8385"/>
          <a:stretch/>
        </p:blipFill>
        <p:spPr>
          <a:xfrm>
            <a:off x="0" y="833037"/>
            <a:ext cx="8794376" cy="6024964"/>
          </a:xfrm>
          <a:prstGeom prst="rect">
            <a:avLst/>
          </a:prstGeom>
        </p:spPr>
      </p:pic>
      <p:sp>
        <p:nvSpPr>
          <p:cNvPr id="4" name="TextBox 3"/>
          <p:cNvSpPr txBox="1"/>
          <p:nvPr/>
        </p:nvSpPr>
        <p:spPr>
          <a:xfrm>
            <a:off x="6324600" y="4629150"/>
            <a:ext cx="966931" cy="369332"/>
          </a:xfrm>
          <a:prstGeom prst="rect">
            <a:avLst/>
          </a:prstGeom>
          <a:noFill/>
        </p:spPr>
        <p:txBody>
          <a:bodyPr wrap="none" rtlCol="0">
            <a:spAutoFit/>
          </a:bodyPr>
          <a:lstStyle/>
          <a:p>
            <a:r>
              <a:rPr lang="en-US" dirty="0">
                <a:solidFill>
                  <a:srgbClr val="FF0000"/>
                </a:solidFill>
              </a:rPr>
              <a:t>67 miles</a:t>
            </a:r>
          </a:p>
        </p:txBody>
      </p:sp>
      <p:sp>
        <p:nvSpPr>
          <p:cNvPr id="5" name="TextBox 4"/>
          <p:cNvSpPr txBox="1"/>
          <p:nvPr/>
        </p:nvSpPr>
        <p:spPr>
          <a:xfrm>
            <a:off x="5095875" y="2466975"/>
            <a:ext cx="1083951" cy="369332"/>
          </a:xfrm>
          <a:prstGeom prst="rect">
            <a:avLst/>
          </a:prstGeom>
          <a:noFill/>
        </p:spPr>
        <p:txBody>
          <a:bodyPr wrap="none" rtlCol="0">
            <a:spAutoFit/>
          </a:bodyPr>
          <a:lstStyle/>
          <a:p>
            <a:r>
              <a:rPr lang="en-US" dirty="0">
                <a:solidFill>
                  <a:srgbClr val="FF0000"/>
                </a:solidFill>
              </a:rPr>
              <a:t>130 miles</a:t>
            </a:r>
          </a:p>
        </p:txBody>
      </p:sp>
      <p:cxnSp>
        <p:nvCxnSpPr>
          <p:cNvPr id="7" name="Straight Arrow Connector 6"/>
          <p:cNvCxnSpPr/>
          <p:nvPr/>
        </p:nvCxnSpPr>
        <p:spPr>
          <a:xfrm flipH="1">
            <a:off x="5334001" y="2724150"/>
            <a:ext cx="114299" cy="7905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57350" y="4259818"/>
            <a:ext cx="1083951" cy="369332"/>
          </a:xfrm>
          <a:prstGeom prst="rect">
            <a:avLst/>
          </a:prstGeom>
          <a:noFill/>
        </p:spPr>
        <p:txBody>
          <a:bodyPr wrap="none" rtlCol="0">
            <a:spAutoFit/>
          </a:bodyPr>
          <a:lstStyle/>
          <a:p>
            <a:r>
              <a:rPr lang="en-US" dirty="0">
                <a:solidFill>
                  <a:srgbClr val="FF0000"/>
                </a:solidFill>
              </a:rPr>
              <a:t>476 miles</a:t>
            </a:r>
          </a:p>
        </p:txBody>
      </p:sp>
    </p:spTree>
    <p:extLst>
      <p:ext uri="{BB962C8B-B14F-4D97-AF65-F5344CB8AC3E}">
        <p14:creationId xmlns:p14="http://schemas.microsoft.com/office/powerpoint/2010/main" val="24838271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Rectangle 1"/>
          <p:cNvSpPr/>
          <p:nvPr/>
        </p:nvSpPr>
        <p:spPr>
          <a:xfrm>
            <a:off x="0" y="2314575"/>
            <a:ext cx="8477250" cy="45434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US" dirty="0"/>
          </a:p>
        </p:txBody>
      </p:sp>
      <p:sp>
        <p:nvSpPr>
          <p:cNvPr id="7" name="Rectangle 6"/>
          <p:cNvSpPr/>
          <p:nvPr/>
        </p:nvSpPr>
        <p:spPr>
          <a:xfrm>
            <a:off x="547590" y="339372"/>
            <a:ext cx="2635909" cy="523220"/>
          </a:xfrm>
          <a:prstGeom prst="rect">
            <a:avLst/>
          </a:prstGeom>
        </p:spPr>
        <p:txBody>
          <a:bodyPr wrap="square">
            <a:spAutoFit/>
          </a:bodyPr>
          <a:lstStyle/>
          <a:p>
            <a:r>
              <a:rPr lang="en-US" sz="2800" dirty="0">
                <a:solidFill>
                  <a:schemeClr val="bg1"/>
                </a:solidFill>
              </a:rPr>
              <a:t>In the storm …</a:t>
            </a:r>
          </a:p>
        </p:txBody>
      </p:sp>
      <p:pic>
        <p:nvPicPr>
          <p:cNvPr id="9" name="Picture 8"/>
          <p:cNvPicPr>
            <a:picLocks noChangeAspect="1"/>
          </p:cNvPicPr>
          <p:nvPr/>
        </p:nvPicPr>
        <p:blipFill>
          <a:blip r:embed="rId3"/>
          <a:stretch>
            <a:fillRect/>
          </a:stretch>
        </p:blipFill>
        <p:spPr>
          <a:xfrm>
            <a:off x="0" y="3512126"/>
            <a:ext cx="4790347" cy="3345873"/>
          </a:xfrm>
          <a:prstGeom prst="rect">
            <a:avLst/>
          </a:prstGeom>
        </p:spPr>
      </p:pic>
      <p:sp>
        <p:nvSpPr>
          <p:cNvPr id="10" name="TextBox 9"/>
          <p:cNvSpPr txBox="1"/>
          <p:nvPr/>
        </p:nvSpPr>
        <p:spPr>
          <a:xfrm>
            <a:off x="332509" y="1049482"/>
            <a:ext cx="8842614" cy="4524315"/>
          </a:xfrm>
          <a:prstGeom prst="rect">
            <a:avLst/>
          </a:prstGeom>
          <a:noFill/>
        </p:spPr>
        <p:txBody>
          <a:bodyPr wrap="none" rtlCol="0">
            <a:spAutoFit/>
          </a:bodyPr>
          <a:lstStyle/>
          <a:p>
            <a:r>
              <a:rPr lang="en-US" dirty="0">
                <a:solidFill>
                  <a:schemeClr val="bg1"/>
                </a:solidFill>
              </a:rPr>
              <a:t>- Paul refuses to gloat! His first message is “Take Courage”. What message do people see in </a:t>
            </a:r>
          </a:p>
          <a:p>
            <a:r>
              <a:rPr lang="en-US" dirty="0">
                <a:solidFill>
                  <a:schemeClr val="bg1"/>
                </a:solidFill>
              </a:rPr>
              <a:t>   us on a daily basis?</a:t>
            </a:r>
          </a:p>
          <a:p>
            <a:r>
              <a:rPr lang="en-US" dirty="0">
                <a:solidFill>
                  <a:schemeClr val="bg1"/>
                </a:solidFill>
              </a:rPr>
              <a:t>- His second message is “Stay together in unity”. Is unity in the church something to be </a:t>
            </a:r>
          </a:p>
          <a:p>
            <a:r>
              <a:rPr lang="en-US" dirty="0">
                <a:solidFill>
                  <a:schemeClr val="bg1"/>
                </a:solidFill>
              </a:rPr>
              <a:t>   strived for? How would that be personally fleshed out by you?</a:t>
            </a:r>
          </a:p>
          <a:p>
            <a:r>
              <a:rPr lang="en-US" dirty="0">
                <a:solidFill>
                  <a:schemeClr val="bg1"/>
                </a:solidFill>
              </a:rPr>
              <a:t>- His third message is to “take food”. This is an incredibly practical advice. How practical are </a:t>
            </a:r>
          </a:p>
          <a:p>
            <a:r>
              <a:rPr lang="en-US" dirty="0">
                <a:solidFill>
                  <a:schemeClr val="bg1"/>
                </a:solidFill>
              </a:rPr>
              <a:t>   Christians today in terms of what the world sees? What does the fact that Paul makes a </a:t>
            </a:r>
          </a:p>
          <a:p>
            <a:r>
              <a:rPr lang="en-US" dirty="0">
                <a:solidFill>
                  <a:schemeClr val="bg1"/>
                </a:solidFill>
              </a:rPr>
              <a:t>   public show of his “prayer of thanksgiving” mean to you. What would an unsaved person </a:t>
            </a:r>
          </a:p>
          <a:p>
            <a:r>
              <a:rPr lang="en-US" dirty="0">
                <a:solidFill>
                  <a:schemeClr val="bg1"/>
                </a:solidFill>
              </a:rPr>
              <a:t>   think if they heard you pray out loud?</a:t>
            </a:r>
          </a:p>
          <a:p>
            <a:r>
              <a:rPr lang="en-US" dirty="0">
                <a:solidFill>
                  <a:schemeClr val="bg1"/>
                </a:solidFill>
              </a:rPr>
              <a:t>					- John Stott makes the statement that Paul </a:t>
            </a:r>
          </a:p>
          <a:p>
            <a:r>
              <a:rPr lang="en-US" dirty="0">
                <a:solidFill>
                  <a:schemeClr val="bg1"/>
                </a:solidFill>
              </a:rPr>
              <a:t>					was a “... man of God and a man of action, </a:t>
            </a:r>
          </a:p>
          <a:p>
            <a:r>
              <a:rPr lang="en-US" dirty="0">
                <a:solidFill>
                  <a:schemeClr val="bg1"/>
                </a:solidFill>
              </a:rPr>
              <a:t>					a man of the Spirit and of common sense”. </a:t>
            </a:r>
          </a:p>
          <a:p>
            <a:r>
              <a:rPr lang="en-US" dirty="0">
                <a:solidFill>
                  <a:schemeClr val="bg1"/>
                </a:solidFill>
              </a:rPr>
              <a:t>					Do you agree? Does this make his witness </a:t>
            </a:r>
          </a:p>
          <a:p>
            <a:r>
              <a:rPr lang="en-US" dirty="0">
                <a:solidFill>
                  <a:schemeClr val="bg1"/>
                </a:solidFill>
              </a:rPr>
              <a:t>					more attractive?</a:t>
            </a:r>
          </a:p>
          <a:p>
            <a:r>
              <a:rPr lang="en-US" dirty="0">
                <a:solidFill>
                  <a:schemeClr val="bg1"/>
                </a:solidFill>
              </a:rPr>
              <a:t>					- Why would God spare all the prisoners </a:t>
            </a:r>
          </a:p>
          <a:p>
            <a:r>
              <a:rPr lang="en-US" dirty="0">
                <a:solidFill>
                  <a:schemeClr val="bg1"/>
                </a:solidFill>
              </a:rPr>
              <a:t>					(man of which were going to Rome to die </a:t>
            </a:r>
          </a:p>
          <a:p>
            <a:r>
              <a:rPr lang="en-US" dirty="0">
                <a:solidFill>
                  <a:schemeClr val="bg1"/>
                </a:solidFill>
              </a:rPr>
              <a:t>					in the Arena anyway)?</a:t>
            </a:r>
          </a:p>
        </p:txBody>
      </p:sp>
    </p:spTree>
    <p:extLst>
      <p:ext uri="{BB962C8B-B14F-4D97-AF65-F5344CB8AC3E}">
        <p14:creationId xmlns:p14="http://schemas.microsoft.com/office/powerpoint/2010/main" val="14248274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Rectangle 1"/>
          <p:cNvSpPr/>
          <p:nvPr/>
        </p:nvSpPr>
        <p:spPr>
          <a:xfrm>
            <a:off x="0" y="2314575"/>
            <a:ext cx="8477250" cy="45434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2592"/>
            <a:ext cx="9144000" cy="6096000"/>
          </a:xfrm>
          <a:prstGeom prst="rect">
            <a:avLst/>
          </a:prstGeom>
        </p:spPr>
      </p:pic>
      <p:sp>
        <p:nvSpPr>
          <p:cNvPr id="7" name="Rectangle 6"/>
          <p:cNvSpPr/>
          <p:nvPr/>
        </p:nvSpPr>
        <p:spPr>
          <a:xfrm>
            <a:off x="547590" y="339372"/>
            <a:ext cx="2635909" cy="523220"/>
          </a:xfrm>
          <a:prstGeom prst="rect">
            <a:avLst/>
          </a:prstGeom>
        </p:spPr>
        <p:txBody>
          <a:bodyPr wrap="square">
            <a:spAutoFit/>
          </a:bodyPr>
          <a:lstStyle/>
          <a:p>
            <a:r>
              <a:rPr lang="en-US" sz="2800" dirty="0">
                <a:solidFill>
                  <a:schemeClr val="bg1"/>
                </a:solidFill>
              </a:rPr>
              <a:t>Angels With Us</a:t>
            </a:r>
          </a:p>
        </p:txBody>
      </p:sp>
      <p:sp>
        <p:nvSpPr>
          <p:cNvPr id="10" name="TextBox 9"/>
          <p:cNvSpPr txBox="1"/>
          <p:nvPr/>
        </p:nvSpPr>
        <p:spPr>
          <a:xfrm>
            <a:off x="-666751" y="1042582"/>
            <a:ext cx="9648825" cy="5847755"/>
          </a:xfrm>
          <a:prstGeom prst="rect">
            <a:avLst/>
          </a:prstGeom>
          <a:noFill/>
        </p:spPr>
        <p:txBody>
          <a:bodyPr wrap="square" rtlCol="0">
            <a:spAutoFit/>
          </a:bodyPr>
          <a:lstStyle/>
          <a:p>
            <a:r>
              <a:rPr lang="en-US" sz="1700" b="1" dirty="0"/>
              <a:t>	- according to Hebrews 1:14, they minister to human beings by:</a:t>
            </a:r>
          </a:p>
          <a:p>
            <a:r>
              <a:rPr lang="en-US" sz="1700" b="1" dirty="0"/>
              <a:t>	a) Giving instructions (Acts 8:26) ... ensure that these instructions are exactly in the will of </a:t>
            </a:r>
          </a:p>
          <a:p>
            <a:r>
              <a:rPr lang="en-US" sz="1700" b="1" dirty="0"/>
              <a:t>	the Lord without contradicting His Word</a:t>
            </a:r>
          </a:p>
          <a:p>
            <a:r>
              <a:rPr lang="en-US" sz="1700" b="1" dirty="0"/>
              <a:t>	b) Reveal God’s glory (Rev. 1:1-3)</a:t>
            </a:r>
          </a:p>
          <a:p>
            <a:r>
              <a:rPr lang="en-US" sz="1700" b="1" dirty="0"/>
              <a:t>	c) To announce judgment (Daniel 5:25-27)</a:t>
            </a:r>
          </a:p>
          <a:p>
            <a:r>
              <a:rPr lang="en-US" sz="1700" b="1" dirty="0"/>
              <a:t>	d) To strengthen (Matthew 4:11, Luke 22:42-43 - the word strengthen here, means to make </a:t>
            </a:r>
          </a:p>
          <a:p>
            <a:r>
              <a:rPr lang="en-US" sz="1700" b="1" dirty="0"/>
              <a:t>	strong inwardly!)</a:t>
            </a:r>
          </a:p>
          <a:p>
            <a:r>
              <a:rPr lang="en-US" sz="1700" b="1" dirty="0"/>
              <a:t>	e) Protection (2Kings 6:14-17)</a:t>
            </a:r>
          </a:p>
          <a:p>
            <a:r>
              <a:rPr lang="en-US" sz="1700" b="1" dirty="0"/>
              <a:t>	f) By observing us and promoting the will of the Lord (1Corinthians 4:9)</a:t>
            </a:r>
          </a:p>
          <a:p>
            <a:r>
              <a:rPr lang="en-US" sz="1700" b="1" dirty="0"/>
              <a:t> </a:t>
            </a:r>
          </a:p>
          <a:p>
            <a:r>
              <a:rPr lang="en-US" sz="1700" b="1" dirty="0"/>
              <a:t>	Angels Are Tools Of Judgment</a:t>
            </a:r>
          </a:p>
          <a:p>
            <a:r>
              <a:rPr lang="en-US" sz="1700" b="1" dirty="0"/>
              <a:t>	- see Hebrews 1:7</a:t>
            </a:r>
          </a:p>
          <a:p>
            <a:r>
              <a:rPr lang="en-US" sz="1700" b="1" dirty="0"/>
              <a:t>	- they warn of Judgment in Genesis 18</a:t>
            </a:r>
          </a:p>
          <a:p>
            <a:r>
              <a:rPr lang="en-US" sz="1700" b="1" dirty="0"/>
              <a:t>	- they bring judgment in 2Kings 19, 1 Chron. 21:16, Acts 12:22, Exodus 12:18-30 and Revelation</a:t>
            </a:r>
          </a:p>
          <a:p>
            <a:r>
              <a:rPr lang="en-US" sz="1700" b="1" dirty="0"/>
              <a:t>	- The Lord will assign angels to separate the sheep from the goats (Matt. 25)</a:t>
            </a:r>
          </a:p>
          <a:p>
            <a:r>
              <a:rPr lang="en-US" sz="1700" b="1" dirty="0"/>
              <a:t>	- note that Hell was created for the devil and his angels (Matthew 25:41)</a:t>
            </a:r>
          </a:p>
          <a:p>
            <a:r>
              <a:rPr lang="en-US" sz="1700" b="1" dirty="0"/>
              <a:t> 	- angels will be used to gather people (see Matthew 13:41-42, Matthew 24:40)</a:t>
            </a:r>
          </a:p>
          <a:p>
            <a:r>
              <a:rPr lang="en-US" sz="1700" b="1" dirty="0"/>
              <a:t> </a:t>
            </a:r>
          </a:p>
          <a:p>
            <a:r>
              <a:rPr lang="en-US" sz="1700" b="1" dirty="0"/>
              <a:t>	Angelic Power Over Us</a:t>
            </a:r>
          </a:p>
          <a:p>
            <a:r>
              <a:rPr lang="en-US" sz="1700" b="1" dirty="0"/>
              <a:t>	- Give no opportunity to the devil (Ephesians 4:27)</a:t>
            </a:r>
          </a:p>
          <a:p>
            <a:r>
              <a:rPr lang="en-US" sz="1700" b="1" dirty="0"/>
              <a:t>	- Be sober and vigilant (1 Peter 5:9)</a:t>
            </a:r>
          </a:p>
          <a:p>
            <a:r>
              <a:rPr lang="en-US" sz="1700" b="1" dirty="0"/>
              <a:t>	- Resist (James 4:27)</a:t>
            </a:r>
          </a:p>
        </p:txBody>
      </p:sp>
    </p:spTree>
    <p:extLst>
      <p:ext uri="{BB962C8B-B14F-4D97-AF65-F5344CB8AC3E}">
        <p14:creationId xmlns:p14="http://schemas.microsoft.com/office/powerpoint/2010/main" val="1105151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Rectangle 1"/>
          <p:cNvSpPr/>
          <p:nvPr/>
        </p:nvSpPr>
        <p:spPr>
          <a:xfrm>
            <a:off x="0" y="2314575"/>
            <a:ext cx="8477250" cy="45434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US" dirty="0"/>
          </a:p>
        </p:txBody>
      </p:sp>
      <p:sp>
        <p:nvSpPr>
          <p:cNvPr id="7" name="Rectangle 6"/>
          <p:cNvSpPr/>
          <p:nvPr/>
        </p:nvSpPr>
        <p:spPr>
          <a:xfrm>
            <a:off x="547590" y="339372"/>
            <a:ext cx="2635909" cy="369332"/>
          </a:xfrm>
          <a:prstGeom prst="rect">
            <a:avLst/>
          </a:prstGeom>
        </p:spPr>
        <p:txBody>
          <a:bodyPr wrap="square">
            <a:spAutoFit/>
          </a:bodyPr>
          <a:lstStyle/>
          <a:p>
            <a:r>
              <a:rPr lang="en-US" dirty="0">
                <a:solidFill>
                  <a:schemeClr val="bg1"/>
                </a:solidFill>
              </a:rPr>
              <a:t>St. Paul's Bay … Malta</a:t>
            </a:r>
          </a:p>
        </p:txBody>
      </p:sp>
      <p:pic>
        <p:nvPicPr>
          <p:cNvPr id="5" name="Picture 4"/>
          <p:cNvPicPr>
            <a:picLocks noChangeAspect="1"/>
          </p:cNvPicPr>
          <p:nvPr/>
        </p:nvPicPr>
        <p:blipFill>
          <a:blip r:embed="rId3"/>
          <a:stretch>
            <a:fillRect/>
          </a:stretch>
        </p:blipFill>
        <p:spPr>
          <a:xfrm>
            <a:off x="176980" y="780482"/>
            <a:ext cx="4622502" cy="3068185"/>
          </a:xfrm>
          <a:prstGeom prst="rect">
            <a:avLst/>
          </a:prstGeom>
        </p:spPr>
      </p:pic>
      <p:pic>
        <p:nvPicPr>
          <p:cNvPr id="6" name="Picture 5"/>
          <p:cNvPicPr>
            <a:picLocks noChangeAspect="1"/>
          </p:cNvPicPr>
          <p:nvPr/>
        </p:nvPicPr>
        <p:blipFill>
          <a:blip r:embed="rId4"/>
          <a:stretch>
            <a:fillRect/>
          </a:stretch>
        </p:blipFill>
        <p:spPr>
          <a:xfrm>
            <a:off x="4607029" y="1204396"/>
            <a:ext cx="4344518" cy="3254439"/>
          </a:xfrm>
          <a:prstGeom prst="rect">
            <a:avLst/>
          </a:prstGeom>
        </p:spPr>
      </p:pic>
      <p:pic>
        <p:nvPicPr>
          <p:cNvPr id="8" name="Picture 7"/>
          <p:cNvPicPr>
            <a:picLocks noChangeAspect="1"/>
          </p:cNvPicPr>
          <p:nvPr/>
        </p:nvPicPr>
        <p:blipFill>
          <a:blip r:embed="rId5"/>
          <a:stretch>
            <a:fillRect/>
          </a:stretch>
        </p:blipFill>
        <p:spPr>
          <a:xfrm>
            <a:off x="458823" y="3543687"/>
            <a:ext cx="4058816" cy="3044112"/>
          </a:xfrm>
          <a:prstGeom prst="rect">
            <a:avLst/>
          </a:prstGeom>
          <a:effectLst>
            <a:outerShdw blurRad="177800" dist="38100" dir="2700000" sx="101000" sy="101000" algn="tl" rotWithShape="0">
              <a:prstClr val="black"/>
            </a:outerShdw>
          </a:effectLst>
        </p:spPr>
      </p:pic>
      <p:sp>
        <p:nvSpPr>
          <p:cNvPr id="3" name="TextBox 2"/>
          <p:cNvSpPr txBox="1"/>
          <p:nvPr/>
        </p:nvSpPr>
        <p:spPr>
          <a:xfrm>
            <a:off x="5096997" y="5058253"/>
            <a:ext cx="3617401" cy="1200329"/>
          </a:xfrm>
          <a:prstGeom prst="rect">
            <a:avLst/>
          </a:prstGeom>
          <a:noFill/>
        </p:spPr>
        <p:txBody>
          <a:bodyPr wrap="none" rtlCol="0">
            <a:spAutoFit/>
          </a:bodyPr>
          <a:lstStyle/>
          <a:p>
            <a:r>
              <a:rPr lang="en-US" dirty="0">
                <a:solidFill>
                  <a:schemeClr val="bg1"/>
                </a:solidFill>
              </a:rPr>
              <a:t>Two streams empty into this harbor, </a:t>
            </a:r>
          </a:p>
          <a:p>
            <a:r>
              <a:rPr lang="en-US" dirty="0">
                <a:solidFill>
                  <a:schemeClr val="bg1"/>
                </a:solidFill>
              </a:rPr>
              <a:t>producing a unique mud that would </a:t>
            </a:r>
          </a:p>
          <a:p>
            <a:r>
              <a:rPr lang="en-US" dirty="0">
                <a:solidFill>
                  <a:schemeClr val="bg1"/>
                </a:solidFill>
              </a:rPr>
              <a:t>hold a boat fast. </a:t>
            </a:r>
          </a:p>
          <a:p>
            <a:endParaRPr lang="en-US" dirty="0"/>
          </a:p>
        </p:txBody>
      </p:sp>
    </p:spTree>
    <p:extLst>
      <p:ext uri="{BB962C8B-B14F-4D97-AF65-F5344CB8AC3E}">
        <p14:creationId xmlns:p14="http://schemas.microsoft.com/office/powerpoint/2010/main" val="10632269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Rectangle 1"/>
          <p:cNvSpPr/>
          <p:nvPr/>
        </p:nvSpPr>
        <p:spPr>
          <a:xfrm>
            <a:off x="0" y="2314575"/>
            <a:ext cx="8477250" cy="45434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US" dirty="0"/>
          </a:p>
        </p:txBody>
      </p:sp>
      <p:sp>
        <p:nvSpPr>
          <p:cNvPr id="7" name="Rectangle 6"/>
          <p:cNvSpPr/>
          <p:nvPr/>
        </p:nvSpPr>
        <p:spPr>
          <a:xfrm>
            <a:off x="771525" y="2802653"/>
            <a:ext cx="2635909" cy="923330"/>
          </a:xfrm>
          <a:prstGeom prst="rect">
            <a:avLst/>
          </a:prstGeom>
        </p:spPr>
        <p:txBody>
          <a:bodyPr wrap="square">
            <a:spAutoFit/>
          </a:bodyPr>
          <a:lstStyle/>
          <a:p>
            <a:r>
              <a:rPr lang="en-US" dirty="0">
                <a:solidFill>
                  <a:schemeClr val="bg1"/>
                </a:solidFill>
              </a:rPr>
              <a:t>The Twins (Gemini) were </a:t>
            </a:r>
          </a:p>
          <a:p>
            <a:r>
              <a:rPr lang="en-US" dirty="0">
                <a:solidFill>
                  <a:schemeClr val="bg1"/>
                </a:solidFill>
              </a:rPr>
              <a:t>considered good fortune </a:t>
            </a:r>
          </a:p>
          <a:p>
            <a:r>
              <a:rPr lang="en-US" dirty="0">
                <a:solidFill>
                  <a:schemeClr val="bg1"/>
                </a:solidFill>
              </a:rPr>
              <a:t>for travelers.</a:t>
            </a:r>
          </a:p>
        </p:txBody>
      </p:sp>
      <p:pic>
        <p:nvPicPr>
          <p:cNvPr id="3" name="Picture 2"/>
          <p:cNvPicPr>
            <a:picLocks noChangeAspect="1"/>
          </p:cNvPicPr>
          <p:nvPr/>
        </p:nvPicPr>
        <p:blipFill>
          <a:blip r:embed="rId3"/>
          <a:stretch>
            <a:fillRect/>
          </a:stretch>
        </p:blipFill>
        <p:spPr>
          <a:xfrm>
            <a:off x="533400" y="380191"/>
            <a:ext cx="3705225" cy="2181225"/>
          </a:xfrm>
          <a:prstGeom prst="rect">
            <a:avLst/>
          </a:prstGeom>
        </p:spPr>
      </p:pic>
      <p:pic>
        <p:nvPicPr>
          <p:cNvPr id="4" name="Picture 3"/>
          <p:cNvPicPr>
            <a:picLocks noChangeAspect="1"/>
          </p:cNvPicPr>
          <p:nvPr/>
        </p:nvPicPr>
        <p:blipFill>
          <a:blip r:embed="rId4"/>
          <a:stretch>
            <a:fillRect/>
          </a:stretch>
        </p:blipFill>
        <p:spPr>
          <a:xfrm>
            <a:off x="3565764" y="2466974"/>
            <a:ext cx="5238750" cy="4238625"/>
          </a:xfrm>
          <a:prstGeom prst="rect">
            <a:avLst/>
          </a:prstGeom>
        </p:spPr>
      </p:pic>
    </p:spTree>
    <p:extLst>
      <p:ext uri="{BB962C8B-B14F-4D97-AF65-F5344CB8AC3E}">
        <p14:creationId xmlns:p14="http://schemas.microsoft.com/office/powerpoint/2010/main" val="42545957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Rectangle 1"/>
          <p:cNvSpPr/>
          <p:nvPr/>
        </p:nvSpPr>
        <p:spPr>
          <a:xfrm>
            <a:off x="0" y="2314575"/>
            <a:ext cx="8477250" cy="45434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US" dirty="0"/>
          </a:p>
        </p:txBody>
      </p:sp>
      <p:sp>
        <p:nvSpPr>
          <p:cNvPr id="7" name="Rectangle 6"/>
          <p:cNvSpPr/>
          <p:nvPr/>
        </p:nvSpPr>
        <p:spPr>
          <a:xfrm>
            <a:off x="547590" y="339372"/>
            <a:ext cx="2635909" cy="369332"/>
          </a:xfrm>
          <a:prstGeom prst="rect">
            <a:avLst/>
          </a:prstGeom>
        </p:spPr>
        <p:txBody>
          <a:bodyPr wrap="square">
            <a:spAutoFit/>
          </a:bodyPr>
          <a:lstStyle/>
          <a:p>
            <a:r>
              <a:rPr lang="en-US" dirty="0">
                <a:solidFill>
                  <a:schemeClr val="bg1"/>
                </a:solidFill>
              </a:rPr>
              <a:t>Lessons In The Storm</a:t>
            </a:r>
          </a:p>
        </p:txBody>
      </p:sp>
      <p:sp>
        <p:nvSpPr>
          <p:cNvPr id="3" name="TextBox 2"/>
          <p:cNvSpPr txBox="1"/>
          <p:nvPr/>
        </p:nvSpPr>
        <p:spPr>
          <a:xfrm>
            <a:off x="153807" y="826778"/>
            <a:ext cx="8869479" cy="3416320"/>
          </a:xfrm>
          <a:prstGeom prst="rect">
            <a:avLst/>
          </a:prstGeom>
          <a:noFill/>
        </p:spPr>
        <p:txBody>
          <a:bodyPr wrap="none" rtlCol="0">
            <a:spAutoFit/>
          </a:bodyPr>
          <a:lstStyle/>
          <a:p>
            <a:r>
              <a:rPr lang="en-US" dirty="0">
                <a:solidFill>
                  <a:schemeClr val="bg1"/>
                </a:solidFill>
              </a:rPr>
              <a:t>1. God is sovereign and will prepare and accomplish whatever is necessary. </a:t>
            </a:r>
          </a:p>
          <a:p>
            <a:r>
              <a:rPr lang="en-US" dirty="0">
                <a:solidFill>
                  <a:schemeClr val="bg1"/>
                </a:solidFill>
              </a:rPr>
              <a:t>	Sometimes He calms the storms, sometimes He makes a path through it. </a:t>
            </a:r>
          </a:p>
          <a:p>
            <a:r>
              <a:rPr lang="en-US" dirty="0">
                <a:solidFill>
                  <a:schemeClr val="bg1"/>
                </a:solidFill>
              </a:rPr>
              <a:t>2. We may never know the reason for the storm, but be assured of the outcome. </a:t>
            </a:r>
          </a:p>
          <a:p>
            <a:r>
              <a:rPr lang="en-US" dirty="0">
                <a:solidFill>
                  <a:schemeClr val="bg1"/>
                </a:solidFill>
              </a:rPr>
              <a:t>3. Never stop being practical. Leadership surfaces in the storms. </a:t>
            </a:r>
          </a:p>
          <a:p>
            <a:r>
              <a:rPr lang="en-US" dirty="0">
                <a:solidFill>
                  <a:schemeClr val="bg1"/>
                </a:solidFill>
              </a:rPr>
              <a:t>4. God blesses those that reject Him for the sake of those who love Him.</a:t>
            </a:r>
          </a:p>
          <a:p>
            <a:r>
              <a:rPr lang="en-US" dirty="0">
                <a:solidFill>
                  <a:schemeClr val="bg1"/>
                </a:solidFill>
              </a:rPr>
              <a:t>					5. My words and actions communicate </a:t>
            </a:r>
          </a:p>
          <a:p>
            <a:r>
              <a:rPr lang="en-US" dirty="0">
                <a:solidFill>
                  <a:schemeClr val="bg1"/>
                </a:solidFill>
              </a:rPr>
              <a:t>					    hope (See Jer. 32:6-16)</a:t>
            </a:r>
          </a:p>
          <a:p>
            <a:r>
              <a:rPr lang="en-US" dirty="0">
                <a:solidFill>
                  <a:schemeClr val="bg1"/>
                </a:solidFill>
              </a:rPr>
              <a:t>					6. Do NOT discount human wisdom.</a:t>
            </a:r>
          </a:p>
          <a:p>
            <a:r>
              <a:rPr lang="en-US" dirty="0">
                <a:solidFill>
                  <a:schemeClr val="bg1"/>
                </a:solidFill>
              </a:rPr>
              <a:t>					7. Present a clear testimony.</a:t>
            </a:r>
          </a:p>
          <a:p>
            <a:r>
              <a:rPr lang="en-US" dirty="0">
                <a:solidFill>
                  <a:schemeClr val="bg1"/>
                </a:solidFill>
              </a:rPr>
              <a:t>					8. Note again Paul’s need for </a:t>
            </a:r>
          </a:p>
          <a:p>
            <a:r>
              <a:rPr lang="en-US" dirty="0">
                <a:solidFill>
                  <a:schemeClr val="bg1"/>
                </a:solidFill>
              </a:rPr>
              <a:t>					encouragement as the church came to him. </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432649"/>
            <a:ext cx="4425351" cy="4425351"/>
          </a:xfrm>
          <a:prstGeom prst="rect">
            <a:avLst/>
          </a:prstGeom>
        </p:spPr>
      </p:pic>
    </p:spTree>
    <p:extLst>
      <p:ext uri="{BB962C8B-B14F-4D97-AF65-F5344CB8AC3E}">
        <p14:creationId xmlns:p14="http://schemas.microsoft.com/office/powerpoint/2010/main" val="1534808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506896" y="885526"/>
            <a:ext cx="8547651" cy="2862322"/>
          </a:xfrm>
          <a:prstGeom prst="rect">
            <a:avLst/>
          </a:prstGeom>
        </p:spPr>
        <p:txBody>
          <a:bodyPr wrap="square">
            <a:spAutoFit/>
          </a:bodyPr>
          <a:lstStyle/>
          <a:p>
            <a:r>
              <a:rPr lang="en-US" dirty="0">
                <a:solidFill>
                  <a:schemeClr val="bg1"/>
                </a:solidFill>
              </a:rPr>
              <a:t>ACTS 20 - 28		PAUL’S JOURNEY TO ROME</a:t>
            </a:r>
          </a:p>
          <a:p>
            <a:r>
              <a:rPr lang="en-US" dirty="0">
                <a:solidFill>
                  <a:schemeClr val="bg1"/>
                </a:solidFill>
              </a:rPr>
              <a:t>				20: 1-16	Paul sets out for Jerusalem</a:t>
            </a:r>
          </a:p>
          <a:p>
            <a:r>
              <a:rPr lang="en-US" dirty="0">
                <a:solidFill>
                  <a:schemeClr val="bg1"/>
                </a:solidFill>
              </a:rPr>
              <a:t>				20:17 - 21:14	Paul with the Ephesian Elders</a:t>
            </a:r>
          </a:p>
          <a:p>
            <a:r>
              <a:rPr lang="en-US" dirty="0">
                <a:solidFill>
                  <a:schemeClr val="bg1"/>
                </a:solidFill>
              </a:rPr>
              <a:t>				21:15 - 23:35	Paul is arrested in Jerusalem</a:t>
            </a:r>
          </a:p>
          <a:p>
            <a:r>
              <a:rPr lang="en-US" dirty="0">
                <a:solidFill>
                  <a:schemeClr val="bg1"/>
                </a:solidFill>
              </a:rPr>
              <a:t>				24		The defense before Felix</a:t>
            </a:r>
          </a:p>
          <a:p>
            <a:r>
              <a:rPr lang="en-US" dirty="0">
                <a:solidFill>
                  <a:schemeClr val="bg1"/>
                </a:solidFill>
              </a:rPr>
              <a:t>				25:1-12		The defense before Festus</a:t>
            </a:r>
          </a:p>
          <a:p>
            <a:r>
              <a:rPr lang="en-US" dirty="0">
                <a:solidFill>
                  <a:schemeClr val="bg1"/>
                </a:solidFill>
              </a:rPr>
              <a:t>				25:13 - 26:32	The defense before Agrippa </a:t>
            </a:r>
          </a:p>
          <a:p>
            <a:r>
              <a:rPr lang="en-US" dirty="0">
                <a:solidFill>
                  <a:schemeClr val="bg1"/>
                </a:solidFill>
              </a:rPr>
              <a:t> 				27, 28		Paul’s boat trip, shipwreck, </a:t>
            </a:r>
          </a:p>
          <a:p>
            <a:r>
              <a:rPr lang="en-US" dirty="0">
                <a:solidFill>
                  <a:schemeClr val="bg1"/>
                </a:solidFill>
              </a:rPr>
              <a:t>						arrival at Rome</a:t>
            </a:r>
          </a:p>
          <a:p>
            <a:r>
              <a:rPr lang="en-US" dirty="0">
                <a:solidFill>
                  <a:schemeClr val="bg1"/>
                </a:solidFill>
              </a:rPr>
              <a:t>						Further Study: Angelic realms</a:t>
            </a:r>
          </a:p>
        </p:txBody>
      </p:sp>
    </p:spTree>
    <p:extLst>
      <p:ext uri="{BB962C8B-B14F-4D97-AF65-F5344CB8AC3E}">
        <p14:creationId xmlns:p14="http://schemas.microsoft.com/office/powerpoint/2010/main" val="9943316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Rectangle 1"/>
          <p:cNvSpPr/>
          <p:nvPr/>
        </p:nvSpPr>
        <p:spPr>
          <a:xfrm>
            <a:off x="0" y="2314575"/>
            <a:ext cx="8477250" cy="45434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US" dirty="0"/>
          </a:p>
        </p:txBody>
      </p:sp>
      <p:sp>
        <p:nvSpPr>
          <p:cNvPr id="7" name="Rectangle 6"/>
          <p:cNvSpPr/>
          <p:nvPr/>
        </p:nvSpPr>
        <p:spPr>
          <a:xfrm>
            <a:off x="547590" y="339372"/>
            <a:ext cx="2635909" cy="369332"/>
          </a:xfrm>
          <a:prstGeom prst="rect">
            <a:avLst/>
          </a:prstGeom>
        </p:spPr>
        <p:txBody>
          <a:bodyPr wrap="square">
            <a:spAutoFit/>
          </a:bodyPr>
          <a:lstStyle/>
          <a:p>
            <a:r>
              <a:rPr lang="en-US" dirty="0">
                <a:solidFill>
                  <a:schemeClr val="bg1"/>
                </a:solidFill>
              </a:rPr>
              <a:t>Acts 28: No Bitterness</a:t>
            </a:r>
          </a:p>
        </p:txBody>
      </p:sp>
      <p:sp>
        <p:nvSpPr>
          <p:cNvPr id="3" name="TextBox 2"/>
          <p:cNvSpPr txBox="1"/>
          <p:nvPr/>
        </p:nvSpPr>
        <p:spPr>
          <a:xfrm>
            <a:off x="153807" y="826778"/>
            <a:ext cx="11053026" cy="1107996"/>
          </a:xfrm>
          <a:prstGeom prst="rect">
            <a:avLst/>
          </a:prstGeom>
          <a:noFill/>
        </p:spPr>
        <p:txBody>
          <a:bodyPr wrap="none" rtlCol="0">
            <a:spAutoFit/>
          </a:bodyPr>
          <a:lstStyle/>
          <a:p>
            <a:r>
              <a:rPr lang="en-US" sz="2400" dirty="0">
                <a:solidFill>
                  <a:schemeClr val="bg1"/>
                </a:solidFill>
              </a:rPr>
              <a:t>In spite of who put Paul into such a difficult life situation, to whom does Paull first go to</a:t>
            </a:r>
          </a:p>
          <a:p>
            <a:r>
              <a:rPr lang="en-US" sz="2400" dirty="0">
                <a:solidFill>
                  <a:schemeClr val="bg1"/>
                </a:solidFill>
              </a:rPr>
              <a:t>in Rome? Why?? </a:t>
            </a:r>
          </a:p>
          <a:p>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784086033"/>
              </p:ext>
            </p:extLst>
          </p:nvPr>
        </p:nvGraphicFramePr>
        <p:xfrm>
          <a:off x="8498" y="2582586"/>
          <a:ext cx="9135501" cy="4275414"/>
        </p:xfrm>
        <a:graphic>
          <a:graphicData uri="http://schemas.openxmlformats.org/presentationml/2006/ole">
            <mc:AlternateContent xmlns:mc="http://schemas.openxmlformats.org/markup-compatibility/2006">
              <mc:Choice xmlns:v="urn:schemas-microsoft-com:vml" Requires="v">
                <p:oleObj name="Image" r:id="rId3" imgW="12698280" imgH="5942520" progId="Photoshop.Image.13">
                  <p:embed/>
                </p:oleObj>
              </mc:Choice>
              <mc:Fallback>
                <p:oleObj name="Image" r:id="rId3" imgW="12698280" imgH="5942520" progId="Photoshop.Image.13">
                  <p:embed/>
                  <p:pic>
                    <p:nvPicPr>
                      <p:cNvPr id="0" name=""/>
                      <p:cNvPicPr/>
                      <p:nvPr/>
                    </p:nvPicPr>
                    <p:blipFill>
                      <a:blip r:embed="rId4"/>
                      <a:stretch>
                        <a:fillRect/>
                      </a:stretch>
                    </p:blipFill>
                    <p:spPr>
                      <a:xfrm>
                        <a:off x="8498" y="2582586"/>
                        <a:ext cx="9135501" cy="4275414"/>
                      </a:xfrm>
                      <a:prstGeom prst="rect">
                        <a:avLst/>
                      </a:prstGeom>
                    </p:spPr>
                  </p:pic>
                </p:oleObj>
              </mc:Fallback>
            </mc:AlternateContent>
          </a:graphicData>
        </a:graphic>
      </p:graphicFrame>
    </p:spTree>
    <p:extLst>
      <p:ext uri="{BB962C8B-B14F-4D97-AF65-F5344CB8AC3E}">
        <p14:creationId xmlns:p14="http://schemas.microsoft.com/office/powerpoint/2010/main" val="3805076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Box 2"/>
          <p:cNvSpPr txBox="1"/>
          <p:nvPr/>
        </p:nvSpPr>
        <p:spPr>
          <a:xfrm>
            <a:off x="230178" y="313046"/>
            <a:ext cx="6672646" cy="461665"/>
          </a:xfrm>
          <a:prstGeom prst="rect">
            <a:avLst/>
          </a:prstGeom>
          <a:solidFill>
            <a:schemeClr val="accent1">
              <a:alpha val="63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solidFill>
                  <a:schemeClr val="bg1"/>
                </a:solidFill>
              </a:rPr>
              <a:t>Paul's Third Missionary Journey (Acts 18:23-21:16)</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6470"/>
          <a:stretch/>
        </p:blipFill>
        <p:spPr>
          <a:xfrm>
            <a:off x="0" y="877885"/>
            <a:ext cx="8839200" cy="5980115"/>
          </a:xfrm>
          <a:prstGeom prst="rect">
            <a:avLst/>
          </a:prstGeom>
        </p:spPr>
      </p:pic>
    </p:spTree>
    <p:extLst>
      <p:ext uri="{BB962C8B-B14F-4D97-AF65-F5344CB8AC3E}">
        <p14:creationId xmlns:p14="http://schemas.microsoft.com/office/powerpoint/2010/main" val="394227015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6683</TotalTime>
  <Words>8189</Words>
  <Application>Microsoft Office PowerPoint</Application>
  <PresentationFormat>On-screen Show (4:3)</PresentationFormat>
  <Paragraphs>722</Paragraphs>
  <Slides>80</Slides>
  <Notes>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88" baseType="lpstr">
      <vt:lpstr>Adobe Garamond Pro Bold</vt:lpstr>
      <vt:lpstr>Adobe Gothic Std B</vt:lpstr>
      <vt:lpstr>Arial</vt:lpstr>
      <vt:lpstr>Calibri</vt:lpstr>
      <vt:lpstr>Calibri Light</vt:lpstr>
      <vt:lpstr>Source Sans Pro</vt: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 Williamson</dc:creator>
  <cp:lastModifiedBy>Bob Williamson</cp:lastModifiedBy>
  <cp:revision>400</cp:revision>
  <dcterms:created xsi:type="dcterms:W3CDTF">2017-02-25T19:57:17Z</dcterms:created>
  <dcterms:modified xsi:type="dcterms:W3CDTF">2023-05-09T01:41:42Z</dcterms:modified>
</cp:coreProperties>
</file>