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3"/>
  </p:notesMasterIdLst>
  <p:sldIdLst>
    <p:sldId id="256" r:id="rId3"/>
    <p:sldId id="257" r:id="rId4"/>
    <p:sldId id="258" r:id="rId5"/>
    <p:sldId id="423" r:id="rId6"/>
    <p:sldId id="385" r:id="rId7"/>
    <p:sldId id="421" r:id="rId8"/>
    <p:sldId id="407" r:id="rId9"/>
    <p:sldId id="408" r:id="rId10"/>
    <p:sldId id="417" r:id="rId11"/>
    <p:sldId id="416" r:id="rId12"/>
    <p:sldId id="418" r:id="rId13"/>
    <p:sldId id="386" r:id="rId14"/>
    <p:sldId id="419" r:id="rId15"/>
    <p:sldId id="422" r:id="rId16"/>
    <p:sldId id="424" r:id="rId17"/>
    <p:sldId id="425" r:id="rId18"/>
    <p:sldId id="426" r:id="rId19"/>
    <p:sldId id="433" r:id="rId20"/>
    <p:sldId id="427" r:id="rId21"/>
    <p:sldId id="435" r:id="rId22"/>
    <p:sldId id="436" r:id="rId23"/>
    <p:sldId id="428" r:id="rId24"/>
    <p:sldId id="439" r:id="rId25"/>
    <p:sldId id="434" r:id="rId26"/>
    <p:sldId id="438" r:id="rId27"/>
    <p:sldId id="429" r:id="rId28"/>
    <p:sldId id="430" r:id="rId29"/>
    <p:sldId id="431" r:id="rId30"/>
    <p:sldId id="432" r:id="rId31"/>
    <p:sldId id="437" r:id="rId32"/>
    <p:sldId id="440" r:id="rId33"/>
    <p:sldId id="443" r:id="rId34"/>
    <p:sldId id="444" r:id="rId35"/>
    <p:sldId id="446" r:id="rId36"/>
    <p:sldId id="445" r:id="rId37"/>
    <p:sldId id="447" r:id="rId38"/>
    <p:sldId id="387" r:id="rId39"/>
    <p:sldId id="441" r:id="rId40"/>
    <p:sldId id="448" r:id="rId41"/>
    <p:sldId id="454" r:id="rId42"/>
    <p:sldId id="453" r:id="rId43"/>
    <p:sldId id="442" r:id="rId44"/>
    <p:sldId id="455" r:id="rId45"/>
    <p:sldId id="456" r:id="rId46"/>
    <p:sldId id="449" r:id="rId47"/>
    <p:sldId id="450" r:id="rId48"/>
    <p:sldId id="451" r:id="rId49"/>
    <p:sldId id="452" r:id="rId50"/>
    <p:sldId id="457" r:id="rId51"/>
    <p:sldId id="460" r:id="rId52"/>
    <p:sldId id="463" r:id="rId53"/>
    <p:sldId id="467" r:id="rId54"/>
    <p:sldId id="464" r:id="rId55"/>
    <p:sldId id="388" r:id="rId56"/>
    <p:sldId id="465" r:id="rId57"/>
    <p:sldId id="462" r:id="rId58"/>
    <p:sldId id="466" r:id="rId59"/>
    <p:sldId id="468" r:id="rId60"/>
    <p:sldId id="461" r:id="rId61"/>
    <p:sldId id="38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 Williamson" initials="BW" lastIdx="1" clrIdx="0">
    <p:extLst>
      <p:ext uri="{19B8F6BF-5375-455C-9EA6-DF929625EA0E}">
        <p15:presenceInfo xmlns:p15="http://schemas.microsoft.com/office/powerpoint/2012/main" userId="72dbb6d809f7ed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974F"/>
    <a:srgbClr val="A11B22"/>
    <a:srgbClr val="FCE76E"/>
    <a:srgbClr val="BE2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12004-F0A7-4D6E-BA60-57B6FFF18219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62C78-7329-41F9-B1A7-D49C430E5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4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3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160-F72C-4F60-B07E-4B19A8DB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420C-AD44-4E9B-9ABE-2BF52F11A8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8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2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3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0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96DEB-8711-483F-9A6B-D80848D032E1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45B1-9367-40C2-9F7B-614972E2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3160-F72C-4F60-B07E-4B19A8DB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420C-AD44-4E9B-9ABE-2BF52F11A8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4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author/show/24922.Bill_Hybel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dreads.com/work/quotes/4372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896" y="885526"/>
            <a:ext cx="85476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ACTS 1:1 - 8:1 	THE BIRTH OF THE CHURCH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1:1 - 1:14		Introduction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1:15 - 26		A new apostle is chosen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2:1-13		The feast of Pentecost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2:14-47		Peter’s first sermon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3:1 - 4:31		Healing of a lame man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4:32 - 5:11	Ananias and </a:t>
            </a:r>
            <a:r>
              <a:rPr lang="en-US" dirty="0" err="1" smtClean="0">
                <a:solidFill>
                  <a:schemeClr val="bg1"/>
                </a:solidFill>
              </a:rPr>
              <a:t>Sapphira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		5:12-42		The Apostles before the council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6		The first deacons appointed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7:1 - 8:1	Stephen’s defense and stoning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ACTS 8:1 - 11:18		PERSECUTION : SPREADS TO JUDEA AND SAMARIA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8:1 - 25		The Samaritans respond to the Gospel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8:26-40		Philip and the Ethiopian Treasurer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9:1-31		Saul is converted to Christianity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9:32-43		Peter at </a:t>
            </a:r>
            <a:r>
              <a:rPr lang="en-US" dirty="0" err="1" smtClean="0">
                <a:solidFill>
                  <a:schemeClr val="bg1"/>
                </a:solidFill>
              </a:rPr>
              <a:t>Lydda</a:t>
            </a:r>
            <a:r>
              <a:rPr lang="en-US" dirty="0" smtClean="0">
                <a:solidFill>
                  <a:schemeClr val="bg1"/>
                </a:solidFill>
              </a:rPr>
              <a:t> and Joppa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10		Peter and Cornelius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11:1-18		The Apostles approve Peter’s actions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6800"/>
            <a:ext cx="5588374" cy="27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178" y="313046"/>
            <a:ext cx="5848405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Brene</a:t>
            </a:r>
            <a:r>
              <a:rPr lang="en-US" sz="2400" dirty="0" smtClean="0">
                <a:solidFill>
                  <a:schemeClr val="bg1"/>
                </a:solidFill>
              </a:rPr>
              <a:t> Brown on Shame …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178" y="774711"/>
            <a:ext cx="872386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chemeClr val="bg1"/>
                </a:solidFill>
              </a:rPr>
              <a:t>Courage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Owning </a:t>
            </a:r>
            <a:r>
              <a:rPr lang="en-US" b="1" dirty="0">
                <a:solidFill>
                  <a:schemeClr val="bg1"/>
                </a:solidFill>
              </a:rPr>
              <a:t>our story can be hard but not nearly as difficult as spending our lives running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it. Embracing our vulnerabilities is risky but not nearly as dangerous as giving up on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love </a:t>
            </a:r>
            <a:r>
              <a:rPr lang="en-US" b="1" dirty="0">
                <a:solidFill>
                  <a:schemeClr val="bg1"/>
                </a:solidFill>
              </a:rPr>
              <a:t>and belonging and joy—the experiences that make us the most vulnerable. Only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when </a:t>
            </a:r>
            <a:r>
              <a:rPr lang="en-US" b="1" dirty="0">
                <a:solidFill>
                  <a:schemeClr val="bg1"/>
                </a:solidFill>
              </a:rPr>
              <a:t>we are brave enough to explore the darkness will we discover the infinite power of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our </a:t>
            </a:r>
            <a:r>
              <a:rPr lang="en-US" b="1" dirty="0">
                <a:solidFill>
                  <a:schemeClr val="bg1"/>
                </a:solidFill>
              </a:rPr>
              <a:t>light. 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Courage </a:t>
            </a:r>
            <a:r>
              <a:rPr lang="en-US" dirty="0">
                <a:solidFill>
                  <a:schemeClr val="bg1"/>
                </a:solidFill>
              </a:rPr>
              <a:t>starts with showing up and letting ourselves be seen. 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As </a:t>
            </a:r>
            <a:r>
              <a:rPr lang="en-US" b="1" dirty="0">
                <a:solidFill>
                  <a:schemeClr val="bg1"/>
                </a:solidFill>
              </a:rPr>
              <a:t>a shame researcher, I know that the very best thing to do in the midst of a shame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attack </a:t>
            </a:r>
            <a:r>
              <a:rPr lang="en-US" b="1" dirty="0">
                <a:solidFill>
                  <a:schemeClr val="bg1"/>
                </a:solidFill>
              </a:rPr>
              <a:t>is totally counterintuitive: Practice courage and reach out! 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dark does not destroy the light; it defines it. It’s our fear of the dark that casts our joy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into </a:t>
            </a:r>
            <a:r>
              <a:rPr lang="en-US" dirty="0">
                <a:solidFill>
                  <a:schemeClr val="bg1"/>
                </a:solidFill>
              </a:rPr>
              <a:t>the shadows. 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If </a:t>
            </a:r>
            <a:r>
              <a:rPr lang="en-US" b="1" dirty="0">
                <a:solidFill>
                  <a:schemeClr val="bg1"/>
                </a:solidFill>
              </a:rPr>
              <a:t>you trade your authenticity for safety, you may experience the following: anxiety,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depression</a:t>
            </a:r>
            <a:r>
              <a:rPr lang="en-US" b="1" dirty="0">
                <a:solidFill>
                  <a:schemeClr val="bg1"/>
                </a:solidFill>
              </a:rPr>
              <a:t>, eating disorders, addiction, rage, blame, resentment, and inexplicable grief.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13:1-14:28)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/>
          <a:stretch/>
        </p:blipFill>
        <p:spPr>
          <a:xfrm>
            <a:off x="0" y="1062209"/>
            <a:ext cx="9144000" cy="57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13:1-14:28)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/>
          <a:stretch/>
        </p:blipFill>
        <p:spPr>
          <a:xfrm>
            <a:off x="-1" y="3639367"/>
            <a:ext cx="5078027" cy="32186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178" y="1264024"/>
            <a:ext cx="8689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Commission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</a:t>
            </a:r>
            <a:r>
              <a:rPr lang="en-US" dirty="0">
                <a:solidFill>
                  <a:schemeClr val="bg1"/>
                </a:solidFill>
              </a:rPr>
              <a:t>On or around this time, Paul had an unusual experience that he writes about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Corinthians 12:2-10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He describes that 12 years earlier (around 42 or 43 AD), he was caught up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heaven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He was then given a thorn in the flesh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This </a:t>
            </a:r>
            <a:r>
              <a:rPr lang="en-US" dirty="0">
                <a:solidFill>
                  <a:schemeClr val="bg1"/>
                </a:solidFill>
              </a:rPr>
              <a:t>would have happened either just before or during his call to </a:t>
            </a:r>
            <a:r>
              <a:rPr lang="en-US" dirty="0" smtClean="0">
                <a:solidFill>
                  <a:schemeClr val="bg1"/>
                </a:solidFill>
              </a:rPr>
              <a:t>evangelize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WHY all of this, now? How does the reaction of Saul and Herod differ?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7741" y="4463853"/>
            <a:ext cx="38452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Is there a link between great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faith/abilities and the thorn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the flesh we may be asked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to bear?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13:1-14:28)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178" y="1136008"/>
            <a:ext cx="88376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Note the wide range of leaders at Antioch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Barnabas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... full of compassion and encouragement </a:t>
            </a:r>
            <a:r>
              <a:rPr lang="en-US" dirty="0" smtClean="0">
                <a:solidFill>
                  <a:schemeClr val="bg1"/>
                </a:solidFill>
              </a:rPr>
              <a:t>(a </a:t>
            </a:r>
            <a:r>
              <a:rPr lang="en-US" dirty="0">
                <a:solidFill>
                  <a:schemeClr val="bg1"/>
                </a:solidFill>
              </a:rPr>
              <a:t>people person), also a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Levite </a:t>
            </a:r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smtClean="0">
                <a:solidFill>
                  <a:schemeClr val="bg1"/>
                </a:solidFill>
              </a:rPr>
              <a:t>Cyprus </a:t>
            </a:r>
            <a:r>
              <a:rPr lang="en-US" dirty="0">
                <a:solidFill>
                  <a:schemeClr val="bg1"/>
                </a:solidFill>
              </a:rPr>
              <a:t>(Acts 4:36)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Simeon </a:t>
            </a:r>
            <a:r>
              <a:rPr lang="en-US" dirty="0">
                <a:solidFill>
                  <a:srgbClr val="FF0000"/>
                </a:solidFill>
              </a:rPr>
              <a:t>called Niger </a:t>
            </a:r>
            <a:r>
              <a:rPr lang="en-US" dirty="0">
                <a:solidFill>
                  <a:schemeClr val="bg1"/>
                </a:solidFill>
              </a:rPr>
              <a:t>(black) ... of dissimilar ethnic origin (possibly Simon of Cyrene)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Lucius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... from North Africa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Manaen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...rich and influential, well connected (this Herod [Antipas] was the one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who </a:t>
            </a:r>
            <a:r>
              <a:rPr lang="en-US" dirty="0">
                <a:solidFill>
                  <a:schemeClr val="bg1"/>
                </a:solidFill>
              </a:rPr>
              <a:t>put John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Baptist to death ... see also Luke 8:3 for Joanna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- Ironic … two friends … one beheads and one heads up …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Saul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... highly trained and intelligent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428" y="3920297"/>
            <a:ext cx="5093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“we will probably have to pay a price for devoting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our </a:t>
            </a:r>
            <a:r>
              <a:rPr lang="en-US" dirty="0">
                <a:solidFill>
                  <a:schemeClr val="bg1"/>
                </a:solidFill>
              </a:rPr>
              <a:t>lives to building the kingdom of God. Jesus did.”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―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Bill Hybels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Courageous Leadership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9428" y="5020236"/>
            <a:ext cx="5348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“You're a leader. It's your job to keep your passion hot.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 </a:t>
            </a:r>
            <a:r>
              <a:rPr lang="en-US" dirty="0">
                <a:solidFill>
                  <a:schemeClr val="bg1"/>
                </a:solidFill>
              </a:rPr>
              <a:t>whatever you have to do, read whatever you have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read, go wherever you have to go to stay fired up.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don't apologize to anybody. ”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―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Bill Hybels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Courageous Leadership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5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13:1-14:28)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574" y="971218"/>
            <a:ext cx="75433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Questions </a:t>
            </a:r>
            <a:r>
              <a:rPr lang="en-US" dirty="0">
                <a:solidFill>
                  <a:schemeClr val="bg1"/>
                </a:solidFill>
              </a:rPr>
              <a:t>About This Passage: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) How do you think that the Spirit revealed it to the church?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 What was the purpose of prayer and fasting?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) Why did they fast and pray AGAIN after the call?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) Why did they lay hands on these two?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) Does it bother you that they went without clear directions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(</a:t>
            </a:r>
            <a:r>
              <a:rPr lang="en-US" dirty="0">
                <a:solidFill>
                  <a:schemeClr val="bg1"/>
                </a:solidFill>
              </a:rPr>
              <a:t>not unlike Abraham)?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) Is there a healthy balance with the Spirit direction individuals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     the </a:t>
            </a:r>
            <a:r>
              <a:rPr lang="en-US" dirty="0">
                <a:solidFill>
                  <a:schemeClr val="bg1"/>
                </a:solidFill>
              </a:rPr>
              <a:t>church </a:t>
            </a:r>
            <a:r>
              <a:rPr lang="en-US" dirty="0" smtClean="0">
                <a:solidFill>
                  <a:schemeClr val="bg1"/>
                </a:solidFill>
              </a:rPr>
              <a:t>together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0706"/>
            <a:ext cx="9144000" cy="32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13:1-14:28)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74" y="952268"/>
            <a:ext cx="609378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 Cyprus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- Why here? Perhaps because Barnabas was from this island?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- Why was John Mark such a valuable asset? Was he an eye witness to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Jesus?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- Was Paul in the right to use such strong language describing </a:t>
            </a:r>
            <a:r>
              <a:rPr lang="en-US" sz="1400" dirty="0" err="1" smtClean="0">
                <a:solidFill>
                  <a:schemeClr val="bg1"/>
                </a:solidFill>
              </a:rPr>
              <a:t>Elymas</a:t>
            </a:r>
            <a:r>
              <a:rPr lang="en-US" sz="1400" dirty="0" smtClean="0">
                <a:solidFill>
                  <a:schemeClr val="bg1"/>
                </a:solidFill>
              </a:rPr>
              <a:t>?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- Leaders are often admired from a distance. This is likely true of Paul.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Note in 2Timothy 4:16, all had abandoned him. When you serve, it may be alone,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but today Paul is recognized as one of the great leaders of the world.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In the messy middle of your story …. You will not likely see the hand of God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as clearly as you want to. It does not mean He is not there.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976" y="1107986"/>
            <a:ext cx="3180170" cy="1492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1281"/>
            <a:ext cx="7149336" cy="2876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932" y="2933494"/>
            <a:ext cx="3091134" cy="24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8577"/>
            <a:ext cx="6134470" cy="4079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13:1-14:28)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1176479"/>
            <a:ext cx="8211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Paul too was blind for a season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- would it have the same effect on </a:t>
            </a:r>
            <a:r>
              <a:rPr lang="en-US" sz="3600" dirty="0" err="1" smtClean="0">
                <a:solidFill>
                  <a:schemeClr val="bg1"/>
                </a:solidFill>
              </a:rPr>
              <a:t>Elymas</a:t>
            </a:r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2552" y="3987291"/>
            <a:ext cx="1609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Why?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7625"/>
            <a:ext cx="6000750" cy="3000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13:13)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783867"/>
            <a:ext cx="3500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John Mark quits</a:t>
            </a:r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- was this a good thing?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When is it right to quit?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Are some goals to be abandoned?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9837" y="1186043"/>
            <a:ext cx="4517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Jacob was blessed because he would not stop </a:t>
            </a:r>
            <a:endParaRPr lang="en-US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wrestling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with God (Genesis 32:26)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3769" y="2097196"/>
            <a:ext cx="635507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2Timothy 2:3  </a:t>
            </a:r>
            <a:r>
              <a:rPr lang="en-US" sz="1400" dirty="0">
                <a:solidFill>
                  <a:schemeClr val="bg1"/>
                </a:solidFill>
              </a:rPr>
              <a:t>Endure hardship with us like a good soldier of Christ Jesus.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4  No-one serving as a soldier gets involved in civilian affairs—he wants to please his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commanding </a:t>
            </a:r>
            <a:r>
              <a:rPr lang="en-US" sz="1400" dirty="0">
                <a:solidFill>
                  <a:schemeClr val="bg1"/>
                </a:solidFill>
              </a:rPr>
              <a:t>officer.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5  Similarly, if anyone competes as an athlete, he does not receive the victor’s crown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unless </a:t>
            </a:r>
            <a:r>
              <a:rPr lang="en-US" sz="1400" dirty="0">
                <a:solidFill>
                  <a:schemeClr val="bg1"/>
                </a:solidFill>
              </a:rPr>
              <a:t>he competes according to the rules.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6  The hardworking farmer should be the first to receive a share of the crops.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7  Reflect on what I am saying, for the Lord will give you insight into all this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4891" y="4852721"/>
            <a:ext cx="2821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Do I hold a grudge against</a:t>
            </a: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those who have quit on me?</a:t>
            </a:r>
          </a:p>
        </p:txBody>
      </p:sp>
    </p:spTree>
    <p:extLst>
      <p:ext uri="{BB962C8B-B14F-4D97-AF65-F5344CB8AC3E}">
        <p14:creationId xmlns:p14="http://schemas.microsoft.com/office/powerpoint/2010/main" val="1565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374084"/>
            <a:ext cx="4748169" cy="44839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13:13)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863" y="1286402"/>
            <a:ext cx="557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things need to be ended. How do you know which?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178" y="824737"/>
            <a:ext cx="377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Being Careful About Quitting</a:t>
            </a:r>
            <a:endParaRPr lang="en-US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832" y="1772073"/>
            <a:ext cx="516282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The people we admire most, all faced adversity.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Count the cost very carefully. What do you lose?</a:t>
            </a: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What do you gain? Short term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rs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. long term?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Quitting does not often develop character.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It is not glamorous.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Satisfaction, advancement and fulfillment are seldom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chieved by simply starting over.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Quitting points are not as solid as they seem to be. </a:t>
            </a: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They are just painful. 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Important vision has a high price tag. If God births it,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 is a valuable, holy experience. Keep your clarity.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802" y="4028804"/>
            <a:ext cx="2491789" cy="27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13:14-52)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809" y="948461"/>
            <a:ext cx="88932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 Note that Barnabas is not even mentioned in this passage. What does this communicate?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Antioch was about 3600 feet above sea level. Quite a mountain climb!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Sergius</a:t>
            </a:r>
            <a:r>
              <a:rPr lang="en-US" dirty="0">
                <a:solidFill>
                  <a:schemeClr val="bg1"/>
                </a:solidFill>
              </a:rPr>
              <a:t> Paulus may have been the first of six successive senators named Lucius </a:t>
            </a:r>
            <a:r>
              <a:rPr lang="en-US" dirty="0" err="1">
                <a:solidFill>
                  <a:schemeClr val="bg1"/>
                </a:solidFill>
              </a:rPr>
              <a:t>Sergius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Paullus</a:t>
            </a:r>
            <a:r>
              <a:rPr lang="en-US" dirty="0">
                <a:solidFill>
                  <a:schemeClr val="bg1"/>
                </a:solidFill>
              </a:rPr>
              <a:t>, of Antioch, </a:t>
            </a:r>
            <a:r>
              <a:rPr lang="en-US" dirty="0" smtClean="0">
                <a:solidFill>
                  <a:schemeClr val="bg1"/>
                </a:solidFill>
              </a:rPr>
              <a:t>Pisidia.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Paul preaches here due to some form of illness (see Galatian 4:12-15)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ENCOURAGERS HAND OVER leadership. It must not have been easy for Barnabas to hand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leadership </a:t>
            </a:r>
            <a:r>
              <a:rPr lang="en-US" dirty="0">
                <a:solidFill>
                  <a:schemeClr val="bg1"/>
                </a:solidFill>
              </a:rPr>
              <a:t>over to Paul. </a:t>
            </a:r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>
                <a:solidFill>
                  <a:schemeClr val="bg1"/>
                </a:solidFill>
              </a:rPr>
              <a:t>was in some ways his trainee. Barnabas was probably physically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older </a:t>
            </a:r>
            <a:r>
              <a:rPr lang="en-US" dirty="0">
                <a:solidFill>
                  <a:schemeClr val="bg1"/>
                </a:solidFill>
              </a:rPr>
              <a:t>than Paul — and certainly older spiritually. 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was also probably more distinguished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looking</a:t>
            </a:r>
            <a:r>
              <a:rPr lang="en-US" dirty="0">
                <a:solidFill>
                  <a:schemeClr val="bg1"/>
                </a:solidFill>
              </a:rPr>
              <a:t>, for later the people of </a:t>
            </a:r>
            <a:r>
              <a:rPr lang="en-US" dirty="0" err="1">
                <a:solidFill>
                  <a:schemeClr val="bg1"/>
                </a:solidFill>
              </a:rPr>
              <a:t>Lystra</a:t>
            </a:r>
            <a:r>
              <a:rPr lang="en-US" dirty="0">
                <a:solidFill>
                  <a:schemeClr val="bg1"/>
                </a:solidFill>
              </a:rPr>
              <a:t> called Barnabas Zeus, the chief </a:t>
            </a:r>
            <a:r>
              <a:rPr lang="en-US" dirty="0" smtClean="0">
                <a:solidFill>
                  <a:schemeClr val="bg1"/>
                </a:solidFill>
              </a:rPr>
              <a:t>Greek </a:t>
            </a:r>
            <a:r>
              <a:rPr lang="en-US" dirty="0">
                <a:solidFill>
                  <a:schemeClr val="bg1"/>
                </a:solidFill>
              </a:rPr>
              <a:t>god, and Paul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Hermes</a:t>
            </a:r>
            <a:r>
              <a:rPr lang="en-US" dirty="0">
                <a:solidFill>
                  <a:schemeClr val="bg1"/>
                </a:solidFill>
              </a:rPr>
              <a:t>, the spokesman of the god (14:12).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528" y="4103732"/>
            <a:ext cx="3972187" cy="26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896" y="885526"/>
            <a:ext cx="854765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ACTS 11:19 - 16:6	THE GOSPEL ADVANCES INTO SYRIA AND TURKEY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11:19-30		The first Gentile Church at Antioch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12		James is killed, Peter imprisoned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	Further Study: Prayer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13, 14		Missionary Journey 1: Paul and Barnabas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Cyprus, </a:t>
            </a:r>
            <a:r>
              <a:rPr lang="en-US" dirty="0" err="1" smtClean="0">
                <a:solidFill>
                  <a:schemeClr val="bg1"/>
                </a:solidFill>
              </a:rPr>
              <a:t>Perga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Pisidian</a:t>
            </a:r>
            <a:r>
              <a:rPr lang="en-US" dirty="0" smtClean="0">
                <a:solidFill>
                  <a:schemeClr val="bg1"/>
                </a:solidFill>
              </a:rPr>
              <a:t> Antioch,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</a:t>
            </a:r>
            <a:r>
              <a:rPr lang="en-US" dirty="0" err="1" smtClean="0">
                <a:solidFill>
                  <a:schemeClr val="bg1"/>
                </a:solidFill>
              </a:rPr>
              <a:t>Iconium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Lystra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Derbe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				Further Study: Fasting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15:1-35		The Council at Jerusalem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ACTS 16:6 - 19:41	PAUL TAKES THE GOSPEL TO EUROPE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15:36 - 19:41	Missionary Journey 2 : Paul and Silas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					- Philippi, Thyatira, Thessalonica, </a:t>
            </a:r>
            <a:r>
              <a:rPr lang="en-US" dirty="0" err="1" smtClean="0">
                <a:solidFill>
                  <a:schemeClr val="bg1"/>
                </a:solidFill>
              </a:rPr>
              <a:t>Beroea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	Athens, Corinth, Ephesus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	Further Study: Gifts of the Spirit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What is spiritual warfare?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	- Third missionary journey</a:t>
            </a:r>
          </a:p>
        </p:txBody>
      </p:sp>
    </p:spTree>
    <p:extLst>
      <p:ext uri="{BB962C8B-B14F-4D97-AF65-F5344CB8AC3E}">
        <p14:creationId xmlns:p14="http://schemas.microsoft.com/office/powerpoint/2010/main" val="27110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13:14-52)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6930" y="6451639"/>
            <a:ext cx="1981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Ruins of </a:t>
            </a:r>
            <a:r>
              <a:rPr lang="en-US" sz="1400" dirty="0" err="1" smtClean="0">
                <a:solidFill>
                  <a:schemeClr val="bg1"/>
                </a:solidFill>
              </a:rPr>
              <a:t>Pisidian</a:t>
            </a:r>
            <a:r>
              <a:rPr lang="en-US" sz="1400" dirty="0" smtClean="0">
                <a:solidFill>
                  <a:schemeClr val="bg1"/>
                </a:solidFill>
              </a:rPr>
              <a:t> Antioch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6043"/>
            <a:ext cx="4890783" cy="3668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61" y="1134523"/>
            <a:ext cx="3810000" cy="2533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2571" y="980500"/>
            <a:ext cx="36797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Temple of Augustus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As Augustus was regarded as the city’s </a:t>
            </a:r>
            <a:r>
              <a:rPr lang="en-US" sz="1400" dirty="0" smtClean="0">
                <a:solidFill>
                  <a:schemeClr val="bg1"/>
                </a:solidFill>
              </a:rPr>
              <a:t>founder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this </a:t>
            </a:r>
            <a:r>
              <a:rPr lang="en-US" sz="1400" dirty="0">
                <a:solidFill>
                  <a:schemeClr val="bg1"/>
                </a:solidFill>
              </a:rPr>
              <a:t>temple dedicated to him was built after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2 </a:t>
            </a:r>
            <a:r>
              <a:rPr lang="en-US" sz="1400" dirty="0">
                <a:solidFill>
                  <a:schemeClr val="bg1"/>
                </a:solidFill>
              </a:rPr>
              <a:t>BC and became the focal point of the city.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This podium temple was constructed in front of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a </a:t>
            </a:r>
            <a:r>
              <a:rPr lang="en-US" sz="1400" dirty="0">
                <a:solidFill>
                  <a:schemeClr val="bg1"/>
                </a:solidFill>
              </a:rPr>
              <a:t>two-story semi-circular portico and adjacent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to </a:t>
            </a:r>
            <a:r>
              <a:rPr lang="en-US" sz="1400" dirty="0">
                <a:solidFill>
                  <a:schemeClr val="bg1"/>
                </a:solidFill>
              </a:rPr>
              <a:t>a large colonnaded courtyard</a:t>
            </a:r>
          </a:p>
        </p:txBody>
      </p:sp>
    </p:spTree>
    <p:extLst>
      <p:ext uri="{BB962C8B-B14F-4D97-AF65-F5344CB8AC3E}">
        <p14:creationId xmlns:p14="http://schemas.microsoft.com/office/powerpoint/2010/main" val="14322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13:14-52)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87" y="1068584"/>
            <a:ext cx="3405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Church Of St. Paul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Possible location of the Jewish Synagogue …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9333"/>
            <a:ext cx="6891556" cy="51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14:1-19)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501" y="834279"/>
            <a:ext cx="87804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Had a meeting with a former students this week. He had just gone through an in-depth study of Acts,</a:t>
            </a:r>
          </a:p>
          <a:p>
            <a:r>
              <a:rPr lang="en-US" sz="1600" dirty="0">
                <a:solidFill>
                  <a:schemeClr val="bg1"/>
                </a:solidFill>
              </a:rPr>
              <a:t>l</a:t>
            </a:r>
            <a:r>
              <a:rPr lang="en-US" sz="1600" dirty="0" smtClean="0">
                <a:solidFill>
                  <a:schemeClr val="bg1"/>
                </a:solidFill>
              </a:rPr>
              <a:t>ooking for times that Jesus is proclaimed as God during preaching. He is not. This was a second century</a:t>
            </a:r>
          </a:p>
          <a:p>
            <a:r>
              <a:rPr lang="en-US" sz="1600" dirty="0">
                <a:solidFill>
                  <a:schemeClr val="bg1"/>
                </a:solidFill>
              </a:rPr>
              <a:t>d</a:t>
            </a:r>
            <a:r>
              <a:rPr lang="en-US" sz="1600" dirty="0" smtClean="0">
                <a:solidFill>
                  <a:schemeClr val="bg1"/>
                </a:solidFill>
              </a:rPr>
              <a:t>octrine that was debated and discussed and finally agreed upon.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Does this bother you? What happens to you when your pre-conceived notions are challenged?  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2650"/>
            <a:ext cx="3810000" cy="4705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05" y="2152650"/>
            <a:ext cx="472899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14:1-19)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78" y="903762"/>
            <a:ext cx="83438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 Peter …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1:1-2	We are strangers  …. No land, no passport … no roots … we should expect to be outside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2:4-8	Our stone is rejected by people … as are we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We are living stones … the Spirit is in us. We are joined together into a temple , also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where the Spirit dwells. We are priests! We have a Law. We have a Promised Land.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750"/>
            <a:ext cx="6096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2250"/>
            <a:ext cx="5078518" cy="2321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14:1-19)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78" y="903762"/>
            <a:ext cx="83007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 overarching theme of the book of Acts …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our message will be both received and rejected.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presentation must be balanced between the revealed Truth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of the holiness of God and the incredible grace poured out on us.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results must lie upon Him who has called us.  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811"/>
            <a:ext cx="5078518" cy="2398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1293" y="4380479"/>
            <a:ext cx="35263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similarities here to Acts 3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Both crippled from birth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Apostles "looked" upon each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Both had faith to be healed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Both </a:t>
            </a:r>
            <a:r>
              <a:rPr lang="en-US" dirty="0" err="1" smtClean="0">
                <a:solidFill>
                  <a:schemeClr val="bg1"/>
                </a:solidFill>
              </a:rPr>
              <a:t>lept</a:t>
            </a:r>
            <a:r>
              <a:rPr lang="en-US" dirty="0" smtClean="0">
                <a:solidFill>
                  <a:schemeClr val="bg1"/>
                </a:solidFill>
              </a:rPr>
              <a:t> up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Both messages gave glory to God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14:1-19)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78" y="903762"/>
            <a:ext cx="5396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Does the Gospel of Christ always unite?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Does unity mean conformity?</a:t>
            </a:r>
          </a:p>
          <a:p>
            <a:r>
              <a:rPr lang="en-US" sz="2400" dirty="0">
                <a:solidFill>
                  <a:schemeClr val="bg1"/>
                </a:solidFill>
              </a:rPr>
              <a:t>Is there such a thing as an ungodly unity?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0"/>
            <a:ext cx="5212497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7256" y="2253436"/>
            <a:ext cx="6545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was wrong with Babel?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Does unity come when forced?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What is the unifying impetus?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What should be given up for the sake of unity and what should not?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78" y="903762"/>
            <a:ext cx="4586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Zeus = the chief god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Hermas = the patron god of orators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0688"/>
            <a:ext cx="4312871" cy="496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6435" y="2146062"/>
            <a:ext cx="4301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Note the opposite reaction here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as opposed to that of Herod.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Our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apostles refuse to take credit for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anything.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6435" y="4374344"/>
            <a:ext cx="4287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Are there pagan stories in our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culture that we believe strongly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enough to influence our reaction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to the Gospel?</a:t>
            </a:r>
          </a:p>
        </p:txBody>
      </p:sp>
    </p:spTree>
    <p:extLst>
      <p:ext uri="{BB962C8B-B14F-4D97-AF65-F5344CB8AC3E}">
        <p14:creationId xmlns:p14="http://schemas.microsoft.com/office/powerpoint/2010/main" val="130658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14741" y="288533"/>
            <a:ext cx="26977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Lystra</a:t>
            </a:r>
          </a:p>
        </p:txBody>
      </p:sp>
      <p:sp>
        <p:nvSpPr>
          <p:cNvPr id="11" name="Rectangle 10"/>
          <p:cNvSpPr/>
          <p:nvPr/>
        </p:nvSpPr>
        <p:spPr>
          <a:xfrm rot="1318674">
            <a:off x="-189742" y="4580178"/>
            <a:ext cx="2857500" cy="1984187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bg1">
                <a:alpha val="35000"/>
              </a:schemeClr>
            </a:glo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6983413" cy="46609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2108">
            <a:off x="353349" y="706743"/>
            <a:ext cx="3785902" cy="2549097"/>
          </a:xfrm>
          <a:prstGeom prst="rect">
            <a:avLst/>
          </a:prstGeom>
          <a:noFill/>
          <a:ln>
            <a:noFill/>
          </a:ln>
          <a:effectLst>
            <a:outerShdw blurRad="457200" dist="215900" dir="2700000" sx="95000" sy="95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rved Down Arrow 8"/>
          <p:cNvSpPr/>
          <p:nvPr/>
        </p:nvSpPr>
        <p:spPr>
          <a:xfrm rot="1948656">
            <a:off x="2878961" y="1189180"/>
            <a:ext cx="2696962" cy="1161610"/>
          </a:xfrm>
          <a:prstGeom prst="curvedDownArrow">
            <a:avLst/>
          </a:prstGeom>
          <a:solidFill>
            <a:srgbClr val="C00000">
              <a:alpha val="32000"/>
            </a:srgb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6200" y="288533"/>
            <a:ext cx="1344613" cy="1600200"/>
          </a:xfrm>
          <a:prstGeom prst="rect">
            <a:avLst/>
          </a:prstGeom>
          <a:blipFill dpi="0" rotWithShape="1">
            <a:blip r:embed="rId6">
              <a:alphaModFix amt="28000"/>
            </a:blip>
            <a:srcRect/>
            <a:stretch>
              <a:fillRect/>
            </a:stretch>
          </a:blipFill>
          <a:effectLst>
            <a:glow>
              <a:schemeClr val="accent1">
                <a:alpha val="55000"/>
              </a:schemeClr>
            </a:glow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4586" y="1752600"/>
            <a:ext cx="533400" cy="60960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14:21-28)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78" y="872939"/>
            <a:ext cx="8916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did they retrace their route instead of carrying on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east and south?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Why the mention of hardship in verse 22? (Gr. </a:t>
            </a:r>
            <a:r>
              <a:rPr lang="en-US" sz="2400" i="1" dirty="0" err="1" smtClean="0">
                <a:solidFill>
                  <a:schemeClr val="bg1"/>
                </a:solidFill>
              </a:rPr>
              <a:t>pollon</a:t>
            </a:r>
            <a:r>
              <a:rPr lang="en-US" sz="2400" dirty="0" smtClean="0">
                <a:solidFill>
                  <a:schemeClr val="bg1"/>
                </a:solidFill>
              </a:rPr>
              <a:t> … quality or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				            kinds, not quantity)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893"/>
            <a:ext cx="6565187" cy="43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First Missionary Journey (Acts 14:21-28)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145" y="784591"/>
            <a:ext cx="59624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Strengthens?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	1) Personal involvement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2) Perseverance in the faith … stay true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3) Proper understanding of trials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4) Well trained leadership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25186"/>
            <a:ext cx="4710418" cy="35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896" y="885526"/>
            <a:ext cx="85476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ACTS 20 - 28		PAUL’S JOURNEY TO ROME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20: 1-16	Paul sets out for Jerusalem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20:17 - 21:14	Paul with the Ephesian Elders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21:15 - 23:35	Paul is arrested in Jerusalem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24		The defense before Felix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25:1-12		The defense before Festus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25:13 - 26:32	The defense before Agrippa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				27, 28		Paul’s boat trip, shipwreck,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arrival at Rome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		Further Study: Angelic realms</a:t>
            </a:r>
          </a:p>
        </p:txBody>
      </p:sp>
    </p:spTree>
    <p:extLst>
      <p:ext uri="{BB962C8B-B14F-4D97-AF65-F5344CB8AC3E}">
        <p14:creationId xmlns:p14="http://schemas.microsoft.com/office/powerpoint/2010/main" val="9943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The Jerusalem Council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503" y="956565"/>
            <a:ext cx="674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When the church is divided … when leaders disagree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7657"/>
            <a:ext cx="4065515" cy="2710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284" y="4135174"/>
            <a:ext cx="4026716" cy="2680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1206"/>
            <a:ext cx="4027471" cy="2243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9246"/>
          <a:stretch/>
        </p:blipFill>
        <p:spPr>
          <a:xfrm>
            <a:off x="5128660" y="1741206"/>
            <a:ext cx="4015340" cy="21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The Jerusalem Council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058" y="983997"/>
            <a:ext cx="8966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The council took place around 49AD.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The church met to discuss this issue. It was not swept away!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Remember that Peter had earlier been rebuked by Paul. Now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   He stands together with him. Huge growth for Peter!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    The salvation issues are dealt with AND THEN the fellowship issues!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5137"/>
            <a:ext cx="4935073" cy="33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The Jerusalem Council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103" y="787481"/>
            <a:ext cx="8038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Table fellowship is an important component to Christian fellowship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To remain clean w.r.t. dietary laws was important to the Jewish believers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Should they fellowship together?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What about kosher foods?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6354" y="4126230"/>
            <a:ext cx="3278124" cy="2185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9720" y="4125468"/>
            <a:ext cx="3273552" cy="2182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77" y="3581399"/>
            <a:ext cx="4916423" cy="3277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7248" y="2254456"/>
            <a:ext cx="5384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Abstain from foods offered to idols.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Abstain from sexual immorality.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Abstain from meat of strangled animals.  (Deut. 14:21)?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Abstain from blood.</a:t>
            </a:r>
          </a:p>
        </p:txBody>
      </p:sp>
      <p:sp>
        <p:nvSpPr>
          <p:cNvPr id="8" name="Left Brace 7"/>
          <p:cNvSpPr/>
          <p:nvPr/>
        </p:nvSpPr>
        <p:spPr>
          <a:xfrm>
            <a:off x="2697480" y="2243666"/>
            <a:ext cx="429768" cy="12219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4088" y="2669955"/>
            <a:ext cx="19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Cultic Defilement?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2875" y="1741588"/>
            <a:ext cx="367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Why no decree for Jewish Christians?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685032"/>
            <a:ext cx="4416552" cy="31729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The Jerusalem Council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807" y="543878"/>
            <a:ext cx="894988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Gentiles without synagogue background were coming into the church.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Their single greatest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instructional need would be to avoid paganism or syncretism.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decree lists four things demonstrably associated with pagan cults as well as with Jewish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sensitivities. The words have other associations, too, but pagan cultic associations are 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viable option.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decree is presented as easy to comply with, not a burden, something the gentiles may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have already been in compliance with.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James says the decree is needed because he did not want to hinder gentile conversions,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 he implied that synagogue preaching would. The decree is much less than synagogues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taught and much less than Pharisee Christians would observe.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decree is given in answer to people who taught that gentiles had to keep the law of Moses.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 implies that the decree is not based on the law of Moses. It does not perpetuate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ritualistic laws for either Jews or gentiles.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 theory explains why all gentiles needed to comply with the decree, whether they lived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near Jews or not, and why there was no decree for Jewish Christians.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68" y="4640225"/>
            <a:ext cx="3093720" cy="2153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391" y="4754850"/>
            <a:ext cx="23812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529584"/>
            <a:ext cx="5824728" cy="3328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The Jerusalem Council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3671" y="5039643"/>
            <a:ext cx="2182028" cy="1454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5852" y="5033010"/>
            <a:ext cx="2189988" cy="1459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2" y="4665473"/>
            <a:ext cx="3288791" cy="2192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0296" y="1506553"/>
            <a:ext cx="42282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Abstain from foods offered to idols.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Abstain from meat of strangled animals.  (Deut. 14:21)?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Abstain from blood.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Abstain from sexual immorality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857" y="1006633"/>
            <a:ext cx="367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Why no decree for Jewish Christians?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144770" y="1402882"/>
            <a:ext cx="347471" cy="13768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88187" y="1906663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Different from the rest?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1865376" y="1572768"/>
            <a:ext cx="155448" cy="5185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1865376" y="2314338"/>
            <a:ext cx="174693" cy="40010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1836" y="2375892"/>
            <a:ext cx="1564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Binding on Christians?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35" y="1687320"/>
            <a:ext cx="183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Not Binding on Christians?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178" y="3497364"/>
            <a:ext cx="8191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This may be a specific reference to Lev. 18 (marriages among relatives) [Bruce]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This may be a general reminder to Gentiles, in light of the lax views of sexuality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It may reference specific activities that took place in cultic religions around them. 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135" y="2960717"/>
            <a:ext cx="777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The purpose of this decree seemed aimed at ensuring that Jewish Christians could partake in Christian feasts along side of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their Gentile brothers and sisters.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685032"/>
            <a:ext cx="4416552" cy="31729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The Jerusalem Council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614" y="869490"/>
            <a:ext cx="666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WHAT? 6-7 years later in 1Corinth. 8?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WHAT? 8 years later in Romans 14?</a:t>
            </a:r>
          </a:p>
          <a:p>
            <a:r>
              <a:rPr lang="en-US" dirty="0">
                <a:solidFill>
                  <a:srgbClr val="FF0000"/>
                </a:solidFill>
              </a:rPr>
              <a:t>To cap this entire teaching, what </a:t>
            </a:r>
            <a:r>
              <a:rPr lang="en-US" dirty="0" smtClean="0">
                <a:solidFill>
                  <a:srgbClr val="FF0000"/>
                </a:solidFill>
              </a:rPr>
              <a:t>does </a:t>
            </a:r>
            <a:r>
              <a:rPr lang="en-US" dirty="0">
                <a:solidFill>
                  <a:srgbClr val="FF0000"/>
                </a:solidFill>
              </a:rPr>
              <a:t>it say of Paul that when he met </a:t>
            </a:r>
            <a:r>
              <a:rPr lang="en-US" dirty="0" smtClean="0">
                <a:solidFill>
                  <a:srgbClr val="FF0000"/>
                </a:solidFill>
              </a:rPr>
              <a:t>Timothy</a:t>
            </a:r>
            <a:r>
              <a:rPr lang="en-US" dirty="0">
                <a:solidFill>
                  <a:srgbClr val="FF0000"/>
                </a:solidFill>
              </a:rPr>
              <a:t>, he had him </a:t>
            </a:r>
            <a:r>
              <a:rPr lang="en-US" dirty="0" smtClean="0">
                <a:solidFill>
                  <a:srgbClr val="FF0000"/>
                </a:solidFill>
              </a:rPr>
              <a:t>circumcised</a:t>
            </a:r>
            <a:r>
              <a:rPr lang="en-US" dirty="0">
                <a:solidFill>
                  <a:srgbClr val="FF0000"/>
                </a:solidFill>
              </a:rPr>
              <a:t>? 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See Acts 16:3)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0" y="2987289"/>
            <a:ext cx="5803165" cy="387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784" y="2990088"/>
            <a:ext cx="5157216" cy="3867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614" y="2157823"/>
            <a:ext cx="81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Only one of the four commands we just studied are mentioned by Paul in his epistles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685032"/>
            <a:ext cx="4416552" cy="31729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0178" y="313046"/>
            <a:ext cx="6152334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Acts 15: Freedom To Self-Limit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25" y="1024199"/>
            <a:ext cx="883402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Did Paul and James disagree? Not really.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With the list from Jerusalem, we must remember that …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James did not speak to soteriology … rather the practicality of living together.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Christian maturity recognizes that I have many freedoms in Christ.  I am not bound by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the 613 laws of the Old Testament.  I AM bound by the NT laws of Christ.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Only one of the four commands we just studied are mentioned by Paul in his epistles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When Paul spoke of salvific doctrines, he proclaimed loudly that we were NOT saved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by keeping the laws of the OT. He knew that the three dietary commands were NOT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salvific … rather they represented a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Christian’s willingness to self-regulate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their freedom for the sake of others.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				See this in Romans 14:14, 1 Corinth. 8:4-13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1914"/>
            <a:ext cx="4745736" cy="29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Final Look At Barnabas …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50792"/>
            <a:ext cx="6781858" cy="2807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86" y="911471"/>
            <a:ext cx="89975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Acts 4:36		Generous, caring, encourager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9:27		Trusting, willing to forgive, acting as a bridge (a priest!)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11:22	Willing to forgo centuries of tradition by welcoming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Samaritans into the Church.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11:25	Willing to travel 100 miles to find Saul and bring him into ministry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11:30	A great reputation … trusted him with money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12:25	Willing to reach out to an untrusted nephew (Col. 4:10), give him a chance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13:1		Compare with 13:42 … willing to release the reigns of leadership to Saul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Gal. 2:13		Not above making a mistake!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Acts 15:37	Willing to stand with the underdog and give second chances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- Compare to 2Timothy 4:11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16:1-5)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7" y="847529"/>
            <a:ext cx="87347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>
                <a:solidFill>
                  <a:schemeClr val="bg1"/>
                </a:solidFill>
              </a:rPr>
              <a:t>Selects His Disciple ... </a:t>
            </a:r>
            <a:r>
              <a:rPr lang="en-US" dirty="0" smtClean="0">
                <a:solidFill>
                  <a:schemeClr val="bg1"/>
                </a:solidFill>
              </a:rPr>
              <a:t>Timothy … what </a:t>
            </a:r>
            <a:r>
              <a:rPr lang="en-US" dirty="0">
                <a:solidFill>
                  <a:schemeClr val="bg1"/>
                </a:solidFill>
              </a:rPr>
              <a:t>were the qualifications of this man?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) The parental difference was NOT an issue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) He was spoken well of by the brothers and sisters that knew him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) Willing to go with Paul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) Willing to suffer whatever (circumcision) it took for the Lord</a:t>
            </a:r>
          </a:p>
          <a:p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this in spite of the fact that it was a non-salvation issue!</a:t>
            </a:r>
          </a:p>
          <a:p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is it right to freely give up liberties for the Gospel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- There is often pain when identifying with people.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how have I taken a personal interest in </a:t>
            </a:r>
            <a:r>
              <a:rPr lang="en-US" dirty="0" err="1">
                <a:solidFill>
                  <a:schemeClr val="bg1"/>
                </a:solidFill>
              </a:rPr>
              <a:t>discipling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- though Paul </a:t>
            </a:r>
            <a:r>
              <a:rPr lang="en-US" dirty="0">
                <a:solidFill>
                  <a:schemeClr val="bg1"/>
                </a:solidFill>
              </a:rPr>
              <a:t>had a passion to develop churches, he was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also </a:t>
            </a:r>
            <a:r>
              <a:rPr lang="en-US" dirty="0">
                <a:solidFill>
                  <a:schemeClr val="bg1"/>
                </a:solidFill>
              </a:rPr>
              <a:t>still a </a:t>
            </a:r>
            <a:r>
              <a:rPr lang="en-US" dirty="0" smtClean="0">
                <a:solidFill>
                  <a:schemeClr val="bg1"/>
                </a:solidFill>
              </a:rPr>
              <a:t>pastor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916"/>
          <a:stretch/>
        </p:blipFill>
        <p:spPr>
          <a:xfrm>
            <a:off x="11697" y="4077996"/>
            <a:ext cx="5547855" cy="278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15:36-18:22)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2"/>
          <a:stretch/>
        </p:blipFill>
        <p:spPr>
          <a:xfrm>
            <a:off x="0" y="844958"/>
            <a:ext cx="8606118" cy="60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532" y="559294"/>
            <a:ext cx="874566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chemeClr val="bg1"/>
                </a:solidFill>
              </a:rPr>
              <a:t>God's response to our questions 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Mark 10:35-40, 46-52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Our questions reveal much about our current condition of the heart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Christ always draws truth out …. with questions.  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38" y="3250551"/>
            <a:ext cx="4740676" cy="35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746" y="203318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Neapolis</a:t>
            </a:r>
            <a:r>
              <a:rPr lang="en-US" sz="2400" dirty="0" smtClean="0">
                <a:solidFill>
                  <a:schemeClr val="bg1"/>
                </a:solidFill>
              </a:rPr>
              <a:t> with a portion of the Via </a:t>
            </a:r>
            <a:r>
              <a:rPr lang="en-US" sz="2400" dirty="0" err="1" smtClean="0">
                <a:solidFill>
                  <a:schemeClr val="bg1"/>
                </a:solidFill>
              </a:rPr>
              <a:t>Egnatia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15:36-18:22)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8" y="774711"/>
            <a:ext cx="7307518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0338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16:6-10)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847529"/>
            <a:ext cx="87347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Determining The Will Of The Lord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God blocks the way ... </a:t>
            </a:r>
            <a:r>
              <a:rPr lang="en-US" dirty="0" smtClean="0">
                <a:solidFill>
                  <a:schemeClr val="bg1"/>
                </a:solidFill>
              </a:rPr>
              <a:t>south </a:t>
            </a:r>
            <a:r>
              <a:rPr lang="en-US" dirty="0">
                <a:solidFill>
                  <a:schemeClr val="bg1"/>
                </a:solidFill>
              </a:rPr>
              <a:t>west (to Asia), north (</a:t>
            </a:r>
            <a:r>
              <a:rPr lang="en-US" dirty="0" err="1">
                <a:solidFill>
                  <a:schemeClr val="bg1"/>
                </a:solidFill>
              </a:rPr>
              <a:t>Mysia</a:t>
            </a:r>
            <a:r>
              <a:rPr lang="en-US" dirty="0">
                <a:solidFill>
                  <a:schemeClr val="bg1"/>
                </a:solidFill>
              </a:rPr>
              <a:t>), east </a:t>
            </a:r>
            <a:r>
              <a:rPr lang="en-US" dirty="0" smtClean="0">
                <a:solidFill>
                  <a:schemeClr val="bg1"/>
                </a:solidFill>
              </a:rPr>
              <a:t>(where </a:t>
            </a:r>
            <a:r>
              <a:rPr lang="en-US" dirty="0">
                <a:solidFill>
                  <a:schemeClr val="bg1"/>
                </a:solidFill>
              </a:rPr>
              <a:t>they came from)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they tried going as far west as they could (Troas) and waited!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) In determining God’s will, don’t stop trying the logical paths!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) Be willing to see and accept when God closes a door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) If everything closes in front of you, wait and seek His face UNTIL He reveals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what </a:t>
            </a:r>
            <a:r>
              <a:rPr lang="en-US" dirty="0">
                <a:solidFill>
                  <a:schemeClr val="bg1"/>
                </a:solidFill>
              </a:rPr>
              <a:t>He wants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it is seldom difficult to discover God’s will (how many times in the Bible to people really wrestle with </a:t>
            </a:r>
            <a:r>
              <a:rPr lang="en-US" dirty="0" smtClean="0">
                <a:solidFill>
                  <a:schemeClr val="bg1"/>
                </a:solidFill>
              </a:rPr>
              <a:t>this</a:t>
            </a:r>
            <a:r>
              <a:rPr lang="en-US" dirty="0">
                <a:solidFill>
                  <a:schemeClr val="bg1"/>
                </a:solidFill>
              </a:rPr>
              <a:t>?)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there still a place for God speaking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through </a:t>
            </a:r>
            <a:r>
              <a:rPr lang="en-US" dirty="0">
                <a:solidFill>
                  <a:schemeClr val="bg1"/>
                </a:solidFill>
              </a:rPr>
              <a:t>dreams today?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Consider Joel 2:28, Acts 2:17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What </a:t>
            </a:r>
            <a:r>
              <a:rPr lang="en-US" dirty="0">
                <a:solidFill>
                  <a:schemeClr val="bg1"/>
                </a:solidFill>
              </a:rPr>
              <a:t>criteria do we use to </a:t>
            </a:r>
            <a:r>
              <a:rPr lang="en-US" dirty="0" smtClean="0">
                <a:solidFill>
                  <a:schemeClr val="bg1"/>
                </a:solidFill>
              </a:rPr>
              <a:t>determine </a:t>
            </a:r>
            <a:r>
              <a:rPr lang="en-US" dirty="0">
                <a:solidFill>
                  <a:schemeClr val="bg1"/>
                </a:solidFill>
              </a:rPr>
              <a:t>if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a </a:t>
            </a:r>
            <a:r>
              <a:rPr lang="en-US" dirty="0">
                <a:solidFill>
                  <a:schemeClr val="bg1"/>
                </a:solidFill>
              </a:rPr>
              <a:t>dream is of the Lord?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Consider </a:t>
            </a:r>
            <a:r>
              <a:rPr lang="en-US" dirty="0">
                <a:solidFill>
                  <a:schemeClr val="bg1"/>
                </a:solidFill>
              </a:rPr>
              <a:t>verse 10 (the word </a:t>
            </a: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concluding”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implies </a:t>
            </a:r>
            <a:r>
              <a:rPr lang="en-US" dirty="0">
                <a:solidFill>
                  <a:schemeClr val="bg1"/>
                </a:solidFill>
              </a:rPr>
              <a:t>discussion,  </a:t>
            </a:r>
            <a:r>
              <a:rPr lang="en-US" dirty="0" smtClean="0">
                <a:solidFill>
                  <a:schemeClr val="bg1"/>
                </a:solidFill>
              </a:rPr>
              <a:t>debate, CORPORATE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debate</a:t>
            </a:r>
            <a:r>
              <a:rPr lang="en-US" dirty="0">
                <a:solidFill>
                  <a:schemeClr val="bg1"/>
                </a:solidFill>
              </a:rPr>
              <a:t>!)</a:t>
            </a:r>
          </a:p>
          <a:p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624"/>
          <a:stretch/>
        </p:blipFill>
        <p:spPr>
          <a:xfrm>
            <a:off x="4345757" y="3443921"/>
            <a:ext cx="4660759" cy="33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0338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Questions In Philippi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8688"/>
            <a:ext cx="5491919" cy="3639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40" y="1005840"/>
            <a:ext cx="5224691" cy="3566160"/>
          </a:xfrm>
          <a:prstGeom prst="rect">
            <a:avLst/>
          </a:prstGeom>
          <a:effectLst>
            <a:outerShdw blurRad="76200" dist="38100" dir="8100000" sx="101000" sy="101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8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0338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Questions In Philippi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847529"/>
            <a:ext cx="8734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 Why was Paul hesitant to visit Lydia’s home?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Why did Paul wait so long before casting out the demon from the girl?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Why did Paul not demand his Roman rights WHILE he was being beaten and humiliated?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Why did NO OTHER prisoner run when the bonds were loosed?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Did Paul and Silas go back to jail after the night was over?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25" y="3250110"/>
            <a:ext cx="2674355" cy="3327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491" y="3250110"/>
            <a:ext cx="2222380" cy="3333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382" y="3250110"/>
            <a:ext cx="3464449" cy="33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0338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17:10-15)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847529"/>
            <a:ext cx="87347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Theology Of Evangelism …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i="1" dirty="0" smtClean="0">
                <a:solidFill>
                  <a:schemeClr val="bg1"/>
                </a:solidFill>
              </a:rPr>
              <a:t>reasoned</a:t>
            </a:r>
            <a:r>
              <a:rPr lang="en-US" dirty="0" smtClean="0">
                <a:solidFill>
                  <a:schemeClr val="bg1"/>
                </a:solidFill>
              </a:rPr>
              <a:t> in the synagogue … (verse 2) … to discuss … to correct misunderstanding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about the Gospel.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2) … explain … (verse 3) … to open up …. </a:t>
            </a:r>
          </a:p>
          <a:p>
            <a:r>
              <a:rPr lang="en-US" dirty="0">
                <a:solidFill>
                  <a:schemeClr val="bg1"/>
                </a:solidFill>
              </a:rPr>
              <a:t>3) … prove … (verse 3) … carefully answered questions posed to him, responded to their </a:t>
            </a:r>
            <a:r>
              <a:rPr lang="en-US" dirty="0" smtClean="0">
                <a:solidFill>
                  <a:schemeClr val="bg1"/>
                </a:solidFill>
              </a:rPr>
              <a:t>	objections</a:t>
            </a:r>
            <a:r>
              <a:rPr lang="en-US" dirty="0">
                <a:solidFill>
                  <a:schemeClr val="bg1"/>
                </a:solidFill>
              </a:rPr>
              <a:t>, and demonstrated the validity of his </a:t>
            </a:r>
            <a:r>
              <a:rPr lang="en-US" dirty="0" smtClean="0">
                <a:solidFill>
                  <a:schemeClr val="bg1"/>
                </a:solidFill>
              </a:rPr>
              <a:t>claims.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4) … to proclaim … to give a clear understand of the Gospel message</a:t>
            </a:r>
          </a:p>
          <a:p>
            <a:r>
              <a:rPr lang="en-US" dirty="0">
                <a:solidFill>
                  <a:schemeClr val="bg1"/>
                </a:solidFill>
              </a:rPr>
              <a:t>5) … to persuade … “to convince someone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to </a:t>
            </a:r>
            <a:r>
              <a:rPr lang="en-US" dirty="0">
                <a:solidFill>
                  <a:schemeClr val="bg1"/>
                </a:solidFill>
              </a:rPr>
              <a:t>believe something and to act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basis </a:t>
            </a:r>
            <a:r>
              <a:rPr lang="en-US" dirty="0">
                <a:solidFill>
                  <a:schemeClr val="bg1"/>
                </a:solidFill>
              </a:rPr>
              <a:t>of what 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recommended.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6) … joined … attached themselves to the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apostles and accepted what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came after that.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Biblical evangelism has these components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 its root.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 was torn from them (1Thess 2:17)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48" y="3259836"/>
            <a:ext cx="4797552" cy="359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30338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17)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774711"/>
            <a:ext cx="89138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Athens 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Epicurians</a:t>
            </a:r>
            <a:r>
              <a:rPr lang="en-US" dirty="0">
                <a:solidFill>
                  <a:schemeClr val="bg1"/>
                </a:solidFill>
              </a:rPr>
              <a:t> were “a philosophical school that valued pleasure (the absence of pain and disturbance) and disbelieved in the gods of ancient myths.”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“They were influential only in the educated upper classes, and their views about God were similar to deism (he was uninvolved in the universe and irrelevant).” </a:t>
            </a:r>
            <a:r>
              <a:rPr lang="en-US" dirty="0" smtClean="0">
                <a:solidFill>
                  <a:schemeClr val="bg1"/>
                </a:solidFill>
              </a:rPr>
              <a:t>Stoicism </a:t>
            </a:r>
            <a:r>
              <a:rPr lang="en-US" dirty="0">
                <a:solidFill>
                  <a:schemeClr val="bg1"/>
                </a:solidFill>
              </a:rPr>
              <a:t>was “the most popular form of Greek philosophy in Paul’s day. Although most people were not Stoics, many Stoic ideas were widely disseminated.” </a:t>
            </a:r>
            <a:r>
              <a:rPr lang="en-US" dirty="0" smtClean="0">
                <a:solidFill>
                  <a:schemeClr val="bg1"/>
                </a:solidFill>
              </a:rPr>
              <a:t>Though </a:t>
            </a:r>
            <a:r>
              <a:rPr lang="en-US" dirty="0">
                <a:solidFill>
                  <a:schemeClr val="bg1"/>
                </a:solidFill>
              </a:rPr>
              <a:t>they believed in a supreme God, it was in a </a:t>
            </a:r>
            <a:r>
              <a:rPr lang="en-US" dirty="0" smtClean="0">
                <a:solidFill>
                  <a:schemeClr val="bg1"/>
                </a:solidFill>
              </a:rPr>
              <a:t>pantheistic </a:t>
            </a:r>
            <a:r>
              <a:rPr lang="en-US" dirty="0">
                <a:solidFill>
                  <a:schemeClr val="bg1"/>
                </a:solidFill>
              </a:rPr>
              <a:t>way. </a:t>
            </a:r>
            <a:r>
              <a:rPr lang="en-US" dirty="0" smtClean="0">
                <a:solidFill>
                  <a:schemeClr val="bg1"/>
                </a:solidFill>
              </a:rPr>
              <a:t>					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3270408"/>
            <a:ext cx="5104733" cy="35875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3480" y="6027003"/>
            <a:ext cx="1714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Parthenon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 Built 447 BC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4084" y="3516236"/>
            <a:ext cx="3758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Stoics </a:t>
            </a:r>
            <a:r>
              <a:rPr lang="en-US" dirty="0" smtClean="0">
                <a:solidFill>
                  <a:schemeClr val="bg1"/>
                </a:solidFill>
              </a:rPr>
              <a:t>saw the </a:t>
            </a:r>
            <a:r>
              <a:rPr lang="en-US" dirty="0">
                <a:solidFill>
                  <a:schemeClr val="bg1"/>
                </a:solidFill>
              </a:rPr>
              <a:t>world as determined by fate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advocated that “human </a:t>
            </a:r>
            <a:r>
              <a:rPr lang="en-US" dirty="0" smtClean="0">
                <a:solidFill>
                  <a:schemeClr val="bg1"/>
                </a:solidFill>
              </a:rPr>
              <a:t>beings </a:t>
            </a:r>
            <a:r>
              <a:rPr lang="en-US" dirty="0">
                <a:solidFill>
                  <a:schemeClr val="bg1"/>
                </a:solidFill>
              </a:rPr>
              <a:t>must pursue their duty, </a:t>
            </a:r>
            <a:r>
              <a:rPr lang="en-US" dirty="0" smtClean="0">
                <a:solidFill>
                  <a:schemeClr val="bg1"/>
                </a:solidFill>
              </a:rPr>
              <a:t>resigning </a:t>
            </a:r>
            <a:r>
              <a:rPr lang="en-US" dirty="0">
                <a:solidFill>
                  <a:schemeClr val="bg1"/>
                </a:solidFill>
              </a:rPr>
              <a:t>themselves to live in </a:t>
            </a:r>
            <a:r>
              <a:rPr lang="en-US" dirty="0" smtClean="0">
                <a:solidFill>
                  <a:schemeClr val="bg1"/>
                </a:solidFill>
              </a:rPr>
              <a:t>harmony </a:t>
            </a:r>
            <a:r>
              <a:rPr lang="en-US" dirty="0">
                <a:solidFill>
                  <a:schemeClr val="bg1"/>
                </a:solidFill>
              </a:rPr>
              <a:t>with nature and </a:t>
            </a:r>
            <a:r>
              <a:rPr lang="en-US" dirty="0" smtClean="0">
                <a:solidFill>
                  <a:schemeClr val="bg1"/>
                </a:solidFill>
              </a:rPr>
              <a:t>reason</a:t>
            </a:r>
            <a:r>
              <a:rPr lang="en-US" dirty="0">
                <a:solidFill>
                  <a:schemeClr val="bg1"/>
                </a:solidFill>
              </a:rPr>
              <a:t>, however painful this </a:t>
            </a:r>
            <a:r>
              <a:rPr lang="en-US" dirty="0" smtClean="0">
                <a:solidFill>
                  <a:schemeClr val="bg1"/>
                </a:solidFill>
              </a:rPr>
              <a:t>might </a:t>
            </a:r>
            <a:r>
              <a:rPr lang="en-US" dirty="0">
                <a:solidFill>
                  <a:schemeClr val="bg1"/>
                </a:solidFill>
              </a:rPr>
              <a:t>be, and develop their </a:t>
            </a:r>
            <a:r>
              <a:rPr lang="en-US" dirty="0" smtClean="0">
                <a:solidFill>
                  <a:schemeClr val="bg1"/>
                </a:solidFill>
              </a:rPr>
              <a:t>own </a:t>
            </a:r>
            <a:r>
              <a:rPr lang="en-US" dirty="0">
                <a:solidFill>
                  <a:schemeClr val="bg1"/>
                </a:solidFill>
              </a:rPr>
              <a:t>self-sufficiency.”  </a:t>
            </a:r>
          </a:p>
        </p:txBody>
      </p:sp>
    </p:spTree>
    <p:extLst>
      <p:ext uri="{BB962C8B-B14F-4D97-AF65-F5344CB8AC3E}">
        <p14:creationId xmlns:p14="http://schemas.microsoft.com/office/powerpoint/2010/main" val="7367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17)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178" y="4157853"/>
            <a:ext cx="3734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Areopagus hill of Athens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33" y="1090803"/>
            <a:ext cx="8058150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863" y="3886200"/>
            <a:ext cx="4863969" cy="2837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0259" y="6260306"/>
            <a:ext cx="1475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Mars Hill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17)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75665"/>
            <a:ext cx="907165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How might the worship of an unknown god act as a safety precaution?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Is it possible that there are components of our faith today that operate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 the same way?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Note the start of Paul’s argument … that God IS. Ultimate beginnings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are unprovable by science.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410646"/>
            <a:ext cx="49530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17)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75665"/>
            <a:ext cx="855176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Paul’s Style Of Witnessing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1) Build a bridge to where they are (“I notice the alter to the Unknown God”)</a:t>
            </a:r>
          </a:p>
          <a:p>
            <a:r>
              <a:rPr lang="en-US" sz="1600" dirty="0">
                <a:solidFill>
                  <a:schemeClr val="bg1"/>
                </a:solidFill>
              </a:rPr>
              <a:t>	- note also the use of two quotes from pagan </a:t>
            </a:r>
            <a:r>
              <a:rPr lang="en-US" sz="1600" dirty="0" smtClean="0">
                <a:solidFill>
                  <a:schemeClr val="bg1"/>
                </a:solidFill>
              </a:rPr>
              <a:t>poetry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- though Paul was “enraged”, he showed great restraint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2) Leave the condemning words behind!</a:t>
            </a:r>
          </a:p>
          <a:p>
            <a:r>
              <a:rPr lang="en-US" sz="1600" dirty="0">
                <a:solidFill>
                  <a:schemeClr val="bg1"/>
                </a:solidFill>
              </a:rPr>
              <a:t>3) Note that there was no fear that the great “philosophies” would dominate his presentation of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Gospel</a:t>
            </a:r>
            <a:r>
              <a:rPr lang="en-US" sz="1600" dirty="0">
                <a:solidFill>
                  <a:schemeClr val="bg1"/>
                </a:solidFill>
              </a:rPr>
              <a:t>. The Truth will always stand up in </a:t>
            </a:r>
            <a:r>
              <a:rPr lang="en-US" sz="1600" dirty="0" smtClean="0">
                <a:solidFill>
                  <a:schemeClr val="bg1"/>
                </a:solidFill>
              </a:rPr>
              <a:t>argument.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4) </a:t>
            </a:r>
            <a:r>
              <a:rPr lang="en-US" sz="1600" dirty="0" smtClean="0">
                <a:solidFill>
                  <a:schemeClr val="bg1"/>
                </a:solidFill>
              </a:rPr>
              <a:t>He </a:t>
            </a:r>
            <a:r>
              <a:rPr lang="en-US" sz="1600" dirty="0">
                <a:solidFill>
                  <a:schemeClr val="bg1"/>
                </a:solidFill>
              </a:rPr>
              <a:t>compliments these people in the largest way that he truthfully can</a:t>
            </a:r>
          </a:p>
          <a:p>
            <a:r>
              <a:rPr lang="en-US" sz="1600" dirty="0">
                <a:solidFill>
                  <a:schemeClr val="bg1"/>
                </a:solidFill>
              </a:rPr>
              <a:t>5) The message is specifically geared to the audience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6) No Old Testament prophecies are quoted (unknown to these men). Rather the quotes are from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pagan </a:t>
            </a:r>
            <a:r>
              <a:rPr lang="en-US" sz="1600" dirty="0">
                <a:solidFill>
                  <a:schemeClr val="bg1"/>
                </a:solidFill>
              </a:rPr>
              <a:t>poets of his </a:t>
            </a:r>
            <a:r>
              <a:rPr lang="en-US" sz="1600" dirty="0" smtClean="0">
                <a:solidFill>
                  <a:schemeClr val="bg1"/>
                </a:solidFill>
              </a:rPr>
              <a:t>day.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7) The basic message is that God is a) Creator of all, b) Sustainer of all, c) Judge of </a:t>
            </a:r>
            <a:r>
              <a:rPr lang="en-US" sz="1600" dirty="0" smtClean="0">
                <a:solidFill>
                  <a:schemeClr val="bg1"/>
                </a:solidFill>
              </a:rPr>
              <a:t>all.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- Why does God not punish sin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immediately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- Note that other faith systems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may have some important truths,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the overall system is flawed.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410646"/>
            <a:ext cx="49530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848405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Practicing Prayer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9493"/>
            <a:ext cx="9055941" cy="741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Some Thoughts On The Practical Side Of Prayer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	- There are times of both corporate prayer and private prayer; both are </a:t>
            </a:r>
            <a:r>
              <a:rPr lang="en-US" sz="1400" dirty="0" smtClean="0">
                <a:solidFill>
                  <a:schemeClr val="bg1"/>
                </a:solidFill>
              </a:rPr>
              <a:t>necessary.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- Try to quiet your mind before rushing in! </a:t>
            </a:r>
          </a:p>
          <a:p>
            <a:r>
              <a:rPr lang="en-US" sz="1400" dirty="0">
                <a:solidFill>
                  <a:schemeClr val="bg1"/>
                </a:solidFill>
              </a:rPr>
              <a:t>	- </a:t>
            </a:r>
            <a:r>
              <a:rPr lang="en-US" sz="1400" dirty="0" smtClean="0">
                <a:solidFill>
                  <a:schemeClr val="bg1"/>
                </a:solidFill>
              </a:rPr>
              <a:t>Do </a:t>
            </a:r>
            <a:r>
              <a:rPr lang="en-US" sz="1400" dirty="0">
                <a:solidFill>
                  <a:schemeClr val="bg1"/>
                </a:solidFill>
              </a:rPr>
              <a:t>what it takes to eliminate the </a:t>
            </a:r>
            <a:r>
              <a:rPr lang="en-US" sz="1400" dirty="0" smtClean="0">
                <a:solidFill>
                  <a:schemeClr val="bg1"/>
                </a:solidFill>
              </a:rPr>
              <a:t>distractions.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- </a:t>
            </a:r>
            <a:r>
              <a:rPr lang="en-US" sz="1400" dirty="0" smtClean="0">
                <a:solidFill>
                  <a:schemeClr val="bg1"/>
                </a:solidFill>
              </a:rPr>
              <a:t>Try </a:t>
            </a:r>
            <a:r>
              <a:rPr lang="en-US" sz="1400" dirty="0">
                <a:solidFill>
                  <a:schemeClr val="bg1"/>
                </a:solidFill>
              </a:rPr>
              <a:t>to create a “prayer closet</a:t>
            </a:r>
            <a:r>
              <a:rPr lang="en-US" sz="1400" dirty="0" smtClean="0">
                <a:solidFill>
                  <a:schemeClr val="bg1"/>
                </a:solidFill>
              </a:rPr>
              <a:t>”.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- Spend at least some time listening! </a:t>
            </a:r>
            <a:r>
              <a:rPr lang="en-US" sz="1400" dirty="0" smtClean="0">
                <a:solidFill>
                  <a:schemeClr val="bg1"/>
                </a:solidFill>
              </a:rPr>
              <a:t> Lectio Divina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- How often do we “Amen” and go, without tarrying a bit and waiting on the Lord?</a:t>
            </a:r>
          </a:p>
          <a:p>
            <a:r>
              <a:rPr lang="en-US" sz="1400" dirty="0">
                <a:solidFill>
                  <a:schemeClr val="bg1"/>
                </a:solidFill>
              </a:rPr>
              <a:t>	- Try to set aside the same time each day for your devotional time: No guilt </a:t>
            </a:r>
            <a:r>
              <a:rPr lang="en-US" sz="1400" dirty="0" smtClean="0">
                <a:solidFill>
                  <a:schemeClr val="bg1"/>
                </a:solidFill>
              </a:rPr>
              <a:t>allowed.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- Don’t focus on the length of the prayer or the words spoken 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- </a:t>
            </a:r>
            <a:r>
              <a:rPr lang="en-US" sz="1400" dirty="0">
                <a:solidFill>
                  <a:schemeClr val="bg1"/>
                </a:solidFill>
              </a:rPr>
              <a:t>Don’t allow yourself to fall into the trap of repeating the same </a:t>
            </a:r>
            <a:r>
              <a:rPr lang="en-US" sz="1400" dirty="0" smtClean="0">
                <a:solidFill>
                  <a:schemeClr val="bg1"/>
                </a:solidFill>
              </a:rPr>
              <a:t>phrase </a:t>
            </a:r>
            <a:r>
              <a:rPr lang="en-US" sz="1400" dirty="0">
                <a:solidFill>
                  <a:schemeClr val="bg1"/>
                </a:solidFill>
              </a:rPr>
              <a:t>over and </a:t>
            </a:r>
            <a:r>
              <a:rPr lang="en-US" sz="1400" dirty="0" smtClean="0">
                <a:solidFill>
                  <a:schemeClr val="bg1"/>
                </a:solidFill>
              </a:rPr>
              <a:t>over.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		</a:t>
            </a:r>
            <a:r>
              <a:rPr lang="en-US" sz="1400" dirty="0">
                <a:solidFill>
                  <a:schemeClr val="bg1"/>
                </a:solidFill>
              </a:rPr>
              <a:t>	- </a:t>
            </a:r>
            <a:r>
              <a:rPr lang="en-US" sz="1400" dirty="0" smtClean="0">
                <a:solidFill>
                  <a:schemeClr val="bg1"/>
                </a:solidFill>
              </a:rPr>
              <a:t>It </a:t>
            </a:r>
            <a:r>
              <a:rPr lang="en-US" sz="1400" dirty="0">
                <a:solidFill>
                  <a:schemeClr val="bg1"/>
                </a:solidFill>
              </a:rPr>
              <a:t>is important to mean what you say and use the language that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		you </a:t>
            </a:r>
            <a:r>
              <a:rPr lang="en-US" sz="1400" dirty="0">
                <a:solidFill>
                  <a:schemeClr val="bg1"/>
                </a:solidFill>
              </a:rPr>
              <a:t>are used to (Psalm 62:8</a:t>
            </a:r>
            <a:r>
              <a:rPr lang="en-US" sz="14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	</a:t>
            </a:r>
            <a:r>
              <a:rPr lang="en-US" sz="1400" dirty="0">
                <a:solidFill>
                  <a:schemeClr val="bg1"/>
                </a:solidFill>
              </a:rPr>
              <a:t>	- Allow yourself the time to fully express your emotions to </a:t>
            </a:r>
            <a:r>
              <a:rPr lang="en-US" sz="1400" dirty="0" smtClean="0">
                <a:solidFill>
                  <a:schemeClr val="bg1"/>
                </a:solidFill>
              </a:rPr>
              <a:t>God.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		</a:t>
            </a:r>
            <a:r>
              <a:rPr lang="en-US" sz="1400" dirty="0">
                <a:solidFill>
                  <a:schemeClr val="bg1"/>
                </a:solidFill>
              </a:rPr>
              <a:t>	- </a:t>
            </a:r>
            <a:r>
              <a:rPr lang="en-US" sz="1400" dirty="0" smtClean="0">
                <a:solidFill>
                  <a:schemeClr val="bg1"/>
                </a:solidFill>
              </a:rPr>
              <a:t>You </a:t>
            </a:r>
            <a:r>
              <a:rPr lang="en-US" sz="1400" dirty="0">
                <a:solidFill>
                  <a:schemeClr val="bg1"/>
                </a:solidFill>
              </a:rPr>
              <a:t>can’t hide yourself ... so don’t </a:t>
            </a:r>
            <a:r>
              <a:rPr lang="en-US" sz="1400" dirty="0" smtClean="0">
                <a:solidFill>
                  <a:schemeClr val="bg1"/>
                </a:solidFill>
              </a:rPr>
              <a:t>try.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	</a:t>
            </a:r>
            <a:r>
              <a:rPr lang="en-US" sz="1400" dirty="0">
                <a:solidFill>
                  <a:schemeClr val="bg1"/>
                </a:solidFill>
              </a:rPr>
              <a:t>	- </a:t>
            </a:r>
            <a:r>
              <a:rPr lang="en-US" sz="1400" dirty="0" smtClean="0">
                <a:solidFill>
                  <a:schemeClr val="bg1"/>
                </a:solidFill>
              </a:rPr>
              <a:t>Keep </a:t>
            </a:r>
            <a:r>
              <a:rPr lang="en-US" sz="1400" dirty="0">
                <a:solidFill>
                  <a:schemeClr val="bg1"/>
                </a:solidFill>
              </a:rPr>
              <a:t>a prayer journal (if it works for you) ... but pray in a way that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		you </a:t>
            </a:r>
            <a:r>
              <a:rPr lang="en-US" sz="1400" dirty="0">
                <a:solidFill>
                  <a:schemeClr val="bg1"/>
                </a:solidFill>
              </a:rPr>
              <a:t>will know when God answers</a:t>
            </a:r>
            <a:r>
              <a:rPr lang="en-US" sz="1400" dirty="0" smtClean="0">
                <a:solidFill>
                  <a:schemeClr val="bg1"/>
                </a:solidFill>
              </a:rPr>
              <a:t>!	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		</a:t>
            </a:r>
            <a:r>
              <a:rPr lang="en-US" sz="1400" dirty="0">
                <a:solidFill>
                  <a:schemeClr val="bg1"/>
                </a:solidFill>
              </a:rPr>
              <a:t>	- Remember the balance of what is spoken</a:t>
            </a:r>
            <a:r>
              <a:rPr lang="en-US" sz="1400" dirty="0" smtClean="0">
                <a:solidFill>
                  <a:schemeClr val="bg1"/>
                </a:solidFill>
              </a:rPr>
              <a:t>:	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A </a:t>
            </a:r>
            <a:r>
              <a:rPr lang="en-US" sz="1400" dirty="0">
                <a:solidFill>
                  <a:schemeClr val="bg1"/>
                </a:solidFill>
              </a:rPr>
              <a:t>... </a:t>
            </a:r>
            <a:r>
              <a:rPr lang="en-US" sz="1400" dirty="0" smtClean="0">
                <a:solidFill>
                  <a:schemeClr val="bg1"/>
                </a:solidFill>
              </a:rPr>
              <a:t>Adoration </a:t>
            </a:r>
            <a:r>
              <a:rPr lang="en-US" sz="1400" dirty="0">
                <a:solidFill>
                  <a:schemeClr val="bg1"/>
                </a:solidFill>
              </a:rPr>
              <a:t>(worship to the Lord for who He is)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C ... Confessions </a:t>
            </a:r>
            <a:r>
              <a:rPr lang="en-US" sz="1400" dirty="0">
                <a:solidFill>
                  <a:schemeClr val="bg1"/>
                </a:solidFill>
              </a:rPr>
              <a:t>(Lord ... forgive me)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T ... Thanksgiving </a:t>
            </a:r>
            <a:r>
              <a:rPr lang="en-US" sz="1400" dirty="0">
                <a:solidFill>
                  <a:schemeClr val="bg1"/>
                </a:solidFill>
              </a:rPr>
              <a:t>(praising God for needs met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S </a:t>
            </a:r>
            <a:r>
              <a:rPr lang="en-US" sz="1400" dirty="0">
                <a:solidFill>
                  <a:schemeClr val="bg1"/>
                </a:solidFill>
              </a:rPr>
              <a:t>... </a:t>
            </a:r>
            <a:r>
              <a:rPr lang="en-US" sz="1400" dirty="0" smtClean="0">
                <a:solidFill>
                  <a:schemeClr val="bg1"/>
                </a:solidFill>
              </a:rPr>
              <a:t>Supplication </a:t>
            </a:r>
            <a:r>
              <a:rPr lang="en-US" sz="1400" dirty="0">
                <a:solidFill>
                  <a:schemeClr val="bg1"/>
                </a:solidFill>
              </a:rPr>
              <a:t>(asking for needs to be met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		- The </a:t>
            </a:r>
            <a:r>
              <a:rPr lang="en-US" sz="1400" dirty="0">
                <a:solidFill>
                  <a:schemeClr val="bg1"/>
                </a:solidFill>
              </a:rPr>
              <a:t>focus must be on God ... not the mountains we are praying about</a:t>
            </a:r>
            <a:r>
              <a:rPr lang="en-US" sz="1400" dirty="0" smtClean="0">
                <a:solidFill>
                  <a:schemeClr val="bg1"/>
                </a:solidFill>
              </a:rPr>
              <a:t>!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	</a:t>
            </a:r>
            <a:r>
              <a:rPr lang="en-US" sz="1400" dirty="0">
                <a:solidFill>
                  <a:schemeClr val="bg1"/>
                </a:solidFill>
              </a:rPr>
              <a:t>	- </a:t>
            </a:r>
            <a:r>
              <a:rPr lang="en-US" sz="1400" dirty="0" smtClean="0">
                <a:solidFill>
                  <a:schemeClr val="bg1"/>
                </a:solidFill>
              </a:rPr>
              <a:t>Some </a:t>
            </a:r>
            <a:r>
              <a:rPr lang="en-US" sz="1400" dirty="0">
                <a:solidFill>
                  <a:schemeClr val="bg1"/>
                </a:solidFill>
              </a:rPr>
              <a:t>on-going questions for God: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1</a:t>
            </a:r>
            <a:r>
              <a:rPr lang="en-US" sz="1400" dirty="0">
                <a:solidFill>
                  <a:schemeClr val="bg1"/>
                </a:solidFill>
              </a:rPr>
              <a:t>) What is the next step in my character development?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2</a:t>
            </a:r>
            <a:r>
              <a:rPr lang="en-US" sz="1400" dirty="0">
                <a:solidFill>
                  <a:schemeClr val="bg1"/>
                </a:solidFill>
              </a:rPr>
              <a:t>) What is the next step with my family 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3</a:t>
            </a:r>
            <a:r>
              <a:rPr lang="en-US" sz="1400" dirty="0">
                <a:solidFill>
                  <a:schemeClr val="bg1"/>
                </a:solidFill>
              </a:rPr>
              <a:t>) What is the next step with my ministry?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	</a:t>
            </a:r>
            <a:r>
              <a:rPr lang="en-US" sz="1400" dirty="0">
                <a:solidFill>
                  <a:schemeClr val="bg1"/>
                </a:solidFill>
              </a:rPr>
              <a:t>		</a:t>
            </a:r>
            <a:r>
              <a:rPr lang="en-US" sz="1400" dirty="0" smtClean="0">
                <a:solidFill>
                  <a:schemeClr val="bg1"/>
                </a:solidFill>
              </a:rPr>
              <a:t>	4</a:t>
            </a:r>
            <a:r>
              <a:rPr lang="en-US" sz="1400" dirty="0">
                <a:solidFill>
                  <a:schemeClr val="bg1"/>
                </a:solidFill>
              </a:rPr>
              <a:t>) What is the next step in my vocation ... dating ...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			     education </a:t>
            </a:r>
            <a:r>
              <a:rPr lang="en-US" sz="1400" dirty="0">
                <a:solidFill>
                  <a:schemeClr val="bg1"/>
                </a:solidFill>
              </a:rPr>
              <a:t>... </a:t>
            </a:r>
            <a:r>
              <a:rPr lang="en-US" sz="1400" dirty="0" smtClean="0">
                <a:solidFill>
                  <a:schemeClr val="bg1"/>
                </a:solidFill>
              </a:rPr>
              <a:t>giving </a:t>
            </a:r>
            <a:r>
              <a:rPr lang="en-US" sz="1400" dirty="0">
                <a:solidFill>
                  <a:schemeClr val="bg1"/>
                </a:solidFill>
              </a:rPr>
              <a:t>... 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- Pray specifically 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688"/>
          <a:stretch/>
        </p:blipFill>
        <p:spPr>
          <a:xfrm>
            <a:off x="0" y="3157752"/>
            <a:ext cx="3550024" cy="37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18:9)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70292"/>
            <a:ext cx="1894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Corinth …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" y="3179803"/>
            <a:ext cx="5772254" cy="365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016" y="899447"/>
            <a:ext cx="4838266" cy="3227720"/>
          </a:xfrm>
          <a:prstGeom prst="rect">
            <a:avLst/>
          </a:prstGeom>
          <a:effectLst>
            <a:outerShdw blurRad="127000" dist="38100" dir="8100000" sx="101000" sy="101000" algn="tr" rotWithShape="0">
              <a:prstClr val="black">
                <a:alpha val="94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881167" y="4066771"/>
            <a:ext cx="3054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Temple Of Apollo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450" y="1160836"/>
            <a:ext cx="375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</a:t>
            </a:r>
            <a:r>
              <a:rPr lang="en-US" dirty="0" smtClean="0">
                <a:solidFill>
                  <a:schemeClr val="bg1"/>
                </a:solidFill>
              </a:rPr>
              <a:t>Cor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2:3 … he </a:t>
            </a:r>
            <a:r>
              <a:rPr lang="en-US" dirty="0">
                <a:solidFill>
                  <a:schemeClr val="bg1"/>
                </a:solidFill>
              </a:rPr>
              <a:t>came in fear, </a:t>
            </a:r>
            <a:r>
              <a:rPr lang="en-US" dirty="0" smtClean="0">
                <a:solidFill>
                  <a:schemeClr val="bg1"/>
                </a:solidFill>
              </a:rPr>
              <a:t>weakness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2Cor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1:9 … depression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1Thess </a:t>
            </a:r>
            <a:r>
              <a:rPr lang="en-US" dirty="0">
                <a:solidFill>
                  <a:schemeClr val="bg1"/>
                </a:solidFill>
              </a:rPr>
              <a:t>2:17 – </a:t>
            </a:r>
            <a:r>
              <a:rPr lang="en-US" dirty="0" smtClean="0">
                <a:solidFill>
                  <a:schemeClr val="bg1"/>
                </a:solidFill>
              </a:rPr>
              <a:t>3-5 … waiting …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18:9)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4" y="1063125"/>
            <a:ext cx="5441939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Paul needed encouragement …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What encourages you?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When has the Lord brought a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powerful sense of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encouragement into your life?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What forms of encouragement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id Paul experience?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- Phil</a:t>
            </a:r>
            <a:r>
              <a:rPr lang="en-US" sz="2400" dirty="0">
                <a:solidFill>
                  <a:schemeClr val="bg1"/>
                </a:solidFill>
              </a:rPr>
              <a:t>. 4:14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502" y="2854714"/>
            <a:ext cx="5127498" cy="398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18:9)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55735"/>
            <a:ext cx="9077100" cy="63094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Sabbath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If we stop working crazy hours, we will die. We are terrified.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Stopping </a:t>
            </a:r>
            <a:r>
              <a:rPr lang="en-US" sz="2000" dirty="0">
                <a:solidFill>
                  <a:schemeClr val="bg1"/>
                </a:solidFill>
              </a:rPr>
              <a:t>requires us to look </a:t>
            </a:r>
            <a:r>
              <a:rPr lang="en-US" sz="2000" dirty="0" smtClean="0">
                <a:solidFill>
                  <a:schemeClr val="bg1"/>
                </a:solidFill>
              </a:rPr>
              <a:t>inside.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- Sabbath should have a regular rhythm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four pillars of Sabbath:   stop work, enjoy rest, practice delight, contemplate God.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</a:t>
            </a:r>
            <a:r>
              <a:rPr lang="en-US" sz="2000" dirty="0" smtClean="0">
                <a:solidFill>
                  <a:schemeClr val="bg1"/>
                </a:solidFill>
              </a:rPr>
              <a:t>hat </a:t>
            </a:r>
            <a:r>
              <a:rPr lang="en-US" sz="2000" dirty="0">
                <a:solidFill>
                  <a:schemeClr val="bg1"/>
                </a:solidFill>
              </a:rPr>
              <a:t>is the resistance to Sabbath? Shame. ; this intense, painful feeling of being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fundamentally </a:t>
            </a:r>
            <a:r>
              <a:rPr lang="en-US" sz="2000" dirty="0">
                <a:solidFill>
                  <a:schemeClr val="bg1"/>
                </a:solidFill>
              </a:rPr>
              <a:t>flawed.. shame testifies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not </a:t>
            </a:r>
            <a:r>
              <a:rPr lang="en-US" sz="2000" dirty="0">
                <a:solidFill>
                  <a:schemeClr val="bg1"/>
                </a:solidFill>
              </a:rPr>
              <a:t>to wrong doing but to flawed being.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It </a:t>
            </a:r>
            <a:r>
              <a:rPr lang="en-US" sz="2000" dirty="0">
                <a:solidFill>
                  <a:schemeClr val="bg1"/>
                </a:solidFill>
              </a:rPr>
              <a:t>leaves me vulnerable.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God </a:t>
            </a:r>
            <a:r>
              <a:rPr lang="en-US" sz="2000" dirty="0">
                <a:solidFill>
                  <a:schemeClr val="bg1"/>
                </a:solidFill>
              </a:rPr>
              <a:t>is not in a rush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 </a:t>
            </a:r>
            <a:r>
              <a:rPr lang="en-US" sz="2000" dirty="0">
                <a:solidFill>
                  <a:schemeClr val="bg1"/>
                </a:solidFill>
              </a:rPr>
              <a:t>do nothing productive but am utterly loved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Can we wait, listen and honor our limits?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085" y="4459714"/>
            <a:ext cx="4260915" cy="23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15106"/>
            <a:ext cx="5448693" cy="33276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Second Missionary Journey (Acts 18:9)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658" y="1267746"/>
            <a:ext cx="72472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Was Paul hypocritical for his Nazirite Vow?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 Why might he have performed this act?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 Is a vow a spiritual discipline?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7814"/>
            <a:ext cx="6702552" cy="377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Third Missionary Journey (Acts 18:23-21:16)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/>
          <a:stretch/>
        </p:blipFill>
        <p:spPr>
          <a:xfrm>
            <a:off x="0" y="877885"/>
            <a:ext cx="8839200" cy="59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Third Missionary Journey (Acts 18:23-21:16)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082" y="1103154"/>
            <a:ext cx="630134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Theme of this journey is growth!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- Apollos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- Disciples at Ephesus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- Seven sons of </a:t>
            </a:r>
            <a:r>
              <a:rPr lang="en-US" sz="2800" dirty="0" err="1" smtClean="0">
                <a:solidFill>
                  <a:schemeClr val="bg1"/>
                </a:solidFill>
              </a:rPr>
              <a:t>Sceva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- Those that needed to let go of Paul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- Paul himself, on his journey to Jerusalem</a:t>
            </a:r>
          </a:p>
          <a:p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 this is not unlike that of Jesus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6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830997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Third Missionary Journey: Ephesus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(Acts 18:24-25)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0128"/>
            <a:ext cx="3547872" cy="35478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274" y="1196034"/>
            <a:ext cx="724935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made Apollos such a great teacher?</a:t>
            </a:r>
          </a:p>
          <a:p>
            <a:pPr marL="457200" indent="-457200">
              <a:buAutoNum type="alphaLcParenR"/>
            </a:pPr>
            <a:r>
              <a:rPr lang="en-US" sz="2400" dirty="0" smtClean="0">
                <a:solidFill>
                  <a:schemeClr val="bg1"/>
                </a:solidFill>
              </a:rPr>
              <a:t>He came … he was present</a:t>
            </a:r>
          </a:p>
          <a:p>
            <a:pPr marL="457200" indent="-457200">
              <a:buAutoNum type="alphaLcParenR"/>
            </a:pPr>
            <a:r>
              <a:rPr lang="en-US" sz="2400" dirty="0" smtClean="0">
                <a:solidFill>
                  <a:schemeClr val="bg1"/>
                </a:solidFill>
              </a:rPr>
              <a:t>He was learned, well instructed</a:t>
            </a:r>
          </a:p>
          <a:p>
            <a:pPr marL="457200" indent="-457200">
              <a:buAutoNum type="alphaLcParenR"/>
            </a:pPr>
            <a:r>
              <a:rPr lang="en-US" sz="2400" dirty="0" smtClean="0">
                <a:solidFill>
                  <a:schemeClr val="bg1"/>
                </a:solidFill>
              </a:rPr>
              <a:t>He was passionate</a:t>
            </a:r>
          </a:p>
          <a:p>
            <a:pPr marL="457200" indent="-457200">
              <a:buAutoNum type="alphaLcParenR"/>
            </a:pPr>
            <a:r>
              <a:rPr lang="en-US" sz="2400" dirty="0" smtClean="0">
                <a:solidFill>
                  <a:schemeClr val="bg1"/>
                </a:solidFill>
              </a:rPr>
              <a:t>He presented Christ clearly (pedagogy)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8619" y="4306518"/>
            <a:ext cx="46687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AD974F"/>
                </a:solidFill>
              </a:rPr>
              <a:t>What made your favourite </a:t>
            </a:r>
          </a:p>
          <a:p>
            <a:r>
              <a:rPr lang="en-US" sz="3200" dirty="0" smtClean="0">
                <a:solidFill>
                  <a:srgbClr val="AD974F"/>
                </a:solidFill>
              </a:rPr>
              <a:t>teachers special?</a:t>
            </a:r>
            <a:endParaRPr lang="en-US" sz="2400" dirty="0">
              <a:solidFill>
                <a:srgbClr val="AD9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1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four components of trans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" y="1446779"/>
            <a:ext cx="7387118" cy="512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6489" y="313081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Real Change</a:t>
            </a:r>
          </a:p>
        </p:txBody>
      </p:sp>
    </p:spTree>
    <p:extLst>
      <p:ext uri="{BB962C8B-B14F-4D97-AF65-F5344CB8AC3E}">
        <p14:creationId xmlns:p14="http://schemas.microsoft.com/office/powerpoint/2010/main" val="39597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864990"/>
            <a:ext cx="5514680" cy="29930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6489" y="313081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</a:t>
            </a:r>
            <a:r>
              <a:rPr lang="en-US" sz="3600" dirty="0" smtClean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ower</a:t>
            </a:r>
            <a:endParaRPr lang="en-US" sz="3600" dirty="0">
              <a:solidFill>
                <a:prstClr val="white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11" y="894832"/>
            <a:ext cx="72170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1) Positional Power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</a:t>
            </a:r>
            <a:r>
              <a:rPr lang="en-US" dirty="0">
                <a:solidFill>
                  <a:schemeClr val="bg1"/>
                </a:solidFill>
              </a:rPr>
              <a:t>what formal positions of power that God has entrusted me with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</a:t>
            </a:r>
            <a:r>
              <a:rPr lang="en-US" dirty="0">
                <a:solidFill>
                  <a:schemeClr val="bg1"/>
                </a:solidFill>
              </a:rPr>
              <a:t>group leader, pastor etc. </a:t>
            </a:r>
          </a:p>
          <a:p>
            <a:r>
              <a:rPr lang="en-US" dirty="0">
                <a:solidFill>
                  <a:schemeClr val="bg1"/>
                </a:solidFill>
              </a:rPr>
              <a:t>2) Personal Power</a:t>
            </a:r>
          </a:p>
          <a:p>
            <a:r>
              <a:rPr lang="en-US" dirty="0">
                <a:solidFill>
                  <a:schemeClr val="bg1"/>
                </a:solidFill>
              </a:rPr>
              <a:t>	- Education, experience, competencies, talents etc.</a:t>
            </a:r>
          </a:p>
          <a:p>
            <a:r>
              <a:rPr lang="en-US" dirty="0">
                <a:solidFill>
                  <a:schemeClr val="bg1"/>
                </a:solidFill>
              </a:rPr>
              <a:t>3) God Factor Power</a:t>
            </a:r>
          </a:p>
          <a:p>
            <a:r>
              <a:rPr lang="en-US" dirty="0">
                <a:solidFill>
                  <a:schemeClr val="bg1"/>
                </a:solidFill>
              </a:rPr>
              <a:t>	- To what degree to people look to me as a representative of God</a:t>
            </a:r>
          </a:p>
          <a:p>
            <a:r>
              <a:rPr lang="en-US" dirty="0">
                <a:solidFill>
                  <a:schemeClr val="bg1"/>
                </a:solidFill>
              </a:rPr>
              <a:t>	- Do they see me as a counselor? Spiritual wisdom?</a:t>
            </a:r>
          </a:p>
          <a:p>
            <a:r>
              <a:rPr lang="en-US" dirty="0">
                <a:solidFill>
                  <a:schemeClr val="bg1"/>
                </a:solidFill>
              </a:rPr>
              <a:t>4) Projected Power</a:t>
            </a:r>
          </a:p>
          <a:p>
            <a:r>
              <a:rPr lang="en-US" dirty="0">
                <a:solidFill>
                  <a:schemeClr val="bg1"/>
                </a:solidFill>
              </a:rPr>
              <a:t>	- what unmet needs in people do they project onto me?</a:t>
            </a:r>
          </a:p>
          <a:p>
            <a:r>
              <a:rPr lang="en-US" dirty="0">
                <a:solidFill>
                  <a:schemeClr val="bg1"/>
                </a:solidFill>
              </a:rPr>
              <a:t>	- who idealizes me from afar?</a:t>
            </a:r>
          </a:p>
          <a:p>
            <a:r>
              <a:rPr lang="en-US" dirty="0">
                <a:solidFill>
                  <a:schemeClr val="bg1"/>
                </a:solidFill>
              </a:rPr>
              <a:t>5) Relational Power</a:t>
            </a:r>
          </a:p>
          <a:p>
            <a:r>
              <a:rPr lang="en-US" dirty="0">
                <a:solidFill>
                  <a:schemeClr val="bg1"/>
                </a:solidFill>
              </a:rPr>
              <a:t>	- people that I have in relationship with me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period </a:t>
            </a:r>
            <a:r>
              <a:rPr lang="en-US" dirty="0">
                <a:solidFill>
                  <a:schemeClr val="bg1"/>
                </a:solidFill>
              </a:rPr>
              <a:t>of time; these I have </a:t>
            </a:r>
            <a:r>
              <a:rPr lang="en-US" dirty="0" smtClean="0">
                <a:solidFill>
                  <a:schemeClr val="bg1"/>
                </a:solidFill>
              </a:rPr>
              <a:t>some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sway </a:t>
            </a:r>
            <a:r>
              <a:rPr lang="en-US" dirty="0">
                <a:solidFill>
                  <a:schemeClr val="bg1"/>
                </a:solidFill>
              </a:rPr>
              <a:t>over</a:t>
            </a:r>
          </a:p>
          <a:p>
            <a:r>
              <a:rPr lang="en-US" dirty="0">
                <a:solidFill>
                  <a:schemeClr val="bg1"/>
                </a:solidFill>
              </a:rPr>
              <a:t>6) Cultural Power</a:t>
            </a:r>
          </a:p>
          <a:p>
            <a:r>
              <a:rPr lang="en-US" dirty="0">
                <a:solidFill>
                  <a:schemeClr val="bg1"/>
                </a:solidFill>
              </a:rPr>
              <a:t>	- age, race, gender, ethnicity or other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cultural </a:t>
            </a:r>
            <a:r>
              <a:rPr lang="en-US" dirty="0">
                <a:solidFill>
                  <a:schemeClr val="bg1"/>
                </a:solidFill>
              </a:rPr>
              <a:t>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4" y="3770723"/>
            <a:ext cx="3934356" cy="308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6672646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Third Missionary Journey: Ephesus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" y="2949196"/>
            <a:ext cx="5211739" cy="3908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491" y="885891"/>
            <a:ext cx="6392674" cy="3384357"/>
          </a:xfrm>
          <a:prstGeom prst="rect">
            <a:avLst/>
          </a:prstGeom>
          <a:effectLst>
            <a:outerShdw blurRad="114300" dist="38100" dir="5400000" sx="102000" sy="102000" algn="t" rotWithShape="0">
              <a:prstClr val="black">
                <a:alpha val="77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088" y="3319272"/>
            <a:ext cx="1924928" cy="3418903"/>
          </a:xfrm>
          <a:prstGeom prst="rect">
            <a:avLst/>
          </a:prstGeom>
          <a:effectLst>
            <a:outerShdw blurRad="114300" dist="38100" dir="5400000" sx="102000" sy="102000" algn="t" rotWithShape="0">
              <a:prstClr val="black">
                <a:alpha val="7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7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848405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Caesarea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78" y="840306"/>
            <a:ext cx="80003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- a seaport city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 rebuilt by Herod the Great and named after Caesar Augustus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 there were more Gentiles living there than Jews, calling it the "Daughter of Edom"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 the city was meant to serve as a show piece to the Roman empire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 it was riots here in 66AD that sparked the Roman/Jewish wars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 Josephus claims that 20,000 Jews were massacred there in 66AD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4830"/>
            <a:ext cx="8833282" cy="42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596881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Paul's Roman Excursion (Acts 21:17-28:31)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/>
          <a:stretch/>
        </p:blipFill>
        <p:spPr>
          <a:xfrm>
            <a:off x="0" y="833037"/>
            <a:ext cx="8794376" cy="60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848405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Herod's Humiliation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339"/>
            <a:ext cx="6293224" cy="4145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946" y="914401"/>
            <a:ext cx="5613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actions are we capable of when we feel humiliated?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Herod killed guards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He then fled to Caesarea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He accepts worship as a god.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848405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Herod's (Agrippa) Humiliation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022"/>
            <a:ext cx="4365812" cy="2875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104" y="1111624"/>
            <a:ext cx="85892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• According </a:t>
            </a:r>
            <a:r>
              <a:rPr lang="en-US" dirty="0">
                <a:solidFill>
                  <a:schemeClr val="bg1"/>
                </a:solidFill>
              </a:rPr>
              <a:t>to Luke, Herod was “wearing his royal robes” (v. 21); Josephus writes that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he </a:t>
            </a:r>
            <a:r>
              <a:rPr lang="en-US" dirty="0">
                <a:solidFill>
                  <a:schemeClr val="bg1"/>
                </a:solidFill>
              </a:rPr>
              <a:t>wore a garment made wholly of silver, which shone in a surprising manner when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rays </a:t>
            </a:r>
            <a:r>
              <a:rPr lang="en-US" dirty="0">
                <a:solidFill>
                  <a:schemeClr val="bg1"/>
                </a:solidFill>
              </a:rPr>
              <a:t>of the sun touched it. </a:t>
            </a:r>
          </a:p>
          <a:p>
            <a:r>
              <a:rPr lang="en-US" dirty="0">
                <a:solidFill>
                  <a:schemeClr val="bg1"/>
                </a:solidFill>
              </a:rPr>
              <a:t>• Luke says that Herod’s punishment was because he did not praise God when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flatterers </a:t>
            </a:r>
            <a:r>
              <a:rPr lang="en-US" dirty="0">
                <a:solidFill>
                  <a:schemeClr val="bg1"/>
                </a:solidFill>
              </a:rPr>
              <a:t>shouted that his was the voice of a god (vv. 22 – 23). Josephus reports that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“</a:t>
            </a:r>
            <a:r>
              <a:rPr lang="en-US" dirty="0">
                <a:solidFill>
                  <a:schemeClr val="bg1"/>
                </a:solidFill>
              </a:rPr>
              <a:t>the king did neither rebuke them, nor reject their impious flattery.” </a:t>
            </a:r>
          </a:p>
          <a:p>
            <a:r>
              <a:rPr lang="en-US" dirty="0">
                <a:solidFill>
                  <a:schemeClr val="bg1"/>
                </a:solidFill>
              </a:rPr>
              <a:t>• Josephus says that he had violent abdominal pains and died five days later, whereas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Luke </a:t>
            </a:r>
            <a:r>
              <a:rPr lang="en-US" dirty="0">
                <a:solidFill>
                  <a:schemeClr val="bg1"/>
                </a:solidFill>
              </a:rPr>
              <a:t>says, “Immediately … an angel of the Lord struck him down, and he was eaten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by </a:t>
            </a:r>
            <a:r>
              <a:rPr lang="en-US" dirty="0">
                <a:solidFill>
                  <a:schemeClr val="bg1"/>
                </a:solidFill>
              </a:rPr>
              <a:t>worms and died” (v. 23). This apparent discrepancy can be explained in that Luke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applied </a:t>
            </a:r>
            <a:r>
              <a:rPr lang="en-US" dirty="0">
                <a:solidFill>
                  <a:schemeClr val="bg1"/>
                </a:solidFill>
              </a:rPr>
              <a:t>the “immediately” to the striking down with sickness (which took place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      immediately</a:t>
            </a:r>
            <a:r>
              <a:rPr lang="en-US" dirty="0">
                <a:solidFill>
                  <a:schemeClr val="bg1"/>
                </a:solidFill>
              </a:rPr>
              <a:t>), not to the dying (which took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      place </a:t>
            </a:r>
            <a:r>
              <a:rPr lang="en-US" dirty="0">
                <a:solidFill>
                  <a:schemeClr val="bg1"/>
                </a:solidFill>
              </a:rPr>
              <a:t>five days later).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78" y="313046"/>
            <a:ext cx="5848405" cy="461665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Brene</a:t>
            </a:r>
            <a:r>
              <a:rPr lang="en-US" sz="2400" dirty="0" smtClean="0">
                <a:solidFill>
                  <a:schemeClr val="bg1"/>
                </a:solidFill>
              </a:rPr>
              <a:t> Brown on Shame …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5424"/>
            <a:ext cx="5916168" cy="2912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778" y="969265"/>
            <a:ext cx="862537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chemeClr val="bg1"/>
                </a:solidFill>
              </a:rPr>
              <a:t>Shame</a:t>
            </a:r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Shame </a:t>
            </a:r>
            <a:r>
              <a:rPr lang="en-US" dirty="0">
                <a:solidFill>
                  <a:schemeClr val="bg1"/>
                </a:solidFill>
              </a:rPr>
              <a:t>is the most powerful, master emotion. It’s the fear that we’re not good enough. 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Shame</a:t>
            </a:r>
            <a:r>
              <a:rPr lang="en-US" b="1" dirty="0">
                <a:solidFill>
                  <a:schemeClr val="bg1"/>
                </a:solidFill>
              </a:rPr>
              <a:t>, blame, disrespect, betrayal, and the withholding of affection damage the roots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which love grows. Love can only survive these injuries if they are acknowledged,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healed </a:t>
            </a:r>
            <a:r>
              <a:rPr lang="en-US" b="1" dirty="0">
                <a:solidFill>
                  <a:schemeClr val="bg1"/>
                </a:solidFill>
              </a:rPr>
              <a:t>and rare.</a:t>
            </a:r>
            <a:r>
              <a:rPr lang="en-US" dirty="0">
                <a:solidFill>
                  <a:schemeClr val="bg1"/>
                </a:solidFill>
              </a:rPr>
              <a:t> 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we can share our story with someone who responds with empathy and understanding,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shame </a:t>
            </a:r>
            <a:r>
              <a:rPr lang="en-US" dirty="0">
                <a:solidFill>
                  <a:schemeClr val="bg1"/>
                </a:solidFill>
              </a:rPr>
              <a:t>can’t survive. 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Shame </a:t>
            </a:r>
            <a:r>
              <a:rPr lang="en-US" b="1" dirty="0">
                <a:solidFill>
                  <a:schemeClr val="bg1"/>
                </a:solidFill>
              </a:rPr>
              <a:t>corrodes the very part of us that believes we are capable of change.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we share our shame story with the wrong person, they can easily become one more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piece </a:t>
            </a:r>
            <a:r>
              <a:rPr lang="en-US" dirty="0">
                <a:solidFill>
                  <a:schemeClr val="bg1"/>
                </a:solidFill>
              </a:rPr>
              <a:t>of flying debris in an already dangerous storm.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4184</TotalTime>
  <Words>3092</Words>
  <Application>Microsoft Office PowerPoint</Application>
  <PresentationFormat>On-screen Show (4:3)</PresentationFormat>
  <Paragraphs>590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Adobe Gothic Std B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Williamson</dc:creator>
  <cp:lastModifiedBy>Bob Williamson</cp:lastModifiedBy>
  <cp:revision>290</cp:revision>
  <dcterms:created xsi:type="dcterms:W3CDTF">2017-02-25T19:57:17Z</dcterms:created>
  <dcterms:modified xsi:type="dcterms:W3CDTF">2018-06-03T20:37:39Z</dcterms:modified>
</cp:coreProperties>
</file>