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Lst>
  <p:notesMasterIdLst>
    <p:notesMasterId r:id="rId86"/>
  </p:notesMasterIdLst>
  <p:sldIdLst>
    <p:sldId id="256" r:id="rId4"/>
    <p:sldId id="259" r:id="rId5"/>
    <p:sldId id="260" r:id="rId6"/>
    <p:sldId id="257" r:id="rId7"/>
    <p:sldId id="261" r:id="rId8"/>
    <p:sldId id="263" r:id="rId9"/>
    <p:sldId id="262" r:id="rId10"/>
    <p:sldId id="258" r:id="rId11"/>
    <p:sldId id="264" r:id="rId12"/>
    <p:sldId id="352" r:id="rId13"/>
    <p:sldId id="355" r:id="rId14"/>
    <p:sldId id="354" r:id="rId15"/>
    <p:sldId id="353" r:id="rId16"/>
    <p:sldId id="345" r:id="rId17"/>
    <p:sldId id="346" r:id="rId18"/>
    <p:sldId id="347" r:id="rId19"/>
    <p:sldId id="348" r:id="rId20"/>
    <p:sldId id="356" r:id="rId21"/>
    <p:sldId id="357" r:id="rId22"/>
    <p:sldId id="362" r:id="rId23"/>
    <p:sldId id="358" r:id="rId24"/>
    <p:sldId id="359" r:id="rId25"/>
    <p:sldId id="360" r:id="rId26"/>
    <p:sldId id="361" r:id="rId27"/>
    <p:sldId id="363" r:id="rId28"/>
    <p:sldId id="364" r:id="rId29"/>
    <p:sldId id="366" r:id="rId30"/>
    <p:sldId id="367" r:id="rId31"/>
    <p:sldId id="365" r:id="rId32"/>
    <p:sldId id="368" r:id="rId33"/>
    <p:sldId id="376" r:id="rId34"/>
    <p:sldId id="377" r:id="rId35"/>
    <p:sldId id="369" r:id="rId36"/>
    <p:sldId id="370" r:id="rId37"/>
    <p:sldId id="371" r:id="rId38"/>
    <p:sldId id="372" r:id="rId39"/>
    <p:sldId id="373" r:id="rId40"/>
    <p:sldId id="374" r:id="rId41"/>
    <p:sldId id="390" r:id="rId42"/>
    <p:sldId id="400" r:id="rId43"/>
    <p:sldId id="399" r:id="rId44"/>
    <p:sldId id="396" r:id="rId45"/>
    <p:sldId id="397" r:id="rId46"/>
    <p:sldId id="398" r:id="rId47"/>
    <p:sldId id="401" r:id="rId48"/>
    <p:sldId id="402" r:id="rId49"/>
    <p:sldId id="403" r:id="rId50"/>
    <p:sldId id="379" r:id="rId51"/>
    <p:sldId id="381" r:id="rId52"/>
    <p:sldId id="378" r:id="rId53"/>
    <p:sldId id="404" r:id="rId54"/>
    <p:sldId id="405" r:id="rId55"/>
    <p:sldId id="380" r:id="rId56"/>
    <p:sldId id="375" r:id="rId57"/>
    <p:sldId id="382" r:id="rId58"/>
    <p:sldId id="409" r:id="rId59"/>
    <p:sldId id="410" r:id="rId60"/>
    <p:sldId id="411" r:id="rId61"/>
    <p:sldId id="406" r:id="rId62"/>
    <p:sldId id="412" r:id="rId63"/>
    <p:sldId id="413" r:id="rId64"/>
    <p:sldId id="383" r:id="rId65"/>
    <p:sldId id="384" r:id="rId66"/>
    <p:sldId id="414" r:id="rId67"/>
    <p:sldId id="415" r:id="rId68"/>
    <p:sldId id="385" r:id="rId69"/>
    <p:sldId id="421" r:id="rId70"/>
    <p:sldId id="407" r:id="rId71"/>
    <p:sldId id="408" r:id="rId72"/>
    <p:sldId id="417" r:id="rId73"/>
    <p:sldId id="416" r:id="rId74"/>
    <p:sldId id="386" r:id="rId75"/>
    <p:sldId id="419" r:id="rId76"/>
    <p:sldId id="418" r:id="rId77"/>
    <p:sldId id="422" r:id="rId78"/>
    <p:sldId id="423" r:id="rId79"/>
    <p:sldId id="424" r:id="rId80"/>
    <p:sldId id="425" r:id="rId81"/>
    <p:sldId id="426" r:id="rId82"/>
    <p:sldId id="387" r:id="rId83"/>
    <p:sldId id="388" r:id="rId84"/>
    <p:sldId id="389"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Williamson" initials="BW" lastIdx="1" clrIdx="0">
    <p:extLst>
      <p:ext uri="{19B8F6BF-5375-455C-9EA6-DF929625EA0E}">
        <p15:presenceInfo xmlns:p15="http://schemas.microsoft.com/office/powerpoint/2012/main" userId="72dbb6d809f7ed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E76E"/>
    <a:srgbClr val="BE2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102" d="100"/>
          <a:sy n="102" d="100"/>
        </p:scale>
        <p:origin x="10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12004-F0A7-4D6E-BA60-57B6FFF18219}" type="datetimeFigureOut">
              <a:rPr lang="en-US" smtClean="0"/>
              <a:t>5/8/2023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62C78-7329-41F9-B1A7-D49C430E51C9}" type="slidenum">
              <a:rPr lang="en-US" smtClean="0"/>
              <a:t>‹#›</a:t>
            </a:fld>
            <a:endParaRPr lang="en-US"/>
          </a:p>
        </p:txBody>
      </p:sp>
    </p:spTree>
    <p:extLst>
      <p:ext uri="{BB962C8B-B14F-4D97-AF65-F5344CB8AC3E}">
        <p14:creationId xmlns:p14="http://schemas.microsoft.com/office/powerpoint/2010/main" val="3745285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79004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97566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1709153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5AA86B-D9B3-401D-B66A-070F3DF1161B}"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8585B-A3BF-47FA-A48A-475B45D8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265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5AA86B-D9B3-401D-B66A-070F3DF1161B}"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8585B-A3BF-47FA-A48A-475B45D8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14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52077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080975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99938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996DEB-8711-483F-9A6B-D80848D032E1}"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9882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996DEB-8711-483F-9A6B-D80848D032E1}"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65122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96DEB-8711-483F-9A6B-D80848D032E1}"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37562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19553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115730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96DEB-8711-483F-9A6B-D80848D032E1}" type="datetimeFigureOut">
              <a:rPr lang="en-US" smtClean="0"/>
              <a:t>5/8/2023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A45B1-9367-40C2-9F7B-614972E27892}" type="slidenum">
              <a:rPr lang="en-US" smtClean="0"/>
              <a:t>‹#›</a:t>
            </a:fld>
            <a:endParaRPr lang="en-US"/>
          </a:p>
        </p:txBody>
      </p:sp>
    </p:spTree>
    <p:extLst>
      <p:ext uri="{BB962C8B-B14F-4D97-AF65-F5344CB8AC3E}">
        <p14:creationId xmlns:p14="http://schemas.microsoft.com/office/powerpoint/2010/main" val="993862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AA86B-D9B3-401D-B66A-070F3DF1161B}"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8585B-A3BF-47FA-A48A-475B45D8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205104"/>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AA86B-D9B3-401D-B66A-070F3DF1161B}"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8585B-A3BF-47FA-A48A-475B45D8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927693"/>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jp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www.goodreads.com/author/show/24922.Bill_Hybels"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s://www.goodreads.com/work/quotes/43729"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5078313"/>
          </a:xfrm>
          <a:prstGeom prst="rect">
            <a:avLst/>
          </a:prstGeom>
        </p:spPr>
        <p:txBody>
          <a:bodyPr wrap="square">
            <a:spAutoFit/>
          </a:bodyPr>
          <a:lstStyle/>
          <a:p>
            <a:r>
              <a:rPr lang="en-US" dirty="0">
                <a:solidFill>
                  <a:schemeClr val="bg1"/>
                </a:solidFill>
              </a:rPr>
              <a:t>ACTS 1:1 - 8:1 	THE BIRTH OF THE CHURCH</a:t>
            </a:r>
          </a:p>
          <a:p>
            <a:r>
              <a:rPr lang="en-US" dirty="0">
                <a:solidFill>
                  <a:schemeClr val="bg1"/>
                </a:solidFill>
              </a:rPr>
              <a:t>			1:1 - 1:14		Introduction</a:t>
            </a:r>
          </a:p>
          <a:p>
            <a:r>
              <a:rPr lang="en-US" dirty="0">
                <a:solidFill>
                  <a:schemeClr val="bg1"/>
                </a:solidFill>
              </a:rPr>
              <a:t>			1:15 - 26		A new apostle is chosen</a:t>
            </a:r>
          </a:p>
          <a:p>
            <a:r>
              <a:rPr lang="en-US" dirty="0">
                <a:solidFill>
                  <a:schemeClr val="bg1"/>
                </a:solidFill>
              </a:rPr>
              <a:t>			2:1-13		The feast of Pentecost</a:t>
            </a:r>
          </a:p>
          <a:p>
            <a:r>
              <a:rPr lang="en-US" dirty="0">
                <a:solidFill>
                  <a:schemeClr val="bg1"/>
                </a:solidFill>
              </a:rPr>
              <a:t>			2:14-47		Peter’s first sermon</a:t>
            </a:r>
          </a:p>
          <a:p>
            <a:r>
              <a:rPr lang="en-US" dirty="0">
                <a:solidFill>
                  <a:schemeClr val="bg1"/>
                </a:solidFill>
              </a:rPr>
              <a:t>			3:1 - 4:31		Healing of a lame man</a:t>
            </a:r>
          </a:p>
          <a:p>
            <a:r>
              <a:rPr lang="en-US" dirty="0">
                <a:solidFill>
                  <a:schemeClr val="bg1"/>
                </a:solidFill>
              </a:rPr>
              <a:t>			4:32 - 5:11	Ananias and </a:t>
            </a:r>
            <a:r>
              <a:rPr lang="en-US" dirty="0" err="1">
                <a:solidFill>
                  <a:schemeClr val="bg1"/>
                </a:solidFill>
              </a:rPr>
              <a:t>Sapphira</a:t>
            </a:r>
            <a:endParaRPr lang="en-US" dirty="0">
              <a:solidFill>
                <a:schemeClr val="bg1"/>
              </a:solidFill>
            </a:endParaRPr>
          </a:p>
          <a:p>
            <a:r>
              <a:rPr lang="en-US" dirty="0">
                <a:solidFill>
                  <a:schemeClr val="bg1"/>
                </a:solidFill>
              </a:rPr>
              <a:t>			5:12-42		The Apostles before the council</a:t>
            </a:r>
          </a:p>
          <a:p>
            <a:r>
              <a:rPr lang="en-US" dirty="0">
                <a:solidFill>
                  <a:schemeClr val="bg1"/>
                </a:solidFill>
              </a:rPr>
              <a:t>			6		The first deacons appointed</a:t>
            </a:r>
          </a:p>
          <a:p>
            <a:r>
              <a:rPr lang="en-US" dirty="0">
                <a:solidFill>
                  <a:schemeClr val="bg1"/>
                </a:solidFill>
              </a:rPr>
              <a:t>			7:1 - 8:1	Stephen’s defense and stoning</a:t>
            </a:r>
          </a:p>
          <a:p>
            <a:endParaRPr lang="en-US" dirty="0">
              <a:solidFill>
                <a:schemeClr val="bg1"/>
              </a:solidFill>
            </a:endParaRPr>
          </a:p>
          <a:p>
            <a:r>
              <a:rPr lang="en-US" dirty="0">
                <a:solidFill>
                  <a:schemeClr val="bg1"/>
                </a:solidFill>
              </a:rPr>
              <a:t>ACTS 8:1 - 11:18		PERSECUTION : SPREADS TO JUDEA AND SAMARIA</a:t>
            </a:r>
          </a:p>
          <a:p>
            <a:r>
              <a:rPr lang="en-US" dirty="0">
                <a:solidFill>
                  <a:schemeClr val="bg1"/>
                </a:solidFill>
              </a:rPr>
              <a:t>			8:1 - 25		The Samaritans respond to the Gospel</a:t>
            </a:r>
          </a:p>
          <a:p>
            <a:r>
              <a:rPr lang="en-US" dirty="0">
                <a:solidFill>
                  <a:schemeClr val="bg1"/>
                </a:solidFill>
              </a:rPr>
              <a:t>			8:26-40		Philip and the Ethiopian Treasurer</a:t>
            </a:r>
          </a:p>
          <a:p>
            <a:r>
              <a:rPr lang="en-US" dirty="0">
                <a:solidFill>
                  <a:schemeClr val="bg1"/>
                </a:solidFill>
              </a:rPr>
              <a:t>			9:1-31		Saul is converted to Christianity</a:t>
            </a:r>
          </a:p>
          <a:p>
            <a:r>
              <a:rPr lang="en-US" dirty="0">
                <a:solidFill>
                  <a:schemeClr val="bg1"/>
                </a:solidFill>
              </a:rPr>
              <a:t>			9:32-43		Peter at </a:t>
            </a:r>
            <a:r>
              <a:rPr lang="en-US" dirty="0" err="1">
                <a:solidFill>
                  <a:schemeClr val="bg1"/>
                </a:solidFill>
              </a:rPr>
              <a:t>Lydda</a:t>
            </a:r>
            <a:r>
              <a:rPr lang="en-US" dirty="0">
                <a:solidFill>
                  <a:schemeClr val="bg1"/>
                </a:solidFill>
              </a:rPr>
              <a:t> and Joppa</a:t>
            </a:r>
          </a:p>
          <a:p>
            <a:r>
              <a:rPr lang="en-US" dirty="0">
                <a:solidFill>
                  <a:schemeClr val="bg1"/>
                </a:solidFill>
              </a:rPr>
              <a:t>			10		Peter and Cornelius</a:t>
            </a:r>
          </a:p>
          <a:p>
            <a:r>
              <a:rPr lang="en-US" dirty="0">
                <a:solidFill>
                  <a:schemeClr val="bg1"/>
                </a:solidFill>
              </a:rPr>
              <a:t>			11:1-18		The Apostles approve Peter’s actions</a:t>
            </a:r>
          </a:p>
        </p:txBody>
      </p:sp>
    </p:spTree>
    <p:extLst>
      <p:ext uri="{BB962C8B-B14F-4D97-AF65-F5344CB8AC3E}">
        <p14:creationId xmlns:p14="http://schemas.microsoft.com/office/powerpoint/2010/main" val="4208723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46767" y="595260"/>
            <a:ext cx="8200322" cy="2769989"/>
          </a:xfrm>
          <a:prstGeom prst="rect">
            <a:avLst/>
          </a:prstGeom>
          <a:noFill/>
        </p:spPr>
        <p:txBody>
          <a:bodyPr wrap="none" rtlCol="0">
            <a:spAutoFit/>
          </a:bodyPr>
          <a:lstStyle/>
          <a:p>
            <a:r>
              <a:rPr lang="en-US" i="1" u="sng" dirty="0">
                <a:solidFill>
                  <a:schemeClr val="bg1"/>
                </a:solidFill>
              </a:rPr>
              <a:t>Authority</a:t>
            </a:r>
          </a:p>
          <a:p>
            <a:r>
              <a:rPr lang="en-US" dirty="0">
                <a:solidFill>
                  <a:schemeClr val="bg1"/>
                </a:solidFill>
              </a:rPr>
              <a:t>	</a:t>
            </a:r>
          </a:p>
          <a:p>
            <a:r>
              <a:rPr lang="en-US" dirty="0">
                <a:solidFill>
                  <a:schemeClr val="bg1"/>
                </a:solidFill>
              </a:rPr>
              <a:t> God uses those in authority over us to curb our characters</a:t>
            </a:r>
          </a:p>
          <a:p>
            <a:r>
              <a:rPr lang="en-US" dirty="0">
                <a:solidFill>
                  <a:schemeClr val="bg1"/>
                </a:solidFill>
              </a:rPr>
              <a:t> </a:t>
            </a:r>
          </a:p>
          <a:p>
            <a:r>
              <a:rPr lang="en-US" sz="2800" i="1" dirty="0">
                <a:solidFill>
                  <a:schemeClr val="bg1"/>
                </a:solidFill>
              </a:rPr>
              <a:t>Proverb:29:1: He, that being often reproved </a:t>
            </a:r>
            <a:r>
              <a:rPr lang="en-US" sz="2800" i="1" dirty="0" err="1">
                <a:solidFill>
                  <a:schemeClr val="bg1"/>
                </a:solidFill>
              </a:rPr>
              <a:t>hardeneth</a:t>
            </a:r>
            <a:r>
              <a:rPr lang="en-US" sz="2800" i="1" dirty="0">
                <a:solidFill>
                  <a:schemeClr val="bg1"/>
                </a:solidFill>
              </a:rPr>
              <a:t> </a:t>
            </a:r>
          </a:p>
          <a:p>
            <a:r>
              <a:rPr lang="en-US" sz="2800" i="1" dirty="0">
                <a:solidFill>
                  <a:schemeClr val="bg1"/>
                </a:solidFill>
              </a:rPr>
              <a:t>his neck, shall suddenly be destroyed, and that </a:t>
            </a:r>
          </a:p>
          <a:p>
            <a:r>
              <a:rPr lang="en-US" sz="2800" i="1" dirty="0">
                <a:solidFill>
                  <a:schemeClr val="bg1"/>
                </a:solidFill>
              </a:rPr>
              <a:t>without remedy.</a:t>
            </a:r>
            <a:endParaRPr lang="en-US" sz="2800" dirty="0">
              <a:solidFill>
                <a:schemeClr val="bg1"/>
              </a:solidFill>
            </a:endParaRPr>
          </a:p>
          <a:p>
            <a:r>
              <a:rPr lang="en-US" dirty="0">
                <a:solidFill>
                  <a:schemeClr val="bg1"/>
                </a:solidFill>
              </a:rPr>
              <a:t> </a:t>
            </a:r>
          </a:p>
        </p:txBody>
      </p:sp>
      <p:pic>
        <p:nvPicPr>
          <p:cNvPr id="5" name="Picture 4"/>
          <p:cNvPicPr>
            <a:picLocks noChangeAspect="1"/>
          </p:cNvPicPr>
          <p:nvPr/>
        </p:nvPicPr>
        <p:blipFill>
          <a:blip r:embed="rId3"/>
          <a:stretch>
            <a:fillRect/>
          </a:stretch>
        </p:blipFill>
        <p:spPr>
          <a:xfrm>
            <a:off x="0" y="4086225"/>
            <a:ext cx="5715000" cy="2771775"/>
          </a:xfrm>
          <a:prstGeom prst="rect">
            <a:avLst/>
          </a:prstGeom>
        </p:spPr>
      </p:pic>
    </p:spTree>
    <p:extLst>
      <p:ext uri="{BB962C8B-B14F-4D97-AF65-F5344CB8AC3E}">
        <p14:creationId xmlns:p14="http://schemas.microsoft.com/office/powerpoint/2010/main" val="2171952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08266" y="277626"/>
            <a:ext cx="8755154" cy="3416320"/>
          </a:xfrm>
          <a:prstGeom prst="rect">
            <a:avLst/>
          </a:prstGeom>
          <a:noFill/>
        </p:spPr>
        <p:txBody>
          <a:bodyPr wrap="none" rtlCol="0">
            <a:spAutoFit/>
          </a:bodyPr>
          <a:lstStyle/>
          <a:p>
            <a:r>
              <a:rPr lang="en-US" i="1" u="sng" dirty="0">
                <a:solidFill>
                  <a:schemeClr val="bg1"/>
                </a:solidFill>
              </a:rPr>
              <a:t>Authority</a:t>
            </a:r>
          </a:p>
          <a:p>
            <a:r>
              <a:rPr lang="en-US" dirty="0">
                <a:solidFill>
                  <a:schemeClr val="bg1"/>
                </a:solidFill>
              </a:rPr>
              <a:t>	</a:t>
            </a:r>
          </a:p>
          <a:p>
            <a:r>
              <a:rPr lang="en-US" dirty="0">
                <a:solidFill>
                  <a:schemeClr val="bg1"/>
                </a:solidFill>
              </a:rPr>
              <a:t> - the way that we respond to human authority is exactly the way we will respond to God’s </a:t>
            </a:r>
          </a:p>
          <a:p>
            <a:r>
              <a:rPr lang="en-US" dirty="0">
                <a:solidFill>
                  <a:schemeClr val="bg1"/>
                </a:solidFill>
              </a:rPr>
              <a:t>   authority</a:t>
            </a:r>
          </a:p>
          <a:p>
            <a:r>
              <a:rPr lang="en-US" dirty="0">
                <a:solidFill>
                  <a:schemeClr val="bg1"/>
                </a:solidFill>
              </a:rPr>
              <a:t>- Some Things To Think About When Squeezed By Authority:</a:t>
            </a:r>
          </a:p>
          <a:p>
            <a:r>
              <a:rPr lang="en-US" dirty="0">
                <a:solidFill>
                  <a:schemeClr val="bg1"/>
                </a:solidFill>
              </a:rPr>
              <a:t>	1) Are my attitudes of response mature, Christian responses</a:t>
            </a:r>
          </a:p>
          <a:p>
            <a:r>
              <a:rPr lang="en-US" dirty="0">
                <a:solidFill>
                  <a:schemeClr val="bg1"/>
                </a:solidFill>
              </a:rPr>
              <a:t>	2) Do I really understand the basic intentions of those in authority above me?</a:t>
            </a:r>
          </a:p>
          <a:p>
            <a:r>
              <a:rPr lang="en-US" dirty="0">
                <a:solidFill>
                  <a:schemeClr val="bg1"/>
                </a:solidFill>
              </a:rPr>
              <a:t>	3) Have I created alternatives</a:t>
            </a:r>
          </a:p>
          <a:p>
            <a:r>
              <a:rPr lang="en-US" dirty="0">
                <a:solidFill>
                  <a:schemeClr val="bg1"/>
                </a:solidFill>
              </a:rPr>
              <a:t>	4) Have I waited for the changes to take place</a:t>
            </a:r>
          </a:p>
          <a:p>
            <a:r>
              <a:rPr lang="en-US" dirty="0">
                <a:solidFill>
                  <a:schemeClr val="bg1"/>
                </a:solidFill>
              </a:rPr>
              <a:t>		- do I really believe that God will make even my enemies to be at peace </a:t>
            </a:r>
          </a:p>
          <a:p>
            <a:r>
              <a:rPr lang="en-US" dirty="0">
                <a:solidFill>
                  <a:schemeClr val="bg1"/>
                </a:solidFill>
              </a:rPr>
              <a:t>		  with me?</a:t>
            </a:r>
          </a:p>
          <a:p>
            <a:r>
              <a:rPr lang="en-US" dirty="0">
                <a:solidFill>
                  <a:schemeClr val="bg1"/>
                </a:solidFill>
              </a:rPr>
              <a:t> </a:t>
            </a:r>
          </a:p>
        </p:txBody>
      </p:sp>
      <p:pic>
        <p:nvPicPr>
          <p:cNvPr id="5" name="Picture 4"/>
          <p:cNvPicPr>
            <a:picLocks noChangeAspect="1"/>
          </p:cNvPicPr>
          <p:nvPr/>
        </p:nvPicPr>
        <p:blipFill>
          <a:blip r:embed="rId3"/>
          <a:stretch>
            <a:fillRect/>
          </a:stretch>
        </p:blipFill>
        <p:spPr>
          <a:xfrm>
            <a:off x="0" y="4086225"/>
            <a:ext cx="5715000" cy="2771775"/>
          </a:xfrm>
          <a:prstGeom prst="rect">
            <a:avLst/>
          </a:prstGeom>
        </p:spPr>
      </p:pic>
    </p:spTree>
    <p:extLst>
      <p:ext uri="{BB962C8B-B14F-4D97-AF65-F5344CB8AC3E}">
        <p14:creationId xmlns:p14="http://schemas.microsoft.com/office/powerpoint/2010/main" val="1984701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08266" y="277626"/>
            <a:ext cx="8748549" cy="4247317"/>
          </a:xfrm>
          <a:prstGeom prst="rect">
            <a:avLst/>
          </a:prstGeom>
          <a:noFill/>
        </p:spPr>
        <p:txBody>
          <a:bodyPr wrap="none" rtlCol="0">
            <a:spAutoFit/>
          </a:bodyPr>
          <a:lstStyle/>
          <a:p>
            <a:r>
              <a:rPr lang="en-US" i="1" u="sng" dirty="0">
                <a:solidFill>
                  <a:schemeClr val="bg1"/>
                </a:solidFill>
              </a:rPr>
              <a:t>Gamaliel</a:t>
            </a:r>
          </a:p>
          <a:p>
            <a:endParaRPr lang="en-US" i="1" u="sng" dirty="0">
              <a:solidFill>
                <a:schemeClr val="bg1"/>
              </a:solidFill>
            </a:endParaRPr>
          </a:p>
          <a:p>
            <a:r>
              <a:rPr lang="en-US" dirty="0">
                <a:solidFill>
                  <a:schemeClr val="bg1"/>
                </a:solidFill>
              </a:rPr>
              <a:t>- note also that it is at the intervention of the more tolerant Pharisee Gamaliel, that they </a:t>
            </a:r>
          </a:p>
          <a:p>
            <a:r>
              <a:rPr lang="en-US" dirty="0">
                <a:solidFill>
                  <a:schemeClr val="bg1"/>
                </a:solidFill>
              </a:rPr>
              <a:t>  obtained their freedom. Gamaliel’s most famous student - Saul (see Acts 22:3)</a:t>
            </a:r>
          </a:p>
          <a:p>
            <a:r>
              <a:rPr lang="en-US" dirty="0">
                <a:solidFill>
                  <a:schemeClr val="bg1"/>
                </a:solidFill>
              </a:rPr>
              <a:t>- we see a leadership style here that is worth mentioning:</a:t>
            </a:r>
          </a:p>
          <a:p>
            <a:r>
              <a:rPr lang="en-US" dirty="0">
                <a:solidFill>
                  <a:schemeClr val="bg1"/>
                </a:solidFill>
              </a:rPr>
              <a:t> 	a) restrain anger: decisions can never be made emotionally</a:t>
            </a:r>
          </a:p>
          <a:p>
            <a:r>
              <a:rPr lang="en-US" dirty="0">
                <a:solidFill>
                  <a:schemeClr val="bg1"/>
                </a:solidFill>
              </a:rPr>
              <a:t>	b) respond cautiously: Is this of God or not?</a:t>
            </a:r>
          </a:p>
          <a:p>
            <a:r>
              <a:rPr lang="en-US" dirty="0">
                <a:solidFill>
                  <a:schemeClr val="bg1"/>
                </a:solidFill>
              </a:rPr>
              <a:t>	c) present facts </a:t>
            </a:r>
          </a:p>
          <a:p>
            <a:r>
              <a:rPr lang="en-US" dirty="0">
                <a:solidFill>
                  <a:schemeClr val="bg1"/>
                </a:solidFill>
              </a:rPr>
              <a:t>	d) move ahead slowly: God’s timing is not always ours</a:t>
            </a:r>
          </a:p>
          <a:p>
            <a:r>
              <a:rPr lang="en-US" dirty="0">
                <a:solidFill>
                  <a:schemeClr val="bg1"/>
                </a:solidFill>
              </a:rPr>
              <a:t>	e) understand that things we don’t necessarily see can still be of God</a:t>
            </a:r>
          </a:p>
          <a:p>
            <a:r>
              <a:rPr lang="en-US" dirty="0">
                <a:solidFill>
                  <a:schemeClr val="bg1"/>
                </a:solidFill>
              </a:rPr>
              <a:t>		- Is Gamaliel’s principle (verse 38) an accurate one?</a:t>
            </a:r>
          </a:p>
          <a:p>
            <a:r>
              <a:rPr lang="en-US" dirty="0">
                <a:solidFill>
                  <a:schemeClr val="bg1"/>
                </a:solidFill>
              </a:rPr>
              <a:t>			- The Apostles left the place with 39 lashes, yet rejoicing</a:t>
            </a:r>
          </a:p>
          <a:p>
            <a:r>
              <a:rPr lang="en-US" dirty="0">
                <a:solidFill>
                  <a:schemeClr val="bg1"/>
                </a:solidFill>
              </a:rPr>
              <a:t>			- “the honour to be </a:t>
            </a:r>
            <a:r>
              <a:rPr lang="en-US" dirty="0" err="1">
                <a:solidFill>
                  <a:schemeClr val="bg1"/>
                </a:solidFill>
              </a:rPr>
              <a:t>dishonoured</a:t>
            </a:r>
            <a:r>
              <a:rPr lang="en-US" dirty="0">
                <a:solidFill>
                  <a:schemeClr val="bg1"/>
                </a:solidFill>
              </a:rPr>
              <a:t> ... the grace to be disgraced”</a:t>
            </a:r>
          </a:p>
          <a:p>
            <a:endParaRPr lang="en-US" i="1" u="sng" dirty="0">
              <a:solidFill>
                <a:schemeClr val="bg1"/>
              </a:solidFill>
            </a:endParaRPr>
          </a:p>
          <a:p>
            <a:endParaRPr lang="en-US" i="1" dirty="0">
              <a:solidFill>
                <a:schemeClr val="bg1"/>
              </a:solidFill>
            </a:endParaRPr>
          </a:p>
        </p:txBody>
      </p:sp>
      <p:pic>
        <p:nvPicPr>
          <p:cNvPr id="2" name="Picture 1"/>
          <p:cNvPicPr>
            <a:picLocks noChangeAspect="1"/>
          </p:cNvPicPr>
          <p:nvPr/>
        </p:nvPicPr>
        <p:blipFill>
          <a:blip r:embed="rId3"/>
          <a:stretch>
            <a:fillRect/>
          </a:stretch>
        </p:blipFill>
        <p:spPr>
          <a:xfrm>
            <a:off x="0" y="4019998"/>
            <a:ext cx="5405718" cy="2838002"/>
          </a:xfrm>
          <a:prstGeom prst="rect">
            <a:avLst/>
          </a:prstGeom>
        </p:spPr>
      </p:pic>
    </p:spTree>
    <p:extLst>
      <p:ext uri="{BB962C8B-B14F-4D97-AF65-F5344CB8AC3E}">
        <p14:creationId xmlns:p14="http://schemas.microsoft.com/office/powerpoint/2010/main" val="2672853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71690" y="797758"/>
            <a:ext cx="8901981" cy="5693866"/>
          </a:xfrm>
          <a:prstGeom prst="rect">
            <a:avLst/>
          </a:prstGeom>
          <a:noFill/>
        </p:spPr>
        <p:txBody>
          <a:bodyPr wrap="square" rtlCol="0">
            <a:spAutoFit/>
          </a:bodyPr>
          <a:lstStyle/>
          <a:p>
            <a:r>
              <a:rPr lang="en-US" sz="1400" dirty="0">
                <a:solidFill>
                  <a:schemeClr val="bg1"/>
                </a:solidFill>
              </a:rPr>
              <a:t>Under Nero (AD 54-68) Christians were imprisoned and executed, including probably  Paul and Peter. </a:t>
            </a:r>
          </a:p>
          <a:p>
            <a:endParaRPr lang="en-US" sz="1400" dirty="0">
              <a:solidFill>
                <a:schemeClr val="bg1"/>
              </a:solidFill>
            </a:endParaRPr>
          </a:p>
          <a:p>
            <a:r>
              <a:rPr lang="en-US" sz="1400" dirty="0">
                <a:solidFill>
                  <a:schemeClr val="bg1"/>
                </a:solidFill>
              </a:rPr>
              <a:t>Domitian (AD 81-96) oppressed Christians who refused to pay him the divine </a:t>
            </a:r>
            <a:r>
              <a:rPr lang="en-US" sz="1400" dirty="0" err="1">
                <a:solidFill>
                  <a:schemeClr val="bg1"/>
                </a:solidFill>
              </a:rPr>
              <a:t>honours</a:t>
            </a:r>
            <a:r>
              <a:rPr lang="en-US" sz="1400" dirty="0">
                <a:solidFill>
                  <a:schemeClr val="bg1"/>
                </a:solidFill>
              </a:rPr>
              <a:t> he demanded; under him John was exiled to Patmos. </a:t>
            </a:r>
          </a:p>
          <a:p>
            <a:endParaRPr lang="en-US" sz="1400" dirty="0">
              <a:solidFill>
                <a:schemeClr val="bg1"/>
              </a:solidFill>
            </a:endParaRPr>
          </a:p>
          <a:p>
            <a:r>
              <a:rPr lang="en-US" sz="1400" dirty="0">
                <a:solidFill>
                  <a:schemeClr val="bg1"/>
                </a:solidFill>
              </a:rPr>
              <a:t>Marcus Aurelius (AD 161-180), believing that Christianity was dangerous and immoral, turned a blind eye to severe local outbreaks of mob violence. </a:t>
            </a:r>
          </a:p>
          <a:p>
            <a:endParaRPr lang="en-US" sz="1400" dirty="0">
              <a:solidFill>
                <a:schemeClr val="bg1"/>
              </a:solidFill>
            </a:endParaRPr>
          </a:p>
          <a:p>
            <a:r>
              <a:rPr lang="en-US" sz="1400" dirty="0">
                <a:solidFill>
                  <a:schemeClr val="bg1"/>
                </a:solidFill>
              </a:rPr>
              <a:t>Then in the third century what had so far been sporadic became systematic. Under Decius (AD 249-251)  thousands died, including Fabian, Bishop of Rome, for refusing to sacrifice to the imperial name. </a:t>
            </a:r>
          </a:p>
          <a:p>
            <a:endParaRPr lang="en-US" sz="1400" dirty="0">
              <a:solidFill>
                <a:schemeClr val="bg1"/>
              </a:solidFill>
            </a:endParaRPr>
          </a:p>
          <a:p>
            <a:r>
              <a:rPr lang="en-US" sz="1400" dirty="0">
                <a:solidFill>
                  <a:schemeClr val="bg1"/>
                </a:solidFill>
              </a:rPr>
              <a:t>The last persecuting emperor before the conversion of Constantine was Diocletian (AD 284-305). He issued  four edicts which were intended to stamp out Christianity altogether. He ordered churches to be burned,  Scriptures to be confiscated, clergy to be tortured, and Christian civil servants to be deprived of their citizenship and, if stubbornly unrepentant, executed. </a:t>
            </a:r>
          </a:p>
          <a:p>
            <a:endParaRPr lang="en-US" sz="1400" dirty="0">
              <a:solidFill>
                <a:schemeClr val="bg1"/>
              </a:solidFill>
            </a:endParaRPr>
          </a:p>
          <a:p>
            <a:r>
              <a:rPr lang="en-US" sz="1400" dirty="0">
                <a:solidFill>
                  <a:schemeClr val="bg1"/>
                </a:solidFill>
              </a:rPr>
              <a:t>Tertullian, addressing the rulers of the Roman Empire, cried out: “Kill us, torture us, condemn us, grind us to dust.... The more you mow us down, the more we grow;  the seed is the blood of Christians.” </a:t>
            </a:r>
          </a:p>
          <a:p>
            <a:endParaRPr lang="en-US" sz="1400" dirty="0">
              <a:solidFill>
                <a:schemeClr val="bg1"/>
              </a:solidFill>
            </a:endParaRPr>
          </a:p>
          <a:p>
            <a:r>
              <a:rPr lang="en-US" sz="1400" dirty="0">
                <a:solidFill>
                  <a:schemeClr val="bg1"/>
                </a:solidFill>
              </a:rPr>
              <a:t>				Bishop </a:t>
            </a:r>
            <a:r>
              <a:rPr lang="en-US" sz="1400" dirty="0" err="1">
                <a:solidFill>
                  <a:schemeClr val="bg1"/>
                </a:solidFill>
              </a:rPr>
              <a:t>Festo</a:t>
            </a:r>
            <a:r>
              <a:rPr lang="en-US" sz="1400" dirty="0">
                <a:solidFill>
                  <a:schemeClr val="bg1"/>
                </a:solidFill>
              </a:rPr>
              <a:t> </a:t>
            </a:r>
            <a:r>
              <a:rPr lang="en-US" sz="1400" dirty="0" err="1">
                <a:solidFill>
                  <a:schemeClr val="bg1"/>
                </a:solidFill>
              </a:rPr>
              <a:t>Kivengere</a:t>
            </a:r>
            <a:r>
              <a:rPr lang="en-US" sz="1400" dirty="0">
                <a:solidFill>
                  <a:schemeClr val="bg1"/>
                </a:solidFill>
              </a:rPr>
              <a:t> said in February 1979, on the second 					anniversary of the martyrdom of Archbishop Janani </a:t>
            </a:r>
            <a:r>
              <a:rPr lang="en-US" sz="1400" dirty="0" err="1">
                <a:solidFill>
                  <a:schemeClr val="bg1"/>
                </a:solidFill>
              </a:rPr>
              <a:t>Luwum</a:t>
            </a:r>
            <a:r>
              <a:rPr lang="en-US" sz="1400" dirty="0">
                <a:solidFill>
                  <a:schemeClr val="bg1"/>
                </a:solidFill>
              </a:rPr>
              <a:t> of 					Uganda: 'Without bleeding the church fails to bless.' Persecution will 				refine the church, but not destroy it. If it leads to prayer and praise, to 				an acknowledgment of the sovereignty of God and of solidarity with 				Christ in his sufferings, then - however painful - it may even be 					welcome.</a:t>
            </a:r>
          </a:p>
        </p:txBody>
      </p:sp>
    </p:spTree>
    <p:extLst>
      <p:ext uri="{BB962C8B-B14F-4D97-AF65-F5344CB8AC3E}">
        <p14:creationId xmlns:p14="http://schemas.microsoft.com/office/powerpoint/2010/main" val="2326070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53062"/>
            <a:ext cx="9144000" cy="5143500"/>
          </a:xfrm>
          <a:prstGeom prst="rect">
            <a:avLst/>
          </a:prstGeom>
        </p:spPr>
      </p:pic>
      <p:sp>
        <p:nvSpPr>
          <p:cNvPr id="3" name="TextBox 2"/>
          <p:cNvSpPr txBox="1"/>
          <p:nvPr/>
        </p:nvSpPr>
        <p:spPr>
          <a:xfrm>
            <a:off x="99302" y="1036629"/>
            <a:ext cx="8496621" cy="2031325"/>
          </a:xfrm>
          <a:prstGeom prst="rect">
            <a:avLst/>
          </a:prstGeom>
          <a:noFill/>
        </p:spPr>
        <p:txBody>
          <a:bodyPr wrap="none" rtlCol="0">
            <a:spAutoFit/>
          </a:bodyPr>
          <a:lstStyle/>
          <a:p>
            <a:r>
              <a:rPr lang="en-US" dirty="0">
                <a:solidFill>
                  <a:schemeClr val="bg1"/>
                </a:solidFill>
              </a:rPr>
              <a:t>a) Don’t ignore the problem</a:t>
            </a:r>
          </a:p>
          <a:p>
            <a:r>
              <a:rPr lang="en-US" dirty="0">
                <a:solidFill>
                  <a:schemeClr val="bg1"/>
                </a:solidFill>
              </a:rPr>
              <a:t>b) Don’t be content to attack the complainers</a:t>
            </a:r>
          </a:p>
          <a:p>
            <a:r>
              <a:rPr lang="en-US" dirty="0">
                <a:solidFill>
                  <a:schemeClr val="bg1"/>
                </a:solidFill>
              </a:rPr>
              <a:t>c) Act as a group. Share the burden. Know your strengths.</a:t>
            </a:r>
          </a:p>
          <a:p>
            <a:r>
              <a:rPr lang="en-US" dirty="0">
                <a:solidFill>
                  <a:schemeClr val="bg1"/>
                </a:solidFill>
              </a:rPr>
              <a:t>d) Deal with the problem with sensitivity (Note all of the chosen men had Greek names!)</a:t>
            </a:r>
          </a:p>
          <a:p>
            <a:r>
              <a:rPr lang="en-US" dirty="0">
                <a:solidFill>
                  <a:schemeClr val="bg1"/>
                </a:solidFill>
              </a:rPr>
              <a:t>e) Don’t negate the physical over the spiritual</a:t>
            </a:r>
          </a:p>
          <a:p>
            <a:r>
              <a:rPr lang="en-US" dirty="0">
                <a:solidFill>
                  <a:schemeClr val="bg1"/>
                </a:solidFill>
              </a:rPr>
              <a:t>f) Secular giftings do not trump spiritual hearts. BOTH are required in the Church.</a:t>
            </a:r>
          </a:p>
          <a:p>
            <a:endParaRPr lang="en-US" i="1" dirty="0">
              <a:solidFill>
                <a:schemeClr val="bg1"/>
              </a:solidFill>
            </a:endParaRPr>
          </a:p>
        </p:txBody>
      </p:sp>
      <p:sp>
        <p:nvSpPr>
          <p:cNvPr id="5" name="TextBox 4"/>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Service (Acts 6:1-7, Romans 12:6-8)</a:t>
            </a:r>
          </a:p>
        </p:txBody>
      </p:sp>
    </p:spTree>
    <p:extLst>
      <p:ext uri="{BB962C8B-B14F-4D97-AF65-F5344CB8AC3E}">
        <p14:creationId xmlns:p14="http://schemas.microsoft.com/office/powerpoint/2010/main" val="1688726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489330"/>
            <a:ext cx="6747616" cy="2862322"/>
          </a:xfrm>
          <a:prstGeom prst="rect">
            <a:avLst/>
          </a:prstGeom>
          <a:noFill/>
        </p:spPr>
        <p:txBody>
          <a:bodyPr wrap="none" rtlCol="0">
            <a:spAutoFit/>
          </a:bodyPr>
          <a:lstStyle/>
          <a:p>
            <a:r>
              <a:rPr lang="en-US" dirty="0">
                <a:solidFill>
                  <a:schemeClr val="bg1"/>
                </a:solidFill>
              </a:rPr>
              <a:t>Stephen … </a:t>
            </a:r>
          </a:p>
          <a:p>
            <a:endParaRPr lang="en-US" dirty="0">
              <a:solidFill>
                <a:schemeClr val="bg1"/>
              </a:solidFill>
            </a:endParaRPr>
          </a:p>
          <a:p>
            <a:r>
              <a:rPr lang="en-US" dirty="0">
                <a:solidFill>
                  <a:schemeClr val="bg1"/>
                </a:solidFill>
              </a:rPr>
              <a:t>1. Full of faith (6:5)</a:t>
            </a:r>
          </a:p>
          <a:p>
            <a:r>
              <a:rPr lang="en-US" dirty="0">
                <a:solidFill>
                  <a:schemeClr val="bg1"/>
                </a:solidFill>
              </a:rPr>
              <a:t>2. Full of the Holy Spirit (6:5, 7:55)</a:t>
            </a:r>
          </a:p>
          <a:p>
            <a:r>
              <a:rPr lang="en-US" dirty="0">
                <a:solidFill>
                  <a:schemeClr val="bg1"/>
                </a:solidFill>
              </a:rPr>
              <a:t>3. Full of God's grace (6:8)  (He was a gracious, winsome person)</a:t>
            </a:r>
            <a:endParaRPr lang="en-US" i="1" dirty="0">
              <a:solidFill>
                <a:schemeClr val="bg1"/>
              </a:solidFill>
            </a:endParaRPr>
          </a:p>
          <a:p>
            <a:r>
              <a:rPr lang="en-US" dirty="0">
                <a:solidFill>
                  <a:schemeClr val="bg1"/>
                </a:solidFill>
              </a:rPr>
              <a:t>4. Full of God's power (6:8)</a:t>
            </a:r>
          </a:p>
          <a:p>
            <a:r>
              <a:rPr lang="en-US" dirty="0">
                <a:solidFill>
                  <a:schemeClr val="bg1"/>
                </a:solidFill>
              </a:rPr>
              <a:t>5. Of Wisdom (6:10)</a:t>
            </a:r>
          </a:p>
          <a:p>
            <a:r>
              <a:rPr lang="en-US" dirty="0">
                <a:solidFill>
                  <a:schemeClr val="bg1"/>
                </a:solidFill>
              </a:rPr>
              <a:t>6. Of forgiveness (7:60)</a:t>
            </a:r>
          </a:p>
          <a:p>
            <a:r>
              <a:rPr lang="en-US" dirty="0">
                <a:solidFill>
                  <a:schemeClr val="bg1"/>
                </a:solidFill>
              </a:rPr>
              <a:t>7. His glowing countenance reminds us of what is said of Moses (6:15)</a:t>
            </a: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0" y="3522666"/>
            <a:ext cx="6762044" cy="3335333"/>
          </a:xfrm>
          <a:prstGeom prst="rect">
            <a:avLst/>
          </a:prstGeom>
        </p:spPr>
      </p:pic>
    </p:spTree>
    <p:extLst>
      <p:ext uri="{BB962C8B-B14F-4D97-AF65-F5344CB8AC3E}">
        <p14:creationId xmlns:p14="http://schemas.microsoft.com/office/powerpoint/2010/main" val="327323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17231" y="489330"/>
            <a:ext cx="7835478" cy="2585323"/>
          </a:xfrm>
          <a:prstGeom prst="rect">
            <a:avLst/>
          </a:prstGeom>
          <a:noFill/>
        </p:spPr>
        <p:txBody>
          <a:bodyPr wrap="none" rtlCol="0">
            <a:spAutoFit/>
          </a:bodyPr>
          <a:lstStyle/>
          <a:p>
            <a:r>
              <a:rPr lang="en-US" b="1" u="sng" dirty="0">
                <a:solidFill>
                  <a:schemeClr val="bg1"/>
                </a:solidFill>
              </a:rPr>
              <a:t>He preaches on three themes …</a:t>
            </a:r>
          </a:p>
          <a:p>
            <a:endParaRPr lang="en-US" dirty="0">
              <a:solidFill>
                <a:schemeClr val="bg1"/>
              </a:solidFill>
            </a:endParaRPr>
          </a:p>
          <a:p>
            <a:r>
              <a:rPr lang="en-US" dirty="0">
                <a:solidFill>
                  <a:schemeClr val="bg1"/>
                </a:solidFill>
              </a:rPr>
              <a:t>1. God does not move just in Israel … He is evident everywhere</a:t>
            </a:r>
          </a:p>
          <a:p>
            <a:r>
              <a:rPr lang="en-US" dirty="0">
                <a:solidFill>
                  <a:schemeClr val="bg1"/>
                </a:solidFill>
              </a:rPr>
              <a:t>	- Where have you see God move?</a:t>
            </a:r>
          </a:p>
          <a:p>
            <a:r>
              <a:rPr lang="en-US" dirty="0">
                <a:solidFill>
                  <a:schemeClr val="bg1"/>
                </a:solidFill>
              </a:rPr>
              <a:t>2. Worship does not always happen at the temple</a:t>
            </a:r>
          </a:p>
          <a:p>
            <a:r>
              <a:rPr lang="en-US" dirty="0">
                <a:solidFill>
                  <a:schemeClr val="bg1"/>
                </a:solidFill>
              </a:rPr>
              <a:t>	- What was the most unusual place you found yourself worshiping God?</a:t>
            </a:r>
          </a:p>
          <a:p>
            <a:r>
              <a:rPr lang="en-US" dirty="0">
                <a:solidFill>
                  <a:schemeClr val="bg1"/>
                </a:solidFill>
              </a:rPr>
              <a:t>3. People often ignore the voice of God through His prophets</a:t>
            </a:r>
          </a:p>
          <a:p>
            <a:r>
              <a:rPr lang="en-US" dirty="0">
                <a:solidFill>
                  <a:schemeClr val="bg1"/>
                </a:solidFill>
              </a:rPr>
              <a:t>	- What is the most unusual voice used to speak the Word of God to you?</a:t>
            </a: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0" y="3522666"/>
            <a:ext cx="6762044" cy="3335333"/>
          </a:xfrm>
          <a:prstGeom prst="rect">
            <a:avLst/>
          </a:prstGeom>
        </p:spPr>
      </p:pic>
    </p:spTree>
    <p:extLst>
      <p:ext uri="{BB962C8B-B14F-4D97-AF65-F5344CB8AC3E}">
        <p14:creationId xmlns:p14="http://schemas.microsoft.com/office/powerpoint/2010/main" val="4213806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26442"/>
            <a:ext cx="6633882" cy="3731558"/>
          </a:xfrm>
          <a:prstGeom prst="rect">
            <a:avLst/>
          </a:prstGeom>
        </p:spPr>
      </p:pic>
      <p:sp>
        <p:nvSpPr>
          <p:cNvPr id="3" name="TextBox 2"/>
          <p:cNvSpPr txBox="1"/>
          <p:nvPr/>
        </p:nvSpPr>
        <p:spPr>
          <a:xfrm>
            <a:off x="277906" y="99532"/>
            <a:ext cx="8045729" cy="33239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a:solidFill>
                  <a:schemeClr val="accent4"/>
                </a:solidFill>
                <a:effectLst>
                  <a:outerShdw blurRad="50800" dist="25400" dir="2700000" algn="tl" rotWithShape="0">
                    <a:prstClr val="black"/>
                  </a:outerShdw>
                </a:effectLst>
              </a:rPr>
              <a:t>Christ and Moses are similar and complementary</a:t>
            </a:r>
          </a:p>
          <a:p>
            <a:r>
              <a:rPr lang="en-US" sz="2400" b="1" dirty="0">
                <a:solidFill>
                  <a:schemeClr val="accent4"/>
                </a:solidFill>
                <a:effectLst>
                  <a:outerShdw blurRad="50800" dist="25400" dir="2700000" algn="tl" rotWithShape="0">
                    <a:prstClr val="black"/>
                  </a:outerShdw>
                </a:effectLst>
              </a:rPr>
              <a:t>a) An unusual birth (7:20)</a:t>
            </a:r>
          </a:p>
          <a:p>
            <a:r>
              <a:rPr lang="en-US" sz="2400" b="1" dirty="0">
                <a:solidFill>
                  <a:schemeClr val="accent4"/>
                </a:solidFill>
                <a:effectLst>
                  <a:outerShdw blurRad="50800" dist="25400" dir="2700000" algn="tl" rotWithShape="0">
                    <a:prstClr val="black"/>
                  </a:outerShdw>
                </a:effectLst>
              </a:rPr>
              <a:t>b) Death of babies at both births (7:19)</a:t>
            </a:r>
          </a:p>
          <a:p>
            <a:r>
              <a:rPr lang="en-US" sz="2400" b="1" dirty="0">
                <a:solidFill>
                  <a:schemeClr val="accent4"/>
                </a:solidFill>
                <a:effectLst>
                  <a:outerShdw blurRad="50800" dist="25400" dir="2700000" algn="tl" rotWithShape="0">
                    <a:prstClr val="black"/>
                  </a:outerShdw>
                </a:effectLst>
              </a:rPr>
              <a:t>c) Both children came out of Egypt (7:21)</a:t>
            </a:r>
          </a:p>
          <a:p>
            <a:r>
              <a:rPr lang="en-US" sz="2400" b="1" dirty="0">
                <a:solidFill>
                  <a:schemeClr val="accent4"/>
                </a:solidFill>
                <a:effectLst>
                  <a:outerShdw blurRad="50800" dist="25400" dir="2700000" algn="tl" rotWithShape="0">
                    <a:prstClr val="black"/>
                  </a:outerShdw>
                </a:effectLst>
              </a:rPr>
              <a:t>d) Christ, like Moses, was rejected by His people (7:25, 35, 39)</a:t>
            </a:r>
          </a:p>
          <a:p>
            <a:r>
              <a:rPr lang="en-US" sz="2400" b="1" dirty="0">
                <a:solidFill>
                  <a:schemeClr val="accent4"/>
                </a:solidFill>
                <a:effectLst>
                  <a:outerShdw blurRad="50800" dist="25400" dir="2700000" algn="tl" rotWithShape="0">
                    <a:prstClr val="black"/>
                  </a:outerShdw>
                </a:effectLst>
              </a:rPr>
              <a:t>e) Both were sent by the Father (7:35b)</a:t>
            </a:r>
          </a:p>
          <a:p>
            <a:r>
              <a:rPr lang="en-US" sz="2400" b="1" dirty="0">
                <a:solidFill>
                  <a:schemeClr val="accent4"/>
                </a:solidFill>
                <a:effectLst>
                  <a:outerShdw blurRad="50800" dist="25400" dir="2700000" algn="tl" rotWithShape="0">
                    <a:prstClr val="black"/>
                  </a:outerShdw>
                </a:effectLst>
              </a:rPr>
              <a:t>f) Both did signs and wonders (7:36)</a:t>
            </a:r>
          </a:p>
          <a:p>
            <a:r>
              <a:rPr lang="en-US" sz="2400" b="1" dirty="0">
                <a:solidFill>
                  <a:schemeClr val="accent4"/>
                </a:solidFill>
                <a:effectLst>
                  <a:outerShdw blurRad="50800" dist="25400" dir="2700000" algn="tl" rotWithShape="0">
                    <a:prstClr val="black"/>
                  </a:outerShdw>
                </a:effectLst>
              </a:rPr>
              <a:t>g) Moses prophesized regarding Jesus (7:37, Deut. 18:15, 18)</a:t>
            </a:r>
          </a:p>
          <a:p>
            <a:endParaRPr lang="en-US" dirty="0">
              <a:solidFill>
                <a:schemeClr val="bg1"/>
              </a:solidFill>
              <a:effectLst>
                <a:outerShdw blurRad="50800" dist="25400" dir="2700000" algn="tl" rotWithShape="0">
                  <a:prstClr val="black"/>
                </a:outerShdw>
              </a:effectLst>
            </a:endParaRPr>
          </a:p>
        </p:txBody>
      </p:sp>
    </p:spTree>
    <p:extLst>
      <p:ext uri="{BB962C8B-B14F-4D97-AF65-F5344CB8AC3E}">
        <p14:creationId xmlns:p14="http://schemas.microsoft.com/office/powerpoint/2010/main" val="409359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133526" y="867361"/>
            <a:ext cx="8825429" cy="206210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chemeClr val="bg1"/>
                </a:solidFill>
              </a:rPr>
              <a:t>Four people are key for the explosive church growth:</a:t>
            </a:r>
          </a:p>
          <a:p>
            <a:r>
              <a:rPr lang="en-US" sz="2000" dirty="0">
                <a:solidFill>
                  <a:schemeClr val="bg1"/>
                </a:solidFill>
              </a:rPr>
              <a:t>	</a:t>
            </a:r>
          </a:p>
          <a:p>
            <a:r>
              <a:rPr lang="en-US" sz="2000" dirty="0">
                <a:solidFill>
                  <a:schemeClr val="bg1"/>
                </a:solidFill>
              </a:rPr>
              <a:t>	1) Stephen the martyr (stirs up opposition within Jerusalem)</a:t>
            </a:r>
          </a:p>
          <a:p>
            <a:r>
              <a:rPr lang="en-US" sz="2000" dirty="0">
                <a:solidFill>
                  <a:schemeClr val="bg1"/>
                </a:solidFill>
              </a:rPr>
              <a:t>	2) Philip the evangelist (the one who breaks the Jewish/Samaritan barrier)</a:t>
            </a:r>
          </a:p>
          <a:p>
            <a:r>
              <a:rPr lang="en-US" sz="2000" dirty="0">
                <a:solidFill>
                  <a:schemeClr val="bg1"/>
                </a:solidFill>
              </a:rPr>
              <a:t>	3) Saul the convert (Apostle to the gentiles)</a:t>
            </a:r>
          </a:p>
          <a:p>
            <a:r>
              <a:rPr lang="en-US" sz="2000" dirty="0">
                <a:solidFill>
                  <a:schemeClr val="bg1"/>
                </a:solidFill>
              </a:rPr>
              <a:t>	4) Cornelius (the one who calls for salvation from the gentile world)</a:t>
            </a:r>
          </a:p>
        </p:txBody>
      </p:sp>
      <p:pic>
        <p:nvPicPr>
          <p:cNvPr id="5" name="Picture 4"/>
          <p:cNvPicPr>
            <a:picLocks noChangeAspect="1"/>
          </p:cNvPicPr>
          <p:nvPr/>
        </p:nvPicPr>
        <p:blipFill>
          <a:blip r:embed="rId3"/>
          <a:stretch>
            <a:fillRect/>
          </a:stretch>
        </p:blipFill>
        <p:spPr>
          <a:xfrm>
            <a:off x="0" y="3145099"/>
            <a:ext cx="6006164" cy="3712901"/>
          </a:xfrm>
          <a:prstGeom prst="rect">
            <a:avLst/>
          </a:prstGeom>
        </p:spPr>
      </p:pic>
      <p:pic>
        <p:nvPicPr>
          <p:cNvPr id="6" name="Picture 5"/>
          <p:cNvPicPr>
            <a:picLocks noChangeAspect="1"/>
          </p:cNvPicPr>
          <p:nvPr/>
        </p:nvPicPr>
        <p:blipFill>
          <a:blip r:embed="rId4"/>
          <a:stretch>
            <a:fillRect/>
          </a:stretch>
        </p:blipFill>
        <p:spPr>
          <a:xfrm>
            <a:off x="6006164" y="4191924"/>
            <a:ext cx="2857500" cy="1619250"/>
          </a:xfrm>
          <a:prstGeom prst="rect">
            <a:avLst/>
          </a:prstGeom>
        </p:spPr>
      </p:pic>
    </p:spTree>
    <p:extLst>
      <p:ext uri="{BB962C8B-B14F-4D97-AF65-F5344CB8AC3E}">
        <p14:creationId xmlns:p14="http://schemas.microsoft.com/office/powerpoint/2010/main" val="3403814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43300"/>
            <a:ext cx="5905500" cy="3314700"/>
          </a:xfrm>
          <a:prstGeom prst="rect">
            <a:avLst/>
          </a:prstGeom>
        </p:spPr>
      </p:pic>
      <p:sp>
        <p:nvSpPr>
          <p:cNvPr id="4" name="TextBox 3"/>
          <p:cNvSpPr txBox="1"/>
          <p:nvPr/>
        </p:nvSpPr>
        <p:spPr>
          <a:xfrm>
            <a:off x="115503" y="1977211"/>
            <a:ext cx="3919086" cy="1477328"/>
          </a:xfrm>
          <a:prstGeom prst="rect">
            <a:avLst/>
          </a:prstGeom>
          <a:noFill/>
        </p:spPr>
        <p:txBody>
          <a:bodyPr wrap="none" rtlCol="0">
            <a:spAutoFit/>
          </a:bodyPr>
          <a:lstStyle/>
          <a:p>
            <a:r>
              <a:rPr lang="en-US" dirty="0">
                <a:solidFill>
                  <a:schemeClr val="bg1"/>
                </a:solidFill>
              </a:rPr>
              <a:t>“The fact that I am a woman does not </a:t>
            </a:r>
          </a:p>
          <a:p>
            <a:r>
              <a:rPr lang="en-US" dirty="0">
                <a:solidFill>
                  <a:schemeClr val="bg1"/>
                </a:solidFill>
              </a:rPr>
              <a:t>make me a different kind of Christian, </a:t>
            </a:r>
          </a:p>
          <a:p>
            <a:r>
              <a:rPr lang="en-US" dirty="0">
                <a:solidFill>
                  <a:schemeClr val="bg1"/>
                </a:solidFill>
              </a:rPr>
              <a:t>but the fact that I am a Christian makes </a:t>
            </a:r>
          </a:p>
          <a:p>
            <a:r>
              <a:rPr lang="en-US" dirty="0">
                <a:solidFill>
                  <a:schemeClr val="bg1"/>
                </a:solidFill>
              </a:rPr>
              <a:t>me a different kind of woman.” </a:t>
            </a:r>
          </a:p>
          <a:p>
            <a:r>
              <a:rPr lang="en-US" dirty="0">
                <a:solidFill>
                  <a:schemeClr val="bg1"/>
                </a:solidFill>
              </a:rPr>
              <a:t>—Elisabeth Elliot</a:t>
            </a:r>
          </a:p>
        </p:txBody>
      </p:sp>
      <p:pic>
        <p:nvPicPr>
          <p:cNvPr id="7" name="Picture 6"/>
          <p:cNvPicPr>
            <a:picLocks noChangeAspect="1"/>
          </p:cNvPicPr>
          <p:nvPr/>
        </p:nvPicPr>
        <p:blipFill>
          <a:blip r:embed="rId4"/>
          <a:stretch>
            <a:fillRect/>
          </a:stretch>
        </p:blipFill>
        <p:spPr>
          <a:xfrm>
            <a:off x="4325163" y="972150"/>
            <a:ext cx="4265284" cy="2699125"/>
          </a:xfrm>
          <a:prstGeom prst="rect">
            <a:avLst/>
          </a:prstGeom>
        </p:spPr>
      </p:pic>
      <p:pic>
        <p:nvPicPr>
          <p:cNvPr id="8" name="Picture 7"/>
          <p:cNvPicPr>
            <a:picLocks noChangeAspect="1"/>
          </p:cNvPicPr>
          <p:nvPr/>
        </p:nvPicPr>
        <p:blipFill>
          <a:blip r:embed="rId5"/>
          <a:stretch>
            <a:fillRect/>
          </a:stretch>
        </p:blipFill>
        <p:spPr>
          <a:xfrm>
            <a:off x="1027697" y="225413"/>
            <a:ext cx="1751798" cy="1751798"/>
          </a:xfrm>
          <a:prstGeom prst="rect">
            <a:avLst/>
          </a:prstGeom>
        </p:spPr>
      </p:pic>
      <p:pic>
        <p:nvPicPr>
          <p:cNvPr id="9" name="Picture 8"/>
          <p:cNvPicPr>
            <a:picLocks noChangeAspect="1"/>
          </p:cNvPicPr>
          <p:nvPr/>
        </p:nvPicPr>
        <p:blipFill rotWithShape="1">
          <a:blip r:embed="rId6"/>
          <a:srcRect l="-468" t="12772" r="468" b="39368"/>
          <a:stretch/>
        </p:blipFill>
        <p:spPr>
          <a:xfrm>
            <a:off x="6331228" y="3631267"/>
            <a:ext cx="2057400" cy="3138765"/>
          </a:xfrm>
          <a:prstGeom prst="rect">
            <a:avLst/>
          </a:prstGeom>
        </p:spPr>
      </p:pic>
    </p:spTree>
    <p:extLst>
      <p:ext uri="{BB962C8B-B14F-4D97-AF65-F5344CB8AC3E}">
        <p14:creationId xmlns:p14="http://schemas.microsoft.com/office/powerpoint/2010/main" val="328301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90"/>
            <a:ext cx="4490720" cy="68549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720" y="3542792"/>
            <a:ext cx="4572000" cy="3267456"/>
          </a:xfrm>
          <a:prstGeom prst="rect">
            <a:avLst/>
          </a:prstGeom>
        </p:spPr>
      </p:pic>
      <p:pic>
        <p:nvPicPr>
          <p:cNvPr id="6" name="Picture 5"/>
          <p:cNvPicPr>
            <a:picLocks noChangeAspect="1"/>
          </p:cNvPicPr>
          <p:nvPr/>
        </p:nvPicPr>
        <p:blipFill>
          <a:blip r:embed="rId5"/>
          <a:stretch>
            <a:fillRect/>
          </a:stretch>
        </p:blipFill>
        <p:spPr>
          <a:xfrm>
            <a:off x="4490720" y="60960"/>
            <a:ext cx="4622704" cy="3068320"/>
          </a:xfrm>
          <a:prstGeom prst="rect">
            <a:avLst/>
          </a:prstGeom>
        </p:spPr>
      </p:pic>
      <p:sp>
        <p:nvSpPr>
          <p:cNvPr id="4" name="Oval 3"/>
          <p:cNvSpPr/>
          <p:nvPr/>
        </p:nvSpPr>
        <p:spPr>
          <a:xfrm>
            <a:off x="2263116" y="4323425"/>
            <a:ext cx="337351" cy="3107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8991" y="3377953"/>
            <a:ext cx="2512380" cy="2512380"/>
          </a:xfrm>
          <a:prstGeom prst="ellipse">
            <a:avLst/>
          </a:prstGeom>
          <a:noFill/>
          <a:ln w="28575">
            <a:solidFill>
              <a:srgbClr val="BE2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2043" y="470517"/>
            <a:ext cx="4927107" cy="58947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377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90"/>
            <a:ext cx="4490720" cy="68549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720" y="3542792"/>
            <a:ext cx="4572000" cy="3267456"/>
          </a:xfrm>
          <a:prstGeom prst="rect">
            <a:avLst/>
          </a:prstGeom>
        </p:spPr>
      </p:pic>
      <p:pic>
        <p:nvPicPr>
          <p:cNvPr id="6" name="Picture 5"/>
          <p:cNvPicPr>
            <a:picLocks noChangeAspect="1"/>
          </p:cNvPicPr>
          <p:nvPr/>
        </p:nvPicPr>
        <p:blipFill>
          <a:blip r:embed="rId5"/>
          <a:stretch>
            <a:fillRect/>
          </a:stretch>
        </p:blipFill>
        <p:spPr>
          <a:xfrm>
            <a:off x="4490720" y="60960"/>
            <a:ext cx="4622704" cy="3068320"/>
          </a:xfrm>
          <a:prstGeom prst="rect">
            <a:avLst/>
          </a:prstGeom>
        </p:spPr>
      </p:pic>
      <p:sp>
        <p:nvSpPr>
          <p:cNvPr id="4" name="Oval 3"/>
          <p:cNvSpPr/>
          <p:nvPr/>
        </p:nvSpPr>
        <p:spPr>
          <a:xfrm>
            <a:off x="2263116" y="4323425"/>
            <a:ext cx="337351" cy="3107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8991" y="3377953"/>
            <a:ext cx="2512380" cy="2512380"/>
          </a:xfrm>
          <a:prstGeom prst="ellipse">
            <a:avLst/>
          </a:prstGeom>
          <a:noFill/>
          <a:ln w="28575">
            <a:solidFill>
              <a:srgbClr val="BE2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2043" y="470517"/>
            <a:ext cx="4927107" cy="58947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924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22583" y="298376"/>
            <a:ext cx="8787277" cy="2862322"/>
          </a:xfrm>
          <a:prstGeom prst="rect">
            <a:avLst/>
          </a:prstGeom>
          <a:noFill/>
        </p:spPr>
        <p:txBody>
          <a:bodyPr wrap="none" rtlCol="0">
            <a:spAutoFit/>
          </a:bodyPr>
          <a:lstStyle/>
          <a:p>
            <a:r>
              <a:rPr lang="en-US" dirty="0">
                <a:solidFill>
                  <a:schemeClr val="bg1"/>
                </a:solidFill>
              </a:rPr>
              <a:t>History Of The Relationship Between Jews and Samaritans ....</a:t>
            </a:r>
          </a:p>
          <a:p>
            <a:endParaRPr lang="en-US" dirty="0">
              <a:solidFill>
                <a:schemeClr val="bg1"/>
              </a:solidFill>
            </a:endParaRPr>
          </a:p>
          <a:p>
            <a:r>
              <a:rPr lang="en-US" dirty="0">
                <a:solidFill>
                  <a:schemeClr val="bg1"/>
                </a:solidFill>
              </a:rPr>
              <a:t>In Ezra 3:7 – 4:5, Samaritans were not allowed to help rebuild the temple. They built their</a:t>
            </a:r>
          </a:p>
          <a:p>
            <a:r>
              <a:rPr lang="en-US" dirty="0">
                <a:solidFill>
                  <a:schemeClr val="bg1"/>
                </a:solidFill>
              </a:rPr>
              <a:t>own on Mount Gerizim (near Shechem). In the following centuries, the Samaritans suffered </a:t>
            </a:r>
          </a:p>
          <a:p>
            <a:r>
              <a:rPr lang="en-US" dirty="0">
                <a:solidFill>
                  <a:schemeClr val="bg1"/>
                </a:solidFill>
              </a:rPr>
              <a:t>when Shechem was destroyed by Alexander the Great, while in 128 B.C. John </a:t>
            </a:r>
            <a:r>
              <a:rPr lang="en-US" dirty="0" err="1">
                <a:solidFill>
                  <a:schemeClr val="bg1"/>
                </a:solidFill>
              </a:rPr>
              <a:t>Hyrcanus</a:t>
            </a:r>
            <a:r>
              <a:rPr lang="en-US" dirty="0">
                <a:solidFill>
                  <a:schemeClr val="bg1"/>
                </a:solidFill>
              </a:rPr>
              <a:t> </a:t>
            </a:r>
          </a:p>
          <a:p>
            <a:r>
              <a:rPr lang="en-US" dirty="0">
                <a:solidFill>
                  <a:schemeClr val="bg1"/>
                </a:solidFill>
              </a:rPr>
              <a:t>(Judean leader) captured Shechem and destroyed the Samaritan temple. It remained in </a:t>
            </a:r>
          </a:p>
          <a:p>
            <a:r>
              <a:rPr lang="en-US" dirty="0">
                <a:solidFill>
                  <a:schemeClr val="bg1"/>
                </a:solidFill>
              </a:rPr>
              <a:t>ruins until the 2nd century A.D. when it was rebuilt by the Emperor Hadrian as a reward for </a:t>
            </a:r>
          </a:p>
          <a:p>
            <a:r>
              <a:rPr lang="en-US" dirty="0">
                <a:solidFill>
                  <a:schemeClr val="bg1"/>
                </a:solidFill>
              </a:rPr>
              <a:t>Samaritan help against the Jews during </a:t>
            </a:r>
          </a:p>
          <a:p>
            <a:r>
              <a:rPr lang="en-US" dirty="0">
                <a:solidFill>
                  <a:schemeClr val="bg1"/>
                </a:solidFill>
              </a:rPr>
              <a:t>the Bar </a:t>
            </a:r>
            <a:r>
              <a:rPr lang="en-US" dirty="0" err="1">
                <a:solidFill>
                  <a:schemeClr val="bg1"/>
                </a:solidFill>
              </a:rPr>
              <a:t>Kokhba</a:t>
            </a:r>
            <a:r>
              <a:rPr lang="en-US" dirty="0">
                <a:solidFill>
                  <a:schemeClr val="bg1"/>
                </a:solidFill>
              </a:rPr>
              <a:t> revolt (132-135 A.D.). </a:t>
            </a:r>
          </a:p>
          <a:p>
            <a:r>
              <a:rPr lang="en-US" dirty="0">
                <a:solidFill>
                  <a:schemeClr val="bg1"/>
                </a:solidFill>
              </a:rPr>
              <a:t> </a:t>
            </a:r>
          </a:p>
        </p:txBody>
      </p:sp>
      <p:pic>
        <p:nvPicPr>
          <p:cNvPr id="3" name="Picture 2"/>
          <p:cNvPicPr>
            <a:picLocks noChangeAspect="1"/>
          </p:cNvPicPr>
          <p:nvPr/>
        </p:nvPicPr>
        <p:blipFill>
          <a:blip r:embed="rId3"/>
          <a:stretch>
            <a:fillRect/>
          </a:stretch>
        </p:blipFill>
        <p:spPr>
          <a:xfrm>
            <a:off x="-1" y="3600682"/>
            <a:ext cx="4901294" cy="3257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5863" y="2313491"/>
            <a:ext cx="4771055" cy="2574382"/>
          </a:xfrm>
          <a:prstGeom prst="rect">
            <a:avLst/>
          </a:prstGeom>
        </p:spPr>
      </p:pic>
      <p:pic>
        <p:nvPicPr>
          <p:cNvPr id="6" name="Picture 5"/>
          <p:cNvPicPr>
            <a:picLocks noChangeAspect="1"/>
          </p:cNvPicPr>
          <p:nvPr/>
        </p:nvPicPr>
        <p:blipFill>
          <a:blip r:embed="rId5"/>
          <a:stretch>
            <a:fillRect/>
          </a:stretch>
        </p:blipFill>
        <p:spPr>
          <a:xfrm>
            <a:off x="5335931" y="4552986"/>
            <a:ext cx="1972452" cy="2200842"/>
          </a:xfrm>
          <a:prstGeom prst="rect">
            <a:avLst/>
          </a:prstGeom>
        </p:spPr>
      </p:pic>
    </p:spTree>
    <p:extLst>
      <p:ext uri="{BB962C8B-B14F-4D97-AF65-F5344CB8AC3E}">
        <p14:creationId xmlns:p14="http://schemas.microsoft.com/office/powerpoint/2010/main" val="361769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22583" y="298376"/>
            <a:ext cx="7436010" cy="2031325"/>
          </a:xfrm>
          <a:prstGeom prst="rect">
            <a:avLst/>
          </a:prstGeom>
          <a:noFill/>
        </p:spPr>
        <p:txBody>
          <a:bodyPr wrap="none" rtlCol="0">
            <a:spAutoFit/>
          </a:bodyPr>
          <a:lstStyle/>
          <a:p>
            <a:r>
              <a:rPr lang="en-US" dirty="0">
                <a:solidFill>
                  <a:schemeClr val="bg1"/>
                </a:solidFill>
              </a:rPr>
              <a:t>Passing The Torch …  </a:t>
            </a:r>
          </a:p>
          <a:p>
            <a:r>
              <a:rPr lang="en-US" dirty="0">
                <a:solidFill>
                  <a:schemeClr val="bg1"/>
                </a:solidFill>
              </a:rPr>
              <a:t>The apostles move from initiators to verifiers here.</a:t>
            </a:r>
          </a:p>
          <a:p>
            <a:r>
              <a:rPr lang="en-US" dirty="0">
                <a:solidFill>
                  <a:schemeClr val="bg1"/>
                </a:solidFill>
              </a:rPr>
              <a:t>They were slow to respond … yet learned from the younger. </a:t>
            </a:r>
          </a:p>
          <a:p>
            <a:r>
              <a:rPr lang="en-US" dirty="0">
                <a:solidFill>
                  <a:schemeClr val="bg1"/>
                </a:solidFill>
              </a:rPr>
              <a:t>As I grow older, do I still have to the ability to …</a:t>
            </a:r>
          </a:p>
          <a:p>
            <a:r>
              <a:rPr lang="en-US" dirty="0">
                <a:solidFill>
                  <a:schemeClr val="bg1"/>
                </a:solidFill>
              </a:rPr>
              <a:t>	a) Be flexible and malleable?</a:t>
            </a:r>
          </a:p>
          <a:p>
            <a:r>
              <a:rPr lang="en-US" dirty="0">
                <a:solidFill>
                  <a:schemeClr val="bg1"/>
                </a:solidFill>
              </a:rPr>
              <a:t>	b) Hear and heed the younger generation</a:t>
            </a:r>
          </a:p>
          <a:p>
            <a:r>
              <a:rPr lang="en-US" dirty="0">
                <a:solidFill>
                  <a:schemeClr val="bg1"/>
                </a:solidFill>
              </a:rPr>
              <a:t>	c) Bring the best of MY generation and deposit that in the newer … </a:t>
            </a:r>
          </a:p>
        </p:txBody>
      </p:sp>
      <p:pic>
        <p:nvPicPr>
          <p:cNvPr id="2" name="Picture 1"/>
          <p:cNvPicPr>
            <a:picLocks noChangeAspect="1"/>
          </p:cNvPicPr>
          <p:nvPr/>
        </p:nvPicPr>
        <p:blipFill>
          <a:blip r:embed="rId3"/>
          <a:stretch>
            <a:fillRect/>
          </a:stretch>
        </p:blipFill>
        <p:spPr>
          <a:xfrm>
            <a:off x="0" y="2477564"/>
            <a:ext cx="9144000" cy="4518749"/>
          </a:xfrm>
          <a:prstGeom prst="rect">
            <a:avLst/>
          </a:prstGeom>
        </p:spPr>
      </p:pic>
      <p:pic>
        <p:nvPicPr>
          <p:cNvPr id="7" name="Picture 6"/>
          <p:cNvPicPr>
            <a:picLocks noChangeAspect="1"/>
          </p:cNvPicPr>
          <p:nvPr/>
        </p:nvPicPr>
        <p:blipFill>
          <a:blip r:embed="rId4"/>
          <a:stretch>
            <a:fillRect/>
          </a:stretch>
        </p:blipFill>
        <p:spPr>
          <a:xfrm>
            <a:off x="0" y="5072263"/>
            <a:ext cx="4572000" cy="1924050"/>
          </a:xfrm>
          <a:prstGeom prst="rect">
            <a:avLst/>
          </a:prstGeom>
        </p:spPr>
      </p:pic>
    </p:spTree>
    <p:extLst>
      <p:ext uri="{BB962C8B-B14F-4D97-AF65-F5344CB8AC3E}">
        <p14:creationId xmlns:p14="http://schemas.microsoft.com/office/powerpoint/2010/main" val="1055523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22583" y="298376"/>
            <a:ext cx="7456272" cy="2585323"/>
          </a:xfrm>
          <a:prstGeom prst="rect">
            <a:avLst/>
          </a:prstGeom>
          <a:noFill/>
        </p:spPr>
        <p:txBody>
          <a:bodyPr wrap="none" rtlCol="0">
            <a:spAutoFit/>
          </a:bodyPr>
          <a:lstStyle/>
          <a:p>
            <a:r>
              <a:rPr lang="en-US" dirty="0">
                <a:solidFill>
                  <a:schemeClr val="bg1"/>
                </a:solidFill>
              </a:rPr>
              <a:t>The word “simony” has entered the English language through this </a:t>
            </a:r>
          </a:p>
          <a:p>
            <a:r>
              <a:rPr lang="en-US" dirty="0">
                <a:solidFill>
                  <a:schemeClr val="bg1"/>
                </a:solidFill>
              </a:rPr>
              <a:t>incident; it refers “to the attempt to secure ecclesiastical office or </a:t>
            </a:r>
          </a:p>
          <a:p>
            <a:r>
              <a:rPr lang="en-US" dirty="0">
                <a:solidFill>
                  <a:schemeClr val="bg1"/>
                </a:solidFill>
              </a:rPr>
              <a:t>privilege through monetary means.” When money and power combine, </a:t>
            </a:r>
          </a:p>
          <a:p>
            <a:r>
              <a:rPr lang="en-US" dirty="0">
                <a:solidFill>
                  <a:schemeClr val="bg1"/>
                </a:solidFill>
              </a:rPr>
              <a:t>there are many pitfalls that can cause great damage in the lives of individuals </a:t>
            </a:r>
          </a:p>
          <a:p>
            <a:r>
              <a:rPr lang="en-US" dirty="0">
                <a:solidFill>
                  <a:schemeClr val="bg1"/>
                </a:solidFill>
              </a:rPr>
              <a:t>and in the church as a whole.</a:t>
            </a:r>
          </a:p>
          <a:p>
            <a:endParaRPr lang="en-US" dirty="0">
              <a:solidFill>
                <a:schemeClr val="bg1"/>
              </a:solidFill>
            </a:endParaRPr>
          </a:p>
          <a:p>
            <a:r>
              <a:rPr lang="en-US" sz="3600" dirty="0">
                <a:solidFill>
                  <a:srgbClr val="FF0000"/>
                </a:solidFill>
              </a:rPr>
              <a:t>Can this exist in the church today?</a:t>
            </a:r>
          </a:p>
          <a:p>
            <a:endParaRPr lang="en-US" dirty="0"/>
          </a:p>
        </p:txBody>
      </p:sp>
      <p:pic>
        <p:nvPicPr>
          <p:cNvPr id="5" name="Picture 4"/>
          <p:cNvPicPr>
            <a:picLocks noChangeAspect="1"/>
          </p:cNvPicPr>
          <p:nvPr/>
        </p:nvPicPr>
        <p:blipFill>
          <a:blip r:embed="rId3"/>
          <a:stretch>
            <a:fillRect/>
          </a:stretch>
        </p:blipFill>
        <p:spPr>
          <a:xfrm>
            <a:off x="0" y="2772418"/>
            <a:ext cx="5971822" cy="4085582"/>
          </a:xfrm>
          <a:prstGeom prst="rect">
            <a:avLst/>
          </a:prstGeom>
        </p:spPr>
      </p:pic>
    </p:spTree>
    <p:extLst>
      <p:ext uri="{BB962C8B-B14F-4D97-AF65-F5344CB8AC3E}">
        <p14:creationId xmlns:p14="http://schemas.microsoft.com/office/powerpoint/2010/main" val="1264927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03533" y="136451"/>
            <a:ext cx="6340005" cy="4216539"/>
          </a:xfrm>
          <a:prstGeom prst="rect">
            <a:avLst/>
          </a:prstGeom>
          <a:noFill/>
        </p:spPr>
        <p:txBody>
          <a:bodyPr wrap="none" rtlCol="0">
            <a:spAutoFit/>
          </a:bodyPr>
          <a:lstStyle/>
          <a:p>
            <a:r>
              <a:rPr lang="en-US" dirty="0">
                <a:solidFill>
                  <a:schemeClr val="bg1"/>
                </a:solidFill>
              </a:rPr>
              <a:t>Evangelism Today</a:t>
            </a:r>
          </a:p>
          <a:p>
            <a:endParaRPr lang="en-US" sz="3600" dirty="0">
              <a:solidFill>
                <a:schemeClr val="bg1"/>
              </a:solidFill>
            </a:endParaRPr>
          </a:p>
          <a:p>
            <a:r>
              <a:rPr lang="en-US" sz="2800" dirty="0">
                <a:solidFill>
                  <a:schemeClr val="bg1"/>
                </a:solidFill>
              </a:rPr>
              <a:t>Evangelism as obedience!</a:t>
            </a:r>
          </a:p>
          <a:p>
            <a:r>
              <a:rPr lang="en-US" sz="2800" dirty="0">
                <a:solidFill>
                  <a:schemeClr val="bg1"/>
                </a:solidFill>
              </a:rPr>
              <a:t>Evangelism is cross cultural!</a:t>
            </a:r>
          </a:p>
          <a:p>
            <a:r>
              <a:rPr lang="en-US" sz="2800" dirty="0">
                <a:solidFill>
                  <a:schemeClr val="bg1"/>
                </a:solidFill>
              </a:rPr>
              <a:t>Evangelism because GOD prepares hearts!</a:t>
            </a:r>
          </a:p>
          <a:p>
            <a:r>
              <a:rPr lang="en-US" sz="2800" dirty="0">
                <a:solidFill>
                  <a:schemeClr val="bg1"/>
                </a:solidFill>
              </a:rPr>
              <a:t>Evangelism starts with their questions!</a:t>
            </a:r>
          </a:p>
          <a:p>
            <a:r>
              <a:rPr lang="en-US" sz="2800" dirty="0">
                <a:solidFill>
                  <a:schemeClr val="bg1"/>
                </a:solidFill>
              </a:rPr>
              <a:t>Evangelism is rooted in Scripture!</a:t>
            </a:r>
          </a:p>
          <a:p>
            <a:r>
              <a:rPr lang="en-US" sz="2800" dirty="0">
                <a:solidFill>
                  <a:schemeClr val="bg1"/>
                </a:solidFill>
              </a:rPr>
              <a:t>Evangelism is themed in Christ!</a:t>
            </a:r>
          </a:p>
          <a:p>
            <a:r>
              <a:rPr lang="en-US" sz="2800" dirty="0">
                <a:solidFill>
                  <a:schemeClr val="bg1"/>
                </a:solidFill>
              </a:rPr>
              <a:t>Evangelism seeks a response (Eventually)!</a:t>
            </a:r>
            <a:endParaRPr lang="en-US" sz="2800" dirty="0">
              <a:solidFill>
                <a:srgbClr val="FF0000"/>
              </a:solidFill>
            </a:endParaRPr>
          </a:p>
          <a:p>
            <a:endParaRPr lang="en-US" dirty="0"/>
          </a:p>
        </p:txBody>
      </p:sp>
      <p:pic>
        <p:nvPicPr>
          <p:cNvPr id="2" name="Picture 1"/>
          <p:cNvPicPr>
            <a:picLocks noChangeAspect="1"/>
          </p:cNvPicPr>
          <p:nvPr/>
        </p:nvPicPr>
        <p:blipFill>
          <a:blip r:embed="rId3"/>
          <a:stretch>
            <a:fillRect/>
          </a:stretch>
        </p:blipFill>
        <p:spPr>
          <a:xfrm>
            <a:off x="4381500" y="4002507"/>
            <a:ext cx="4648200" cy="2782722"/>
          </a:xfrm>
          <a:prstGeom prst="rect">
            <a:avLst/>
          </a:prstGeom>
        </p:spPr>
      </p:pic>
    </p:spTree>
    <p:extLst>
      <p:ext uri="{BB962C8B-B14F-4D97-AF65-F5344CB8AC3E}">
        <p14:creationId xmlns:p14="http://schemas.microsoft.com/office/powerpoint/2010/main" val="2300626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06634" y="0"/>
            <a:ext cx="5121131" cy="6858000"/>
          </a:xfrm>
          <a:prstGeom prst="rect">
            <a:avLst/>
          </a:prstGeom>
        </p:spPr>
      </p:pic>
    </p:spTree>
    <p:extLst>
      <p:ext uri="{BB962C8B-B14F-4D97-AF65-F5344CB8AC3E}">
        <p14:creationId xmlns:p14="http://schemas.microsoft.com/office/powerpoint/2010/main" val="2390349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10706096"/>
              </p:ext>
            </p:extLst>
          </p:nvPr>
        </p:nvGraphicFramePr>
        <p:xfrm>
          <a:off x="230178" y="998499"/>
          <a:ext cx="7820128" cy="5500913"/>
        </p:xfrm>
        <a:graphic>
          <a:graphicData uri="http://schemas.openxmlformats.org/drawingml/2006/table">
            <a:tbl>
              <a:tblPr>
                <a:tableStyleId>{775DCB02-9BB8-47FD-8907-85C794F793BA}</a:tableStyleId>
              </a:tblPr>
              <a:tblGrid>
                <a:gridCol w="1421842">
                  <a:extLst>
                    <a:ext uri="{9D8B030D-6E8A-4147-A177-3AD203B41FA5}">
                      <a16:colId xmlns:a16="http://schemas.microsoft.com/office/drawing/2014/main" val="20000"/>
                    </a:ext>
                  </a:extLst>
                </a:gridCol>
                <a:gridCol w="1066381">
                  <a:extLst>
                    <a:ext uri="{9D8B030D-6E8A-4147-A177-3AD203B41FA5}">
                      <a16:colId xmlns:a16="http://schemas.microsoft.com/office/drawing/2014/main" val="20001"/>
                    </a:ext>
                  </a:extLst>
                </a:gridCol>
                <a:gridCol w="1066381">
                  <a:extLst>
                    <a:ext uri="{9D8B030D-6E8A-4147-A177-3AD203B41FA5}">
                      <a16:colId xmlns:a16="http://schemas.microsoft.com/office/drawing/2014/main" val="20002"/>
                    </a:ext>
                  </a:extLst>
                </a:gridCol>
                <a:gridCol w="1066381">
                  <a:extLst>
                    <a:ext uri="{9D8B030D-6E8A-4147-A177-3AD203B41FA5}">
                      <a16:colId xmlns:a16="http://schemas.microsoft.com/office/drawing/2014/main" val="20003"/>
                    </a:ext>
                  </a:extLst>
                </a:gridCol>
                <a:gridCol w="1066381">
                  <a:extLst>
                    <a:ext uri="{9D8B030D-6E8A-4147-A177-3AD203B41FA5}">
                      <a16:colId xmlns:a16="http://schemas.microsoft.com/office/drawing/2014/main" val="20004"/>
                    </a:ext>
                  </a:extLst>
                </a:gridCol>
                <a:gridCol w="1066381">
                  <a:extLst>
                    <a:ext uri="{9D8B030D-6E8A-4147-A177-3AD203B41FA5}">
                      <a16:colId xmlns:a16="http://schemas.microsoft.com/office/drawing/2014/main" val="20005"/>
                    </a:ext>
                  </a:extLst>
                </a:gridCol>
                <a:gridCol w="1066381">
                  <a:extLst>
                    <a:ext uri="{9D8B030D-6E8A-4147-A177-3AD203B41FA5}">
                      <a16:colId xmlns:a16="http://schemas.microsoft.com/office/drawing/2014/main" val="20006"/>
                    </a:ext>
                  </a:extLst>
                </a:gridCol>
              </a:tblGrid>
              <a:tr h="598177">
                <a:tc>
                  <a:txBody>
                    <a:bodyPr/>
                    <a:lstStyle/>
                    <a:p>
                      <a:pPr algn="ctr"/>
                      <a:r>
                        <a:rPr lang="en-US" sz="1300" dirty="0"/>
                        <a:t>Elements</a:t>
                      </a:r>
                    </a:p>
                  </a:txBody>
                  <a:tcPr marL="13234" marR="13234" marT="13234" marB="13234" anchor="ctr">
                    <a:solidFill>
                      <a:schemeClr val="accent5">
                        <a:lumMod val="40000"/>
                        <a:lumOff val="60000"/>
                      </a:schemeClr>
                    </a:solidFill>
                  </a:tcPr>
                </a:tc>
                <a:tc>
                  <a:txBody>
                    <a:bodyPr/>
                    <a:lstStyle/>
                    <a:p>
                      <a:pPr algn="ctr"/>
                      <a:r>
                        <a:rPr lang="en-US" sz="1300" dirty="0"/>
                        <a:t>Moses</a:t>
                      </a:r>
                      <a:br>
                        <a:rPr lang="en-US" sz="1300" dirty="0"/>
                      </a:br>
                      <a:r>
                        <a:rPr lang="en-US" sz="1300" dirty="0"/>
                        <a:t>(Exodus)</a:t>
                      </a:r>
                    </a:p>
                  </a:txBody>
                  <a:tcPr marL="13234" marR="13234" marT="13234" marB="13234" anchor="ctr">
                    <a:solidFill>
                      <a:schemeClr val="accent5">
                        <a:lumMod val="60000"/>
                        <a:lumOff val="40000"/>
                      </a:schemeClr>
                    </a:solidFill>
                  </a:tcPr>
                </a:tc>
                <a:tc>
                  <a:txBody>
                    <a:bodyPr/>
                    <a:lstStyle/>
                    <a:p>
                      <a:pPr algn="ctr"/>
                      <a:r>
                        <a:rPr lang="en-US" sz="1300" dirty="0"/>
                        <a:t>Gideon</a:t>
                      </a:r>
                      <a:br>
                        <a:rPr lang="en-US" sz="1300" dirty="0"/>
                      </a:br>
                      <a:r>
                        <a:rPr lang="en-US" sz="1300" dirty="0"/>
                        <a:t>(Judges)</a:t>
                      </a:r>
                    </a:p>
                  </a:txBody>
                  <a:tcPr marL="13234" marR="13234" marT="13234" marB="13234" anchor="ctr">
                    <a:solidFill>
                      <a:schemeClr val="accent5">
                        <a:lumMod val="60000"/>
                        <a:lumOff val="40000"/>
                      </a:schemeClr>
                    </a:solidFill>
                  </a:tcPr>
                </a:tc>
                <a:tc>
                  <a:txBody>
                    <a:bodyPr/>
                    <a:lstStyle/>
                    <a:p>
                      <a:pPr algn="ctr"/>
                      <a:r>
                        <a:rPr lang="en-US" sz="1300" dirty="0"/>
                        <a:t>Samuel</a:t>
                      </a:r>
                      <a:br>
                        <a:rPr lang="en-US" sz="1300" dirty="0"/>
                      </a:br>
                      <a:r>
                        <a:rPr lang="en-US" sz="1300" dirty="0"/>
                        <a:t>(1 Samuel)</a:t>
                      </a:r>
                    </a:p>
                  </a:txBody>
                  <a:tcPr marL="13234" marR="13234" marT="13234" marB="13234" anchor="ctr">
                    <a:solidFill>
                      <a:schemeClr val="accent5">
                        <a:lumMod val="60000"/>
                        <a:lumOff val="40000"/>
                      </a:schemeClr>
                    </a:solidFill>
                  </a:tcPr>
                </a:tc>
                <a:tc>
                  <a:txBody>
                    <a:bodyPr/>
                    <a:lstStyle/>
                    <a:p>
                      <a:pPr algn="ctr"/>
                      <a:r>
                        <a:rPr lang="en-US" sz="1300" dirty="0"/>
                        <a:t>Isaiah</a:t>
                      </a:r>
                      <a:br>
                        <a:rPr lang="en-US" sz="1300" dirty="0"/>
                      </a:br>
                      <a:r>
                        <a:rPr lang="en-US" sz="1300" dirty="0"/>
                        <a:t>(Isaiah)</a:t>
                      </a:r>
                    </a:p>
                  </a:txBody>
                  <a:tcPr marL="13234" marR="13234" marT="13234" marB="13234" anchor="ctr">
                    <a:solidFill>
                      <a:schemeClr val="accent5">
                        <a:lumMod val="60000"/>
                        <a:lumOff val="40000"/>
                      </a:schemeClr>
                    </a:solidFill>
                  </a:tcPr>
                </a:tc>
                <a:tc>
                  <a:txBody>
                    <a:bodyPr/>
                    <a:lstStyle/>
                    <a:p>
                      <a:pPr algn="ctr"/>
                      <a:r>
                        <a:rPr lang="en-US" sz="1300" dirty="0"/>
                        <a:t>Jeremiah</a:t>
                      </a:r>
                      <a:br>
                        <a:rPr lang="en-US" sz="1300" dirty="0"/>
                      </a:br>
                      <a:r>
                        <a:rPr lang="en-US" sz="1300" dirty="0"/>
                        <a:t>(Jeremiah)</a:t>
                      </a:r>
                    </a:p>
                  </a:txBody>
                  <a:tcPr marL="13234" marR="13234" marT="13234" marB="13234" anchor="ctr">
                    <a:solidFill>
                      <a:schemeClr val="accent5">
                        <a:lumMod val="60000"/>
                        <a:lumOff val="40000"/>
                      </a:schemeClr>
                    </a:solidFill>
                  </a:tcPr>
                </a:tc>
                <a:tc>
                  <a:txBody>
                    <a:bodyPr/>
                    <a:lstStyle/>
                    <a:p>
                      <a:pPr algn="ctr"/>
                      <a:r>
                        <a:rPr lang="en-US" sz="1300" dirty="0"/>
                        <a:t>Ezekiel</a:t>
                      </a:r>
                      <a:br>
                        <a:rPr lang="en-US" sz="1300" dirty="0"/>
                      </a:br>
                      <a:r>
                        <a:rPr lang="en-US" sz="1300" dirty="0"/>
                        <a:t>(Ezekiel)</a:t>
                      </a:r>
                    </a:p>
                  </a:txBody>
                  <a:tcPr marL="13234" marR="13234" marT="13234" marB="13234" anchor="ctr">
                    <a:solidFill>
                      <a:schemeClr val="accent5">
                        <a:lumMod val="60000"/>
                        <a:lumOff val="40000"/>
                      </a:schemeClr>
                    </a:solidFill>
                  </a:tcPr>
                </a:tc>
                <a:extLst>
                  <a:ext uri="{0D108BD9-81ED-4DB2-BD59-A6C34878D82A}">
                    <a16:rowId xmlns:a16="http://schemas.microsoft.com/office/drawing/2014/main" val="10000"/>
                  </a:ext>
                </a:extLst>
              </a:tr>
              <a:tr h="788746">
                <a:tc>
                  <a:txBody>
                    <a:bodyPr/>
                    <a:lstStyle/>
                    <a:p>
                      <a:pPr algn="ctr"/>
                      <a:r>
                        <a:rPr lang="en-US" sz="1300" dirty="0"/>
                        <a:t>Confrontation</a:t>
                      </a:r>
                    </a:p>
                  </a:txBody>
                  <a:tcPr marL="13234" marR="13234" marT="13234" marB="13234" anchor="ctr">
                    <a:solidFill>
                      <a:schemeClr val="accent5">
                        <a:lumMod val="40000"/>
                        <a:lumOff val="60000"/>
                      </a:schemeClr>
                    </a:solidFill>
                  </a:tcPr>
                </a:tc>
                <a:tc>
                  <a:txBody>
                    <a:bodyPr/>
                    <a:lstStyle/>
                    <a:p>
                      <a:pPr algn="ctr"/>
                      <a:r>
                        <a:rPr lang="en-US" sz="1300"/>
                        <a:t>3:7-9</a:t>
                      </a:r>
                    </a:p>
                  </a:txBody>
                  <a:tcPr marL="13234" marR="13234" marT="13234" marB="13234" anchor="ctr"/>
                </a:tc>
                <a:tc>
                  <a:txBody>
                    <a:bodyPr/>
                    <a:lstStyle/>
                    <a:p>
                      <a:pPr algn="ctr"/>
                      <a:r>
                        <a:rPr lang="en-US" sz="1300"/>
                        <a:t>6:11-13</a:t>
                      </a:r>
                    </a:p>
                  </a:txBody>
                  <a:tcPr marL="13234" marR="13234" marT="13234" marB="13234" anchor="ctr"/>
                </a:tc>
                <a:tc>
                  <a:txBody>
                    <a:bodyPr/>
                    <a:lstStyle/>
                    <a:p>
                      <a:pPr algn="ctr"/>
                      <a:r>
                        <a:rPr lang="en-US" sz="1300"/>
                        <a:t>3:2-10</a:t>
                      </a:r>
                    </a:p>
                  </a:txBody>
                  <a:tcPr marL="13234" marR="13234" marT="13234" marB="13234" anchor="ctr"/>
                </a:tc>
                <a:tc>
                  <a:txBody>
                    <a:bodyPr/>
                    <a:lstStyle/>
                    <a:p>
                      <a:pPr algn="ctr"/>
                      <a:r>
                        <a:rPr lang="en-US" sz="1300"/>
                        <a:t>6:1-7</a:t>
                      </a:r>
                    </a:p>
                  </a:txBody>
                  <a:tcPr marL="13234" marR="13234" marT="13234" marB="13234" anchor="ctr"/>
                </a:tc>
                <a:tc>
                  <a:txBody>
                    <a:bodyPr/>
                    <a:lstStyle/>
                    <a:p>
                      <a:pPr algn="ctr"/>
                      <a:r>
                        <a:rPr lang="en-US" sz="1300"/>
                        <a:t>[1:3]</a:t>
                      </a:r>
                    </a:p>
                  </a:txBody>
                  <a:tcPr marL="13234" marR="13234" marT="13234" marB="13234" anchor="ctr"/>
                </a:tc>
                <a:tc>
                  <a:txBody>
                    <a:bodyPr/>
                    <a:lstStyle/>
                    <a:p>
                      <a:pPr algn="ctr"/>
                      <a:r>
                        <a:rPr lang="en-US" sz="1300"/>
                        <a:t>2:1-2, 3:12-15, 22-24</a:t>
                      </a:r>
                    </a:p>
                  </a:txBody>
                  <a:tcPr marL="13234" marR="13234" marT="13234" marB="13234" anchor="ctr"/>
                </a:tc>
                <a:extLst>
                  <a:ext uri="{0D108BD9-81ED-4DB2-BD59-A6C34878D82A}">
                    <a16:rowId xmlns:a16="http://schemas.microsoft.com/office/drawing/2014/main" val="10001"/>
                  </a:ext>
                </a:extLst>
              </a:tr>
              <a:tr h="788746">
                <a:tc>
                  <a:txBody>
                    <a:bodyPr/>
                    <a:lstStyle/>
                    <a:p>
                      <a:pPr algn="ctr"/>
                      <a:r>
                        <a:rPr lang="en-US" sz="1300" dirty="0"/>
                        <a:t>Commission</a:t>
                      </a:r>
                    </a:p>
                  </a:txBody>
                  <a:tcPr marL="13234" marR="13234" marT="13234" marB="13234" anchor="ctr">
                    <a:solidFill>
                      <a:schemeClr val="accent5">
                        <a:lumMod val="40000"/>
                        <a:lumOff val="60000"/>
                      </a:schemeClr>
                    </a:solidFill>
                  </a:tcPr>
                </a:tc>
                <a:tc>
                  <a:txBody>
                    <a:bodyPr/>
                    <a:lstStyle/>
                    <a:p>
                      <a:pPr algn="ctr"/>
                      <a:r>
                        <a:rPr lang="en-US" sz="1300"/>
                        <a:t>3:10</a:t>
                      </a:r>
                    </a:p>
                  </a:txBody>
                  <a:tcPr marL="13234" marR="13234" marT="13234" marB="13234" anchor="ctr"/>
                </a:tc>
                <a:tc>
                  <a:txBody>
                    <a:bodyPr/>
                    <a:lstStyle/>
                    <a:p>
                      <a:pPr algn="ctr"/>
                      <a:r>
                        <a:rPr lang="en-US" sz="1300"/>
                        <a:t>6:14</a:t>
                      </a:r>
                    </a:p>
                  </a:txBody>
                  <a:tcPr marL="13234" marR="13234" marT="13234" marB="13234" anchor="ctr"/>
                </a:tc>
                <a:tc>
                  <a:txBody>
                    <a:bodyPr/>
                    <a:lstStyle/>
                    <a:p>
                      <a:pPr algn="ctr"/>
                      <a:r>
                        <a:rPr lang="en-US" sz="1300"/>
                        <a:t>3:11-14</a:t>
                      </a:r>
                    </a:p>
                  </a:txBody>
                  <a:tcPr marL="13234" marR="13234" marT="13234" marB="13234" anchor="ctr"/>
                </a:tc>
                <a:tc>
                  <a:txBody>
                    <a:bodyPr/>
                    <a:lstStyle/>
                    <a:p>
                      <a:pPr algn="ctr"/>
                      <a:r>
                        <a:rPr lang="en-US" sz="1300"/>
                        <a:t>6:8-13</a:t>
                      </a:r>
                    </a:p>
                  </a:txBody>
                  <a:tcPr marL="13234" marR="13234" marT="13234" marB="13234" anchor="ctr"/>
                </a:tc>
                <a:tc>
                  <a:txBody>
                    <a:bodyPr/>
                    <a:lstStyle/>
                    <a:p>
                      <a:pPr algn="ctr"/>
                      <a:r>
                        <a:rPr lang="en-US" sz="1300"/>
                        <a:t>1:4-5</a:t>
                      </a:r>
                    </a:p>
                  </a:txBody>
                  <a:tcPr marL="13234" marR="13234" marT="13234" marB="13234" anchor="ctr"/>
                </a:tc>
                <a:tc>
                  <a:txBody>
                    <a:bodyPr/>
                    <a:lstStyle/>
                    <a:p>
                      <a:pPr algn="ctr"/>
                      <a:r>
                        <a:rPr lang="en-US" sz="1300"/>
                        <a:t>2:3-8a, 3:4-11, 16-21, 25-27</a:t>
                      </a:r>
                    </a:p>
                  </a:txBody>
                  <a:tcPr marL="13234" marR="13234" marT="13234" marB="13234" anchor="ctr"/>
                </a:tc>
                <a:extLst>
                  <a:ext uri="{0D108BD9-81ED-4DB2-BD59-A6C34878D82A}">
                    <a16:rowId xmlns:a16="http://schemas.microsoft.com/office/drawing/2014/main" val="10002"/>
                  </a:ext>
                </a:extLst>
              </a:tr>
              <a:tr h="788746">
                <a:tc>
                  <a:txBody>
                    <a:bodyPr/>
                    <a:lstStyle/>
                    <a:p>
                      <a:pPr algn="ctr"/>
                      <a:r>
                        <a:rPr lang="en-US" sz="1300" dirty="0"/>
                        <a:t>Objections</a:t>
                      </a:r>
                    </a:p>
                  </a:txBody>
                  <a:tcPr marL="13234" marR="13234" marT="13234" marB="13234" anchor="ctr">
                    <a:solidFill>
                      <a:schemeClr val="accent5">
                        <a:lumMod val="40000"/>
                        <a:lumOff val="60000"/>
                      </a:schemeClr>
                    </a:solidFill>
                  </a:tcPr>
                </a:tc>
                <a:tc>
                  <a:txBody>
                    <a:bodyPr/>
                    <a:lstStyle/>
                    <a:p>
                      <a:pPr algn="ctr"/>
                      <a:r>
                        <a:rPr lang="en-US" sz="1300"/>
                        <a:t>3:11,13, 4:1,10, 13</a:t>
                      </a:r>
                    </a:p>
                  </a:txBody>
                  <a:tcPr marL="13234" marR="13234" marT="13234" marB="13234" anchor="ctr"/>
                </a:tc>
                <a:tc>
                  <a:txBody>
                    <a:bodyPr/>
                    <a:lstStyle/>
                    <a:p>
                      <a:pPr algn="ctr"/>
                      <a:r>
                        <a:rPr lang="en-US" sz="1300"/>
                        <a:t>6:15</a:t>
                      </a:r>
                    </a:p>
                  </a:txBody>
                  <a:tcPr marL="13234" marR="13234" marT="13234" marB="13234" anchor="ctr"/>
                </a:tc>
                <a:tc>
                  <a:txBody>
                    <a:bodyPr/>
                    <a:lstStyle/>
                    <a:p>
                      <a:pPr algn="ctr"/>
                      <a:r>
                        <a:rPr lang="en-US" sz="1300" dirty="0"/>
                        <a:t> </a:t>
                      </a:r>
                    </a:p>
                  </a:txBody>
                  <a:tcPr marL="13234" marR="13234" marT="13234" marB="13234" anchor="ctr"/>
                </a:tc>
                <a:tc>
                  <a:txBody>
                    <a:bodyPr/>
                    <a:lstStyle/>
                    <a:p>
                      <a:pPr algn="ctr"/>
                      <a:r>
                        <a:rPr lang="en-US" sz="1300" dirty="0"/>
                        <a:t>6:5 </a:t>
                      </a:r>
                    </a:p>
                  </a:txBody>
                  <a:tcPr marL="13234" marR="13234" marT="13234" marB="13234" anchor="ctr"/>
                </a:tc>
                <a:tc>
                  <a:txBody>
                    <a:bodyPr/>
                    <a:lstStyle/>
                    <a:p>
                      <a:pPr algn="ctr"/>
                      <a:r>
                        <a:rPr lang="en-US" sz="1300"/>
                        <a:t>1:6</a:t>
                      </a:r>
                    </a:p>
                  </a:txBody>
                  <a:tcPr marL="13234" marR="13234" marT="13234" marB="13234" anchor="ctr"/>
                </a:tc>
                <a:tc>
                  <a:txBody>
                    <a:bodyPr/>
                    <a:lstStyle/>
                    <a:p>
                      <a:pPr algn="ctr"/>
                      <a:r>
                        <a:rPr lang="en-US" sz="1300"/>
                        <a:t> </a:t>
                      </a:r>
                    </a:p>
                  </a:txBody>
                  <a:tcPr marL="13234" marR="13234" marT="13234" marB="13234" anchor="ctr"/>
                </a:tc>
                <a:extLst>
                  <a:ext uri="{0D108BD9-81ED-4DB2-BD59-A6C34878D82A}">
                    <a16:rowId xmlns:a16="http://schemas.microsoft.com/office/drawing/2014/main" val="10003"/>
                  </a:ext>
                </a:extLst>
              </a:tr>
              <a:tr h="979316">
                <a:tc>
                  <a:txBody>
                    <a:bodyPr/>
                    <a:lstStyle/>
                    <a:p>
                      <a:pPr algn="ctr"/>
                      <a:r>
                        <a:rPr lang="en-US" sz="1300" dirty="0"/>
                        <a:t>Assurance</a:t>
                      </a:r>
                    </a:p>
                    <a:p>
                      <a:pPr algn="ctr"/>
                      <a:r>
                        <a:rPr lang="en-US" sz="1300" dirty="0"/>
                        <a:t>(I will be with you)</a:t>
                      </a:r>
                    </a:p>
                  </a:txBody>
                  <a:tcPr marL="13234" marR="13234" marT="13234" marB="13234" anchor="ctr">
                    <a:solidFill>
                      <a:schemeClr val="accent5">
                        <a:lumMod val="40000"/>
                        <a:lumOff val="60000"/>
                      </a:schemeClr>
                    </a:solidFill>
                  </a:tcPr>
                </a:tc>
                <a:tc>
                  <a:txBody>
                    <a:bodyPr/>
                    <a:lstStyle/>
                    <a:p>
                      <a:pPr algn="ctr"/>
                      <a:r>
                        <a:rPr lang="en-US" sz="1300"/>
                        <a:t>3:12, 14-22, 4:2-9, 11-12, 14-17</a:t>
                      </a:r>
                    </a:p>
                  </a:txBody>
                  <a:tcPr marL="13234" marR="13234" marT="13234" marB="13234" anchor="ctr"/>
                </a:tc>
                <a:tc>
                  <a:txBody>
                    <a:bodyPr/>
                    <a:lstStyle/>
                    <a:p>
                      <a:pPr algn="ctr"/>
                      <a:r>
                        <a:rPr lang="en-US" sz="1300"/>
                        <a:t>6:16</a:t>
                      </a:r>
                    </a:p>
                  </a:txBody>
                  <a:tcPr marL="13234" marR="13234" marT="13234" marB="13234" anchor="ctr"/>
                </a:tc>
                <a:tc>
                  <a:txBody>
                    <a:bodyPr/>
                    <a:lstStyle/>
                    <a:p>
                      <a:pPr algn="ctr"/>
                      <a:r>
                        <a:rPr lang="en-US" sz="1300"/>
                        <a:t> </a:t>
                      </a:r>
                    </a:p>
                  </a:txBody>
                  <a:tcPr marL="13234" marR="13234" marT="13234" marB="13234" anchor="ctr"/>
                </a:tc>
                <a:tc>
                  <a:txBody>
                    <a:bodyPr/>
                    <a:lstStyle/>
                    <a:p>
                      <a:pPr algn="ctr"/>
                      <a:r>
                        <a:rPr lang="en-US" sz="1300" dirty="0"/>
                        <a:t> 6:7</a:t>
                      </a:r>
                    </a:p>
                  </a:txBody>
                  <a:tcPr marL="13234" marR="13234" marT="13234" marB="13234" anchor="ctr"/>
                </a:tc>
                <a:tc>
                  <a:txBody>
                    <a:bodyPr/>
                    <a:lstStyle/>
                    <a:p>
                      <a:pPr algn="ctr"/>
                      <a:r>
                        <a:rPr lang="en-US" sz="1300"/>
                        <a:t>1:7-10, 17-19</a:t>
                      </a:r>
                    </a:p>
                  </a:txBody>
                  <a:tcPr marL="13234" marR="13234" marT="13234" marB="13234" anchor="ctr"/>
                </a:tc>
                <a:tc>
                  <a:txBody>
                    <a:bodyPr/>
                    <a:lstStyle/>
                    <a:p>
                      <a:pPr algn="ctr"/>
                      <a:r>
                        <a:rPr lang="en-US" sz="1300" dirty="0"/>
                        <a:t> </a:t>
                      </a:r>
                    </a:p>
                  </a:txBody>
                  <a:tcPr marL="13234" marR="13234" marT="13234" marB="13234" anchor="ctr"/>
                </a:tc>
                <a:extLst>
                  <a:ext uri="{0D108BD9-81ED-4DB2-BD59-A6C34878D82A}">
                    <a16:rowId xmlns:a16="http://schemas.microsoft.com/office/drawing/2014/main" val="10004"/>
                  </a:ext>
                </a:extLst>
              </a:tr>
              <a:tr h="490382">
                <a:tc>
                  <a:txBody>
                    <a:bodyPr/>
                    <a:lstStyle/>
                    <a:p>
                      <a:pPr algn="ctr"/>
                      <a:r>
                        <a:rPr lang="en-US" sz="1300" dirty="0"/>
                        <a:t>Sign</a:t>
                      </a:r>
                    </a:p>
                  </a:txBody>
                  <a:tcPr marL="13234" marR="13234" marT="13234" marB="13234" anchor="ctr">
                    <a:solidFill>
                      <a:schemeClr val="accent5">
                        <a:lumMod val="40000"/>
                        <a:lumOff val="60000"/>
                      </a:schemeClr>
                    </a:solidFill>
                  </a:tcPr>
                </a:tc>
                <a:tc>
                  <a:txBody>
                    <a:bodyPr/>
                    <a:lstStyle/>
                    <a:p>
                      <a:pPr algn="ctr"/>
                      <a:r>
                        <a:rPr lang="en-US" sz="1300"/>
                        <a:t>[4:2-9, 17]</a:t>
                      </a:r>
                    </a:p>
                  </a:txBody>
                  <a:tcPr marL="13234" marR="13234" marT="13234" marB="13234" anchor="ctr"/>
                </a:tc>
                <a:tc>
                  <a:txBody>
                    <a:bodyPr/>
                    <a:lstStyle/>
                    <a:p>
                      <a:pPr algn="ctr"/>
                      <a:r>
                        <a:rPr lang="en-US" sz="1300"/>
                        <a:t>6:17-24</a:t>
                      </a:r>
                    </a:p>
                  </a:txBody>
                  <a:tcPr marL="13234" marR="13234" marT="13234" marB="13234" anchor="ctr"/>
                </a:tc>
                <a:tc>
                  <a:txBody>
                    <a:bodyPr/>
                    <a:lstStyle/>
                    <a:p>
                      <a:pPr algn="ctr"/>
                      <a:r>
                        <a:rPr lang="en-US" sz="1300"/>
                        <a:t> </a:t>
                      </a:r>
                    </a:p>
                  </a:txBody>
                  <a:tcPr marL="13234" marR="13234" marT="13234" marB="13234" anchor="ctr"/>
                </a:tc>
                <a:tc>
                  <a:txBody>
                    <a:bodyPr/>
                    <a:lstStyle/>
                    <a:p>
                      <a:pPr algn="ctr"/>
                      <a:r>
                        <a:rPr lang="en-US" sz="1300" dirty="0"/>
                        <a:t> </a:t>
                      </a:r>
                    </a:p>
                  </a:txBody>
                  <a:tcPr marL="13234" marR="13234" marT="13234" marB="13234" anchor="ctr"/>
                </a:tc>
                <a:tc>
                  <a:txBody>
                    <a:bodyPr/>
                    <a:lstStyle/>
                    <a:p>
                      <a:pPr algn="ctr"/>
                      <a:r>
                        <a:rPr lang="en-US" sz="1300"/>
                        <a:t>1:11-16</a:t>
                      </a:r>
                    </a:p>
                  </a:txBody>
                  <a:tcPr marL="13234" marR="13234" marT="13234" marB="13234" anchor="ctr"/>
                </a:tc>
                <a:tc>
                  <a:txBody>
                    <a:bodyPr/>
                    <a:lstStyle/>
                    <a:p>
                      <a:pPr algn="ctr"/>
                      <a:r>
                        <a:rPr lang="en-US" sz="1300" dirty="0"/>
                        <a:t>2:8b-3:3</a:t>
                      </a:r>
                    </a:p>
                  </a:txBody>
                  <a:tcPr marL="13234" marR="13234" marT="13234" marB="13234" anchor="ctr"/>
                </a:tc>
                <a:extLst>
                  <a:ext uri="{0D108BD9-81ED-4DB2-BD59-A6C34878D82A}">
                    <a16:rowId xmlns:a16="http://schemas.microsoft.com/office/drawing/2014/main" val="10005"/>
                  </a:ext>
                </a:extLst>
              </a:tr>
              <a:tr h="519953">
                <a:tc>
                  <a:txBody>
                    <a:bodyPr/>
                    <a:lstStyle/>
                    <a:p>
                      <a:pPr algn="ctr"/>
                      <a:r>
                        <a:rPr lang="en-US" sz="1300" dirty="0"/>
                        <a:t>Theophany</a:t>
                      </a:r>
                    </a:p>
                  </a:txBody>
                  <a:tcPr marL="13234" marR="13234" marT="13234" marB="13234" anchor="ctr">
                    <a:solidFill>
                      <a:schemeClr val="accent5">
                        <a:lumMod val="40000"/>
                        <a:lumOff val="60000"/>
                      </a:schemeClr>
                    </a:solidFill>
                  </a:tcPr>
                </a:tc>
                <a:tc>
                  <a:txBody>
                    <a:bodyPr/>
                    <a:lstStyle/>
                    <a:p>
                      <a:pPr algn="ctr"/>
                      <a:r>
                        <a:rPr lang="en-US" sz="1300" dirty="0"/>
                        <a:t>3:2</a:t>
                      </a:r>
                    </a:p>
                  </a:txBody>
                  <a:tcPr marL="13234" marR="13234" marT="13234" marB="13234" anchor="ctr"/>
                </a:tc>
                <a:tc>
                  <a:txBody>
                    <a:bodyPr/>
                    <a:lstStyle/>
                    <a:p>
                      <a:pPr algn="ctr"/>
                      <a:r>
                        <a:rPr lang="en-US" sz="1300" dirty="0"/>
                        <a:t>6:11, 21-22</a:t>
                      </a:r>
                    </a:p>
                  </a:txBody>
                  <a:tcPr marL="13234" marR="13234" marT="13234" marB="13234" anchor="ctr"/>
                </a:tc>
                <a:tc>
                  <a:txBody>
                    <a:bodyPr/>
                    <a:lstStyle/>
                    <a:p>
                      <a:pPr algn="ctr"/>
                      <a:r>
                        <a:rPr lang="en-US" sz="1300" dirty="0"/>
                        <a:t>3:4, 6, 10</a:t>
                      </a:r>
                    </a:p>
                  </a:txBody>
                  <a:tcPr marL="13234" marR="13234" marT="13234" marB="13234" anchor="ctr"/>
                </a:tc>
                <a:tc>
                  <a:txBody>
                    <a:bodyPr/>
                    <a:lstStyle/>
                    <a:p>
                      <a:pPr algn="ctr"/>
                      <a:r>
                        <a:rPr lang="en-US" sz="1300" dirty="0"/>
                        <a:t>6:1-13</a:t>
                      </a:r>
                    </a:p>
                  </a:txBody>
                  <a:tcPr marL="13234" marR="13234" marT="13234" marB="13234" anchor="ctr"/>
                </a:tc>
                <a:tc>
                  <a:txBody>
                    <a:bodyPr/>
                    <a:lstStyle/>
                    <a:p>
                      <a:pPr algn="ctr"/>
                      <a:r>
                        <a:rPr lang="en-US" sz="1300" dirty="0"/>
                        <a:t>1:9</a:t>
                      </a:r>
                    </a:p>
                  </a:txBody>
                  <a:tcPr marL="13234" marR="13234" marT="13234" marB="13234" anchor="ctr"/>
                </a:tc>
                <a:tc>
                  <a:txBody>
                    <a:bodyPr/>
                    <a:lstStyle/>
                    <a:p>
                      <a:pPr algn="ctr"/>
                      <a:r>
                        <a:rPr lang="en-US" sz="1300" dirty="0"/>
                        <a:t>1:1-28</a:t>
                      </a:r>
                    </a:p>
                  </a:txBody>
                  <a:tcPr marL="13234" marR="13234" marT="13234" marB="13234" anchor="ctr"/>
                </a:tc>
                <a:extLst>
                  <a:ext uri="{0D108BD9-81ED-4DB2-BD59-A6C34878D82A}">
                    <a16:rowId xmlns:a16="http://schemas.microsoft.com/office/drawing/2014/main" val="10006"/>
                  </a:ext>
                </a:extLst>
              </a:tr>
              <a:tr h="546847">
                <a:tc>
                  <a:txBody>
                    <a:bodyPr/>
                    <a:lstStyle/>
                    <a:p>
                      <a:pPr algn="ctr"/>
                      <a:r>
                        <a:rPr lang="en-US" sz="1300" dirty="0"/>
                        <a:t>Results Expected</a:t>
                      </a:r>
                    </a:p>
                  </a:txBody>
                  <a:tcPr marL="13234" marR="13234" marT="13234" marB="13234" anchor="ctr">
                    <a:solidFill>
                      <a:schemeClr val="accent5">
                        <a:lumMod val="40000"/>
                        <a:lumOff val="60000"/>
                      </a:schemeClr>
                    </a:solidFill>
                  </a:tcPr>
                </a:tc>
                <a:tc>
                  <a:txBody>
                    <a:bodyPr/>
                    <a:lstStyle/>
                    <a:p>
                      <a:pPr algn="ctr"/>
                      <a:r>
                        <a:rPr lang="en-US" sz="1300" dirty="0"/>
                        <a:t>3:8-10</a:t>
                      </a:r>
                    </a:p>
                  </a:txBody>
                  <a:tcPr marL="13234" marR="13234" marT="13234" marB="13234" anchor="ctr"/>
                </a:tc>
                <a:tc>
                  <a:txBody>
                    <a:bodyPr/>
                    <a:lstStyle/>
                    <a:p>
                      <a:pPr algn="ctr"/>
                      <a:r>
                        <a:rPr lang="en-US" sz="1300" dirty="0"/>
                        <a:t>6:12, 16</a:t>
                      </a:r>
                    </a:p>
                  </a:txBody>
                  <a:tcPr marL="13234" marR="13234" marT="13234" marB="13234" anchor="ctr"/>
                </a:tc>
                <a:tc>
                  <a:txBody>
                    <a:bodyPr/>
                    <a:lstStyle/>
                    <a:p>
                      <a:pPr algn="ctr"/>
                      <a:endParaRPr lang="en-US" sz="1300" dirty="0"/>
                    </a:p>
                  </a:txBody>
                  <a:tcPr marL="13234" marR="13234" marT="13234" marB="13234" anchor="ctr"/>
                </a:tc>
                <a:tc>
                  <a:txBody>
                    <a:bodyPr/>
                    <a:lstStyle/>
                    <a:p>
                      <a:pPr algn="ctr"/>
                      <a:r>
                        <a:rPr lang="en-US" sz="1300" dirty="0"/>
                        <a:t>6:9-11</a:t>
                      </a:r>
                    </a:p>
                  </a:txBody>
                  <a:tcPr marL="13234" marR="13234" marT="13234" marB="13234" anchor="ctr"/>
                </a:tc>
                <a:tc>
                  <a:txBody>
                    <a:bodyPr/>
                    <a:lstStyle/>
                    <a:p>
                      <a:pPr algn="ctr"/>
                      <a:r>
                        <a:rPr lang="en-US" sz="1300" dirty="0"/>
                        <a:t>1:14-19</a:t>
                      </a:r>
                    </a:p>
                  </a:txBody>
                  <a:tcPr marL="13234" marR="13234" marT="13234" marB="13234" anchor="ctr"/>
                </a:tc>
                <a:tc>
                  <a:txBody>
                    <a:bodyPr/>
                    <a:lstStyle/>
                    <a:p>
                      <a:pPr algn="ctr"/>
                      <a:r>
                        <a:rPr lang="en-US" sz="1300" dirty="0"/>
                        <a:t>2:6-8</a:t>
                      </a:r>
                    </a:p>
                  </a:txBody>
                  <a:tcPr marL="13234" marR="13234" marT="13234" marB="13234" anchor="ctr"/>
                </a:tc>
                <a:extLst>
                  <a:ext uri="{0D108BD9-81ED-4DB2-BD59-A6C34878D82A}">
                    <a16:rowId xmlns:a16="http://schemas.microsoft.com/office/drawing/2014/main" val="10007"/>
                  </a:ext>
                </a:extLst>
              </a:tr>
            </a:tbl>
          </a:graphicData>
        </a:graphic>
      </p:graphicFrame>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Call Narratives</a:t>
            </a:r>
          </a:p>
        </p:txBody>
      </p:sp>
    </p:spTree>
    <p:extLst>
      <p:ext uri="{BB962C8B-B14F-4D97-AF65-F5344CB8AC3E}">
        <p14:creationId xmlns:p14="http://schemas.microsoft.com/office/powerpoint/2010/main" val="1906622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7518986"/>
              </p:ext>
            </p:extLst>
          </p:nvPr>
        </p:nvGraphicFramePr>
        <p:xfrm>
          <a:off x="230179" y="998499"/>
          <a:ext cx="8411798" cy="5500913"/>
        </p:xfrm>
        <a:graphic>
          <a:graphicData uri="http://schemas.openxmlformats.org/drawingml/2006/table">
            <a:tbl>
              <a:tblPr>
                <a:tableStyleId>{775DCB02-9BB8-47FD-8907-85C794F793BA}</a:tableStyleId>
              </a:tblPr>
              <a:tblGrid>
                <a:gridCol w="1715162">
                  <a:extLst>
                    <a:ext uri="{9D8B030D-6E8A-4147-A177-3AD203B41FA5}">
                      <a16:colId xmlns:a16="http://schemas.microsoft.com/office/drawing/2014/main" val="20000"/>
                    </a:ext>
                  </a:extLst>
                </a:gridCol>
                <a:gridCol w="6696636">
                  <a:extLst>
                    <a:ext uri="{9D8B030D-6E8A-4147-A177-3AD203B41FA5}">
                      <a16:colId xmlns:a16="http://schemas.microsoft.com/office/drawing/2014/main" val="20001"/>
                    </a:ext>
                  </a:extLst>
                </a:gridCol>
              </a:tblGrid>
              <a:tr h="598177">
                <a:tc>
                  <a:txBody>
                    <a:bodyPr/>
                    <a:lstStyle/>
                    <a:p>
                      <a:pPr algn="ctr"/>
                      <a:r>
                        <a:rPr lang="en-US" sz="1300" dirty="0"/>
                        <a:t>Elements</a:t>
                      </a:r>
                    </a:p>
                  </a:txBody>
                  <a:tcPr marL="13234" marR="13234" marT="13234" marB="13234" anchor="ctr">
                    <a:solidFill>
                      <a:schemeClr val="accent5">
                        <a:lumMod val="40000"/>
                        <a:lumOff val="60000"/>
                      </a:schemeClr>
                    </a:solidFill>
                  </a:tcPr>
                </a:tc>
                <a:tc>
                  <a:txBody>
                    <a:bodyPr/>
                    <a:lstStyle/>
                    <a:p>
                      <a:pPr algn="ctr"/>
                      <a:r>
                        <a:rPr lang="en-US" sz="1300" dirty="0"/>
                        <a:t>Saul/Paul</a:t>
                      </a:r>
                    </a:p>
                  </a:txBody>
                  <a:tcPr marL="13234" marR="13234" marT="13234" marB="13234" anchor="ctr">
                    <a:solidFill>
                      <a:schemeClr val="accent5">
                        <a:lumMod val="60000"/>
                        <a:lumOff val="40000"/>
                      </a:schemeClr>
                    </a:solidFill>
                  </a:tcPr>
                </a:tc>
                <a:extLst>
                  <a:ext uri="{0D108BD9-81ED-4DB2-BD59-A6C34878D82A}">
                    <a16:rowId xmlns:a16="http://schemas.microsoft.com/office/drawing/2014/main" val="10000"/>
                  </a:ext>
                </a:extLst>
              </a:tr>
              <a:tr h="788746">
                <a:tc>
                  <a:txBody>
                    <a:bodyPr/>
                    <a:lstStyle/>
                    <a:p>
                      <a:pPr algn="ctr"/>
                      <a:r>
                        <a:rPr lang="en-US" sz="1300" dirty="0"/>
                        <a:t>Confrontation</a:t>
                      </a:r>
                    </a:p>
                  </a:txBody>
                  <a:tcPr marL="13234" marR="13234" marT="13234" marB="13234" anchor="ctr">
                    <a:solidFill>
                      <a:schemeClr val="accent5">
                        <a:lumMod val="40000"/>
                        <a:lumOff val="60000"/>
                      </a:schemeClr>
                    </a:solidFill>
                  </a:tcPr>
                </a:tc>
                <a:tc>
                  <a:txBody>
                    <a:bodyPr/>
                    <a:lstStyle/>
                    <a:p>
                      <a:pPr algn="ctr"/>
                      <a:r>
                        <a:rPr lang="en-US" sz="1300" dirty="0"/>
                        <a:t>Acts</a:t>
                      </a:r>
                      <a:r>
                        <a:rPr lang="en-US" sz="1300" baseline="0" dirty="0"/>
                        <a:t> 9:1-5</a:t>
                      </a:r>
                    </a:p>
                    <a:p>
                      <a:pPr algn="ctr"/>
                      <a:r>
                        <a:rPr lang="en-US" sz="1300" baseline="0" dirty="0"/>
                        <a:t>He hears a voice, sees a light. No others can comprehend.</a:t>
                      </a:r>
                    </a:p>
                    <a:p>
                      <a:pPr algn="ctr"/>
                      <a:r>
                        <a:rPr lang="en-US" sz="1300" baseline="0" dirty="0"/>
                        <a:t>The double vocative (Saul, Saul) is similar to other OT callings. </a:t>
                      </a:r>
                      <a:endParaRPr lang="en-US" sz="1300" dirty="0"/>
                    </a:p>
                  </a:txBody>
                  <a:tcPr marL="13234" marR="13234" marT="13234" marB="13234" anchor="ctr"/>
                </a:tc>
                <a:extLst>
                  <a:ext uri="{0D108BD9-81ED-4DB2-BD59-A6C34878D82A}">
                    <a16:rowId xmlns:a16="http://schemas.microsoft.com/office/drawing/2014/main" val="10001"/>
                  </a:ext>
                </a:extLst>
              </a:tr>
              <a:tr h="788746">
                <a:tc>
                  <a:txBody>
                    <a:bodyPr/>
                    <a:lstStyle/>
                    <a:p>
                      <a:pPr algn="ctr"/>
                      <a:r>
                        <a:rPr lang="en-US" sz="1300" dirty="0"/>
                        <a:t>Commission</a:t>
                      </a:r>
                    </a:p>
                  </a:txBody>
                  <a:tcPr marL="13234" marR="13234" marT="13234" marB="13234" anchor="ctr">
                    <a:solidFill>
                      <a:schemeClr val="accent5">
                        <a:lumMod val="40000"/>
                        <a:lumOff val="60000"/>
                      </a:schemeClr>
                    </a:solidFill>
                  </a:tcPr>
                </a:tc>
                <a:tc>
                  <a:txBody>
                    <a:bodyPr/>
                    <a:lstStyle/>
                    <a:p>
                      <a:pPr algn="ctr"/>
                      <a:r>
                        <a:rPr lang="en-US" sz="1300" dirty="0"/>
                        <a:t>Acts 9:6, 15, Acts</a:t>
                      </a:r>
                      <a:r>
                        <a:rPr lang="en-US" sz="1300" baseline="0" dirty="0"/>
                        <a:t> 22:15</a:t>
                      </a:r>
                      <a:endParaRPr lang="en-US" sz="1300" dirty="0"/>
                    </a:p>
                    <a:p>
                      <a:pPr algn="ctr"/>
                      <a:r>
                        <a:rPr lang="en-US" sz="1300" dirty="0"/>
                        <a:t>Go … and you will be told what</a:t>
                      </a:r>
                      <a:r>
                        <a:rPr lang="en-US" sz="1300" baseline="0" dirty="0"/>
                        <a:t> to do. </a:t>
                      </a:r>
                    </a:p>
                    <a:p>
                      <a:pPr algn="ctr"/>
                      <a:r>
                        <a:rPr lang="en-US" sz="1300" baseline="0" dirty="0"/>
                        <a:t>Go to the Gentiles</a:t>
                      </a:r>
                      <a:endParaRPr lang="en-US" sz="1300" dirty="0"/>
                    </a:p>
                  </a:txBody>
                  <a:tcPr marL="13234" marR="13234" marT="13234" marB="13234" anchor="ctr"/>
                </a:tc>
                <a:extLst>
                  <a:ext uri="{0D108BD9-81ED-4DB2-BD59-A6C34878D82A}">
                    <a16:rowId xmlns:a16="http://schemas.microsoft.com/office/drawing/2014/main" val="10002"/>
                  </a:ext>
                </a:extLst>
              </a:tr>
              <a:tr h="788746">
                <a:tc>
                  <a:txBody>
                    <a:bodyPr/>
                    <a:lstStyle/>
                    <a:p>
                      <a:pPr algn="ctr"/>
                      <a:r>
                        <a:rPr lang="en-US" sz="1300" dirty="0"/>
                        <a:t>Objections</a:t>
                      </a:r>
                    </a:p>
                  </a:txBody>
                  <a:tcPr marL="13234" marR="13234" marT="13234" marB="13234" anchor="ctr">
                    <a:solidFill>
                      <a:schemeClr val="accent5">
                        <a:lumMod val="40000"/>
                        <a:lumOff val="60000"/>
                      </a:schemeClr>
                    </a:solidFill>
                  </a:tcPr>
                </a:tc>
                <a:tc>
                  <a:txBody>
                    <a:bodyPr/>
                    <a:lstStyle/>
                    <a:p>
                      <a:pPr algn="ctr"/>
                      <a:r>
                        <a:rPr lang="en-US" sz="1300" dirty="0"/>
                        <a:t>Who</a:t>
                      </a:r>
                      <a:r>
                        <a:rPr lang="en-US" sz="1300" baseline="0" dirty="0"/>
                        <a:t> are you? (Not unlike the question of Moses.)</a:t>
                      </a:r>
                      <a:endParaRPr lang="en-US" sz="1300" dirty="0"/>
                    </a:p>
                  </a:txBody>
                  <a:tcPr marL="13234" marR="13234" marT="13234" marB="13234" anchor="ctr"/>
                </a:tc>
                <a:extLst>
                  <a:ext uri="{0D108BD9-81ED-4DB2-BD59-A6C34878D82A}">
                    <a16:rowId xmlns:a16="http://schemas.microsoft.com/office/drawing/2014/main" val="10003"/>
                  </a:ext>
                </a:extLst>
              </a:tr>
              <a:tr h="979316">
                <a:tc>
                  <a:txBody>
                    <a:bodyPr/>
                    <a:lstStyle/>
                    <a:p>
                      <a:pPr algn="ctr"/>
                      <a:r>
                        <a:rPr lang="en-US" sz="1300" dirty="0"/>
                        <a:t>Assurance</a:t>
                      </a:r>
                    </a:p>
                    <a:p>
                      <a:pPr algn="ctr"/>
                      <a:r>
                        <a:rPr lang="en-US" sz="1300" dirty="0"/>
                        <a:t>(I will be with you)</a:t>
                      </a:r>
                    </a:p>
                  </a:txBody>
                  <a:tcPr marL="13234" marR="13234" marT="13234" marB="13234" anchor="ctr">
                    <a:solidFill>
                      <a:schemeClr val="accent5">
                        <a:lumMod val="40000"/>
                        <a:lumOff val="60000"/>
                      </a:schemeClr>
                    </a:solidFill>
                  </a:tcPr>
                </a:tc>
                <a:tc>
                  <a:txBody>
                    <a:bodyPr/>
                    <a:lstStyle/>
                    <a:p>
                      <a:pPr algn="ctr"/>
                      <a:r>
                        <a:rPr lang="en-US" sz="1300" dirty="0"/>
                        <a:t>Acts 18:9, for example. </a:t>
                      </a:r>
                    </a:p>
                  </a:txBody>
                  <a:tcPr marL="13234" marR="13234" marT="13234" marB="13234" anchor="ctr"/>
                </a:tc>
                <a:extLst>
                  <a:ext uri="{0D108BD9-81ED-4DB2-BD59-A6C34878D82A}">
                    <a16:rowId xmlns:a16="http://schemas.microsoft.com/office/drawing/2014/main" val="10004"/>
                  </a:ext>
                </a:extLst>
              </a:tr>
              <a:tr h="490382">
                <a:tc>
                  <a:txBody>
                    <a:bodyPr/>
                    <a:lstStyle/>
                    <a:p>
                      <a:pPr algn="ctr"/>
                      <a:r>
                        <a:rPr lang="en-US" sz="1300" dirty="0"/>
                        <a:t>Sign</a:t>
                      </a:r>
                    </a:p>
                  </a:txBody>
                  <a:tcPr marL="13234" marR="13234" marT="13234" marB="13234" anchor="ctr">
                    <a:solidFill>
                      <a:schemeClr val="accent5">
                        <a:lumMod val="40000"/>
                        <a:lumOff val="60000"/>
                      </a:schemeClr>
                    </a:solidFill>
                  </a:tcPr>
                </a:tc>
                <a:tc>
                  <a:txBody>
                    <a:bodyPr/>
                    <a:lstStyle/>
                    <a:p>
                      <a:pPr algn="ctr"/>
                      <a:r>
                        <a:rPr lang="en-US" sz="1300" dirty="0"/>
                        <a:t>Blinded for three days.</a:t>
                      </a:r>
                      <a:r>
                        <a:rPr lang="en-US" sz="1300" baseline="0" dirty="0"/>
                        <a:t> Healed by his "enemy".</a:t>
                      </a:r>
                    </a:p>
                    <a:p>
                      <a:pPr algn="ctr"/>
                      <a:r>
                        <a:rPr lang="en-US" sz="1300" baseline="0" dirty="0"/>
                        <a:t>He will suffer for Christ's name.</a:t>
                      </a:r>
                      <a:endParaRPr lang="en-US" sz="1300" dirty="0"/>
                    </a:p>
                  </a:txBody>
                  <a:tcPr marL="13234" marR="13234" marT="13234" marB="13234" anchor="ctr"/>
                </a:tc>
                <a:extLst>
                  <a:ext uri="{0D108BD9-81ED-4DB2-BD59-A6C34878D82A}">
                    <a16:rowId xmlns:a16="http://schemas.microsoft.com/office/drawing/2014/main" val="10005"/>
                  </a:ext>
                </a:extLst>
              </a:tr>
              <a:tr h="519953">
                <a:tc>
                  <a:txBody>
                    <a:bodyPr/>
                    <a:lstStyle/>
                    <a:p>
                      <a:pPr algn="ctr"/>
                      <a:r>
                        <a:rPr lang="en-US" sz="1300" dirty="0"/>
                        <a:t>Theophany</a:t>
                      </a:r>
                    </a:p>
                  </a:txBody>
                  <a:tcPr marL="13234" marR="13234" marT="13234" marB="13234" anchor="ctr">
                    <a:solidFill>
                      <a:schemeClr val="accent5">
                        <a:lumMod val="40000"/>
                        <a:lumOff val="60000"/>
                      </a:schemeClr>
                    </a:solidFill>
                  </a:tcPr>
                </a:tc>
                <a:tc>
                  <a:txBody>
                    <a:bodyPr/>
                    <a:lstStyle/>
                    <a:p>
                      <a:pPr algn="ctr"/>
                      <a:r>
                        <a:rPr lang="en-US" sz="1300" dirty="0"/>
                        <a:t>Light and sound</a:t>
                      </a:r>
                      <a:r>
                        <a:rPr lang="en-US" sz="1300" baseline="0" dirty="0"/>
                        <a:t> of Christ.</a:t>
                      </a:r>
                    </a:p>
                    <a:p>
                      <a:pPr algn="ctr"/>
                      <a:r>
                        <a:rPr lang="en-US" sz="1300" baseline="0" dirty="0"/>
                        <a:t>Note that it the HUMAN name (Jesus) that is used. This speaks to Saul. The HUMAN is alive!</a:t>
                      </a:r>
                      <a:endParaRPr lang="en-US" sz="1300" dirty="0"/>
                    </a:p>
                  </a:txBody>
                  <a:tcPr marL="13234" marR="13234" marT="13234" marB="13234" anchor="ctr"/>
                </a:tc>
                <a:extLst>
                  <a:ext uri="{0D108BD9-81ED-4DB2-BD59-A6C34878D82A}">
                    <a16:rowId xmlns:a16="http://schemas.microsoft.com/office/drawing/2014/main" val="10006"/>
                  </a:ext>
                </a:extLst>
              </a:tr>
              <a:tr h="546847">
                <a:tc>
                  <a:txBody>
                    <a:bodyPr/>
                    <a:lstStyle/>
                    <a:p>
                      <a:pPr algn="ctr"/>
                      <a:r>
                        <a:rPr lang="en-US" sz="1300" dirty="0"/>
                        <a:t>Results Expected</a:t>
                      </a:r>
                    </a:p>
                  </a:txBody>
                  <a:tcPr marL="13234" marR="13234" marT="13234" marB="13234" anchor="ctr">
                    <a:solidFill>
                      <a:schemeClr val="accent5">
                        <a:lumMod val="40000"/>
                        <a:lumOff val="60000"/>
                      </a:schemeClr>
                    </a:solidFill>
                  </a:tcPr>
                </a:tc>
                <a:tc>
                  <a:txBody>
                    <a:bodyPr/>
                    <a:lstStyle/>
                    <a:p>
                      <a:pPr algn="ctr"/>
                      <a:r>
                        <a:rPr lang="en-US" sz="1300" dirty="0"/>
                        <a:t>Acts 1:16</a:t>
                      </a:r>
                    </a:p>
                  </a:txBody>
                  <a:tcPr marL="13234" marR="13234" marT="13234" marB="13234" anchor="ctr"/>
                </a:tc>
                <a:extLst>
                  <a:ext uri="{0D108BD9-81ED-4DB2-BD59-A6C34878D82A}">
                    <a16:rowId xmlns:a16="http://schemas.microsoft.com/office/drawing/2014/main" val="10007"/>
                  </a:ext>
                </a:extLst>
              </a:tr>
            </a:tbl>
          </a:graphicData>
        </a:graphic>
      </p:graphicFrame>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Saul's Call Narrative</a:t>
            </a:r>
          </a:p>
        </p:txBody>
      </p:sp>
    </p:spTree>
    <p:extLst>
      <p:ext uri="{BB962C8B-B14F-4D97-AF65-F5344CB8AC3E}">
        <p14:creationId xmlns:p14="http://schemas.microsoft.com/office/powerpoint/2010/main" val="1287869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Damascus … Straight Street</a:t>
            </a:r>
          </a:p>
        </p:txBody>
      </p:sp>
      <p:pic>
        <p:nvPicPr>
          <p:cNvPr id="6" name="Picture 5"/>
          <p:cNvPicPr>
            <a:picLocks noChangeAspect="1"/>
          </p:cNvPicPr>
          <p:nvPr/>
        </p:nvPicPr>
        <p:blipFill>
          <a:blip r:embed="rId3"/>
          <a:stretch>
            <a:fillRect/>
          </a:stretch>
        </p:blipFill>
        <p:spPr>
          <a:xfrm>
            <a:off x="4188222" y="878051"/>
            <a:ext cx="4800932" cy="30305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70093"/>
            <a:ext cx="5450542" cy="4087907"/>
          </a:xfrm>
          <a:prstGeom prst="rect">
            <a:avLst/>
          </a:prstGeom>
        </p:spPr>
      </p:pic>
    </p:spTree>
    <p:extLst>
      <p:ext uri="{BB962C8B-B14F-4D97-AF65-F5344CB8AC3E}">
        <p14:creationId xmlns:p14="http://schemas.microsoft.com/office/powerpoint/2010/main" val="73859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32196"/>
            <a:ext cx="5827059" cy="3025804"/>
          </a:xfrm>
          <a:prstGeom prst="rect">
            <a:avLst/>
          </a:prstGeom>
        </p:spPr>
      </p:pic>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Saul's Early History</a:t>
            </a:r>
          </a:p>
        </p:txBody>
      </p:sp>
      <p:sp>
        <p:nvSpPr>
          <p:cNvPr id="4" name="TextBox 3"/>
          <p:cNvSpPr txBox="1"/>
          <p:nvPr/>
        </p:nvSpPr>
        <p:spPr>
          <a:xfrm>
            <a:off x="230178" y="840306"/>
            <a:ext cx="8253606" cy="2585323"/>
          </a:xfrm>
          <a:prstGeom prst="rect">
            <a:avLst/>
          </a:prstGeom>
          <a:noFill/>
        </p:spPr>
        <p:txBody>
          <a:bodyPr wrap="none" rtlCol="0">
            <a:spAutoFit/>
          </a:bodyPr>
          <a:lstStyle/>
          <a:p>
            <a:r>
              <a:rPr lang="en-US" dirty="0">
                <a:solidFill>
                  <a:schemeClr val="bg1"/>
                </a:solidFill>
              </a:rPr>
              <a:t>1. His salvation and calling (Acts 9:1-9)</a:t>
            </a:r>
          </a:p>
          <a:p>
            <a:r>
              <a:rPr lang="en-US" dirty="0">
                <a:solidFill>
                  <a:schemeClr val="bg1"/>
                </a:solidFill>
              </a:rPr>
              <a:t>2. To Damascus to meet with Ananias for several days (9:10-22)</a:t>
            </a:r>
          </a:p>
          <a:p>
            <a:r>
              <a:rPr lang="en-US" dirty="0">
                <a:solidFill>
                  <a:schemeClr val="bg1"/>
                </a:solidFill>
              </a:rPr>
              <a:t>3. He left for the Arabian desert for three years (Gal. 1:13-17)</a:t>
            </a:r>
          </a:p>
          <a:p>
            <a:r>
              <a:rPr lang="en-US" dirty="0">
                <a:solidFill>
                  <a:schemeClr val="bg1"/>
                </a:solidFill>
              </a:rPr>
              <a:t>4. He comes back to Damascus</a:t>
            </a:r>
          </a:p>
          <a:p>
            <a:r>
              <a:rPr lang="en-US" dirty="0">
                <a:solidFill>
                  <a:schemeClr val="bg1"/>
                </a:solidFill>
              </a:rPr>
              <a:t>5. The escape from the city (2Corinth. 11:32-33) (Arabs and Jews now angry with Saul)</a:t>
            </a:r>
          </a:p>
          <a:p>
            <a:r>
              <a:rPr lang="en-US" dirty="0">
                <a:solidFill>
                  <a:schemeClr val="bg1"/>
                </a:solidFill>
              </a:rPr>
              <a:t>6. To Jerusalem, where he meets with Peter and James</a:t>
            </a:r>
          </a:p>
          <a:p>
            <a:r>
              <a:rPr lang="en-US" dirty="0">
                <a:solidFill>
                  <a:schemeClr val="bg1"/>
                </a:solidFill>
              </a:rPr>
              <a:t>     and is initially rejected. (Gal. 1:18-21)</a:t>
            </a:r>
          </a:p>
          <a:p>
            <a:r>
              <a:rPr lang="en-US" dirty="0">
                <a:solidFill>
                  <a:schemeClr val="bg1"/>
                </a:solidFill>
              </a:rPr>
              <a:t>7. He makes a retreat to Tarsus for the next several years.</a:t>
            </a:r>
          </a:p>
          <a:p>
            <a:r>
              <a:rPr lang="en-US">
                <a:solidFill>
                  <a:schemeClr val="bg1"/>
                </a:solidFill>
              </a:rPr>
              <a:t>     (Acts 11:25)</a:t>
            </a:r>
            <a:endParaRPr lang="en-US"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059" y="2289273"/>
            <a:ext cx="3316941" cy="4568727"/>
          </a:xfrm>
          <a:prstGeom prst="rect">
            <a:avLst/>
          </a:prstGeom>
        </p:spPr>
      </p:pic>
    </p:spTree>
    <p:extLst>
      <p:ext uri="{BB962C8B-B14F-4D97-AF65-F5344CB8AC3E}">
        <p14:creationId xmlns:p14="http://schemas.microsoft.com/office/powerpoint/2010/main" val="179813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42" y="-17874"/>
            <a:ext cx="9651572" cy="6875873"/>
          </a:xfrm>
          <a:prstGeom prst="rect">
            <a:avLst/>
          </a:prstGeom>
        </p:spPr>
      </p:pic>
      <p:sp>
        <p:nvSpPr>
          <p:cNvPr id="2" name="Oval 1"/>
          <p:cNvSpPr/>
          <p:nvPr/>
        </p:nvSpPr>
        <p:spPr>
          <a:xfrm>
            <a:off x="-914399" y="-390617"/>
            <a:ext cx="10218199" cy="72486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597112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Caesarea</a:t>
            </a:r>
          </a:p>
        </p:txBody>
      </p:sp>
      <p:sp>
        <p:nvSpPr>
          <p:cNvPr id="4" name="TextBox 3"/>
          <p:cNvSpPr txBox="1"/>
          <p:nvPr/>
        </p:nvSpPr>
        <p:spPr>
          <a:xfrm>
            <a:off x="230178" y="840306"/>
            <a:ext cx="8578887" cy="2585323"/>
          </a:xfrm>
          <a:prstGeom prst="rect">
            <a:avLst/>
          </a:prstGeom>
          <a:noFill/>
        </p:spPr>
        <p:txBody>
          <a:bodyPr wrap="none" rtlCol="0">
            <a:spAutoFit/>
          </a:bodyPr>
          <a:lstStyle/>
          <a:p>
            <a:r>
              <a:rPr lang="en-US" dirty="0">
                <a:solidFill>
                  <a:schemeClr val="bg1"/>
                </a:solidFill>
              </a:rPr>
              <a:t>- a seaport city</a:t>
            </a:r>
          </a:p>
          <a:p>
            <a:r>
              <a:rPr lang="en-US" dirty="0">
                <a:solidFill>
                  <a:schemeClr val="bg1"/>
                </a:solidFill>
              </a:rPr>
              <a:t>- rebuilt by Herod the Great and named after Caesar Augustus</a:t>
            </a:r>
          </a:p>
          <a:p>
            <a:r>
              <a:rPr lang="en-US" dirty="0">
                <a:solidFill>
                  <a:schemeClr val="bg1"/>
                </a:solidFill>
              </a:rPr>
              <a:t>- there were more Gentiles living there than Jews, calling it the "Daughter of Edom"</a:t>
            </a:r>
          </a:p>
          <a:p>
            <a:r>
              <a:rPr lang="en-US" dirty="0">
                <a:solidFill>
                  <a:schemeClr val="bg1"/>
                </a:solidFill>
              </a:rPr>
              <a:t>- the city was meant to serve as a show piece to the Roman empire</a:t>
            </a:r>
          </a:p>
          <a:p>
            <a:r>
              <a:rPr lang="en-US" dirty="0">
                <a:solidFill>
                  <a:schemeClr val="bg1"/>
                </a:solidFill>
              </a:rPr>
              <a:t>- it was riots here in 66AD that sparked the Roman/Jewish wars</a:t>
            </a:r>
          </a:p>
          <a:p>
            <a:r>
              <a:rPr lang="en-US" dirty="0">
                <a:solidFill>
                  <a:schemeClr val="bg1"/>
                </a:solidFill>
              </a:rPr>
              <a:t>- Josephus claims that 20,000 Jews were massacred there in 66AD</a:t>
            </a:r>
          </a:p>
          <a:p>
            <a:r>
              <a:rPr lang="en-US" dirty="0">
                <a:solidFill>
                  <a:schemeClr val="bg1"/>
                </a:solidFill>
              </a:rPr>
              <a:t>- this is where Cornelius lived. He was attracted to the ethic of Judaism but was not a Jew.</a:t>
            </a:r>
          </a:p>
          <a:p>
            <a:r>
              <a:rPr lang="en-US" dirty="0">
                <a:solidFill>
                  <a:schemeClr val="bg1"/>
                </a:solidFill>
              </a:rPr>
              <a:t>- our story finds him praying at the traditional time of prayer for Jews (3:00pm)</a:t>
            </a:r>
          </a:p>
          <a:p>
            <a:endParaRPr lang="en-US" dirty="0">
              <a:solidFill>
                <a:schemeClr val="bg1"/>
              </a:solidFill>
            </a:endParaRPr>
          </a:p>
        </p:txBody>
      </p:sp>
      <p:pic>
        <p:nvPicPr>
          <p:cNvPr id="2" name="Picture 1"/>
          <p:cNvPicPr>
            <a:picLocks noChangeAspect="1"/>
          </p:cNvPicPr>
          <p:nvPr/>
        </p:nvPicPr>
        <p:blipFill>
          <a:blip r:embed="rId3"/>
          <a:stretch>
            <a:fillRect/>
          </a:stretch>
        </p:blipFill>
        <p:spPr>
          <a:xfrm>
            <a:off x="0" y="3099912"/>
            <a:ext cx="7897906" cy="3758087"/>
          </a:xfrm>
          <a:prstGeom prst="rect">
            <a:avLst/>
          </a:prstGeom>
        </p:spPr>
      </p:pic>
    </p:spTree>
    <p:extLst>
      <p:ext uri="{BB962C8B-B14F-4D97-AF65-F5344CB8AC3E}">
        <p14:creationId xmlns:p14="http://schemas.microsoft.com/office/powerpoint/2010/main" val="2549927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Caesarea</a:t>
            </a:r>
          </a:p>
        </p:txBody>
      </p:sp>
      <p:pic>
        <p:nvPicPr>
          <p:cNvPr id="5" name="Picture 4"/>
          <p:cNvPicPr>
            <a:picLocks noChangeAspect="1"/>
          </p:cNvPicPr>
          <p:nvPr/>
        </p:nvPicPr>
        <p:blipFill>
          <a:blip r:embed="rId3"/>
          <a:stretch>
            <a:fillRect/>
          </a:stretch>
        </p:blipFill>
        <p:spPr>
          <a:xfrm>
            <a:off x="0" y="784860"/>
            <a:ext cx="9144000" cy="6073140"/>
          </a:xfrm>
          <a:prstGeom prst="rect">
            <a:avLst/>
          </a:prstGeom>
        </p:spPr>
      </p:pic>
    </p:spTree>
    <p:extLst>
      <p:ext uri="{BB962C8B-B14F-4D97-AF65-F5344CB8AC3E}">
        <p14:creationId xmlns:p14="http://schemas.microsoft.com/office/powerpoint/2010/main" val="4079202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Caesarea</a:t>
            </a:r>
          </a:p>
        </p:txBody>
      </p:sp>
      <p:pic>
        <p:nvPicPr>
          <p:cNvPr id="2" name="Picture 1"/>
          <p:cNvPicPr>
            <a:picLocks noChangeAspect="1"/>
          </p:cNvPicPr>
          <p:nvPr/>
        </p:nvPicPr>
        <p:blipFill>
          <a:blip r:embed="rId3"/>
          <a:stretch>
            <a:fillRect/>
          </a:stretch>
        </p:blipFill>
        <p:spPr>
          <a:xfrm>
            <a:off x="-17417" y="2286000"/>
            <a:ext cx="6096000" cy="4572000"/>
          </a:xfrm>
          <a:prstGeom prst="rect">
            <a:avLst/>
          </a:prstGeom>
        </p:spPr>
      </p:pic>
      <p:pic>
        <p:nvPicPr>
          <p:cNvPr id="4" name="Picture 3"/>
          <p:cNvPicPr>
            <a:picLocks noChangeAspect="1"/>
          </p:cNvPicPr>
          <p:nvPr/>
        </p:nvPicPr>
        <p:blipFill>
          <a:blip r:embed="rId4"/>
          <a:stretch>
            <a:fillRect/>
          </a:stretch>
        </p:blipFill>
        <p:spPr>
          <a:xfrm>
            <a:off x="4307519" y="991105"/>
            <a:ext cx="4628857" cy="3178559"/>
          </a:xfrm>
          <a:prstGeom prst="rect">
            <a:avLst/>
          </a:prstGeom>
          <a:effectLst>
            <a:outerShdw blurRad="368300" dist="38100" dir="8100000" sx="103000" sy="103000" algn="tr" rotWithShape="0">
              <a:prstClr val="black">
                <a:alpha val="80000"/>
              </a:prstClr>
            </a:outerShdw>
          </a:effectLst>
        </p:spPr>
      </p:pic>
    </p:spTree>
    <p:extLst>
      <p:ext uri="{BB962C8B-B14F-4D97-AF65-F5344CB8AC3E}">
        <p14:creationId xmlns:p14="http://schemas.microsoft.com/office/powerpoint/2010/main" val="338175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Jonah and Peter</a:t>
            </a:r>
          </a:p>
        </p:txBody>
      </p:sp>
      <p:graphicFrame>
        <p:nvGraphicFramePr>
          <p:cNvPr id="2" name="Table 1"/>
          <p:cNvGraphicFramePr>
            <a:graphicFrameLocks noGrp="1"/>
          </p:cNvGraphicFramePr>
          <p:nvPr>
            <p:extLst>
              <p:ext uri="{D42A27DB-BD31-4B8C-83A1-F6EECF244321}">
                <p14:modId xmlns:p14="http://schemas.microsoft.com/office/powerpoint/2010/main" val="984175379"/>
              </p:ext>
            </p:extLst>
          </p:nvPr>
        </p:nvGraphicFramePr>
        <p:xfrm>
          <a:off x="502023" y="984704"/>
          <a:ext cx="6096000" cy="43129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Jonah</a:t>
                      </a:r>
                    </a:p>
                  </a:txBody>
                  <a:tcPr/>
                </a:tc>
                <a:tc>
                  <a:txBody>
                    <a:bodyPr/>
                    <a:lstStyle/>
                    <a:p>
                      <a:r>
                        <a:rPr lang="en-US" dirty="0"/>
                        <a:t>Peter</a:t>
                      </a:r>
                    </a:p>
                  </a:txBody>
                  <a:tcPr/>
                </a:tc>
                <a:extLst>
                  <a:ext uri="{0D108BD9-81ED-4DB2-BD59-A6C34878D82A}">
                    <a16:rowId xmlns:a16="http://schemas.microsoft.com/office/drawing/2014/main" val="10000"/>
                  </a:ext>
                </a:extLst>
              </a:tr>
              <a:tr h="370840">
                <a:tc>
                  <a:txBody>
                    <a:bodyPr/>
                    <a:lstStyle/>
                    <a:p>
                      <a:r>
                        <a:rPr lang="en-US" dirty="0"/>
                        <a:t>1. Sent to the Gentiles</a:t>
                      </a:r>
                    </a:p>
                    <a:p>
                      <a:r>
                        <a:rPr lang="en-US" dirty="0"/>
                        <a:t>(Nineveh,</a:t>
                      </a:r>
                      <a:r>
                        <a:rPr lang="en-US" baseline="0" dirty="0"/>
                        <a:t> the enemy).</a:t>
                      </a:r>
                      <a:endParaRPr lang="en-US" dirty="0"/>
                    </a:p>
                  </a:txBody>
                  <a:tcPr/>
                </a:tc>
                <a:tc>
                  <a:txBody>
                    <a:bodyPr/>
                    <a:lstStyle/>
                    <a:p>
                      <a:r>
                        <a:rPr lang="en-US" dirty="0"/>
                        <a:t>1. Sent to the Gentiles</a:t>
                      </a:r>
                    </a:p>
                    <a:p>
                      <a:r>
                        <a:rPr lang="en-US" dirty="0"/>
                        <a:t>(Caesarea,</a:t>
                      </a:r>
                      <a:r>
                        <a:rPr lang="en-US" baseline="0" dirty="0"/>
                        <a:t> the enemy).</a:t>
                      </a:r>
                      <a:endParaRPr lang="en-US" dirty="0"/>
                    </a:p>
                  </a:txBody>
                  <a:tcPr/>
                </a:tc>
                <a:extLst>
                  <a:ext uri="{0D108BD9-81ED-4DB2-BD59-A6C34878D82A}">
                    <a16:rowId xmlns:a16="http://schemas.microsoft.com/office/drawing/2014/main" val="10001"/>
                  </a:ext>
                </a:extLst>
              </a:tr>
              <a:tr h="370840">
                <a:tc>
                  <a:txBody>
                    <a:bodyPr/>
                    <a:lstStyle/>
                    <a:p>
                      <a:r>
                        <a:rPr lang="en-US" dirty="0"/>
                        <a:t>2. Chose to move in the opposite</a:t>
                      </a:r>
                      <a:r>
                        <a:rPr lang="en-US" baseline="0" dirty="0"/>
                        <a:t> direction.</a:t>
                      </a:r>
                      <a:endParaRPr lang="en-US" dirty="0"/>
                    </a:p>
                  </a:txBody>
                  <a:tcPr/>
                </a:tc>
                <a:tc>
                  <a:txBody>
                    <a:bodyPr/>
                    <a:lstStyle/>
                    <a:p>
                      <a:r>
                        <a:rPr lang="en-US" dirty="0"/>
                        <a:t>2. Chose to move in the correct direction.</a:t>
                      </a:r>
                    </a:p>
                  </a:txBody>
                  <a:tcPr/>
                </a:tc>
                <a:extLst>
                  <a:ext uri="{0D108BD9-81ED-4DB2-BD59-A6C34878D82A}">
                    <a16:rowId xmlns:a16="http://schemas.microsoft.com/office/drawing/2014/main" val="10002"/>
                  </a:ext>
                </a:extLst>
              </a:tr>
              <a:tr h="370840">
                <a:tc>
                  <a:txBody>
                    <a:bodyPr/>
                    <a:lstStyle/>
                    <a:p>
                      <a:r>
                        <a:rPr lang="en-US" dirty="0"/>
                        <a:t>3. Called</a:t>
                      </a:r>
                      <a:r>
                        <a:rPr lang="en-US" baseline="0" dirty="0"/>
                        <a:t> from Joppa</a:t>
                      </a:r>
                      <a:endParaRPr lang="en-US" dirty="0"/>
                    </a:p>
                  </a:txBody>
                  <a:tcPr/>
                </a:tc>
                <a:tc>
                  <a:txBody>
                    <a:bodyPr/>
                    <a:lstStyle/>
                    <a:p>
                      <a:r>
                        <a:rPr lang="en-US" dirty="0"/>
                        <a:t>3. Called from Joppa.</a:t>
                      </a:r>
                    </a:p>
                  </a:txBody>
                  <a:tcPr/>
                </a:tc>
                <a:extLst>
                  <a:ext uri="{0D108BD9-81ED-4DB2-BD59-A6C34878D82A}">
                    <a16:rowId xmlns:a16="http://schemas.microsoft.com/office/drawing/2014/main" val="10003"/>
                  </a:ext>
                </a:extLst>
              </a:tr>
              <a:tr h="370840">
                <a:tc>
                  <a:txBody>
                    <a:bodyPr/>
                    <a:lstStyle/>
                    <a:p>
                      <a:r>
                        <a:rPr lang="en-US" dirty="0"/>
                        <a:t>4. Jonah's "no" was followed by action and anger.</a:t>
                      </a:r>
                    </a:p>
                  </a:txBody>
                  <a:tcPr/>
                </a:tc>
                <a:tc>
                  <a:txBody>
                    <a:bodyPr/>
                    <a:lstStyle/>
                    <a:p>
                      <a:r>
                        <a:rPr lang="en-US" dirty="0"/>
                        <a:t>4.</a:t>
                      </a:r>
                      <a:r>
                        <a:rPr lang="en-US" baseline="0" dirty="0"/>
                        <a:t> Peter's "no" was followed by reflection and response.</a:t>
                      </a:r>
                      <a:endParaRPr lang="en-US" dirty="0"/>
                    </a:p>
                  </a:txBody>
                  <a:tcPr/>
                </a:tc>
                <a:extLst>
                  <a:ext uri="{0D108BD9-81ED-4DB2-BD59-A6C34878D82A}">
                    <a16:rowId xmlns:a16="http://schemas.microsoft.com/office/drawing/2014/main" val="10004"/>
                  </a:ext>
                </a:extLst>
              </a:tr>
              <a:tr h="370840">
                <a:tc>
                  <a:txBody>
                    <a:bodyPr/>
                    <a:lstStyle/>
                    <a:p>
                      <a:r>
                        <a:rPr lang="en-US" dirty="0"/>
                        <a:t>5. Jonah</a:t>
                      </a:r>
                      <a:r>
                        <a:rPr lang="en-US" baseline="0" dirty="0"/>
                        <a:t> is convinced after 3 days in the fish.</a:t>
                      </a:r>
                      <a:endParaRPr lang="en-US" dirty="0"/>
                    </a:p>
                  </a:txBody>
                  <a:tcPr/>
                </a:tc>
                <a:tc>
                  <a:txBody>
                    <a:bodyPr/>
                    <a:lstStyle/>
                    <a:p>
                      <a:r>
                        <a:rPr lang="en-US" dirty="0"/>
                        <a:t>5.</a:t>
                      </a:r>
                      <a:r>
                        <a:rPr lang="en-US" baseline="0" dirty="0"/>
                        <a:t> Peter is convinced after seeing a vision 3 times. </a:t>
                      </a:r>
                      <a:endParaRPr lang="en-US" dirty="0"/>
                    </a:p>
                  </a:txBody>
                  <a:tcPr/>
                </a:tc>
                <a:extLst>
                  <a:ext uri="{0D108BD9-81ED-4DB2-BD59-A6C34878D82A}">
                    <a16:rowId xmlns:a16="http://schemas.microsoft.com/office/drawing/2014/main" val="10005"/>
                  </a:ext>
                </a:extLst>
              </a:tr>
              <a:tr h="370840">
                <a:tc>
                  <a:txBody>
                    <a:bodyPr/>
                    <a:lstStyle/>
                    <a:p>
                      <a:r>
                        <a:rPr lang="en-US" dirty="0"/>
                        <a:t>6. Commanded to arise</a:t>
                      </a:r>
                      <a:r>
                        <a:rPr lang="en-US" baseline="0" dirty="0"/>
                        <a:t> and go.</a:t>
                      </a:r>
                      <a:endParaRPr lang="en-US" dirty="0"/>
                    </a:p>
                  </a:txBody>
                  <a:tcPr/>
                </a:tc>
                <a:tc>
                  <a:txBody>
                    <a:bodyPr/>
                    <a:lstStyle/>
                    <a:p>
                      <a:r>
                        <a:rPr lang="en-US" dirty="0"/>
                        <a:t>6. Commanded</a:t>
                      </a:r>
                      <a:r>
                        <a:rPr lang="en-US" baseline="0" dirty="0"/>
                        <a:t> to arise and go. </a:t>
                      </a:r>
                      <a:endParaRPr lang="en-US" dirty="0"/>
                    </a:p>
                  </a:txBody>
                  <a:tcPr/>
                </a:tc>
                <a:extLst>
                  <a:ext uri="{0D108BD9-81ED-4DB2-BD59-A6C34878D82A}">
                    <a16:rowId xmlns:a16="http://schemas.microsoft.com/office/drawing/2014/main" val="10006"/>
                  </a:ext>
                </a:extLst>
              </a:tr>
              <a:tr h="370840">
                <a:tc>
                  <a:txBody>
                    <a:bodyPr/>
                    <a:lstStyle/>
                    <a:p>
                      <a:r>
                        <a:rPr lang="en-US" dirty="0"/>
                        <a:t>7. Gentiles are saved.</a:t>
                      </a:r>
                    </a:p>
                  </a:txBody>
                  <a:tcPr/>
                </a:tc>
                <a:tc>
                  <a:txBody>
                    <a:bodyPr/>
                    <a:lstStyle/>
                    <a:p>
                      <a:r>
                        <a:rPr lang="en-US" dirty="0"/>
                        <a:t>7. Gentiles are saved.</a:t>
                      </a:r>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3641463" y="5548257"/>
            <a:ext cx="5270417" cy="1200329"/>
          </a:xfrm>
          <a:prstGeom prst="rect">
            <a:avLst/>
          </a:prstGeom>
          <a:noFill/>
        </p:spPr>
        <p:txBody>
          <a:bodyPr wrap="none" rtlCol="0">
            <a:spAutoFit/>
          </a:bodyPr>
          <a:lstStyle/>
          <a:p>
            <a:r>
              <a:rPr lang="en-US" dirty="0">
                <a:solidFill>
                  <a:schemeClr val="bg1"/>
                </a:solidFill>
              </a:rPr>
              <a:t>The word translated “thinking” (</a:t>
            </a:r>
            <a:r>
              <a:rPr lang="en-US" dirty="0" err="1">
                <a:solidFill>
                  <a:schemeClr val="bg1"/>
                </a:solidFill>
              </a:rPr>
              <a:t>dienthymeomai</a:t>
            </a:r>
            <a:r>
              <a:rPr lang="en-US" dirty="0">
                <a:solidFill>
                  <a:schemeClr val="bg1"/>
                </a:solidFill>
              </a:rPr>
              <a:t>), </a:t>
            </a:r>
          </a:p>
          <a:p>
            <a:r>
              <a:rPr lang="en-US" dirty="0">
                <a:solidFill>
                  <a:schemeClr val="bg1"/>
                </a:solidFill>
              </a:rPr>
              <a:t>which appears only here in the Bible, means “to think </a:t>
            </a:r>
          </a:p>
          <a:p>
            <a:r>
              <a:rPr lang="en-US" dirty="0">
                <a:solidFill>
                  <a:schemeClr val="bg1"/>
                </a:solidFill>
              </a:rPr>
              <a:t>about something thoroughly and/or seriously.” </a:t>
            </a:r>
            <a:r>
              <a:rPr lang="en-US" dirty="0" err="1">
                <a:solidFill>
                  <a:schemeClr val="bg1"/>
                </a:solidFill>
              </a:rPr>
              <a:t>Louw</a:t>
            </a:r>
            <a:r>
              <a:rPr lang="en-US" dirty="0">
                <a:solidFill>
                  <a:schemeClr val="bg1"/>
                </a:solidFill>
              </a:rPr>
              <a:t> </a:t>
            </a:r>
          </a:p>
          <a:p>
            <a:r>
              <a:rPr lang="en-US" dirty="0">
                <a:solidFill>
                  <a:schemeClr val="bg1"/>
                </a:solidFill>
              </a:rPr>
              <a:t>and Nida say it is used to indicate intensity of thought.</a:t>
            </a:r>
          </a:p>
        </p:txBody>
      </p:sp>
    </p:spTree>
    <p:extLst>
      <p:ext uri="{BB962C8B-B14F-4D97-AF65-F5344CB8AC3E}">
        <p14:creationId xmlns:p14="http://schemas.microsoft.com/office/powerpoint/2010/main" val="4261056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Division</a:t>
            </a:r>
          </a:p>
        </p:txBody>
      </p:sp>
      <p:sp>
        <p:nvSpPr>
          <p:cNvPr id="5" name="TextBox 4"/>
          <p:cNvSpPr txBox="1"/>
          <p:nvPr/>
        </p:nvSpPr>
        <p:spPr>
          <a:xfrm>
            <a:off x="116541" y="870223"/>
            <a:ext cx="8172815" cy="646331"/>
          </a:xfrm>
          <a:prstGeom prst="rect">
            <a:avLst/>
          </a:prstGeom>
          <a:noFill/>
        </p:spPr>
        <p:txBody>
          <a:bodyPr wrap="none" rtlCol="0">
            <a:spAutoFit/>
          </a:bodyPr>
          <a:lstStyle/>
          <a:p>
            <a:r>
              <a:rPr lang="en-US" sz="3600" dirty="0">
                <a:solidFill>
                  <a:schemeClr val="bg1"/>
                </a:solidFill>
              </a:rPr>
              <a:t>What divisions still separate people today?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12067"/>
            <a:ext cx="7494494" cy="5245934"/>
          </a:xfrm>
          <a:prstGeom prst="rect">
            <a:avLst/>
          </a:prstGeom>
        </p:spPr>
      </p:pic>
    </p:spTree>
    <p:extLst>
      <p:ext uri="{BB962C8B-B14F-4D97-AF65-F5344CB8AC3E}">
        <p14:creationId xmlns:p14="http://schemas.microsoft.com/office/powerpoint/2010/main" val="3261969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Gleanings From This Passage</a:t>
            </a:r>
          </a:p>
        </p:txBody>
      </p:sp>
      <p:sp>
        <p:nvSpPr>
          <p:cNvPr id="5" name="TextBox 4"/>
          <p:cNvSpPr txBox="1"/>
          <p:nvPr/>
        </p:nvSpPr>
        <p:spPr>
          <a:xfrm>
            <a:off x="230178" y="1148129"/>
            <a:ext cx="8711552" cy="2185214"/>
          </a:xfrm>
          <a:prstGeom prst="rect">
            <a:avLst/>
          </a:prstGeom>
          <a:noFill/>
        </p:spPr>
        <p:txBody>
          <a:bodyPr wrap="none" rtlCol="0">
            <a:spAutoFit/>
          </a:bodyPr>
          <a:lstStyle/>
          <a:p>
            <a:r>
              <a:rPr lang="en-US" sz="2400" dirty="0">
                <a:solidFill>
                  <a:schemeClr val="bg1"/>
                </a:solidFill>
              </a:rPr>
              <a:t>1. God CALLS us to wrestle with that which makes us uncomfortable.</a:t>
            </a:r>
          </a:p>
          <a:p>
            <a:r>
              <a:rPr lang="en-US" sz="1600" dirty="0">
                <a:solidFill>
                  <a:schemeClr val="bg1"/>
                </a:solidFill>
              </a:rPr>
              <a:t>	- Why didn't the angel just preach the gospel to Cornelius?</a:t>
            </a:r>
          </a:p>
          <a:p>
            <a:r>
              <a:rPr lang="en-US" sz="2400" dirty="0">
                <a:solidFill>
                  <a:schemeClr val="bg1"/>
                </a:solidFill>
              </a:rPr>
              <a:t>2. God speaks and acts through prayer.</a:t>
            </a:r>
          </a:p>
          <a:p>
            <a:r>
              <a:rPr lang="en-US" sz="2400" dirty="0">
                <a:solidFill>
                  <a:schemeClr val="bg1"/>
                </a:solidFill>
              </a:rPr>
              <a:t>3. Like Peter, when I am wrong, am I strong enough to admit it?</a:t>
            </a:r>
          </a:p>
          <a:p>
            <a:r>
              <a:rPr lang="en-US" sz="2400" dirty="0">
                <a:solidFill>
                  <a:schemeClr val="bg1"/>
                </a:solidFill>
              </a:rPr>
              <a:t>4. Hospitality is still a definitive gift!</a:t>
            </a:r>
          </a:p>
          <a:p>
            <a:r>
              <a:rPr lang="en-US" sz="2400" dirty="0">
                <a:solidFill>
                  <a:schemeClr val="bg1"/>
                </a:solidFill>
              </a:rPr>
              <a:t>5. God reveals Himself to sincere seekers … one way or another!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32093"/>
            <a:ext cx="4751488" cy="3325907"/>
          </a:xfrm>
          <a:prstGeom prst="rect">
            <a:avLst/>
          </a:prstGeom>
        </p:spPr>
      </p:pic>
      <p:sp>
        <p:nvSpPr>
          <p:cNvPr id="6" name="TextBox 5"/>
          <p:cNvSpPr txBox="1"/>
          <p:nvPr/>
        </p:nvSpPr>
        <p:spPr>
          <a:xfrm>
            <a:off x="4751488" y="4052693"/>
            <a:ext cx="3995004" cy="1569660"/>
          </a:xfrm>
          <a:prstGeom prst="rect">
            <a:avLst/>
          </a:prstGeom>
          <a:noFill/>
        </p:spPr>
        <p:txBody>
          <a:bodyPr wrap="none" rtlCol="0">
            <a:spAutoFit/>
          </a:bodyPr>
          <a:lstStyle/>
          <a:p>
            <a:r>
              <a:rPr lang="en-US" sz="3200" i="1" dirty="0">
                <a:solidFill>
                  <a:schemeClr val="accent6">
                    <a:lumMod val="40000"/>
                    <a:lumOff val="60000"/>
                  </a:schemeClr>
                </a:solidFill>
              </a:rPr>
              <a:t>When has God broken </a:t>
            </a:r>
          </a:p>
          <a:p>
            <a:r>
              <a:rPr lang="en-US" sz="3200" i="1" dirty="0">
                <a:solidFill>
                  <a:schemeClr val="accent6">
                    <a:lumMod val="40000"/>
                    <a:lumOff val="60000"/>
                  </a:schemeClr>
                </a:solidFill>
              </a:rPr>
              <a:t>down a barrier in your </a:t>
            </a:r>
          </a:p>
          <a:p>
            <a:r>
              <a:rPr lang="en-US" sz="3200" i="1" dirty="0">
                <a:solidFill>
                  <a:schemeClr val="accent6">
                    <a:lumMod val="40000"/>
                    <a:lumOff val="60000"/>
                  </a:schemeClr>
                </a:solidFill>
              </a:rPr>
              <a:t>life?</a:t>
            </a:r>
          </a:p>
        </p:txBody>
      </p:sp>
    </p:spTree>
    <p:extLst>
      <p:ext uri="{BB962C8B-B14F-4D97-AF65-F5344CB8AC3E}">
        <p14:creationId xmlns:p14="http://schemas.microsoft.com/office/powerpoint/2010/main" val="27452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Grace</a:t>
            </a:r>
          </a:p>
        </p:txBody>
      </p:sp>
      <p:sp>
        <p:nvSpPr>
          <p:cNvPr id="5" name="TextBox 4"/>
          <p:cNvSpPr txBox="1"/>
          <p:nvPr/>
        </p:nvSpPr>
        <p:spPr>
          <a:xfrm>
            <a:off x="157026" y="994294"/>
            <a:ext cx="9006376" cy="2031325"/>
          </a:xfrm>
          <a:prstGeom prst="rect">
            <a:avLst/>
          </a:prstGeom>
          <a:noFill/>
        </p:spPr>
        <p:txBody>
          <a:bodyPr wrap="none" rtlCol="0">
            <a:spAutoFit/>
          </a:bodyPr>
          <a:lstStyle/>
          <a:p>
            <a:r>
              <a:rPr lang="en-US" dirty="0">
                <a:solidFill>
                  <a:schemeClr val="bg1"/>
                </a:solidFill>
              </a:rPr>
              <a:t>Paul teaches that “there is no one who understands, no one who seeks God” (Rom. 3:11). </a:t>
            </a:r>
          </a:p>
          <a:p>
            <a:r>
              <a:rPr lang="en-US" dirty="0">
                <a:solidFill>
                  <a:schemeClr val="bg1"/>
                </a:solidFill>
              </a:rPr>
              <a:t>In their natural state people are incapable of seeking after God, because of the heart of </a:t>
            </a:r>
          </a:p>
          <a:p>
            <a:r>
              <a:rPr lang="en-US" dirty="0">
                <a:solidFill>
                  <a:schemeClr val="bg1"/>
                </a:solidFill>
              </a:rPr>
              <a:t>rebellion that sin has produced. To this is added the fact that “the god of this age has blinded </a:t>
            </a:r>
          </a:p>
          <a:p>
            <a:r>
              <a:rPr lang="en-US" dirty="0">
                <a:solidFill>
                  <a:schemeClr val="bg1"/>
                </a:solidFill>
              </a:rPr>
              <a:t>the minds of unbelievers, so that they cannot see the light of the gospel of the glory of Christ, </a:t>
            </a:r>
          </a:p>
          <a:p>
            <a:r>
              <a:rPr lang="en-US" dirty="0">
                <a:solidFill>
                  <a:schemeClr val="bg1"/>
                </a:solidFill>
              </a:rPr>
              <a:t>who is the image of God” (2 Cor. 4:4). Those who do seek after God, then, do not do so </a:t>
            </a:r>
          </a:p>
          <a:p>
            <a:r>
              <a:rPr lang="en-US" dirty="0">
                <a:solidFill>
                  <a:schemeClr val="bg1"/>
                </a:solidFill>
              </a:rPr>
              <a:t>entirely by their own efforts but by the enlightening of their minds and the energizing of their </a:t>
            </a:r>
          </a:p>
          <a:p>
            <a:r>
              <a:rPr lang="en-US" dirty="0">
                <a:solidFill>
                  <a:schemeClr val="bg1"/>
                </a:solidFill>
              </a:rPr>
              <a:t>wills by the Holy Spirit.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32093"/>
            <a:ext cx="4751488" cy="3325907"/>
          </a:xfrm>
          <a:prstGeom prst="rect">
            <a:avLst/>
          </a:prstGeom>
        </p:spPr>
      </p:pic>
      <p:sp>
        <p:nvSpPr>
          <p:cNvPr id="7" name="TextBox 6"/>
          <p:cNvSpPr txBox="1"/>
          <p:nvPr/>
        </p:nvSpPr>
        <p:spPr>
          <a:xfrm>
            <a:off x="4418770" y="2815487"/>
            <a:ext cx="4744632" cy="3693319"/>
          </a:xfrm>
          <a:prstGeom prst="rect">
            <a:avLst/>
          </a:prstGeom>
          <a:noFill/>
        </p:spPr>
        <p:txBody>
          <a:bodyPr wrap="none" rtlCol="0">
            <a:spAutoFit/>
          </a:bodyPr>
          <a:lstStyle/>
          <a:p>
            <a:r>
              <a:rPr lang="en-US" dirty="0">
                <a:solidFill>
                  <a:schemeClr val="bg1"/>
                </a:solidFill>
              </a:rPr>
              <a:t>Even the Wesleyan tradition, where there is a </a:t>
            </a:r>
          </a:p>
          <a:p>
            <a:r>
              <a:rPr lang="en-US" dirty="0">
                <a:solidFill>
                  <a:schemeClr val="bg1"/>
                </a:solidFill>
              </a:rPr>
              <a:t>greater emphasis on the human involvement </a:t>
            </a:r>
          </a:p>
          <a:p>
            <a:r>
              <a:rPr lang="en-US" dirty="0">
                <a:solidFill>
                  <a:schemeClr val="bg1"/>
                </a:solidFill>
              </a:rPr>
              <a:t>in the process of salvation than in the Calvinistic </a:t>
            </a:r>
          </a:p>
          <a:p>
            <a:r>
              <a:rPr lang="en-US" dirty="0">
                <a:solidFill>
                  <a:schemeClr val="bg1"/>
                </a:solidFill>
              </a:rPr>
              <a:t>tradition, has the doctrine of </a:t>
            </a:r>
            <a:r>
              <a:rPr lang="en-US" dirty="0">
                <a:solidFill>
                  <a:srgbClr val="FF0000"/>
                </a:solidFill>
              </a:rPr>
              <a:t>prevenient</a:t>
            </a:r>
            <a:r>
              <a:rPr lang="en-US" dirty="0">
                <a:solidFill>
                  <a:schemeClr val="bg1"/>
                </a:solidFill>
              </a:rPr>
              <a:t> grace. </a:t>
            </a:r>
          </a:p>
          <a:p>
            <a:endParaRPr lang="en-US" dirty="0">
              <a:solidFill>
                <a:schemeClr val="bg1"/>
              </a:solidFill>
            </a:endParaRPr>
          </a:p>
          <a:p>
            <a:r>
              <a:rPr lang="en-US" dirty="0">
                <a:solidFill>
                  <a:schemeClr val="bg1"/>
                </a:solidFill>
              </a:rPr>
              <a:t>Thomas Oden describes prevenient grace as </a:t>
            </a:r>
          </a:p>
          <a:p>
            <a:r>
              <a:rPr lang="en-US" dirty="0">
                <a:solidFill>
                  <a:schemeClr val="bg1"/>
                </a:solidFill>
              </a:rPr>
              <a:t>“the grace that </a:t>
            </a:r>
            <a:r>
              <a:rPr lang="en-US" dirty="0">
                <a:solidFill>
                  <a:srgbClr val="FF0000"/>
                </a:solidFill>
              </a:rPr>
              <a:t>begins to enable </a:t>
            </a:r>
            <a:r>
              <a:rPr lang="en-US" dirty="0">
                <a:solidFill>
                  <a:schemeClr val="bg1"/>
                </a:solidFill>
              </a:rPr>
              <a:t>one to choose </a:t>
            </a:r>
          </a:p>
          <a:p>
            <a:r>
              <a:rPr lang="en-US" dirty="0">
                <a:solidFill>
                  <a:schemeClr val="bg1"/>
                </a:solidFill>
              </a:rPr>
              <a:t>further to cooperate with saving grace. By </a:t>
            </a:r>
          </a:p>
          <a:p>
            <a:r>
              <a:rPr lang="en-US" dirty="0">
                <a:solidFill>
                  <a:schemeClr val="bg1"/>
                </a:solidFill>
              </a:rPr>
              <a:t>offering the will the restored capacity to </a:t>
            </a:r>
          </a:p>
          <a:p>
            <a:r>
              <a:rPr lang="en-US" dirty="0">
                <a:solidFill>
                  <a:schemeClr val="bg1"/>
                </a:solidFill>
              </a:rPr>
              <a:t>respond to grace, the person then may freely </a:t>
            </a:r>
          </a:p>
          <a:p>
            <a:r>
              <a:rPr lang="en-US" dirty="0">
                <a:solidFill>
                  <a:schemeClr val="bg1"/>
                </a:solidFill>
              </a:rPr>
              <a:t>and increasingly become an active, willing </a:t>
            </a:r>
          </a:p>
          <a:p>
            <a:r>
              <a:rPr lang="en-US" dirty="0">
                <a:solidFill>
                  <a:schemeClr val="bg1"/>
                </a:solidFill>
              </a:rPr>
              <a:t>participant in receiving the conditions for </a:t>
            </a:r>
          </a:p>
          <a:p>
            <a:r>
              <a:rPr lang="en-US" dirty="0">
                <a:solidFill>
                  <a:schemeClr val="bg1"/>
                </a:solidFill>
              </a:rPr>
              <a:t>justification.”</a:t>
            </a:r>
          </a:p>
        </p:txBody>
      </p:sp>
    </p:spTree>
    <p:extLst>
      <p:ext uri="{BB962C8B-B14F-4D97-AF65-F5344CB8AC3E}">
        <p14:creationId xmlns:p14="http://schemas.microsoft.com/office/powerpoint/2010/main" val="1530140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Creativity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79812"/>
            <a:ext cx="3546118" cy="4778188"/>
          </a:xfrm>
          <a:prstGeom prst="rect">
            <a:avLst/>
          </a:prstGeom>
        </p:spPr>
      </p:pic>
      <p:sp>
        <p:nvSpPr>
          <p:cNvPr id="5" name="TextBox 4"/>
          <p:cNvSpPr txBox="1"/>
          <p:nvPr/>
        </p:nvSpPr>
        <p:spPr>
          <a:xfrm>
            <a:off x="871872" y="929476"/>
            <a:ext cx="8408777" cy="4524315"/>
          </a:xfrm>
          <a:prstGeom prst="rect">
            <a:avLst/>
          </a:prstGeom>
          <a:noFill/>
        </p:spPr>
        <p:txBody>
          <a:bodyPr wrap="none" rtlCol="0">
            <a:spAutoFit/>
          </a:bodyPr>
          <a:lstStyle/>
          <a:p>
            <a:r>
              <a:rPr lang="en-US" sz="1600" dirty="0">
                <a:solidFill>
                  <a:schemeClr val="accent1">
                    <a:lumMod val="40000"/>
                    <a:lumOff val="60000"/>
                  </a:schemeClr>
                </a:solidFill>
              </a:rPr>
              <a:t> • When styles of music we are unfamiliar with are presented in church, many protest, saying </a:t>
            </a:r>
          </a:p>
          <a:p>
            <a:r>
              <a:rPr lang="en-US" sz="1600" dirty="0">
                <a:solidFill>
                  <a:schemeClr val="accent1">
                    <a:lumMod val="40000"/>
                    <a:lumOff val="60000"/>
                  </a:schemeClr>
                </a:solidFill>
              </a:rPr>
              <a:t>it is irreverent, without really trying hard to understand why the changes have been made. </a:t>
            </a:r>
          </a:p>
          <a:p>
            <a:r>
              <a:rPr lang="en-US" sz="1600" dirty="0">
                <a:solidFill>
                  <a:schemeClr val="accent1">
                    <a:lumMod val="40000"/>
                    <a:lumOff val="60000"/>
                  </a:schemeClr>
                </a:solidFill>
              </a:rPr>
              <a:t>	</a:t>
            </a:r>
            <a:r>
              <a:rPr lang="en-US" sz="1200" dirty="0">
                <a:solidFill>
                  <a:schemeClr val="accent1">
                    <a:lumMod val="40000"/>
                    <a:lumOff val="60000"/>
                  </a:schemeClr>
                </a:solidFill>
              </a:rPr>
              <a:t>- when Handel’s Messiah was first performed in England, it was dismissed</a:t>
            </a:r>
          </a:p>
          <a:p>
            <a:r>
              <a:rPr lang="en-US" sz="1600" dirty="0">
                <a:solidFill>
                  <a:schemeClr val="bg1"/>
                </a:solidFill>
              </a:rPr>
              <a:t>• William Booth, founder of the Salvation Army, broke new ground for the church by going </a:t>
            </a:r>
          </a:p>
          <a:p>
            <a:r>
              <a:rPr lang="en-US" sz="1600" dirty="0">
                <a:solidFill>
                  <a:schemeClr val="bg1"/>
                </a:solidFill>
              </a:rPr>
              <a:t>			out to the poor, the alcoholics, and others considered </a:t>
            </a:r>
          </a:p>
          <a:p>
            <a:r>
              <a:rPr lang="en-US" sz="1600" dirty="0">
                <a:solidFill>
                  <a:schemeClr val="bg1"/>
                </a:solidFill>
              </a:rPr>
              <a:t>			undesirables in society. But respected and devout leaders of </a:t>
            </a:r>
          </a:p>
          <a:p>
            <a:r>
              <a:rPr lang="en-US" sz="1600" dirty="0">
                <a:solidFill>
                  <a:schemeClr val="bg1"/>
                </a:solidFill>
              </a:rPr>
              <a:t>			the church criticized him. Even the great evangelical politician </a:t>
            </a:r>
          </a:p>
          <a:p>
            <a:r>
              <a:rPr lang="en-US" sz="1600" dirty="0">
                <a:solidFill>
                  <a:schemeClr val="bg1"/>
                </a:solidFill>
              </a:rPr>
              <a:t>			the Earl of Shaftesbury, who was himself a champion of the </a:t>
            </a:r>
          </a:p>
          <a:p>
            <a:r>
              <a:rPr lang="en-US" sz="1600" dirty="0">
                <a:solidFill>
                  <a:schemeClr val="bg1"/>
                </a:solidFill>
              </a:rPr>
              <a:t>			rights of the poor, once announced that after much study he </a:t>
            </a:r>
          </a:p>
          <a:p>
            <a:r>
              <a:rPr lang="en-US" sz="1600" dirty="0">
                <a:solidFill>
                  <a:schemeClr val="bg1"/>
                </a:solidFill>
              </a:rPr>
              <a:t>			was convinced that the Salvation Army was clearly the Antichrist. </a:t>
            </a:r>
          </a:p>
          <a:p>
            <a:r>
              <a:rPr lang="en-US" sz="1600" dirty="0">
                <a:solidFill>
                  <a:schemeClr val="accent1">
                    <a:lumMod val="40000"/>
                    <a:lumOff val="60000"/>
                  </a:schemeClr>
                </a:solidFill>
              </a:rPr>
              <a:t>			</a:t>
            </a:r>
          </a:p>
          <a:p>
            <a:r>
              <a:rPr lang="en-US" sz="1600" dirty="0">
                <a:solidFill>
                  <a:schemeClr val="accent1">
                    <a:lumMod val="40000"/>
                    <a:lumOff val="60000"/>
                  </a:schemeClr>
                </a:solidFill>
              </a:rPr>
              <a:t>			• When missionaries like E. Stanley Jones in India expressed </a:t>
            </a:r>
          </a:p>
          <a:p>
            <a:r>
              <a:rPr lang="en-US" sz="1600" dirty="0">
                <a:solidFill>
                  <a:schemeClr val="accent1">
                    <a:lumMod val="40000"/>
                    <a:lumOff val="60000"/>
                  </a:schemeClr>
                </a:solidFill>
              </a:rPr>
              <a:t>			solidarity with the Indian struggle for independence from Britain, </a:t>
            </a:r>
          </a:p>
          <a:p>
            <a:r>
              <a:rPr lang="en-US" sz="1600" dirty="0">
                <a:solidFill>
                  <a:schemeClr val="accent1">
                    <a:lumMod val="40000"/>
                    <a:lumOff val="60000"/>
                  </a:schemeClr>
                </a:solidFill>
              </a:rPr>
              <a:t>			evangelicals accused them of liberalism. </a:t>
            </a:r>
          </a:p>
          <a:p>
            <a:r>
              <a:rPr lang="en-US" sz="1600" dirty="0">
                <a:solidFill>
                  <a:schemeClr val="bg1"/>
                </a:solidFill>
              </a:rPr>
              <a:t>			</a:t>
            </a:r>
          </a:p>
          <a:p>
            <a:r>
              <a:rPr lang="en-US" sz="1600" dirty="0">
                <a:solidFill>
                  <a:schemeClr val="bg1"/>
                </a:solidFill>
              </a:rPr>
              <a:t>			• Many immediately branded the Pentecostal revival as </a:t>
            </a:r>
          </a:p>
          <a:p>
            <a:r>
              <a:rPr lang="en-US" sz="1600" dirty="0">
                <a:solidFill>
                  <a:schemeClr val="bg1"/>
                </a:solidFill>
              </a:rPr>
              <a:t>			demonic because it did not square with their understanding of </a:t>
            </a:r>
          </a:p>
          <a:p>
            <a:r>
              <a:rPr lang="en-US" sz="1600" dirty="0">
                <a:solidFill>
                  <a:schemeClr val="bg1"/>
                </a:solidFill>
              </a:rPr>
              <a:t>			the place of some gifts of the Spirit in this dispensation.</a:t>
            </a:r>
          </a:p>
        </p:txBody>
      </p:sp>
    </p:spTree>
    <p:extLst>
      <p:ext uri="{BB962C8B-B14F-4D97-AF65-F5344CB8AC3E}">
        <p14:creationId xmlns:p14="http://schemas.microsoft.com/office/powerpoint/2010/main" val="1808681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24142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Contention (Acts 11:1-18)</a:t>
            </a:r>
          </a:p>
        </p:txBody>
      </p:sp>
      <p:sp>
        <p:nvSpPr>
          <p:cNvPr id="5" name="TextBox 4"/>
          <p:cNvSpPr txBox="1"/>
          <p:nvPr/>
        </p:nvSpPr>
        <p:spPr>
          <a:xfrm>
            <a:off x="866672" y="856324"/>
            <a:ext cx="14900105" cy="4770537"/>
          </a:xfrm>
          <a:prstGeom prst="rect">
            <a:avLst/>
          </a:prstGeom>
          <a:noFill/>
        </p:spPr>
        <p:txBody>
          <a:bodyPr wrap="none" rtlCol="0">
            <a:spAutoFit/>
          </a:bodyPr>
          <a:lstStyle/>
          <a:p>
            <a:r>
              <a:rPr lang="en-US" sz="1600" dirty="0">
                <a:solidFill>
                  <a:schemeClr val="bg1"/>
                </a:solidFill>
              </a:rPr>
              <a:t>God uses business meetings to further His cause!</a:t>
            </a:r>
          </a:p>
          <a:p>
            <a:endParaRPr lang="en-US" sz="1600" dirty="0">
              <a:solidFill>
                <a:schemeClr val="bg1"/>
              </a:solidFill>
            </a:endParaRPr>
          </a:p>
          <a:p>
            <a:r>
              <a:rPr lang="en-US" sz="1600" dirty="0">
                <a:solidFill>
                  <a:schemeClr val="bg1"/>
                </a:solidFill>
              </a:rPr>
              <a:t>We should not be afraid to give an account for what the Lord does through us</a:t>
            </a:r>
          </a:p>
          <a:p>
            <a:endParaRPr lang="en-US" sz="1600" dirty="0">
              <a:solidFill>
                <a:schemeClr val="bg1"/>
              </a:solidFill>
            </a:endParaRPr>
          </a:p>
          <a:p>
            <a:r>
              <a:rPr lang="en-US" sz="1600" dirty="0">
                <a:solidFill>
                  <a:schemeClr val="bg1"/>
                </a:solidFill>
              </a:rPr>
              <a:t>It is interesting that when an issue of contention arose, they were not afraid to let it be dealt </a:t>
            </a:r>
          </a:p>
          <a:p>
            <a:r>
              <a:rPr lang="en-US" sz="1600" dirty="0">
                <a:solidFill>
                  <a:schemeClr val="bg1"/>
                </a:solidFill>
              </a:rPr>
              <a:t>within a public setting!</a:t>
            </a:r>
          </a:p>
          <a:p>
            <a:endParaRPr lang="en-US" sz="1600" dirty="0">
              <a:solidFill>
                <a:schemeClr val="bg1"/>
              </a:solidFill>
            </a:endParaRPr>
          </a:p>
          <a:p>
            <a:r>
              <a:rPr lang="en-US" sz="1600" dirty="0">
                <a:solidFill>
                  <a:schemeClr val="bg1"/>
                </a:solidFill>
              </a:rPr>
              <a:t>It is good to see that Peter used wisdom in bringing witnesses with him to the event at 				Cornelius’ house. They could now testify on his behalf. </a:t>
            </a:r>
          </a:p>
          <a:p>
            <a:endParaRPr lang="en-US" sz="1600" dirty="0">
              <a:solidFill>
                <a:schemeClr val="bg1"/>
              </a:solidFill>
            </a:endParaRPr>
          </a:p>
          <a:p>
            <a:r>
              <a:rPr lang="en-US" sz="1600" dirty="0">
                <a:solidFill>
                  <a:schemeClr val="bg1"/>
                </a:solidFill>
              </a:rPr>
              <a:t>Peter was required to be bold and innovative - is this lacking in the Christian church today?</a:t>
            </a:r>
          </a:p>
          <a:p>
            <a:endParaRPr lang="en-US" sz="1600" dirty="0">
              <a:solidFill>
                <a:schemeClr val="bg1"/>
              </a:solidFill>
            </a:endParaRPr>
          </a:p>
          <a:p>
            <a:r>
              <a:rPr lang="en-US" sz="1600" dirty="0">
                <a:solidFill>
                  <a:schemeClr val="bg1"/>
                </a:solidFill>
              </a:rPr>
              <a:t>Note the charge (verse 2) ... had nothing to do with baptizing Cornelius (table fellowship)</a:t>
            </a:r>
          </a:p>
          <a:p>
            <a:r>
              <a:rPr lang="en-US" sz="1600" dirty="0">
                <a:solidFill>
                  <a:schemeClr val="bg1"/>
                </a:solidFill>
              </a:rPr>
              <a:t>			- this was not a spiritual question at all!</a:t>
            </a:r>
          </a:p>
          <a:p>
            <a:r>
              <a:rPr lang="en-US" sz="1600" dirty="0">
                <a:solidFill>
                  <a:schemeClr val="bg1"/>
                </a:solidFill>
              </a:rPr>
              <a:t> 			- What can be said of Peter, who here fights so hard for the </a:t>
            </a:r>
          </a:p>
          <a:p>
            <a:r>
              <a:rPr lang="en-US" sz="1600" dirty="0">
                <a:solidFill>
                  <a:schemeClr val="bg1"/>
                </a:solidFill>
              </a:rPr>
              <a:t>			   Gentiles, and yet in Galatians (2:11- 12), he has forgotten </a:t>
            </a:r>
          </a:p>
          <a:p>
            <a:r>
              <a:rPr lang="en-US" sz="1600" dirty="0">
                <a:solidFill>
                  <a:schemeClr val="bg1"/>
                </a:solidFill>
              </a:rPr>
              <a:t>			   and slide back to the old way? What must we guard? </a:t>
            </a:r>
          </a:p>
          <a:p>
            <a:r>
              <a:rPr lang="en-US" sz="1600" dirty="0">
                <a:solidFill>
                  <a:schemeClr val="bg1"/>
                </a:solidFill>
              </a:rPr>
              <a:t>			   (This took place  some 12 - 14 years later)</a:t>
            </a:r>
          </a:p>
          <a:p>
            <a:endParaRPr lang="en-US" sz="1600" dirty="0">
              <a:solidFill>
                <a:schemeClr val="bg1"/>
              </a:solidFill>
            </a:endParaRPr>
          </a:p>
          <a:p>
            <a:r>
              <a:rPr lang="en-US" sz="1600" dirty="0">
                <a:solidFill>
                  <a:schemeClr val="bg1"/>
                </a:solidFill>
              </a:rPr>
              <a:t>			Their criticism ceased ... their worship began  (F.F. Bruce)</a:t>
            </a:r>
          </a:p>
        </p:txBody>
      </p:sp>
    </p:spTree>
    <p:extLst>
      <p:ext uri="{BB962C8B-B14F-4D97-AF65-F5344CB8AC3E}">
        <p14:creationId xmlns:p14="http://schemas.microsoft.com/office/powerpoint/2010/main" val="475545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Excursus … Christmas Time</a:t>
            </a:r>
          </a:p>
        </p:txBody>
      </p:sp>
      <p:sp>
        <p:nvSpPr>
          <p:cNvPr id="5" name="TextBox 4"/>
          <p:cNvSpPr txBox="1"/>
          <p:nvPr/>
        </p:nvSpPr>
        <p:spPr>
          <a:xfrm>
            <a:off x="461559" y="5821863"/>
            <a:ext cx="8255914" cy="646331"/>
          </a:xfrm>
          <a:prstGeom prst="rect">
            <a:avLst/>
          </a:prstGeom>
          <a:noFill/>
        </p:spPr>
        <p:txBody>
          <a:bodyPr wrap="none" rtlCol="0">
            <a:spAutoFit/>
          </a:bodyPr>
          <a:lstStyle/>
          <a:p>
            <a:r>
              <a:rPr lang="en-US" sz="3600" dirty="0">
                <a:solidFill>
                  <a:schemeClr val="bg1"/>
                </a:solidFill>
              </a:rPr>
              <a:t>What does the best scholarship teach us … </a:t>
            </a:r>
          </a:p>
        </p:txBody>
      </p:sp>
    </p:spTree>
    <p:extLst>
      <p:ext uri="{BB962C8B-B14F-4D97-AF65-F5344CB8AC3E}">
        <p14:creationId xmlns:p14="http://schemas.microsoft.com/office/powerpoint/2010/main" val="49746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4801314"/>
          </a:xfrm>
          <a:prstGeom prst="rect">
            <a:avLst/>
          </a:prstGeom>
        </p:spPr>
        <p:txBody>
          <a:bodyPr wrap="square">
            <a:spAutoFit/>
          </a:bodyPr>
          <a:lstStyle/>
          <a:p>
            <a:r>
              <a:rPr lang="en-US" dirty="0">
                <a:solidFill>
                  <a:schemeClr val="bg1"/>
                </a:solidFill>
              </a:rPr>
              <a:t>ACTS 11:19 - 16:6	THE GOSPEL ADVANCES INTO SYRIA AND TURKEY</a:t>
            </a:r>
          </a:p>
          <a:p>
            <a:r>
              <a:rPr lang="en-US" dirty="0">
                <a:solidFill>
                  <a:schemeClr val="bg1"/>
                </a:solidFill>
              </a:rPr>
              <a:t>			11:19-30		The first Gentile Church at Antioch</a:t>
            </a:r>
          </a:p>
          <a:p>
            <a:r>
              <a:rPr lang="en-US" dirty="0">
                <a:solidFill>
                  <a:schemeClr val="bg1"/>
                </a:solidFill>
              </a:rPr>
              <a:t>			12		James is killed, Peter imprisoned</a:t>
            </a:r>
          </a:p>
          <a:p>
            <a:r>
              <a:rPr lang="en-US" dirty="0">
                <a:solidFill>
                  <a:schemeClr val="bg1"/>
                </a:solidFill>
              </a:rPr>
              <a:t>					Further Study: Prayer</a:t>
            </a:r>
          </a:p>
          <a:p>
            <a:r>
              <a:rPr lang="en-US" dirty="0">
                <a:solidFill>
                  <a:schemeClr val="bg1"/>
                </a:solidFill>
              </a:rPr>
              <a:t>			13, 14		Missionary Journey 1: Paul and Barnabas</a:t>
            </a:r>
          </a:p>
          <a:p>
            <a:r>
              <a:rPr lang="en-US" dirty="0">
                <a:solidFill>
                  <a:schemeClr val="bg1"/>
                </a:solidFill>
              </a:rPr>
              <a:t>					- Cyprus, </a:t>
            </a:r>
            <a:r>
              <a:rPr lang="en-US" dirty="0" err="1">
                <a:solidFill>
                  <a:schemeClr val="bg1"/>
                </a:solidFill>
              </a:rPr>
              <a:t>Perga</a:t>
            </a:r>
            <a:r>
              <a:rPr lang="en-US" dirty="0">
                <a:solidFill>
                  <a:schemeClr val="bg1"/>
                </a:solidFill>
              </a:rPr>
              <a:t>, </a:t>
            </a:r>
            <a:r>
              <a:rPr lang="en-US" dirty="0" err="1">
                <a:solidFill>
                  <a:schemeClr val="bg1"/>
                </a:solidFill>
              </a:rPr>
              <a:t>Pisidian</a:t>
            </a:r>
            <a:r>
              <a:rPr lang="en-US" dirty="0">
                <a:solidFill>
                  <a:schemeClr val="bg1"/>
                </a:solidFill>
              </a:rPr>
              <a:t> Antioch, </a:t>
            </a:r>
          </a:p>
          <a:p>
            <a:r>
              <a:rPr lang="en-US" dirty="0">
                <a:solidFill>
                  <a:schemeClr val="bg1"/>
                </a:solidFill>
              </a:rPr>
              <a:t>					</a:t>
            </a:r>
            <a:r>
              <a:rPr lang="en-US" dirty="0" err="1">
                <a:solidFill>
                  <a:schemeClr val="bg1"/>
                </a:solidFill>
              </a:rPr>
              <a:t>Iconium</a:t>
            </a:r>
            <a:r>
              <a:rPr lang="en-US" dirty="0">
                <a:solidFill>
                  <a:schemeClr val="bg1"/>
                </a:solidFill>
              </a:rPr>
              <a:t>, </a:t>
            </a:r>
            <a:r>
              <a:rPr lang="en-US" dirty="0" err="1">
                <a:solidFill>
                  <a:schemeClr val="bg1"/>
                </a:solidFill>
              </a:rPr>
              <a:t>Lystra</a:t>
            </a:r>
            <a:r>
              <a:rPr lang="en-US" dirty="0">
                <a:solidFill>
                  <a:schemeClr val="bg1"/>
                </a:solidFill>
              </a:rPr>
              <a:t>, </a:t>
            </a:r>
            <a:r>
              <a:rPr lang="en-US" dirty="0" err="1">
                <a:solidFill>
                  <a:schemeClr val="bg1"/>
                </a:solidFill>
              </a:rPr>
              <a:t>Derbe</a:t>
            </a:r>
            <a:endParaRPr lang="en-US" dirty="0">
              <a:solidFill>
                <a:schemeClr val="bg1"/>
              </a:solidFill>
            </a:endParaRPr>
          </a:p>
          <a:p>
            <a:r>
              <a:rPr lang="en-US" dirty="0">
                <a:solidFill>
                  <a:schemeClr val="bg1"/>
                </a:solidFill>
              </a:rPr>
              <a:t>					Further Study: Fasting</a:t>
            </a:r>
          </a:p>
          <a:p>
            <a:r>
              <a:rPr lang="en-US" dirty="0">
                <a:solidFill>
                  <a:schemeClr val="bg1"/>
                </a:solidFill>
              </a:rPr>
              <a:t>			15:1-35		The Council at Jerusalem</a:t>
            </a:r>
          </a:p>
          <a:p>
            <a:endParaRPr lang="en-US" dirty="0">
              <a:solidFill>
                <a:schemeClr val="bg1"/>
              </a:solidFill>
            </a:endParaRPr>
          </a:p>
          <a:p>
            <a:r>
              <a:rPr lang="en-US" dirty="0">
                <a:solidFill>
                  <a:schemeClr val="bg1"/>
                </a:solidFill>
              </a:rPr>
              <a:t>ACTS 16:6 - 19:41	PAUL TAKES THE GOSPEL TO EUROPE</a:t>
            </a:r>
          </a:p>
          <a:p>
            <a:r>
              <a:rPr lang="en-US" dirty="0">
                <a:solidFill>
                  <a:schemeClr val="bg1"/>
                </a:solidFill>
              </a:rPr>
              <a:t>			15:36 - 19:41	Missionary Journey 2 : Paul and Silas</a:t>
            </a:r>
          </a:p>
          <a:p>
            <a:r>
              <a:rPr lang="en-US" dirty="0">
                <a:solidFill>
                  <a:schemeClr val="bg1"/>
                </a:solidFill>
              </a:rPr>
              <a:t> 					- Philippi, Thyatira, Thessalonica, </a:t>
            </a:r>
            <a:r>
              <a:rPr lang="en-US" dirty="0" err="1">
                <a:solidFill>
                  <a:schemeClr val="bg1"/>
                </a:solidFill>
              </a:rPr>
              <a:t>Beroea</a:t>
            </a:r>
            <a:r>
              <a:rPr lang="en-US" dirty="0">
                <a:solidFill>
                  <a:schemeClr val="bg1"/>
                </a:solidFill>
              </a:rPr>
              <a:t>,</a:t>
            </a:r>
          </a:p>
          <a:p>
            <a:r>
              <a:rPr lang="en-US" dirty="0">
                <a:solidFill>
                  <a:schemeClr val="bg1"/>
                </a:solidFill>
              </a:rPr>
              <a:t>					Athens, Corinth, Ephesus</a:t>
            </a:r>
          </a:p>
          <a:p>
            <a:r>
              <a:rPr lang="en-US" dirty="0">
                <a:solidFill>
                  <a:schemeClr val="bg1"/>
                </a:solidFill>
              </a:rPr>
              <a:t>					Further Study: Gifts of the Spirit</a:t>
            </a:r>
          </a:p>
          <a:p>
            <a:r>
              <a:rPr lang="en-US" dirty="0">
                <a:solidFill>
                  <a:schemeClr val="bg1"/>
                </a:solidFill>
              </a:rPr>
              <a:t>					What is spiritual warfare?</a:t>
            </a:r>
          </a:p>
          <a:p>
            <a:r>
              <a:rPr lang="en-US" dirty="0">
                <a:solidFill>
                  <a:schemeClr val="bg1"/>
                </a:solidFill>
              </a:rPr>
              <a:t>					- Third missionary journey</a:t>
            </a:r>
          </a:p>
        </p:txBody>
      </p:sp>
    </p:spTree>
    <p:extLst>
      <p:ext uri="{BB962C8B-B14F-4D97-AF65-F5344CB8AC3E}">
        <p14:creationId xmlns:p14="http://schemas.microsoft.com/office/powerpoint/2010/main" val="2711079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1376" y="256032"/>
            <a:ext cx="3338158" cy="769441"/>
          </a:xfrm>
          <a:prstGeom prst="rect">
            <a:avLst/>
          </a:prstGeom>
          <a:noFill/>
        </p:spPr>
        <p:txBody>
          <a:bodyPr wrap="none" rtlCol="0">
            <a:spAutoFit/>
          </a:bodyPr>
          <a:lstStyle/>
          <a:p>
            <a:r>
              <a:rPr lang="en-US" sz="44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Priestly Order</a:t>
            </a:r>
          </a:p>
        </p:txBody>
      </p:sp>
      <p:sp>
        <p:nvSpPr>
          <p:cNvPr id="4" name="TextBox 3"/>
          <p:cNvSpPr txBox="1"/>
          <p:nvPr/>
        </p:nvSpPr>
        <p:spPr>
          <a:xfrm>
            <a:off x="119657" y="1117262"/>
            <a:ext cx="8775287" cy="1754326"/>
          </a:xfrm>
          <a:prstGeom prst="rect">
            <a:avLst/>
          </a:prstGeom>
          <a:noFill/>
        </p:spPr>
        <p:txBody>
          <a:bodyPr wrap="none" rtlCol="0">
            <a:spAutoFit/>
          </a:bodyPr>
          <a:lstStyle/>
          <a:p>
            <a:r>
              <a:rPr lang="en-US" dirty="0">
                <a:solidFill>
                  <a:prstClr val="white"/>
                </a:solidFill>
              </a:rPr>
              <a:t>There were 24 orders or courses of priests, who would minister 2 separate weeks each year.</a:t>
            </a:r>
          </a:p>
          <a:p>
            <a:r>
              <a:rPr lang="en-US" dirty="0">
                <a:solidFill>
                  <a:prstClr val="white"/>
                </a:solidFill>
              </a:rPr>
              <a:t>A week would extend from Sabbath to Sabbath.</a:t>
            </a:r>
          </a:p>
          <a:p>
            <a:r>
              <a:rPr lang="en-US" dirty="0">
                <a:solidFill>
                  <a:prstClr val="white"/>
                </a:solidFill>
              </a:rPr>
              <a:t>Incense was burned before the morning sacrifice and after the evening sacrifice.</a:t>
            </a:r>
          </a:p>
          <a:p>
            <a:r>
              <a:rPr lang="en-US" dirty="0">
                <a:solidFill>
                  <a:prstClr val="white"/>
                </a:solidFill>
              </a:rPr>
              <a:t>Only those who had never done the job before were allowed to cast lots for the honor. </a:t>
            </a:r>
          </a:p>
          <a:p>
            <a:r>
              <a:rPr lang="en-US" dirty="0">
                <a:solidFill>
                  <a:prstClr val="white"/>
                </a:solidFill>
              </a:rPr>
              <a:t>Afterwards, those involved in burning the incense would stand on the steps of the temple</a:t>
            </a:r>
          </a:p>
          <a:p>
            <a:r>
              <a:rPr lang="en-US" dirty="0">
                <a:solidFill>
                  <a:prstClr val="white"/>
                </a:solidFill>
              </a:rPr>
              <a:t>and bless the people.</a:t>
            </a:r>
          </a:p>
        </p:txBody>
      </p:sp>
      <p:pic>
        <p:nvPicPr>
          <p:cNvPr id="1028" name="Picture 4" descr="http://upload.wikimedia.org/wikipedia/commons/1/17/Reconstruction_model_of_Ancient_Jerusalem_in_Museum_of_David_Cast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7344" y="2741234"/>
            <a:ext cx="5562844" cy="411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32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376" y="256032"/>
            <a:ext cx="3454664" cy="769441"/>
          </a:xfrm>
          <a:prstGeom prst="rect">
            <a:avLst/>
          </a:prstGeom>
          <a:noFill/>
        </p:spPr>
        <p:txBody>
          <a:bodyPr wrap="none" rtlCol="0">
            <a:spAutoFit/>
          </a:bodyPr>
          <a:lstStyle/>
          <a:p>
            <a:r>
              <a:rPr lang="en-US" sz="44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The Two Visits</a:t>
            </a:r>
          </a:p>
        </p:txBody>
      </p:sp>
      <p:graphicFrame>
        <p:nvGraphicFramePr>
          <p:cNvPr id="5" name="Table 4"/>
          <p:cNvGraphicFramePr>
            <a:graphicFrameLocks noGrp="1"/>
          </p:cNvGraphicFramePr>
          <p:nvPr>
            <p:extLst>
              <p:ext uri="{D42A27DB-BD31-4B8C-83A1-F6EECF244321}">
                <p14:modId xmlns:p14="http://schemas.microsoft.com/office/powerpoint/2010/main" val="805045234"/>
              </p:ext>
            </p:extLst>
          </p:nvPr>
        </p:nvGraphicFramePr>
        <p:xfrm>
          <a:off x="1563077" y="959338"/>
          <a:ext cx="6096000" cy="40792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Luke 1:11-20</a:t>
                      </a:r>
                    </a:p>
                  </a:txBody>
                  <a:tcPr/>
                </a:tc>
                <a:tc>
                  <a:txBody>
                    <a:bodyPr/>
                    <a:lstStyle/>
                    <a:p>
                      <a:r>
                        <a:rPr lang="en-US" dirty="0"/>
                        <a:t>Luke 1:28-38</a:t>
                      </a:r>
                    </a:p>
                  </a:txBody>
                  <a:tcPr/>
                </a:tc>
                <a:extLst>
                  <a:ext uri="{0D108BD9-81ED-4DB2-BD59-A6C34878D82A}">
                    <a16:rowId xmlns:a16="http://schemas.microsoft.com/office/drawing/2014/main" val="10000"/>
                  </a:ext>
                </a:extLst>
              </a:tr>
              <a:tr h="370840">
                <a:tc>
                  <a:txBody>
                    <a:bodyPr/>
                    <a:lstStyle/>
                    <a:p>
                      <a:r>
                        <a:rPr lang="en-US" dirty="0"/>
                        <a:t>He was</a:t>
                      </a:r>
                      <a:r>
                        <a:rPr lang="en-US" baseline="0" dirty="0"/>
                        <a:t> troubled (v12)</a:t>
                      </a:r>
                      <a:endParaRPr lang="en-US" dirty="0"/>
                    </a:p>
                  </a:txBody>
                  <a:tcPr/>
                </a:tc>
                <a:tc>
                  <a:txBody>
                    <a:bodyPr/>
                    <a:lstStyle/>
                    <a:p>
                      <a:r>
                        <a:rPr lang="en-US" dirty="0"/>
                        <a:t>She</a:t>
                      </a:r>
                      <a:r>
                        <a:rPr lang="en-US" baseline="0" dirty="0"/>
                        <a:t> was much troubled (v28)</a:t>
                      </a:r>
                      <a:endParaRPr lang="en-US" dirty="0"/>
                    </a:p>
                  </a:txBody>
                  <a:tcPr/>
                </a:tc>
                <a:extLst>
                  <a:ext uri="{0D108BD9-81ED-4DB2-BD59-A6C34878D82A}">
                    <a16:rowId xmlns:a16="http://schemas.microsoft.com/office/drawing/2014/main" val="10001"/>
                  </a:ext>
                </a:extLst>
              </a:tr>
              <a:tr h="370840">
                <a:tc>
                  <a:txBody>
                    <a:bodyPr/>
                    <a:lstStyle/>
                    <a:p>
                      <a:r>
                        <a:rPr lang="en-US" dirty="0"/>
                        <a:t>The angel</a:t>
                      </a:r>
                      <a:r>
                        <a:rPr lang="en-US" baseline="0" dirty="0"/>
                        <a:t> said to him (v13)</a:t>
                      </a:r>
                      <a:endParaRPr lang="en-US" dirty="0"/>
                    </a:p>
                  </a:txBody>
                  <a:tcPr/>
                </a:tc>
                <a:tc>
                  <a:txBody>
                    <a:bodyPr/>
                    <a:lstStyle/>
                    <a:p>
                      <a:r>
                        <a:rPr lang="en-US" dirty="0"/>
                        <a:t>The angel said</a:t>
                      </a:r>
                      <a:r>
                        <a:rPr lang="en-US" baseline="0" dirty="0"/>
                        <a:t> to her (v30)</a:t>
                      </a:r>
                      <a:endParaRPr lang="en-US" dirty="0"/>
                    </a:p>
                  </a:txBody>
                  <a:tcPr/>
                </a:tc>
                <a:extLst>
                  <a:ext uri="{0D108BD9-81ED-4DB2-BD59-A6C34878D82A}">
                    <a16:rowId xmlns:a16="http://schemas.microsoft.com/office/drawing/2014/main" val="10002"/>
                  </a:ext>
                </a:extLst>
              </a:tr>
              <a:tr h="370840">
                <a:tc>
                  <a:txBody>
                    <a:bodyPr/>
                    <a:lstStyle/>
                    <a:p>
                      <a:r>
                        <a:rPr lang="en-US" dirty="0"/>
                        <a:t>Do not be</a:t>
                      </a:r>
                      <a:r>
                        <a:rPr lang="en-US" baseline="0" dirty="0"/>
                        <a:t> afraid (v13)</a:t>
                      </a:r>
                      <a:endParaRPr lang="en-US" dirty="0"/>
                    </a:p>
                  </a:txBody>
                  <a:tcPr/>
                </a:tc>
                <a:tc>
                  <a:txBody>
                    <a:bodyPr/>
                    <a:lstStyle/>
                    <a:p>
                      <a:r>
                        <a:rPr lang="en-US" dirty="0"/>
                        <a:t>Do</a:t>
                      </a:r>
                      <a:r>
                        <a:rPr lang="en-US" baseline="0" dirty="0"/>
                        <a:t> not be afraid (v30)</a:t>
                      </a:r>
                      <a:endParaRPr lang="en-US" dirty="0"/>
                    </a:p>
                  </a:txBody>
                  <a:tcPr/>
                </a:tc>
                <a:extLst>
                  <a:ext uri="{0D108BD9-81ED-4DB2-BD59-A6C34878D82A}">
                    <a16:rowId xmlns:a16="http://schemas.microsoft.com/office/drawing/2014/main" val="10003"/>
                  </a:ext>
                </a:extLst>
              </a:tr>
              <a:tr h="370840">
                <a:tc>
                  <a:txBody>
                    <a:bodyPr/>
                    <a:lstStyle/>
                    <a:p>
                      <a:r>
                        <a:rPr lang="en-US" dirty="0"/>
                        <a:t>Will bear you a son (v13)</a:t>
                      </a:r>
                    </a:p>
                  </a:txBody>
                  <a:tcPr/>
                </a:tc>
                <a:tc>
                  <a:txBody>
                    <a:bodyPr/>
                    <a:lstStyle/>
                    <a:p>
                      <a:r>
                        <a:rPr lang="en-US" dirty="0"/>
                        <a:t>You will … bear a son (v31)</a:t>
                      </a:r>
                    </a:p>
                  </a:txBody>
                  <a:tcPr/>
                </a:tc>
                <a:extLst>
                  <a:ext uri="{0D108BD9-81ED-4DB2-BD59-A6C34878D82A}">
                    <a16:rowId xmlns:a16="http://schemas.microsoft.com/office/drawing/2014/main" val="10004"/>
                  </a:ext>
                </a:extLst>
              </a:tr>
              <a:tr h="370840">
                <a:tc>
                  <a:txBody>
                    <a:bodyPr/>
                    <a:lstStyle/>
                    <a:p>
                      <a:r>
                        <a:rPr lang="en-US" dirty="0"/>
                        <a:t>And you will name</a:t>
                      </a:r>
                      <a:r>
                        <a:rPr lang="en-US" baseline="0" dirty="0"/>
                        <a:t> him (v13)</a:t>
                      </a:r>
                      <a:endParaRPr lang="en-US" dirty="0"/>
                    </a:p>
                  </a:txBody>
                  <a:tcPr/>
                </a:tc>
                <a:tc>
                  <a:txBody>
                    <a:bodyPr/>
                    <a:lstStyle/>
                    <a:p>
                      <a:r>
                        <a:rPr lang="en-US" dirty="0"/>
                        <a:t>And you will name</a:t>
                      </a:r>
                      <a:r>
                        <a:rPr lang="en-US" baseline="0" dirty="0"/>
                        <a:t> him (v31)</a:t>
                      </a:r>
                      <a:endParaRPr lang="en-US" dirty="0"/>
                    </a:p>
                  </a:txBody>
                  <a:tcPr/>
                </a:tc>
                <a:extLst>
                  <a:ext uri="{0D108BD9-81ED-4DB2-BD59-A6C34878D82A}">
                    <a16:rowId xmlns:a16="http://schemas.microsoft.com/office/drawing/2014/main" val="10005"/>
                  </a:ext>
                </a:extLst>
              </a:tr>
              <a:tr h="370840">
                <a:tc>
                  <a:txBody>
                    <a:bodyPr/>
                    <a:lstStyle/>
                    <a:p>
                      <a:r>
                        <a:rPr lang="en-US" dirty="0"/>
                        <a:t>He will be great (v15)</a:t>
                      </a:r>
                    </a:p>
                  </a:txBody>
                  <a:tcPr/>
                </a:tc>
                <a:tc>
                  <a:txBody>
                    <a:bodyPr/>
                    <a:lstStyle/>
                    <a:p>
                      <a:r>
                        <a:rPr lang="en-US" dirty="0"/>
                        <a:t>He will be great (v32)</a:t>
                      </a:r>
                    </a:p>
                  </a:txBody>
                  <a:tcPr/>
                </a:tc>
                <a:extLst>
                  <a:ext uri="{0D108BD9-81ED-4DB2-BD59-A6C34878D82A}">
                    <a16:rowId xmlns:a16="http://schemas.microsoft.com/office/drawing/2014/main" val="10006"/>
                  </a:ext>
                </a:extLst>
              </a:tr>
              <a:tr h="370840">
                <a:tc>
                  <a:txBody>
                    <a:bodyPr/>
                    <a:lstStyle/>
                    <a:p>
                      <a:r>
                        <a:rPr lang="en-US" dirty="0"/>
                        <a:t>Said to the angel (v18)</a:t>
                      </a:r>
                    </a:p>
                  </a:txBody>
                  <a:tcPr/>
                </a:tc>
                <a:tc>
                  <a:txBody>
                    <a:bodyPr/>
                    <a:lstStyle/>
                    <a:p>
                      <a:r>
                        <a:rPr lang="en-US" dirty="0"/>
                        <a:t>Said to the angel</a:t>
                      </a:r>
                      <a:r>
                        <a:rPr lang="en-US" baseline="0" dirty="0"/>
                        <a:t> (v34)</a:t>
                      </a:r>
                      <a:endParaRPr lang="en-US" dirty="0"/>
                    </a:p>
                  </a:txBody>
                  <a:tcPr/>
                </a:tc>
                <a:extLst>
                  <a:ext uri="{0D108BD9-81ED-4DB2-BD59-A6C34878D82A}">
                    <a16:rowId xmlns:a16="http://schemas.microsoft.com/office/drawing/2014/main" val="10007"/>
                  </a:ext>
                </a:extLst>
              </a:tr>
              <a:tr h="370840">
                <a:tc>
                  <a:txBody>
                    <a:bodyPr/>
                    <a:lstStyle/>
                    <a:p>
                      <a:r>
                        <a:rPr lang="en-US" dirty="0"/>
                        <a:t>And replying, the angel</a:t>
                      </a:r>
                      <a:r>
                        <a:rPr lang="en-US" baseline="0" dirty="0"/>
                        <a:t> (v19)</a:t>
                      </a:r>
                      <a:endParaRPr lang="en-US" dirty="0"/>
                    </a:p>
                  </a:txBody>
                  <a:tcPr/>
                </a:tc>
                <a:tc>
                  <a:txBody>
                    <a:bodyPr/>
                    <a:lstStyle/>
                    <a:p>
                      <a:r>
                        <a:rPr lang="en-US" dirty="0"/>
                        <a:t>And</a:t>
                      </a:r>
                      <a:r>
                        <a:rPr lang="en-US" baseline="0" dirty="0"/>
                        <a:t> replying, the angel (v35)</a:t>
                      </a:r>
                      <a:endParaRPr lang="en-US" dirty="0"/>
                    </a:p>
                  </a:txBody>
                  <a:tcPr/>
                </a:tc>
                <a:extLst>
                  <a:ext uri="{0D108BD9-81ED-4DB2-BD59-A6C34878D82A}">
                    <a16:rowId xmlns:a16="http://schemas.microsoft.com/office/drawing/2014/main" val="10008"/>
                  </a:ext>
                </a:extLst>
              </a:tr>
              <a:tr h="370840">
                <a:tc>
                  <a:txBody>
                    <a:bodyPr/>
                    <a:lstStyle/>
                    <a:p>
                      <a:r>
                        <a:rPr lang="en-US" dirty="0"/>
                        <a:t>Gabriel … God … sent (v19)</a:t>
                      </a:r>
                    </a:p>
                  </a:txBody>
                  <a:tcPr/>
                </a:tc>
                <a:tc>
                  <a:txBody>
                    <a:bodyPr/>
                    <a:lstStyle/>
                    <a:p>
                      <a:r>
                        <a:rPr lang="en-US" dirty="0"/>
                        <a:t>Gabriel … send … God  (v26)</a:t>
                      </a:r>
                    </a:p>
                  </a:txBody>
                  <a:tcPr/>
                </a:tc>
                <a:extLst>
                  <a:ext uri="{0D108BD9-81ED-4DB2-BD59-A6C34878D82A}">
                    <a16:rowId xmlns:a16="http://schemas.microsoft.com/office/drawing/2014/main" val="10009"/>
                  </a:ext>
                </a:extLst>
              </a:tr>
              <a:tr h="370840">
                <a:tc>
                  <a:txBody>
                    <a:bodyPr/>
                    <a:lstStyle/>
                    <a:p>
                      <a:r>
                        <a:rPr lang="en-US" dirty="0"/>
                        <a:t>And now (v20)</a:t>
                      </a:r>
                    </a:p>
                  </a:txBody>
                  <a:tcPr/>
                </a:tc>
                <a:tc>
                  <a:txBody>
                    <a:bodyPr/>
                    <a:lstStyle/>
                    <a:p>
                      <a:r>
                        <a:rPr lang="en-US" dirty="0"/>
                        <a:t>And now (v36)</a:t>
                      </a:r>
                    </a:p>
                  </a:txBody>
                  <a:tcPr/>
                </a:tc>
                <a:extLst>
                  <a:ext uri="{0D108BD9-81ED-4DB2-BD59-A6C34878D82A}">
                    <a16:rowId xmlns:a16="http://schemas.microsoft.com/office/drawing/2014/main" val="10010"/>
                  </a:ext>
                </a:extLst>
              </a:tr>
            </a:tbl>
          </a:graphicData>
        </a:graphic>
      </p:graphicFrame>
      <p:pic>
        <p:nvPicPr>
          <p:cNvPr id="4098" name="Picture 2" descr="http://www.temkit.com/19-Gallery/angel-mar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291" y="4703999"/>
            <a:ext cx="1669319" cy="20232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http://bibleencyclopedia.com/picturesjpeg/Zach_w_Angel_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276" y="4074318"/>
            <a:ext cx="1371185" cy="25791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60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376" y="256032"/>
            <a:ext cx="5180457" cy="769441"/>
          </a:xfrm>
          <a:prstGeom prst="rect">
            <a:avLst/>
          </a:prstGeom>
          <a:noFill/>
        </p:spPr>
        <p:txBody>
          <a:bodyPr wrap="none" rtlCol="0">
            <a:spAutoFit/>
          </a:bodyPr>
          <a:lstStyle/>
          <a:p>
            <a:r>
              <a:rPr lang="en-US" sz="44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Jesus’ Birth (1:57-80)</a:t>
            </a:r>
          </a:p>
        </p:txBody>
      </p:sp>
      <p:sp>
        <p:nvSpPr>
          <p:cNvPr id="4" name="TextBox 3"/>
          <p:cNvSpPr txBox="1"/>
          <p:nvPr/>
        </p:nvSpPr>
        <p:spPr>
          <a:xfrm>
            <a:off x="195072" y="1262644"/>
            <a:ext cx="2758447" cy="369332"/>
          </a:xfrm>
          <a:prstGeom prst="rect">
            <a:avLst/>
          </a:prstGeom>
          <a:noFill/>
        </p:spPr>
        <p:txBody>
          <a:bodyPr wrap="none" rtlCol="0">
            <a:spAutoFit/>
          </a:bodyPr>
          <a:lstStyle/>
          <a:p>
            <a:r>
              <a:rPr lang="en-US" dirty="0">
                <a:solidFill>
                  <a:prstClr val="white"/>
                </a:solidFill>
              </a:rPr>
              <a:t>First Century Jewish Homes</a:t>
            </a:r>
          </a:p>
        </p:txBody>
      </p:sp>
      <p:pic>
        <p:nvPicPr>
          <p:cNvPr id="1026" name="Picture 2" descr="https://s-media-cache-ak0.pinimg.com/736x/06/57/9c/06579c43caeb3664e1e62051ae3ef67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6831" y="1097549"/>
            <a:ext cx="5642708" cy="56629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523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376" y="256032"/>
            <a:ext cx="5003293" cy="769441"/>
          </a:xfrm>
          <a:prstGeom prst="rect">
            <a:avLst/>
          </a:prstGeom>
          <a:noFill/>
        </p:spPr>
        <p:txBody>
          <a:bodyPr wrap="none" rtlCol="0">
            <a:spAutoFit/>
          </a:bodyPr>
          <a:lstStyle/>
          <a:p>
            <a:r>
              <a:rPr lang="en-US" sz="44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Jesus’ Birth (1:57-80)</a:t>
            </a:r>
          </a:p>
        </p:txBody>
      </p:sp>
      <p:sp>
        <p:nvSpPr>
          <p:cNvPr id="4" name="TextBox 3"/>
          <p:cNvSpPr txBox="1"/>
          <p:nvPr/>
        </p:nvSpPr>
        <p:spPr>
          <a:xfrm>
            <a:off x="195072" y="1262644"/>
            <a:ext cx="2758447" cy="369332"/>
          </a:xfrm>
          <a:prstGeom prst="rect">
            <a:avLst/>
          </a:prstGeom>
          <a:noFill/>
        </p:spPr>
        <p:txBody>
          <a:bodyPr wrap="none" rtlCol="0">
            <a:spAutoFit/>
          </a:bodyPr>
          <a:lstStyle/>
          <a:p>
            <a:r>
              <a:rPr lang="en-US" dirty="0">
                <a:solidFill>
                  <a:prstClr val="white"/>
                </a:solidFill>
              </a:rPr>
              <a:t>First Century Jewish Homes</a:t>
            </a:r>
          </a:p>
        </p:txBody>
      </p:sp>
      <p:pic>
        <p:nvPicPr>
          <p:cNvPr id="2050" name="Picture 2" descr="http://www.womeninthebible.net/nazareth_mod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022" y="1809722"/>
            <a:ext cx="6213166" cy="48233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508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376" y="256032"/>
            <a:ext cx="5003293" cy="769441"/>
          </a:xfrm>
          <a:prstGeom prst="rect">
            <a:avLst/>
          </a:prstGeom>
          <a:noFill/>
        </p:spPr>
        <p:txBody>
          <a:bodyPr wrap="none" rtlCol="0">
            <a:spAutoFit/>
          </a:bodyPr>
          <a:lstStyle/>
          <a:p>
            <a:r>
              <a:rPr lang="en-US" sz="44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Jesus’ Birth (1:57-80)</a:t>
            </a:r>
          </a:p>
        </p:txBody>
      </p:sp>
      <p:sp>
        <p:nvSpPr>
          <p:cNvPr id="4" name="TextBox 3"/>
          <p:cNvSpPr txBox="1"/>
          <p:nvPr/>
        </p:nvSpPr>
        <p:spPr>
          <a:xfrm>
            <a:off x="82778" y="1214518"/>
            <a:ext cx="7761740" cy="4801314"/>
          </a:xfrm>
          <a:prstGeom prst="rect">
            <a:avLst/>
          </a:prstGeom>
          <a:noFill/>
        </p:spPr>
        <p:txBody>
          <a:bodyPr wrap="none" rtlCol="0">
            <a:spAutoFit/>
          </a:bodyPr>
          <a:lstStyle/>
          <a:p>
            <a:pPr marL="742950" lvl="1" indent="-285750">
              <a:buFont typeface="Arial" panose="020B0604020202020204" pitchFamily="34" charset="0"/>
              <a:buChar char="•"/>
            </a:pPr>
            <a:r>
              <a:rPr lang="en-US" dirty="0">
                <a:solidFill>
                  <a:prstClr val="white"/>
                </a:solidFill>
              </a:rPr>
              <a:t>It is interesting that these lowly citizens of the culture were among the </a:t>
            </a:r>
          </a:p>
          <a:p>
            <a:pPr lvl="1"/>
            <a:r>
              <a:rPr lang="en-US" dirty="0">
                <a:solidFill>
                  <a:prstClr val="white"/>
                </a:solidFill>
              </a:rPr>
              <a:t>	first to have this news revealed.</a:t>
            </a:r>
          </a:p>
          <a:p>
            <a:pPr marL="742950" lvl="1" indent="-285750">
              <a:buFont typeface="Arial" panose="020B0604020202020204" pitchFamily="34" charset="0"/>
              <a:buChar char="•"/>
            </a:pPr>
            <a:r>
              <a:rPr lang="en-US" dirty="0">
                <a:solidFill>
                  <a:prstClr val="white"/>
                </a:solidFill>
              </a:rPr>
              <a:t>The sheep that these men watched over may indeed have been those </a:t>
            </a:r>
          </a:p>
          <a:p>
            <a:pPr lvl="1"/>
            <a:r>
              <a:rPr lang="en-US" dirty="0">
                <a:solidFill>
                  <a:prstClr val="white"/>
                </a:solidFill>
              </a:rPr>
              <a:t>        that were used in the priestly sacrifices in Jerusalem</a:t>
            </a:r>
          </a:p>
          <a:p>
            <a:pPr marL="742950" lvl="1" indent="-285750">
              <a:buFont typeface="Arial" panose="020B0604020202020204" pitchFamily="34" charset="0"/>
              <a:buChar char="•"/>
            </a:pPr>
            <a:r>
              <a:rPr lang="en-US" dirty="0">
                <a:solidFill>
                  <a:prstClr val="white"/>
                </a:solidFill>
              </a:rPr>
              <a:t>These shepherds could hardly contain themselves once they understood </a:t>
            </a:r>
          </a:p>
          <a:p>
            <a:pPr lvl="1"/>
            <a:r>
              <a:rPr lang="en-US" dirty="0">
                <a:solidFill>
                  <a:prstClr val="white"/>
                </a:solidFill>
              </a:rPr>
              <a:t>        the good news.</a:t>
            </a:r>
          </a:p>
          <a:p>
            <a:pPr marL="742950" lvl="1" indent="-285750">
              <a:buFont typeface="Arial" panose="020B0604020202020204" pitchFamily="34" charset="0"/>
              <a:buChar char="•"/>
            </a:pPr>
            <a:r>
              <a:rPr lang="en-US" dirty="0">
                <a:solidFill>
                  <a:prstClr val="white"/>
                </a:solidFill>
              </a:rPr>
              <a:t>The reception of the angel is the same as the last two times:</a:t>
            </a:r>
          </a:p>
          <a:p>
            <a:pPr lvl="2"/>
            <a:r>
              <a:rPr lang="en-US" dirty="0">
                <a:solidFill>
                  <a:prstClr val="white"/>
                </a:solidFill>
              </a:rPr>
              <a:t> - The angel appears</a:t>
            </a:r>
          </a:p>
          <a:p>
            <a:pPr lvl="2"/>
            <a:r>
              <a:rPr lang="en-US" dirty="0">
                <a:solidFill>
                  <a:prstClr val="white"/>
                </a:solidFill>
              </a:rPr>
              <a:t> - The angel proclaims to “Fear not”</a:t>
            </a:r>
          </a:p>
          <a:p>
            <a:pPr lvl="2"/>
            <a:r>
              <a:rPr lang="en-US" dirty="0">
                <a:solidFill>
                  <a:prstClr val="white"/>
                </a:solidFill>
              </a:rPr>
              <a:t> - There is a birth announcement</a:t>
            </a:r>
          </a:p>
          <a:p>
            <a:pPr lvl="2"/>
            <a:r>
              <a:rPr lang="en-US" dirty="0">
                <a:solidFill>
                  <a:prstClr val="white"/>
                </a:solidFill>
              </a:rPr>
              <a:t> - There is a sign</a:t>
            </a:r>
          </a:p>
          <a:p>
            <a:pPr marL="742950" lvl="1" indent="-285750">
              <a:buFont typeface="Arial" panose="020B0604020202020204" pitchFamily="34" charset="0"/>
              <a:buChar char="•"/>
            </a:pPr>
            <a:r>
              <a:rPr lang="en-US" dirty="0">
                <a:solidFill>
                  <a:prstClr val="white"/>
                </a:solidFill>
              </a:rPr>
              <a:t>In the first two cases, the angel </a:t>
            </a:r>
          </a:p>
          <a:p>
            <a:pPr lvl="1"/>
            <a:r>
              <a:rPr lang="en-US" dirty="0">
                <a:solidFill>
                  <a:prstClr val="white"/>
                </a:solidFill>
              </a:rPr>
              <a:t>      makes his claims in the context of </a:t>
            </a:r>
          </a:p>
          <a:p>
            <a:pPr lvl="1"/>
            <a:r>
              <a:rPr lang="en-US" dirty="0">
                <a:solidFill>
                  <a:prstClr val="white"/>
                </a:solidFill>
              </a:rPr>
              <a:t>      a family. The shepherds are clearly </a:t>
            </a:r>
          </a:p>
          <a:p>
            <a:pPr lvl="1"/>
            <a:r>
              <a:rPr lang="en-US" dirty="0">
                <a:solidFill>
                  <a:prstClr val="white"/>
                </a:solidFill>
              </a:rPr>
              <a:t>      not family. Yet, Jesus would </a:t>
            </a:r>
          </a:p>
          <a:p>
            <a:pPr lvl="1"/>
            <a:r>
              <a:rPr lang="en-US" dirty="0">
                <a:solidFill>
                  <a:prstClr val="white"/>
                </a:solidFill>
              </a:rPr>
              <a:t>      enlarge the meaning of family to </a:t>
            </a:r>
          </a:p>
          <a:p>
            <a:pPr lvl="1"/>
            <a:r>
              <a:rPr lang="en-US" dirty="0">
                <a:solidFill>
                  <a:prstClr val="white"/>
                </a:solidFill>
              </a:rPr>
              <a:t>      include ALL who would come!</a:t>
            </a:r>
          </a:p>
        </p:txBody>
      </p:sp>
      <p:pic>
        <p:nvPicPr>
          <p:cNvPr id="5122" name="Picture 2" descr="http://www.thedanw.com/wp-content/uploads/2013/05/Textured_Shepher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6346" y="3797051"/>
            <a:ext cx="4781068" cy="298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966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04800"/>
            <a:ext cx="7620000" cy="5715000"/>
          </a:xfrm>
          <a:prstGeom prst="rect">
            <a:avLst/>
          </a:prstGeom>
          <a:effectLst>
            <a:outerShdw blurRad="139700" dist="38100" dir="2700000" algn="tl" rotWithShape="0">
              <a:prstClr val="black">
                <a:alpha val="84000"/>
              </a:prstClr>
            </a:outerShdw>
          </a:effectLst>
        </p:spPr>
      </p:pic>
      <p:sp>
        <p:nvSpPr>
          <p:cNvPr id="7" name="TextBox 6"/>
          <p:cNvSpPr txBox="1"/>
          <p:nvPr/>
        </p:nvSpPr>
        <p:spPr>
          <a:xfrm>
            <a:off x="767137" y="6096000"/>
            <a:ext cx="1730339" cy="430887"/>
          </a:xfrm>
          <a:prstGeom prst="rect">
            <a:avLst/>
          </a:prstGeom>
          <a:noFill/>
        </p:spPr>
        <p:txBody>
          <a:bodyPr wrap="square" rtlCol="0">
            <a:spAutoFit/>
          </a:bodyPr>
          <a:lstStyle>
            <a:defPPr>
              <a:defRPr lang="en-US"/>
            </a:defPPr>
            <a:lvl1pPr>
              <a:defRPr sz="2200" i="1">
                <a:solidFill>
                  <a:schemeClr val="bg1"/>
                </a:solidFill>
                <a:effectLst>
                  <a:outerShdw blurRad="38100" dist="38100" dir="2700000" algn="tl">
                    <a:srgbClr val="000000">
                      <a:alpha val="43137"/>
                    </a:srgbClr>
                  </a:outerShdw>
                </a:effectLst>
              </a:defRPr>
            </a:lvl1pPr>
          </a:lstStyle>
          <a:p>
            <a:r>
              <a:rPr lang="en-US" dirty="0">
                <a:solidFill>
                  <a:prstClr val="white"/>
                </a:solidFill>
              </a:rPr>
              <a:t>The Herodian</a:t>
            </a:r>
          </a:p>
        </p:txBody>
      </p:sp>
    </p:spTree>
    <p:extLst>
      <p:ext uri="{BB962C8B-B14F-4D97-AF65-F5344CB8AC3E}">
        <p14:creationId xmlns:p14="http://schemas.microsoft.com/office/powerpoint/2010/main" val="1845302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33400" y="6095999"/>
            <a:ext cx="4871663" cy="430887"/>
          </a:xfrm>
          <a:prstGeom prst="rect">
            <a:avLst/>
          </a:prstGeom>
          <a:noFill/>
        </p:spPr>
        <p:txBody>
          <a:bodyPr wrap="square" rtlCol="0">
            <a:spAutoFit/>
          </a:bodyPr>
          <a:lstStyle>
            <a:defPPr>
              <a:defRPr lang="en-US"/>
            </a:defPPr>
            <a:lvl1pPr>
              <a:defRPr sz="2200" i="1">
                <a:solidFill>
                  <a:schemeClr val="bg1"/>
                </a:solidFill>
                <a:effectLst>
                  <a:outerShdw blurRad="38100" dist="38100" dir="2700000" algn="tl">
                    <a:srgbClr val="000000">
                      <a:alpha val="43137"/>
                    </a:srgbClr>
                  </a:outerShdw>
                </a:effectLst>
              </a:defRPr>
            </a:lvl1pPr>
          </a:lstStyle>
          <a:p>
            <a:r>
              <a:rPr lang="en-US" dirty="0">
                <a:solidFill>
                  <a:prstClr val="white"/>
                </a:solidFill>
              </a:rPr>
              <a:t>Bethlehem Viewed From The Herodian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200"/>
            <a:ext cx="8252717" cy="5503531"/>
          </a:xfrm>
          <a:prstGeom prst="rect">
            <a:avLst/>
          </a:prstGeom>
          <a:effectLst>
            <a:outerShdw blurRad="127000" dist="38100" dir="2700000" algn="tl" rotWithShape="0">
              <a:prstClr val="black">
                <a:alpha val="78000"/>
              </a:prstClr>
            </a:outerShdw>
          </a:effectLst>
        </p:spPr>
      </p:pic>
    </p:spTree>
    <p:extLst>
      <p:ext uri="{BB962C8B-B14F-4D97-AF65-F5344CB8AC3E}">
        <p14:creationId xmlns:p14="http://schemas.microsoft.com/office/powerpoint/2010/main" val="1242259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43001"/>
            <a:ext cx="9144000" cy="5715000"/>
          </a:xfrm>
          <a:prstGeom prst="rect">
            <a:avLst/>
          </a:prstGeom>
        </p:spPr>
      </p:pic>
    </p:spTree>
    <p:extLst>
      <p:ext uri="{BB962C8B-B14F-4D97-AF65-F5344CB8AC3E}">
        <p14:creationId xmlns:p14="http://schemas.microsoft.com/office/powerpoint/2010/main" val="4146813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24142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The Gospel Spreads</a:t>
            </a:r>
          </a:p>
        </p:txBody>
      </p:sp>
      <p:pic>
        <p:nvPicPr>
          <p:cNvPr id="2" name="Picture 1"/>
          <p:cNvPicPr>
            <a:picLocks noChangeAspect="1"/>
          </p:cNvPicPr>
          <p:nvPr/>
        </p:nvPicPr>
        <p:blipFill>
          <a:blip r:embed="rId3"/>
          <a:stretch>
            <a:fillRect/>
          </a:stretch>
        </p:blipFill>
        <p:spPr>
          <a:xfrm>
            <a:off x="0" y="861056"/>
            <a:ext cx="8561294" cy="5996944"/>
          </a:xfrm>
          <a:prstGeom prst="rect">
            <a:avLst/>
          </a:prstGeom>
        </p:spPr>
      </p:pic>
    </p:spTree>
    <p:extLst>
      <p:ext uri="{BB962C8B-B14F-4D97-AF65-F5344CB8AC3E}">
        <p14:creationId xmlns:p14="http://schemas.microsoft.com/office/powerpoint/2010/main" val="1138675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24142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The Gospel Spreads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51835"/>
            <a:ext cx="4509247" cy="30061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758765" y="2472765"/>
            <a:ext cx="5262282" cy="3508188"/>
          </a:xfrm>
          <a:prstGeom prst="rect">
            <a:avLst/>
          </a:prstGeom>
        </p:spPr>
      </p:pic>
      <p:sp>
        <p:nvSpPr>
          <p:cNvPr id="6" name="TextBox 5"/>
          <p:cNvSpPr txBox="1"/>
          <p:nvPr/>
        </p:nvSpPr>
        <p:spPr>
          <a:xfrm>
            <a:off x="0" y="1111624"/>
            <a:ext cx="5694316" cy="1477328"/>
          </a:xfrm>
          <a:prstGeom prst="rect">
            <a:avLst/>
          </a:prstGeom>
          <a:noFill/>
        </p:spPr>
        <p:txBody>
          <a:bodyPr wrap="none" rtlCol="0">
            <a:spAutoFit/>
          </a:bodyPr>
          <a:lstStyle/>
          <a:p>
            <a:r>
              <a:rPr lang="en-US" dirty="0">
                <a:solidFill>
                  <a:schemeClr val="bg1"/>
                </a:solidFill>
              </a:rPr>
              <a:t>The value of the "unknown" servant!</a:t>
            </a:r>
          </a:p>
          <a:p>
            <a:endParaRPr lang="en-US" dirty="0">
              <a:solidFill>
                <a:schemeClr val="bg1"/>
              </a:solidFill>
            </a:endParaRPr>
          </a:p>
          <a:p>
            <a:r>
              <a:rPr lang="en-US" dirty="0">
                <a:solidFill>
                  <a:schemeClr val="bg1"/>
                </a:solidFill>
              </a:rPr>
              <a:t>Can we serve if no one ever finds out?</a:t>
            </a:r>
          </a:p>
          <a:p>
            <a:endParaRPr lang="en-US" dirty="0">
              <a:solidFill>
                <a:schemeClr val="bg1"/>
              </a:solidFill>
            </a:endParaRPr>
          </a:p>
          <a:p>
            <a:r>
              <a:rPr lang="en-US" dirty="0">
                <a:solidFill>
                  <a:schemeClr val="bg1"/>
                </a:solidFill>
              </a:rPr>
              <a:t>Significance and greatness cannot be equated to exposure </a:t>
            </a:r>
          </a:p>
        </p:txBody>
      </p:sp>
    </p:spTree>
    <p:extLst>
      <p:ext uri="{BB962C8B-B14F-4D97-AF65-F5344CB8AC3E}">
        <p14:creationId xmlns:p14="http://schemas.microsoft.com/office/powerpoint/2010/main" val="2971483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583656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24142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The Word Spreads To More Gentiles (11:19-30) </a:t>
            </a:r>
          </a:p>
        </p:txBody>
      </p:sp>
      <p:sp>
        <p:nvSpPr>
          <p:cNvPr id="5" name="TextBox 4"/>
          <p:cNvSpPr txBox="1"/>
          <p:nvPr/>
        </p:nvSpPr>
        <p:spPr>
          <a:xfrm>
            <a:off x="866672" y="856324"/>
            <a:ext cx="6869060" cy="2062103"/>
          </a:xfrm>
          <a:prstGeom prst="rect">
            <a:avLst/>
          </a:prstGeom>
          <a:noFill/>
        </p:spPr>
        <p:txBody>
          <a:bodyPr wrap="none" rtlCol="0">
            <a:spAutoFit/>
          </a:bodyPr>
          <a:lstStyle/>
          <a:p>
            <a:r>
              <a:rPr lang="en-US" sz="1600" dirty="0">
                <a:solidFill>
                  <a:schemeClr val="bg1"/>
                </a:solidFill>
              </a:rPr>
              <a:t>Why was Barnabas used so mightily of the Lord? What does it mean to be good?</a:t>
            </a:r>
          </a:p>
          <a:p>
            <a:r>
              <a:rPr lang="en-US" sz="1600" dirty="0">
                <a:solidFill>
                  <a:schemeClr val="bg1"/>
                </a:solidFill>
              </a:rPr>
              <a:t>	a) He looked for evidence of God alive in these people</a:t>
            </a:r>
          </a:p>
          <a:p>
            <a:r>
              <a:rPr lang="en-US" sz="1600" dirty="0">
                <a:solidFill>
                  <a:schemeClr val="bg1"/>
                </a:solidFill>
              </a:rPr>
              <a:t>	b) He was gladdened when he saw that evidence</a:t>
            </a:r>
          </a:p>
          <a:p>
            <a:r>
              <a:rPr lang="en-US" sz="1600" dirty="0">
                <a:solidFill>
                  <a:schemeClr val="bg1"/>
                </a:solidFill>
              </a:rPr>
              <a:t>	c) He was encouraging to the people there</a:t>
            </a:r>
          </a:p>
          <a:p>
            <a:r>
              <a:rPr lang="en-US" sz="1600" dirty="0">
                <a:solidFill>
                  <a:schemeClr val="bg1"/>
                </a:solidFill>
              </a:rPr>
              <a:t>	d) He recognized when he needed help</a:t>
            </a:r>
          </a:p>
          <a:p>
            <a:r>
              <a:rPr lang="en-US" sz="1600" dirty="0">
                <a:solidFill>
                  <a:schemeClr val="bg1"/>
                </a:solidFill>
              </a:rPr>
              <a:t>	e) He stayed with the people a good length of time</a:t>
            </a:r>
          </a:p>
          <a:p>
            <a:r>
              <a:rPr lang="en-US" sz="1600" dirty="0">
                <a:solidFill>
                  <a:schemeClr val="bg1"/>
                </a:solidFill>
              </a:rPr>
              <a:t>	f) He urged perseverance!</a:t>
            </a:r>
          </a:p>
          <a:p>
            <a:endParaRPr lang="en-US" sz="16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3700"/>
            <a:ext cx="6158753" cy="3464299"/>
          </a:xfrm>
          <a:prstGeom prst="rect">
            <a:avLst/>
          </a:prstGeom>
        </p:spPr>
      </p:pic>
      <p:sp>
        <p:nvSpPr>
          <p:cNvPr id="2" name="TextBox 1"/>
          <p:cNvSpPr txBox="1"/>
          <p:nvPr/>
        </p:nvSpPr>
        <p:spPr>
          <a:xfrm>
            <a:off x="6471604" y="3783106"/>
            <a:ext cx="2649443" cy="2031325"/>
          </a:xfrm>
          <a:prstGeom prst="rect">
            <a:avLst/>
          </a:prstGeom>
          <a:noFill/>
        </p:spPr>
        <p:txBody>
          <a:bodyPr wrap="none" rtlCol="0">
            <a:spAutoFit/>
          </a:bodyPr>
          <a:lstStyle/>
          <a:p>
            <a:r>
              <a:rPr lang="en-US" dirty="0">
                <a:solidFill>
                  <a:schemeClr val="bg1"/>
                </a:solidFill>
              </a:rPr>
              <a:t>Good people refuse to </a:t>
            </a:r>
          </a:p>
          <a:p>
            <a:r>
              <a:rPr lang="en-US" dirty="0">
                <a:solidFill>
                  <a:schemeClr val="bg1"/>
                </a:solidFill>
              </a:rPr>
              <a:t>break principles to </a:t>
            </a:r>
          </a:p>
          <a:p>
            <a:r>
              <a:rPr lang="en-US" dirty="0">
                <a:solidFill>
                  <a:schemeClr val="bg1"/>
                </a:solidFill>
              </a:rPr>
              <a:t>achieve goals. </a:t>
            </a:r>
          </a:p>
          <a:p>
            <a:r>
              <a:rPr lang="en-US" dirty="0">
                <a:solidFill>
                  <a:schemeClr val="bg1"/>
                </a:solidFill>
              </a:rPr>
              <a:t>- No ulterior motive</a:t>
            </a:r>
          </a:p>
          <a:p>
            <a:r>
              <a:rPr lang="en-US" dirty="0">
                <a:solidFill>
                  <a:schemeClr val="bg1"/>
                </a:solidFill>
              </a:rPr>
              <a:t>- No hidden agenda</a:t>
            </a:r>
          </a:p>
          <a:p>
            <a:r>
              <a:rPr lang="en-US" dirty="0">
                <a:solidFill>
                  <a:schemeClr val="bg1"/>
                </a:solidFill>
              </a:rPr>
              <a:t>- They do not lie</a:t>
            </a:r>
          </a:p>
          <a:p>
            <a:r>
              <a:rPr lang="en-US" dirty="0">
                <a:solidFill>
                  <a:schemeClr val="bg1"/>
                </a:solidFill>
              </a:rPr>
              <a:t>- They do not crush others</a:t>
            </a:r>
          </a:p>
        </p:txBody>
      </p:sp>
      <p:sp>
        <p:nvSpPr>
          <p:cNvPr id="6" name="TextBox 5"/>
          <p:cNvSpPr txBox="1"/>
          <p:nvPr/>
        </p:nvSpPr>
        <p:spPr>
          <a:xfrm>
            <a:off x="3609872" y="2714472"/>
            <a:ext cx="5278689" cy="830997"/>
          </a:xfrm>
          <a:prstGeom prst="rect">
            <a:avLst/>
          </a:prstGeom>
          <a:noFill/>
        </p:spPr>
        <p:txBody>
          <a:bodyPr wrap="none" rtlCol="0">
            <a:spAutoFit/>
          </a:bodyPr>
          <a:lstStyle/>
          <a:p>
            <a:r>
              <a:rPr lang="en-US" sz="1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We do not have one recorded word spoken by Barnabas. </a:t>
            </a:r>
          </a:p>
          <a:p>
            <a:r>
              <a:rPr lang="en-US" sz="1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But most Christians today know of him. What does this say?</a:t>
            </a:r>
          </a:p>
          <a:p>
            <a:endParaRPr lang="en-US" sz="1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2111252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24142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Decisions Today Affect Tomorrow!</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8897"/>
            <a:ext cx="9153961" cy="5149103"/>
          </a:xfrm>
          <a:prstGeom prst="rect">
            <a:avLst/>
          </a:prstGeom>
        </p:spPr>
      </p:pic>
      <p:sp>
        <p:nvSpPr>
          <p:cNvPr id="8" name="TextBox 7"/>
          <p:cNvSpPr txBox="1"/>
          <p:nvPr/>
        </p:nvSpPr>
        <p:spPr>
          <a:xfrm>
            <a:off x="143435" y="851646"/>
            <a:ext cx="6185647" cy="1477328"/>
          </a:xfrm>
          <a:prstGeom prst="rect">
            <a:avLst/>
          </a:prstGeom>
          <a:noFill/>
        </p:spPr>
        <p:txBody>
          <a:bodyPr wrap="square" rtlCol="0">
            <a:spAutoFit/>
          </a:bodyPr>
          <a:lstStyle/>
          <a:p>
            <a:r>
              <a:rPr lang="en-US" dirty="0">
                <a:solidFill>
                  <a:schemeClr val="bg1"/>
                </a:solidFill>
              </a:rPr>
              <a:t>Decisions do not always immediately manifest fruit.</a:t>
            </a:r>
          </a:p>
          <a:p>
            <a:r>
              <a:rPr lang="en-US" dirty="0">
                <a:solidFill>
                  <a:schemeClr val="bg1"/>
                </a:solidFill>
              </a:rPr>
              <a:t>Short term rewards are not always better than long term gains.</a:t>
            </a:r>
          </a:p>
          <a:p>
            <a:r>
              <a:rPr lang="en-US" dirty="0">
                <a:solidFill>
                  <a:schemeClr val="bg1"/>
                </a:solidFill>
              </a:rPr>
              <a:t>Being right is always better than being "happy" or appeased.</a:t>
            </a:r>
          </a:p>
          <a:p>
            <a:r>
              <a:rPr lang="en-US" dirty="0">
                <a:solidFill>
                  <a:schemeClr val="bg1"/>
                </a:solidFill>
              </a:rPr>
              <a:t>Almost all major decisions affect others as well as me. </a:t>
            </a:r>
          </a:p>
          <a:p>
            <a:r>
              <a:rPr lang="en-US" dirty="0">
                <a:solidFill>
                  <a:schemeClr val="bg1"/>
                </a:solidFill>
              </a:rPr>
              <a:t>If anyone seeks wisdom, let them ask ….</a:t>
            </a:r>
          </a:p>
        </p:txBody>
      </p:sp>
    </p:spTree>
    <p:extLst>
      <p:ext uri="{BB962C8B-B14F-4D97-AF65-F5344CB8AC3E}">
        <p14:creationId xmlns:p14="http://schemas.microsoft.com/office/powerpoint/2010/main" val="3462944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24142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The Value Of A Push … </a:t>
            </a:r>
          </a:p>
        </p:txBody>
      </p:sp>
      <p:sp>
        <p:nvSpPr>
          <p:cNvPr id="8" name="TextBox 7"/>
          <p:cNvSpPr txBox="1"/>
          <p:nvPr/>
        </p:nvSpPr>
        <p:spPr>
          <a:xfrm>
            <a:off x="143435" y="851646"/>
            <a:ext cx="6185647" cy="1477328"/>
          </a:xfrm>
          <a:prstGeom prst="rect">
            <a:avLst/>
          </a:prstGeom>
          <a:noFill/>
        </p:spPr>
        <p:txBody>
          <a:bodyPr wrap="square" rtlCol="0">
            <a:spAutoFit/>
          </a:bodyPr>
          <a:lstStyle/>
          <a:p>
            <a:r>
              <a:rPr lang="en-US" dirty="0">
                <a:solidFill>
                  <a:schemeClr val="bg1"/>
                </a:solidFill>
              </a:rPr>
              <a:t>Decisions do not always immediately manifest fruit.</a:t>
            </a:r>
          </a:p>
          <a:p>
            <a:r>
              <a:rPr lang="en-US" dirty="0">
                <a:solidFill>
                  <a:schemeClr val="bg1"/>
                </a:solidFill>
              </a:rPr>
              <a:t>Short term rewards are not always better than long term gains.</a:t>
            </a:r>
          </a:p>
          <a:p>
            <a:r>
              <a:rPr lang="en-US" dirty="0">
                <a:solidFill>
                  <a:schemeClr val="bg1"/>
                </a:solidFill>
              </a:rPr>
              <a:t>Being right is always better than being "happy" or appeased.</a:t>
            </a:r>
          </a:p>
          <a:p>
            <a:r>
              <a:rPr lang="en-US" dirty="0">
                <a:solidFill>
                  <a:schemeClr val="bg1"/>
                </a:solidFill>
              </a:rPr>
              <a:t>Almost all major decisions affect others as well as me. </a:t>
            </a:r>
          </a:p>
          <a:p>
            <a:r>
              <a:rPr lang="en-US" dirty="0">
                <a:solidFill>
                  <a:schemeClr val="bg1"/>
                </a:solidFill>
              </a:rPr>
              <a:t>If anyone seeks wisdom, let them ask ….</a:t>
            </a:r>
          </a:p>
        </p:txBody>
      </p:sp>
      <p:pic>
        <p:nvPicPr>
          <p:cNvPr id="2" name="Picture 1"/>
          <p:cNvPicPr>
            <a:picLocks noChangeAspect="1"/>
          </p:cNvPicPr>
          <p:nvPr/>
        </p:nvPicPr>
        <p:blipFill>
          <a:blip r:embed="rId3"/>
          <a:stretch>
            <a:fillRect/>
          </a:stretch>
        </p:blipFill>
        <p:spPr>
          <a:xfrm>
            <a:off x="0" y="2286000"/>
            <a:ext cx="9144000" cy="4572000"/>
          </a:xfrm>
          <a:prstGeom prst="rect">
            <a:avLst/>
          </a:prstGeom>
        </p:spPr>
      </p:pic>
    </p:spTree>
    <p:extLst>
      <p:ext uri="{BB962C8B-B14F-4D97-AF65-F5344CB8AC3E}">
        <p14:creationId xmlns:p14="http://schemas.microsoft.com/office/powerpoint/2010/main" val="626629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Does Prophecy Exist Today?</a:t>
            </a:r>
          </a:p>
        </p:txBody>
      </p:sp>
      <p:sp>
        <p:nvSpPr>
          <p:cNvPr id="5" name="TextBox 4"/>
          <p:cNvSpPr txBox="1"/>
          <p:nvPr/>
        </p:nvSpPr>
        <p:spPr>
          <a:xfrm>
            <a:off x="866672" y="856324"/>
            <a:ext cx="7451976" cy="3046988"/>
          </a:xfrm>
          <a:prstGeom prst="rect">
            <a:avLst/>
          </a:prstGeom>
          <a:noFill/>
        </p:spPr>
        <p:txBody>
          <a:bodyPr wrap="none" rtlCol="0">
            <a:spAutoFit/>
          </a:bodyPr>
          <a:lstStyle/>
          <a:p>
            <a:r>
              <a:rPr lang="en-US" sz="1600" dirty="0">
                <a:solidFill>
                  <a:schemeClr val="bg1"/>
                </a:solidFill>
              </a:rPr>
              <a:t>- 1Thess. 5:20-21</a:t>
            </a:r>
          </a:p>
          <a:p>
            <a:r>
              <a:rPr lang="en-US" sz="1600" dirty="0">
                <a:solidFill>
                  <a:schemeClr val="bg1"/>
                </a:solidFill>
              </a:rPr>
              <a:t>- John 4:1</a:t>
            </a:r>
          </a:p>
          <a:p>
            <a:endParaRPr lang="en-US" sz="1600" dirty="0">
              <a:solidFill>
                <a:schemeClr val="bg1"/>
              </a:solidFill>
            </a:endParaRPr>
          </a:p>
          <a:p>
            <a:r>
              <a:rPr lang="en-US" sz="1600" dirty="0">
                <a:solidFill>
                  <a:schemeClr val="bg1"/>
                </a:solidFill>
              </a:rPr>
              <a:t>The canon is closed. But does this mean that God does not have a Word for His people?</a:t>
            </a:r>
          </a:p>
          <a:p>
            <a:r>
              <a:rPr lang="en-US" sz="1600" dirty="0">
                <a:solidFill>
                  <a:schemeClr val="bg1"/>
                </a:solidFill>
              </a:rPr>
              <a:t>- Not every prophecy was meant to further the Canon (as here!).</a:t>
            </a:r>
          </a:p>
          <a:p>
            <a:endParaRPr lang="en-US" sz="1600" dirty="0">
              <a:solidFill>
                <a:schemeClr val="bg1"/>
              </a:solidFill>
            </a:endParaRPr>
          </a:p>
          <a:p>
            <a:r>
              <a:rPr lang="en-US" sz="1600" dirty="0">
                <a:solidFill>
                  <a:schemeClr val="bg1"/>
                </a:solidFill>
              </a:rPr>
              <a:t>Does the word agree with Scripture?</a:t>
            </a:r>
          </a:p>
          <a:p>
            <a:r>
              <a:rPr lang="en-US" sz="1600" dirty="0">
                <a:solidFill>
                  <a:schemeClr val="bg1"/>
                </a:solidFill>
              </a:rPr>
              <a:t>Does the lifestyle of the prophet seem to indicate spiritual growth and maturity?</a:t>
            </a:r>
          </a:p>
          <a:p>
            <a:r>
              <a:rPr lang="en-US" sz="1600" dirty="0">
                <a:solidFill>
                  <a:schemeClr val="bg1"/>
                </a:solidFill>
              </a:rPr>
              <a:t>Is the word that is proclaimed  have confirmation?</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0"/>
            <a:ext cx="6781800" cy="3048000"/>
          </a:xfrm>
          <a:prstGeom prst="rect">
            <a:avLst/>
          </a:prstGeom>
        </p:spPr>
      </p:pic>
    </p:spTree>
    <p:extLst>
      <p:ext uri="{BB962C8B-B14F-4D97-AF65-F5344CB8AC3E}">
        <p14:creationId xmlns:p14="http://schemas.microsoft.com/office/powerpoint/2010/main" val="3846633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More On Giving</a:t>
            </a:r>
          </a:p>
        </p:txBody>
      </p:sp>
      <p:sp>
        <p:nvSpPr>
          <p:cNvPr id="5" name="TextBox 4"/>
          <p:cNvSpPr txBox="1"/>
          <p:nvPr/>
        </p:nvSpPr>
        <p:spPr>
          <a:xfrm>
            <a:off x="866672" y="856324"/>
            <a:ext cx="6760890" cy="1569660"/>
          </a:xfrm>
          <a:prstGeom prst="rect">
            <a:avLst/>
          </a:prstGeom>
          <a:noFill/>
        </p:spPr>
        <p:txBody>
          <a:bodyPr wrap="none" rtlCol="0">
            <a:spAutoFit/>
          </a:bodyPr>
          <a:lstStyle/>
          <a:p>
            <a:r>
              <a:rPr lang="en-US" sz="1600" dirty="0">
                <a:solidFill>
                  <a:schemeClr val="bg1"/>
                </a:solidFill>
              </a:rPr>
              <a:t>a) It was pro-active, not re-active (see verses 27-28)</a:t>
            </a:r>
          </a:p>
          <a:p>
            <a:r>
              <a:rPr lang="en-US" sz="1600" dirty="0">
                <a:solidFill>
                  <a:schemeClr val="bg1"/>
                </a:solidFill>
              </a:rPr>
              <a:t>b) It was according to means (verse 29)</a:t>
            </a:r>
          </a:p>
          <a:p>
            <a:r>
              <a:rPr lang="en-US" sz="1600" dirty="0">
                <a:solidFill>
                  <a:schemeClr val="bg1"/>
                </a:solidFill>
              </a:rPr>
              <a:t>c) There was financial accountability (verse 30)</a:t>
            </a:r>
          </a:p>
          <a:p>
            <a:r>
              <a:rPr lang="en-US" sz="1600" dirty="0">
                <a:solidFill>
                  <a:schemeClr val="bg1"/>
                </a:solidFill>
              </a:rPr>
              <a:t>d) Note that salvation always is accompanied by compassionate hearts</a:t>
            </a:r>
          </a:p>
          <a:p>
            <a:r>
              <a:rPr lang="en-US" sz="1600" dirty="0">
                <a:solidFill>
                  <a:schemeClr val="bg1"/>
                </a:solidFill>
              </a:rPr>
              <a:t>	- What might be the significance of the term “brothers” in verse 29?</a:t>
            </a:r>
          </a:p>
          <a:p>
            <a:endParaRPr lang="en-US" sz="1600" dirty="0">
              <a:solidFill>
                <a:schemeClr val="bg1"/>
              </a:solidFill>
            </a:endParaRPr>
          </a:p>
        </p:txBody>
      </p:sp>
      <p:pic>
        <p:nvPicPr>
          <p:cNvPr id="2" name="Picture 1"/>
          <p:cNvPicPr>
            <a:picLocks noChangeAspect="1"/>
          </p:cNvPicPr>
          <p:nvPr/>
        </p:nvPicPr>
        <p:blipFill>
          <a:blip r:embed="rId3"/>
          <a:stretch>
            <a:fillRect/>
          </a:stretch>
        </p:blipFill>
        <p:spPr>
          <a:xfrm>
            <a:off x="0" y="4229100"/>
            <a:ext cx="4381500" cy="26289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0" y="4194810"/>
            <a:ext cx="3550920" cy="2663190"/>
          </a:xfrm>
          <a:prstGeom prst="rect">
            <a:avLst/>
          </a:prstGeom>
        </p:spPr>
      </p:pic>
      <p:pic>
        <p:nvPicPr>
          <p:cNvPr id="7" name="Picture 6"/>
          <p:cNvPicPr>
            <a:picLocks noChangeAspect="1"/>
          </p:cNvPicPr>
          <p:nvPr/>
        </p:nvPicPr>
        <p:blipFill>
          <a:blip r:embed="rId5"/>
          <a:stretch>
            <a:fillRect/>
          </a:stretch>
        </p:blipFill>
        <p:spPr>
          <a:xfrm>
            <a:off x="136860" y="2248626"/>
            <a:ext cx="2640630" cy="19804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7490" y="2163253"/>
            <a:ext cx="3301093" cy="2065845"/>
          </a:xfrm>
          <a:prstGeom prst="rect">
            <a:avLst/>
          </a:prstGeom>
        </p:spPr>
      </p:pic>
      <p:pic>
        <p:nvPicPr>
          <p:cNvPr id="10" name="Picture 9"/>
          <p:cNvPicPr>
            <a:picLocks noChangeAspect="1"/>
          </p:cNvPicPr>
          <p:nvPr/>
        </p:nvPicPr>
        <p:blipFill rotWithShape="1">
          <a:blip r:embed="rId7"/>
          <a:srcRect l="15758"/>
          <a:stretch/>
        </p:blipFill>
        <p:spPr>
          <a:xfrm>
            <a:off x="5875019" y="2235410"/>
            <a:ext cx="3158841" cy="2006904"/>
          </a:xfrm>
          <a:prstGeom prst="rect">
            <a:avLst/>
          </a:prstGeom>
        </p:spPr>
      </p:pic>
    </p:spTree>
    <p:extLst>
      <p:ext uri="{BB962C8B-B14F-4D97-AF65-F5344CB8AC3E}">
        <p14:creationId xmlns:p14="http://schemas.microsoft.com/office/powerpoint/2010/main" val="3967925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Deliverance</a:t>
            </a:r>
          </a:p>
        </p:txBody>
      </p:sp>
      <p:sp>
        <p:nvSpPr>
          <p:cNvPr id="5" name="TextBox 4"/>
          <p:cNvSpPr txBox="1"/>
          <p:nvPr/>
        </p:nvSpPr>
        <p:spPr>
          <a:xfrm>
            <a:off x="866672" y="856324"/>
            <a:ext cx="6927922" cy="3293209"/>
          </a:xfrm>
          <a:prstGeom prst="rect">
            <a:avLst/>
          </a:prstGeom>
          <a:noFill/>
        </p:spPr>
        <p:txBody>
          <a:bodyPr wrap="none" rtlCol="0">
            <a:spAutoFit/>
          </a:bodyPr>
          <a:lstStyle/>
          <a:p>
            <a:r>
              <a:rPr lang="en-US" sz="1600" dirty="0">
                <a:solidFill>
                  <a:schemeClr val="bg1"/>
                </a:solidFill>
              </a:rPr>
              <a:t>There are five possible responses to those that face difficult trials (like Peter)</a:t>
            </a:r>
          </a:p>
          <a:p>
            <a:endParaRPr lang="en-US" sz="1600" dirty="0">
              <a:solidFill>
                <a:schemeClr val="bg1"/>
              </a:solidFill>
            </a:endParaRPr>
          </a:p>
          <a:p>
            <a:r>
              <a:rPr lang="en-US" sz="1600" dirty="0">
                <a:solidFill>
                  <a:schemeClr val="bg1"/>
                </a:solidFill>
              </a:rPr>
              <a:t>1) A glorious, supernatural rescue by the Lord</a:t>
            </a:r>
          </a:p>
          <a:p>
            <a:r>
              <a:rPr lang="en-US" sz="1600" dirty="0">
                <a:solidFill>
                  <a:schemeClr val="bg1"/>
                </a:solidFill>
              </a:rPr>
              <a:t>2) No rescue comes, as does intense pain, but a radiant joy still prevails.</a:t>
            </a:r>
          </a:p>
          <a:p>
            <a:r>
              <a:rPr lang="en-US" sz="1600" dirty="0">
                <a:solidFill>
                  <a:schemeClr val="bg1"/>
                </a:solidFill>
              </a:rPr>
              <a:t>3) The faith of the person was shattered and they never recovered.</a:t>
            </a:r>
          </a:p>
          <a:p>
            <a:r>
              <a:rPr lang="en-US" sz="1600" dirty="0">
                <a:solidFill>
                  <a:schemeClr val="bg1"/>
                </a:solidFill>
              </a:rPr>
              <a:t>4) People will compromise their faith to relieve the pain.</a:t>
            </a:r>
          </a:p>
          <a:p>
            <a:r>
              <a:rPr lang="en-US" sz="1600" dirty="0">
                <a:solidFill>
                  <a:schemeClr val="bg1"/>
                </a:solidFill>
              </a:rPr>
              <a:t>5) Some, who did not know God, came to realize who He was and turned in faith.</a:t>
            </a:r>
          </a:p>
          <a:p>
            <a:endParaRPr lang="en-US" sz="1600" dirty="0">
              <a:solidFill>
                <a:schemeClr val="bg1"/>
              </a:solidFill>
            </a:endParaRPr>
          </a:p>
          <a:p>
            <a:endParaRPr lang="en-US" sz="1600" dirty="0">
              <a:solidFill>
                <a:schemeClr val="bg1"/>
              </a:solidFill>
            </a:endParaRPr>
          </a:p>
          <a:p>
            <a:r>
              <a:rPr lang="en-US" sz="1600" dirty="0">
                <a:solidFill>
                  <a:schemeClr val="bg1"/>
                </a:solidFill>
              </a:rPr>
              <a:t>WHAT MAKES THE DIFFERENCE?</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pic>
        <p:nvPicPr>
          <p:cNvPr id="2" name="Picture 1"/>
          <p:cNvPicPr>
            <a:picLocks noChangeAspect="1"/>
          </p:cNvPicPr>
          <p:nvPr/>
        </p:nvPicPr>
        <p:blipFill rotWithShape="1">
          <a:blip r:embed="rId3"/>
          <a:srcRect b="5462"/>
          <a:stretch/>
        </p:blipFill>
        <p:spPr>
          <a:xfrm>
            <a:off x="0" y="3578585"/>
            <a:ext cx="4336116" cy="3279415"/>
          </a:xfrm>
          <a:prstGeom prst="rect">
            <a:avLst/>
          </a:prstGeom>
        </p:spPr>
      </p:pic>
      <p:sp>
        <p:nvSpPr>
          <p:cNvPr id="4" name="TextBox 3"/>
          <p:cNvSpPr txBox="1"/>
          <p:nvPr/>
        </p:nvSpPr>
        <p:spPr>
          <a:xfrm>
            <a:off x="4482352" y="4412262"/>
            <a:ext cx="4305218" cy="523220"/>
          </a:xfrm>
          <a:prstGeom prst="rect">
            <a:avLst/>
          </a:prstGeom>
          <a:noFill/>
        </p:spPr>
        <p:txBody>
          <a:bodyPr wrap="none" rtlCol="0">
            <a:spAutoFit/>
          </a:bodyPr>
          <a:lstStyle/>
          <a:p>
            <a:r>
              <a:rPr lang="en-US" sz="2800" i="1" dirty="0">
                <a:solidFill>
                  <a:schemeClr val="accent1"/>
                </a:solidFill>
              </a:rPr>
              <a:t>Intensity is the law of prayer</a:t>
            </a:r>
          </a:p>
        </p:txBody>
      </p:sp>
      <p:sp>
        <p:nvSpPr>
          <p:cNvPr id="7" name="TextBox 6"/>
          <p:cNvSpPr txBox="1"/>
          <p:nvPr/>
        </p:nvSpPr>
        <p:spPr>
          <a:xfrm>
            <a:off x="5142859" y="5234462"/>
            <a:ext cx="2786981" cy="538609"/>
          </a:xfrm>
          <a:prstGeom prst="rect">
            <a:avLst/>
          </a:prstGeom>
          <a:noFill/>
        </p:spPr>
        <p:txBody>
          <a:bodyPr wrap="none" rtlCol="0">
            <a:spAutoFit/>
          </a:bodyPr>
          <a:lstStyle/>
          <a:p>
            <a:r>
              <a:rPr lang="en-US" dirty="0">
                <a:solidFill>
                  <a:schemeClr val="bg1"/>
                </a:solidFill>
              </a:rPr>
              <a:t>"Give me Scotland or I die!"</a:t>
            </a:r>
          </a:p>
          <a:p>
            <a:r>
              <a:rPr lang="en-US" sz="1100" i="1" dirty="0">
                <a:solidFill>
                  <a:schemeClr val="bg1"/>
                </a:solidFill>
              </a:rPr>
              <a:t>John Knox</a:t>
            </a:r>
          </a:p>
        </p:txBody>
      </p:sp>
    </p:spTree>
    <p:extLst>
      <p:ext uri="{BB962C8B-B14F-4D97-AF65-F5344CB8AC3E}">
        <p14:creationId xmlns:p14="http://schemas.microsoft.com/office/powerpoint/2010/main" val="3327188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Intensely Painful Times</a:t>
            </a:r>
          </a:p>
        </p:txBody>
      </p:sp>
      <p:sp>
        <p:nvSpPr>
          <p:cNvPr id="5" name="TextBox 4"/>
          <p:cNvSpPr txBox="1"/>
          <p:nvPr/>
        </p:nvSpPr>
        <p:spPr>
          <a:xfrm>
            <a:off x="839240" y="774711"/>
            <a:ext cx="8494633" cy="2062103"/>
          </a:xfrm>
          <a:prstGeom prst="rect">
            <a:avLst/>
          </a:prstGeom>
          <a:noFill/>
        </p:spPr>
        <p:txBody>
          <a:bodyPr wrap="none" rtlCol="0">
            <a:spAutoFit/>
          </a:bodyPr>
          <a:lstStyle/>
          <a:p>
            <a:r>
              <a:rPr lang="en-US" sz="1600" dirty="0">
                <a:solidFill>
                  <a:schemeClr val="bg1"/>
                </a:solidFill>
              </a:rPr>
              <a:t>What To Do?</a:t>
            </a:r>
          </a:p>
          <a:p>
            <a:endParaRPr lang="en-US" sz="1600" dirty="0">
              <a:solidFill>
                <a:schemeClr val="bg1"/>
              </a:solidFill>
            </a:endParaRPr>
          </a:p>
          <a:p>
            <a:r>
              <a:rPr lang="en-US" sz="1600" dirty="0">
                <a:solidFill>
                  <a:schemeClr val="bg1"/>
                </a:solidFill>
              </a:rPr>
              <a:t>1. Talk to God … ask Him to reveal the WHY.  Follow the example of the Psalmists, who </a:t>
            </a:r>
          </a:p>
          <a:p>
            <a:r>
              <a:rPr lang="en-US" sz="1600" dirty="0">
                <a:solidFill>
                  <a:schemeClr val="bg1"/>
                </a:solidFill>
              </a:rPr>
              <a:t>sometimes cry out to God as though taking Him to task for their problems, but who persist in </a:t>
            </a:r>
          </a:p>
          <a:p>
            <a:r>
              <a:rPr lang="en-US" sz="1600" dirty="0">
                <a:solidFill>
                  <a:schemeClr val="bg1"/>
                </a:solidFill>
              </a:rPr>
              <a:t>their conversation with Him; eventually [they received] an answer, reinforcing His faithfulness </a:t>
            </a:r>
          </a:p>
          <a:p>
            <a:r>
              <a:rPr lang="en-US" sz="1600" dirty="0">
                <a:solidFill>
                  <a:schemeClr val="bg1"/>
                </a:solidFill>
              </a:rPr>
              <a:t>				to His servants."				</a:t>
            </a:r>
          </a:p>
          <a:p>
            <a:endParaRPr lang="en-US" sz="1600" dirty="0">
              <a:solidFill>
                <a:schemeClr val="bg1"/>
              </a:solidFill>
            </a:endParaRPr>
          </a:p>
          <a:p>
            <a:endParaRPr lang="en-US" sz="1600" dirty="0">
              <a:solidFill>
                <a:schemeClr val="bg1"/>
              </a:solidFill>
            </a:endParaRPr>
          </a:p>
        </p:txBody>
      </p:sp>
      <p:pic>
        <p:nvPicPr>
          <p:cNvPr id="6" name="Picture 5"/>
          <p:cNvPicPr>
            <a:picLocks noChangeAspect="1"/>
          </p:cNvPicPr>
          <p:nvPr/>
        </p:nvPicPr>
        <p:blipFill>
          <a:blip r:embed="rId3"/>
          <a:stretch>
            <a:fillRect/>
          </a:stretch>
        </p:blipFill>
        <p:spPr>
          <a:xfrm>
            <a:off x="0" y="2095500"/>
            <a:ext cx="3676650" cy="4762500"/>
          </a:xfrm>
          <a:prstGeom prst="rect">
            <a:avLst/>
          </a:prstGeom>
        </p:spPr>
      </p:pic>
      <p:sp>
        <p:nvSpPr>
          <p:cNvPr id="8" name="TextBox 7"/>
          <p:cNvSpPr txBox="1"/>
          <p:nvPr/>
        </p:nvSpPr>
        <p:spPr>
          <a:xfrm>
            <a:off x="4535424" y="2551176"/>
            <a:ext cx="3703320" cy="3539430"/>
          </a:xfrm>
          <a:prstGeom prst="rect">
            <a:avLst/>
          </a:prstGeom>
          <a:noFill/>
        </p:spPr>
        <p:txBody>
          <a:bodyPr wrap="square" rtlCol="0">
            <a:spAutoFit/>
          </a:bodyPr>
          <a:lstStyle/>
          <a:p>
            <a:r>
              <a:rPr lang="en-US" sz="1600" dirty="0">
                <a:solidFill>
                  <a:schemeClr val="bg1"/>
                </a:solidFill>
              </a:rPr>
              <a:t>Suffering produces intimacy with God (Job 42:5). Expect it.</a:t>
            </a:r>
          </a:p>
          <a:p>
            <a:endParaRPr lang="en-US" sz="1600" dirty="0">
              <a:solidFill>
                <a:schemeClr val="bg1"/>
              </a:solidFill>
            </a:endParaRPr>
          </a:p>
          <a:p>
            <a:r>
              <a:rPr lang="en-US" sz="1600" dirty="0">
                <a:solidFill>
                  <a:schemeClr val="bg1"/>
                </a:solidFill>
              </a:rPr>
              <a:t>Job, who endured unspeakable suffering, said, "My ears had heard of you but now my eyes have seen you."</a:t>
            </a:r>
          </a:p>
          <a:p>
            <a:endParaRPr lang="en-US" sz="1600" dirty="0">
              <a:solidFill>
                <a:schemeClr val="bg1"/>
              </a:solidFill>
            </a:endParaRPr>
          </a:p>
          <a:p>
            <a:r>
              <a:rPr lang="en-US" sz="1600" dirty="0">
                <a:solidFill>
                  <a:schemeClr val="bg1"/>
                </a:solidFill>
              </a:rPr>
              <a:t>Intimacy with God is often borne in the furnace of affliction.</a:t>
            </a:r>
          </a:p>
          <a:p>
            <a:endParaRPr lang="en-US" sz="1600" dirty="0">
              <a:solidFill>
                <a:schemeClr val="bg1"/>
              </a:solidFill>
            </a:endParaRPr>
          </a:p>
          <a:p>
            <a:r>
              <a:rPr lang="en-US" sz="1600" dirty="0">
                <a:solidFill>
                  <a:schemeClr val="bg1"/>
                </a:solidFill>
              </a:rPr>
              <a:t>There's an opening of the soul that happens during times of stress or duress. During times of suffering, we experience God at a deep, profound level.</a:t>
            </a:r>
          </a:p>
        </p:txBody>
      </p:sp>
    </p:spTree>
    <p:extLst>
      <p:ext uri="{BB962C8B-B14F-4D97-AF65-F5344CB8AC3E}">
        <p14:creationId xmlns:p14="http://schemas.microsoft.com/office/powerpoint/2010/main" val="3259417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Intensely Painful Times</a:t>
            </a:r>
          </a:p>
        </p:txBody>
      </p:sp>
      <p:sp>
        <p:nvSpPr>
          <p:cNvPr id="5" name="TextBox 4"/>
          <p:cNvSpPr txBox="1"/>
          <p:nvPr/>
        </p:nvSpPr>
        <p:spPr>
          <a:xfrm>
            <a:off x="839240" y="774711"/>
            <a:ext cx="7958332" cy="1815882"/>
          </a:xfrm>
          <a:prstGeom prst="rect">
            <a:avLst/>
          </a:prstGeom>
          <a:noFill/>
        </p:spPr>
        <p:txBody>
          <a:bodyPr wrap="none" rtlCol="0">
            <a:spAutoFit/>
          </a:bodyPr>
          <a:lstStyle/>
          <a:p>
            <a:r>
              <a:rPr lang="en-US" sz="1600" dirty="0">
                <a:solidFill>
                  <a:schemeClr val="bg1"/>
                </a:solidFill>
              </a:rPr>
              <a:t>What To Do?</a:t>
            </a:r>
          </a:p>
          <a:p>
            <a:endParaRPr lang="en-US" sz="1600" dirty="0">
              <a:solidFill>
                <a:schemeClr val="bg1"/>
              </a:solidFill>
            </a:endParaRPr>
          </a:p>
          <a:p>
            <a:r>
              <a:rPr lang="en-US" sz="1600" dirty="0">
                <a:solidFill>
                  <a:schemeClr val="bg1"/>
                </a:solidFill>
              </a:rPr>
              <a:t>2. Resolve not to quit. Choose to walk with the Lord, no matter what … including your </a:t>
            </a:r>
          </a:p>
          <a:p>
            <a:r>
              <a:rPr lang="en-US" sz="1600" dirty="0">
                <a:solidFill>
                  <a:schemeClr val="bg1"/>
                </a:solidFill>
              </a:rPr>
              <a:t>responsibilities.</a:t>
            </a:r>
          </a:p>
          <a:p>
            <a:endParaRPr lang="en-US" sz="1600" dirty="0">
              <a:solidFill>
                <a:schemeClr val="bg1"/>
              </a:solidFill>
            </a:endParaRPr>
          </a:p>
          <a:p>
            <a:r>
              <a:rPr lang="en-US" sz="1600" dirty="0">
                <a:solidFill>
                  <a:schemeClr val="bg1"/>
                </a:solidFill>
              </a:rPr>
              <a:t>			 3. Fill your mind with truth whenever you have strength to. </a:t>
            </a:r>
          </a:p>
          <a:p>
            <a:endParaRPr lang="en-US" sz="1600" dirty="0">
              <a:solidFill>
                <a:schemeClr val="bg1"/>
              </a:solidFill>
            </a:endParaRPr>
          </a:p>
        </p:txBody>
      </p:sp>
      <p:pic>
        <p:nvPicPr>
          <p:cNvPr id="6" name="Picture 5"/>
          <p:cNvPicPr>
            <a:picLocks noChangeAspect="1"/>
          </p:cNvPicPr>
          <p:nvPr/>
        </p:nvPicPr>
        <p:blipFill>
          <a:blip r:embed="rId3"/>
          <a:stretch>
            <a:fillRect/>
          </a:stretch>
        </p:blipFill>
        <p:spPr>
          <a:xfrm>
            <a:off x="0" y="2095500"/>
            <a:ext cx="3676650" cy="4762500"/>
          </a:xfrm>
          <a:prstGeom prst="rect">
            <a:avLst/>
          </a:prstGeom>
        </p:spPr>
      </p:pic>
      <p:sp>
        <p:nvSpPr>
          <p:cNvPr id="8" name="TextBox 7"/>
          <p:cNvSpPr txBox="1"/>
          <p:nvPr/>
        </p:nvSpPr>
        <p:spPr>
          <a:xfrm>
            <a:off x="3611880" y="2569860"/>
            <a:ext cx="4994238" cy="338554"/>
          </a:xfrm>
          <a:prstGeom prst="rect">
            <a:avLst/>
          </a:prstGeom>
          <a:noFill/>
        </p:spPr>
        <p:txBody>
          <a:bodyPr wrap="square" rtlCol="0">
            <a:spAutoFit/>
          </a:bodyPr>
          <a:lstStyle/>
          <a:p>
            <a:r>
              <a:rPr lang="en-US" sz="1600" dirty="0">
                <a:solidFill>
                  <a:schemeClr val="bg1"/>
                </a:solidFill>
              </a:rPr>
              <a:t>4.  Don't "turtle up". Talk about it. Defeat the lies.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777" y="3327417"/>
            <a:ext cx="4062113" cy="3046585"/>
          </a:xfrm>
          <a:prstGeom prst="rect">
            <a:avLst/>
          </a:prstGeom>
        </p:spPr>
      </p:pic>
    </p:spTree>
    <p:extLst>
      <p:ext uri="{BB962C8B-B14F-4D97-AF65-F5344CB8AC3E}">
        <p14:creationId xmlns:p14="http://schemas.microsoft.com/office/powerpoint/2010/main" val="4286997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Intensely Painful Times</a:t>
            </a:r>
          </a:p>
        </p:txBody>
      </p:sp>
      <p:sp>
        <p:nvSpPr>
          <p:cNvPr id="5" name="TextBox 4"/>
          <p:cNvSpPr txBox="1"/>
          <p:nvPr/>
        </p:nvSpPr>
        <p:spPr>
          <a:xfrm>
            <a:off x="839240" y="774711"/>
            <a:ext cx="7984302" cy="830997"/>
          </a:xfrm>
          <a:prstGeom prst="rect">
            <a:avLst/>
          </a:prstGeom>
          <a:noFill/>
        </p:spPr>
        <p:txBody>
          <a:bodyPr wrap="none" rtlCol="0">
            <a:spAutoFit/>
          </a:bodyPr>
          <a:lstStyle/>
          <a:p>
            <a:r>
              <a:rPr lang="en-US" sz="1600" dirty="0">
                <a:solidFill>
                  <a:schemeClr val="bg1"/>
                </a:solidFill>
              </a:rPr>
              <a:t>What To Do?</a:t>
            </a:r>
          </a:p>
          <a:p>
            <a:endParaRPr lang="en-US" sz="1600" dirty="0">
              <a:solidFill>
                <a:schemeClr val="bg1"/>
              </a:solidFill>
            </a:endParaRPr>
          </a:p>
          <a:p>
            <a:r>
              <a:rPr lang="en-US" sz="1600" dirty="0">
                <a:solidFill>
                  <a:schemeClr val="bg1"/>
                </a:solidFill>
              </a:rPr>
              <a:t>5. Be especially wary of your plans to alleviate your suffering. We are at our most vulnerable.  </a:t>
            </a:r>
          </a:p>
        </p:txBody>
      </p:sp>
      <p:pic>
        <p:nvPicPr>
          <p:cNvPr id="6" name="Picture 5"/>
          <p:cNvPicPr>
            <a:picLocks noChangeAspect="1"/>
          </p:cNvPicPr>
          <p:nvPr/>
        </p:nvPicPr>
        <p:blipFill>
          <a:blip r:embed="rId3"/>
          <a:stretch>
            <a:fillRect/>
          </a:stretch>
        </p:blipFill>
        <p:spPr>
          <a:xfrm>
            <a:off x="0" y="2095500"/>
            <a:ext cx="3676650" cy="4762500"/>
          </a:xfrm>
          <a:prstGeom prst="rect">
            <a:avLst/>
          </a:prstGeom>
        </p:spPr>
      </p:pic>
      <p:pic>
        <p:nvPicPr>
          <p:cNvPr id="4" name="Picture 3"/>
          <p:cNvPicPr>
            <a:picLocks noChangeAspect="1"/>
          </p:cNvPicPr>
          <p:nvPr/>
        </p:nvPicPr>
        <p:blipFill>
          <a:blip r:embed="rId4"/>
          <a:stretch>
            <a:fillRect/>
          </a:stretch>
        </p:blipFill>
        <p:spPr>
          <a:xfrm>
            <a:off x="4136091" y="2943225"/>
            <a:ext cx="4762500" cy="2495550"/>
          </a:xfrm>
          <a:prstGeom prst="rect">
            <a:avLst/>
          </a:prstGeom>
        </p:spPr>
      </p:pic>
    </p:spTree>
    <p:extLst>
      <p:ext uri="{BB962C8B-B14F-4D97-AF65-F5344CB8AC3E}">
        <p14:creationId xmlns:p14="http://schemas.microsoft.com/office/powerpoint/2010/main" val="2019805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God's Will (Acts 12)</a:t>
            </a:r>
          </a:p>
        </p:txBody>
      </p:sp>
      <p:pic>
        <p:nvPicPr>
          <p:cNvPr id="6" name="Picture 5"/>
          <p:cNvPicPr>
            <a:picLocks noChangeAspect="1"/>
          </p:cNvPicPr>
          <p:nvPr/>
        </p:nvPicPr>
        <p:blipFill>
          <a:blip r:embed="rId3"/>
          <a:stretch>
            <a:fillRect/>
          </a:stretch>
        </p:blipFill>
        <p:spPr>
          <a:xfrm>
            <a:off x="0" y="3406588"/>
            <a:ext cx="5177118" cy="3451412"/>
          </a:xfrm>
          <a:prstGeom prst="rect">
            <a:avLst/>
          </a:prstGeom>
        </p:spPr>
      </p:pic>
      <p:pic>
        <p:nvPicPr>
          <p:cNvPr id="8" name="Picture 7"/>
          <p:cNvPicPr>
            <a:picLocks noChangeAspect="1"/>
          </p:cNvPicPr>
          <p:nvPr/>
        </p:nvPicPr>
        <p:blipFill>
          <a:blip r:embed="rId4"/>
          <a:stretch>
            <a:fillRect/>
          </a:stretch>
        </p:blipFill>
        <p:spPr>
          <a:xfrm>
            <a:off x="4912659" y="2389095"/>
            <a:ext cx="3914214" cy="3914214"/>
          </a:xfrm>
          <a:prstGeom prst="rect">
            <a:avLst/>
          </a:prstGeom>
          <a:effectLst>
            <a:outerShdw blurRad="63500" dist="38100" dir="2700000" sx="101000" sy="101000" algn="tl" rotWithShape="0">
              <a:prstClr val="black">
                <a:alpha val="64000"/>
              </a:prstClr>
            </a:outerShdw>
          </a:effectLst>
        </p:spPr>
      </p:pic>
      <p:pic>
        <p:nvPicPr>
          <p:cNvPr id="9" name="Picture 8"/>
          <p:cNvPicPr>
            <a:picLocks noChangeAspect="1"/>
          </p:cNvPicPr>
          <p:nvPr/>
        </p:nvPicPr>
        <p:blipFill>
          <a:blip r:embed="rId5"/>
          <a:stretch>
            <a:fillRect/>
          </a:stretch>
        </p:blipFill>
        <p:spPr>
          <a:xfrm>
            <a:off x="589934" y="1048870"/>
            <a:ext cx="5326115" cy="2500958"/>
          </a:xfrm>
          <a:prstGeom prst="rect">
            <a:avLst/>
          </a:prstGeom>
          <a:effectLst>
            <a:outerShdw blurRad="63500" dist="38100" dir="2700000" sx="101000" sy="101000" algn="tl" rotWithShape="0">
              <a:prstClr val="black">
                <a:alpha val="64000"/>
              </a:prstClr>
            </a:outerShdw>
          </a:effectLst>
        </p:spPr>
      </p:pic>
      <p:sp>
        <p:nvSpPr>
          <p:cNvPr id="2" name="TextBox 1"/>
          <p:cNvSpPr txBox="1"/>
          <p:nvPr/>
        </p:nvSpPr>
        <p:spPr>
          <a:xfrm>
            <a:off x="4635175" y="1326351"/>
            <a:ext cx="2886816" cy="369332"/>
          </a:xfrm>
          <a:prstGeom prst="rect">
            <a:avLst/>
          </a:prstGeom>
          <a:noFill/>
        </p:spPr>
        <p:txBody>
          <a:bodyPr wrap="none" rtlCol="0">
            <a:spAutoFit/>
          </a:bodyPr>
          <a:lstStyle/>
          <a:p>
            <a:r>
              <a:rPr lang="en-US" dirty="0">
                <a:solidFill>
                  <a:schemeClr val="bg1"/>
                </a:solidFill>
              </a:rPr>
              <a:t>James (Half brother of Jesus)</a:t>
            </a:r>
          </a:p>
        </p:txBody>
      </p:sp>
      <p:sp>
        <p:nvSpPr>
          <p:cNvPr id="7" name="TextBox 6"/>
          <p:cNvSpPr txBox="1"/>
          <p:nvPr/>
        </p:nvSpPr>
        <p:spPr>
          <a:xfrm>
            <a:off x="8143994" y="6373247"/>
            <a:ext cx="682879" cy="369332"/>
          </a:xfrm>
          <a:prstGeom prst="rect">
            <a:avLst/>
          </a:prstGeom>
          <a:noFill/>
        </p:spPr>
        <p:txBody>
          <a:bodyPr wrap="none" rtlCol="0">
            <a:spAutoFit/>
          </a:bodyPr>
          <a:lstStyle/>
          <a:p>
            <a:r>
              <a:rPr lang="en-US" dirty="0">
                <a:solidFill>
                  <a:schemeClr val="bg1"/>
                </a:solidFill>
              </a:rPr>
              <a:t>Peter</a:t>
            </a:r>
          </a:p>
        </p:txBody>
      </p:sp>
      <p:sp>
        <p:nvSpPr>
          <p:cNvPr id="10" name="TextBox 9"/>
          <p:cNvSpPr txBox="1"/>
          <p:nvPr/>
        </p:nvSpPr>
        <p:spPr>
          <a:xfrm>
            <a:off x="1698370" y="6443844"/>
            <a:ext cx="2356479" cy="369332"/>
          </a:xfrm>
          <a:prstGeom prst="rect">
            <a:avLst/>
          </a:prstGeom>
          <a:noFill/>
        </p:spPr>
        <p:txBody>
          <a:bodyPr wrap="none" rtlCol="0">
            <a:spAutoFit/>
          </a:bodyPr>
          <a:lstStyle/>
          <a:p>
            <a:r>
              <a:rPr lang="en-US" dirty="0">
                <a:solidFill>
                  <a:schemeClr val="bg1"/>
                </a:solidFill>
              </a:rPr>
              <a:t>James, Son Of Zebedee</a:t>
            </a:r>
          </a:p>
        </p:txBody>
      </p:sp>
    </p:spTree>
    <p:extLst>
      <p:ext uri="{BB962C8B-B14F-4D97-AF65-F5344CB8AC3E}">
        <p14:creationId xmlns:p14="http://schemas.microsoft.com/office/powerpoint/2010/main" val="114403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69"/>
            <a:ext cx="9144000" cy="7632482"/>
          </a:xfrm>
          <a:prstGeom prst="rect">
            <a:avLst/>
          </a:prstGeom>
        </p:spPr>
      </p:pic>
    </p:spTree>
    <p:extLst>
      <p:ext uri="{BB962C8B-B14F-4D97-AF65-F5344CB8AC3E}">
        <p14:creationId xmlns:p14="http://schemas.microsoft.com/office/powerpoint/2010/main" val="336471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God's Will (Acts 12)</a:t>
            </a:r>
          </a:p>
        </p:txBody>
      </p:sp>
      <p:sp>
        <p:nvSpPr>
          <p:cNvPr id="4" name="Rectangle 1"/>
          <p:cNvSpPr>
            <a:spLocks noChangeArrowheads="1"/>
          </p:cNvSpPr>
          <p:nvPr/>
        </p:nvSpPr>
        <p:spPr bwMode="auto">
          <a:xfrm>
            <a:off x="230178" y="1369355"/>
            <a:ext cx="900759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There is absolutely nothing that happens in the universe that is outside of God’s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influence and authority. As King of kings and Lord of lords, God has no limitations.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Consider just a few of the claims the Bible makes about God: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God is above all things and before all things. He is the alpha and the omega, the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rPr>
              <a:t>beginning and the end. He is immortal, and He is present everywhere so that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rPr>
              <a:t>everyone can know Him (Revelation 21:6).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God created all things and holds all things together, both in heaven and on earth,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rPr>
              <a:t>both visible and invisible (Colossians 1:16).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lvl="8" eaLnBrk="0" fontAlgn="base" hangingPunct="0">
              <a:spcBef>
                <a:spcPct val="0"/>
              </a:spcBef>
              <a:spcAft>
                <a:spcPct val="0"/>
              </a:spcAft>
              <a:buFontTx/>
              <a:buChar char="•"/>
            </a:pPr>
            <a:r>
              <a:rPr kumimoji="0" lang="en-US" altLang="en-US" b="0" i="0" u="none" strike="noStrike" cap="none" normalizeH="0" baseline="0" dirty="0">
                <a:ln>
                  <a:noFill/>
                </a:ln>
                <a:solidFill>
                  <a:schemeClr val="bg1"/>
                </a:solidFill>
                <a:effectLst/>
                <a:latin typeface="Arial" panose="020B0604020202020204" pitchFamily="34" charset="0"/>
              </a:rPr>
              <a:t>God knows all things past, present, and future. </a:t>
            </a:r>
          </a:p>
          <a:p>
            <a:pPr lvl="8" eaLnBrk="0" fontAlgn="base" hangingPunct="0">
              <a:spcBef>
                <a:spcPct val="0"/>
              </a:spcBef>
              <a:spcAft>
                <a:spcPct val="0"/>
              </a:spcAft>
            </a:pPr>
            <a:r>
              <a:rPr kumimoji="0" lang="en-US" altLang="en-US" b="0" i="0" u="none" strike="noStrike" cap="none" normalizeH="0" baseline="0" dirty="0">
                <a:ln>
                  <a:noFill/>
                </a:ln>
                <a:solidFill>
                  <a:schemeClr val="bg1"/>
                </a:solidFill>
                <a:effectLst/>
                <a:latin typeface="Arial" panose="020B0604020202020204" pitchFamily="34" charset="0"/>
              </a:rPr>
              <a:t>There is no limit to His knowledge, for God knows </a:t>
            </a:r>
          </a:p>
          <a:p>
            <a:pPr lvl="8" eaLnBrk="0" fontAlgn="base" hangingPunct="0">
              <a:spcBef>
                <a:spcPct val="0"/>
              </a:spcBef>
              <a:spcAft>
                <a:spcPct val="0"/>
              </a:spcAft>
            </a:pPr>
            <a:r>
              <a:rPr kumimoji="0" lang="en-US" altLang="en-US" b="0" i="0" u="none" strike="noStrike" cap="none" normalizeH="0" baseline="0" dirty="0">
                <a:ln>
                  <a:noFill/>
                </a:ln>
                <a:solidFill>
                  <a:schemeClr val="bg1"/>
                </a:solidFill>
                <a:effectLst/>
                <a:latin typeface="Arial" panose="020B0604020202020204" pitchFamily="34" charset="0"/>
              </a:rPr>
              <a:t>everything completely before it even happens </a:t>
            </a:r>
          </a:p>
          <a:p>
            <a:pPr lvl="8" eaLnBrk="0" fontAlgn="base" hangingPunct="0">
              <a:spcBef>
                <a:spcPct val="0"/>
              </a:spcBef>
              <a:spcAft>
                <a:spcPct val="0"/>
              </a:spcAft>
            </a:pPr>
            <a:r>
              <a:rPr kumimoji="0" lang="en-US" altLang="en-US" b="0" i="0" u="none" strike="noStrike" cap="none" normalizeH="0" baseline="0" dirty="0">
                <a:ln>
                  <a:noFill/>
                </a:ln>
                <a:solidFill>
                  <a:schemeClr val="bg1"/>
                </a:solidFill>
                <a:effectLst/>
                <a:latin typeface="Arial" panose="020B0604020202020204" pitchFamily="34" charset="0"/>
              </a:rPr>
              <a:t>(Romans 11:33). </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749268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God's Will (Acts 12)</a:t>
            </a:r>
          </a:p>
        </p:txBody>
      </p:sp>
      <p:sp>
        <p:nvSpPr>
          <p:cNvPr id="4" name="Rectangle 1"/>
          <p:cNvSpPr>
            <a:spLocks noChangeArrowheads="1"/>
          </p:cNvSpPr>
          <p:nvPr/>
        </p:nvSpPr>
        <p:spPr bwMode="auto">
          <a:xfrm>
            <a:off x="111665" y="862305"/>
            <a:ext cx="9315371"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God can do all things and accomplish all things. Nothing is too difficult for Him, </a:t>
            </a:r>
          </a:p>
          <a:p>
            <a:pPr marL="0" marR="0" lvl="0" indent="0" algn="l" defTabSz="914400" rtl="0" eaLnBrk="0" fontAlgn="base" latinLnBrk="0" hangingPunct="0">
              <a:lnSpc>
                <a:spcPct val="100000"/>
              </a:lnSpc>
              <a:spcBef>
                <a:spcPct val="0"/>
              </a:spcBef>
              <a:spcAft>
                <a:spcPct val="0"/>
              </a:spcAft>
              <a:buClrTx/>
              <a:buSzTx/>
              <a:tabLst/>
            </a:pPr>
            <a:r>
              <a:rPr lang="en-US" altLang="en-US" dirty="0">
                <a:solidFill>
                  <a:schemeClr val="bg1"/>
                </a:solidFill>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and He orchestrates and determines everything that is going to happen in your life, </a:t>
            </a:r>
            <a:r>
              <a:rPr kumimoji="0" lang="en-US" altLang="en-US" sz="1800" b="0" i="0" u="none" strike="noStrike" cap="none" normalizeH="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tabLst/>
            </a:pPr>
            <a:r>
              <a:rPr lang="en-US" altLang="en-US" dirty="0">
                <a:solidFill>
                  <a:schemeClr val="bg1"/>
                </a:solidFill>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in my life, in Canada, and throughout the world. Whatever He wants to do in the </a:t>
            </a:r>
          </a:p>
          <a:p>
            <a:pPr marL="0" marR="0" lvl="0" indent="0" algn="l" defTabSz="914400" rtl="0" eaLnBrk="0" fontAlgn="base" latinLnBrk="0" hangingPunct="0">
              <a:lnSpc>
                <a:spcPct val="100000"/>
              </a:lnSpc>
              <a:spcBef>
                <a:spcPct val="0"/>
              </a:spcBef>
              <a:spcAft>
                <a:spcPct val="0"/>
              </a:spcAft>
              <a:buClrTx/>
              <a:buSzTx/>
              <a:tabLst/>
            </a:pPr>
            <a:r>
              <a:rPr lang="en-US" altLang="en-US" dirty="0">
                <a:solidFill>
                  <a:schemeClr val="bg1"/>
                </a:solidFill>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universe, He does, for nothing is impossible with Him (Jeremiah 32:17).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God is in control of all things and rules over all things. He has power and authority </a:t>
            </a:r>
          </a:p>
          <a:p>
            <a:pPr marL="0" marR="0" lvl="0" indent="0" algn="l" defTabSz="914400" rtl="0" eaLnBrk="0" fontAlgn="base" latinLnBrk="0" hangingPunct="0">
              <a:lnSpc>
                <a:spcPct val="100000"/>
              </a:lnSpc>
              <a:spcBef>
                <a:spcPct val="0"/>
              </a:spcBef>
              <a:spcAft>
                <a:spcPct val="0"/>
              </a:spcAft>
              <a:buClrTx/>
              <a:buSzTx/>
              <a:tabLst/>
            </a:pPr>
            <a:r>
              <a:rPr lang="en-US" altLang="en-US" dirty="0">
                <a:solidFill>
                  <a:schemeClr val="bg1"/>
                </a:solidFill>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over nature, earthly kings, history, angels, and demons. Even Satan himself has to </a:t>
            </a:r>
          </a:p>
          <a:p>
            <a:pPr marL="0" marR="0" lvl="0" indent="0" algn="l" defTabSz="914400" rtl="0" eaLnBrk="0" fontAlgn="base" latinLnBrk="0" hangingPunct="0">
              <a:lnSpc>
                <a:spcPct val="100000"/>
              </a:lnSpc>
              <a:spcBef>
                <a:spcPct val="0"/>
              </a:spcBef>
              <a:spcAft>
                <a:spcPct val="0"/>
              </a:spcAft>
              <a:buClrTx/>
              <a:buSzTx/>
              <a:tabLst/>
            </a:pPr>
            <a:r>
              <a:rPr lang="en-US" altLang="en-US" dirty="0">
                <a:solidFill>
                  <a:schemeClr val="bg1"/>
                </a:solidFill>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ask God’s permission before he can act (Psalm 103:19).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rPr>
              <a:t>That’s what being sovereign means. It means being the ultimate source of all power,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rPr>
              <a:t>authority, and everything that exists. Only God can make those claims; therefore, it’s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rPr>
              <a:t>						</a:t>
            </a:r>
            <a:r>
              <a:rPr kumimoji="0" lang="en-US" altLang="en-US" sz="1800" b="0" i="0" u="none" strike="noStrike" cap="none" normalizeH="0" dirty="0">
                <a:ln>
                  <a:noFill/>
                </a:ln>
                <a:solidFill>
                  <a:schemeClr val="bg1"/>
                </a:solidFill>
                <a:effectLst/>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God’s sovereignty that makes </a:t>
            </a:r>
          </a:p>
          <a:p>
            <a:pPr marL="0" marR="0" lvl="0" indent="0" algn="l" defTabSz="914400" rtl="0" eaLnBrk="0" fontAlgn="base" latinLnBrk="0" hangingPunct="0">
              <a:lnSpc>
                <a:spcPct val="100000"/>
              </a:lnSpc>
              <a:spcBef>
                <a:spcPct val="0"/>
              </a:spcBef>
              <a:spcAft>
                <a:spcPct val="0"/>
              </a:spcAft>
              <a:buClrTx/>
              <a:buSzTx/>
              <a:tabLst/>
            </a:pPr>
            <a:r>
              <a:rPr lang="en-US" altLang="en-US" dirty="0">
                <a:solidFill>
                  <a:schemeClr val="bg1"/>
                </a:solidFill>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Him superior to all other gods.</a:t>
            </a:r>
            <a:r>
              <a:rPr lang="en-US" altLang="en-US" dirty="0">
                <a:solidFill>
                  <a:schemeClr val="bg1"/>
                </a:solidFill>
                <a:latin typeface="Arial" panose="020B0604020202020204" pitchFamily="34" charset="0"/>
              </a:rPr>
              <a:t>   </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280"/>
          <a:stretch/>
        </p:blipFill>
        <p:spPr>
          <a:xfrm>
            <a:off x="0" y="3978394"/>
            <a:ext cx="5980156" cy="2879606"/>
          </a:xfrm>
          <a:prstGeom prst="rect">
            <a:avLst/>
          </a:prstGeom>
        </p:spPr>
      </p:pic>
    </p:spTree>
    <p:extLst>
      <p:ext uri="{BB962C8B-B14F-4D97-AF65-F5344CB8AC3E}">
        <p14:creationId xmlns:p14="http://schemas.microsoft.com/office/powerpoint/2010/main" val="1057843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971800"/>
            <a:ext cx="9144000" cy="3886200"/>
          </a:xfrm>
          <a:prstGeom prst="rect">
            <a:avLst/>
          </a:prstGeom>
        </p:spPr>
      </p:pic>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t>Prayer</a:t>
            </a:r>
          </a:p>
        </p:txBody>
      </p:sp>
      <p:sp>
        <p:nvSpPr>
          <p:cNvPr id="5" name="TextBox 4"/>
          <p:cNvSpPr txBox="1"/>
          <p:nvPr/>
        </p:nvSpPr>
        <p:spPr>
          <a:xfrm>
            <a:off x="385626" y="711956"/>
            <a:ext cx="7450694" cy="2308324"/>
          </a:xfrm>
          <a:prstGeom prst="rect">
            <a:avLst/>
          </a:prstGeom>
          <a:noFill/>
        </p:spPr>
        <p:txBody>
          <a:bodyPr wrap="none" rtlCol="0">
            <a:spAutoFit/>
          </a:bodyPr>
          <a:lstStyle/>
          <a:p>
            <a:r>
              <a:rPr lang="en-US" sz="1600" u="sng" dirty="0">
                <a:solidFill>
                  <a:schemeClr val="bg1"/>
                </a:solidFill>
              </a:rPr>
              <a:t>What Happens When We Pray:</a:t>
            </a:r>
            <a:endParaRPr lang="en-US" sz="1600" dirty="0">
              <a:solidFill>
                <a:schemeClr val="bg1"/>
              </a:solidFill>
            </a:endParaRPr>
          </a:p>
          <a:p>
            <a:r>
              <a:rPr lang="en-US" sz="1600" dirty="0">
                <a:solidFill>
                  <a:schemeClr val="bg1"/>
                </a:solidFill>
              </a:rPr>
              <a:t>	a) God grants peace ... see Phil 4:6-7</a:t>
            </a:r>
          </a:p>
          <a:p>
            <a:r>
              <a:rPr lang="en-US" sz="1600" dirty="0">
                <a:solidFill>
                  <a:schemeClr val="bg1"/>
                </a:solidFill>
              </a:rPr>
              <a:t>	b) We ultimately move the heart of God (Genesis 18:16-33, Isaiah 38 etc.)</a:t>
            </a:r>
          </a:p>
          <a:p>
            <a:r>
              <a:rPr lang="en-US" sz="1600" dirty="0">
                <a:solidFill>
                  <a:schemeClr val="bg1"/>
                </a:solidFill>
              </a:rPr>
              <a:t> 	c) Through prayer, we know God (Luke 22:39-45)</a:t>
            </a:r>
          </a:p>
          <a:p>
            <a:r>
              <a:rPr lang="en-US" sz="1600" dirty="0">
                <a:solidFill>
                  <a:schemeClr val="bg1"/>
                </a:solidFill>
              </a:rPr>
              <a:t>	d) There is power that the Lord grants (Matthew 17:21, 21:22)</a:t>
            </a:r>
          </a:p>
          <a:p>
            <a:r>
              <a:rPr lang="en-US" sz="1600" dirty="0">
                <a:solidFill>
                  <a:schemeClr val="bg1"/>
                </a:solidFill>
              </a:rPr>
              <a:t>	e) I recognize more clearly that these issues cannot be handled by me alone </a:t>
            </a:r>
          </a:p>
          <a:p>
            <a:r>
              <a:rPr lang="en-US" sz="1600" dirty="0">
                <a:solidFill>
                  <a:schemeClr val="bg1"/>
                </a:solidFill>
              </a:rPr>
              <a:t>		(Phil. 1:19, James 5:15)</a:t>
            </a:r>
          </a:p>
          <a:p>
            <a:r>
              <a:rPr lang="en-US" sz="1600" dirty="0">
                <a:solidFill>
                  <a:schemeClr val="bg1"/>
                </a:solidFill>
              </a:rPr>
              <a:t>	f) God often grants the requests of our hearts (Matt. 7:9-11)</a:t>
            </a:r>
          </a:p>
          <a:p>
            <a:r>
              <a:rPr lang="en-US" sz="1600" dirty="0">
                <a:solidFill>
                  <a:schemeClr val="bg1"/>
                </a:solidFill>
              </a:rPr>
              <a:t>	g) What an encouragement to know others are truly praying for you!</a:t>
            </a:r>
          </a:p>
        </p:txBody>
      </p:sp>
    </p:spTree>
    <p:extLst>
      <p:ext uri="{BB962C8B-B14F-4D97-AF65-F5344CB8AC3E}">
        <p14:creationId xmlns:p14="http://schemas.microsoft.com/office/powerpoint/2010/main" val="4200768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Some Myths Regarding Prayer</a:t>
            </a:r>
          </a:p>
        </p:txBody>
      </p:sp>
      <p:sp>
        <p:nvSpPr>
          <p:cNvPr id="5" name="TextBox 4"/>
          <p:cNvSpPr txBox="1"/>
          <p:nvPr/>
        </p:nvSpPr>
        <p:spPr>
          <a:xfrm>
            <a:off x="294186" y="774711"/>
            <a:ext cx="6235425" cy="2092881"/>
          </a:xfrm>
          <a:prstGeom prst="rect">
            <a:avLst/>
          </a:prstGeom>
          <a:noFill/>
        </p:spPr>
        <p:txBody>
          <a:bodyPr wrap="none" rtlCol="0">
            <a:spAutoFit/>
          </a:bodyPr>
          <a:lstStyle/>
          <a:p>
            <a:r>
              <a:rPr lang="en-US" sz="1600" dirty="0">
                <a:solidFill>
                  <a:schemeClr val="bg1"/>
                </a:solidFill>
              </a:rPr>
              <a:t>a) God must do what I say (based on Luke 11:9, for example)</a:t>
            </a:r>
          </a:p>
          <a:p>
            <a:r>
              <a:rPr lang="en-US" sz="1600" dirty="0">
                <a:solidFill>
                  <a:schemeClr val="bg1"/>
                </a:solidFill>
              </a:rPr>
              <a:t>- this must be balanced against: </a:t>
            </a:r>
          </a:p>
          <a:p>
            <a:r>
              <a:rPr lang="en-US" sz="1400" dirty="0">
                <a:solidFill>
                  <a:schemeClr val="bg1"/>
                </a:solidFill>
              </a:rPr>
              <a:t>	Matt 18:19 (why two or three??)</a:t>
            </a:r>
          </a:p>
          <a:p>
            <a:r>
              <a:rPr lang="en-US" sz="1400" dirty="0">
                <a:solidFill>
                  <a:schemeClr val="bg1"/>
                </a:solidFill>
              </a:rPr>
              <a:t>	John 15:7 (what does it mean to abide?)</a:t>
            </a:r>
          </a:p>
          <a:p>
            <a:r>
              <a:rPr lang="en-US" sz="1400" dirty="0">
                <a:solidFill>
                  <a:schemeClr val="bg1"/>
                </a:solidFill>
              </a:rPr>
              <a:t>	John 14:13 (who gets the glory when my request is granted?)</a:t>
            </a:r>
          </a:p>
          <a:p>
            <a:r>
              <a:rPr lang="en-US" sz="1400" dirty="0">
                <a:solidFill>
                  <a:schemeClr val="bg1"/>
                </a:solidFill>
              </a:rPr>
              <a:t>	James 4:3-4 (what effect does motive have on answered prayer?)</a:t>
            </a:r>
          </a:p>
          <a:p>
            <a:r>
              <a:rPr lang="en-US" sz="1400" dirty="0">
                <a:solidFill>
                  <a:schemeClr val="bg1"/>
                </a:solidFill>
              </a:rPr>
              <a:t>	1John 5:14 (whose will is important here?)</a:t>
            </a:r>
          </a:p>
          <a:p>
            <a:r>
              <a:rPr lang="en-US" sz="1400" dirty="0">
                <a:solidFill>
                  <a:schemeClr val="bg1"/>
                </a:solidFill>
              </a:rPr>
              <a:t>	Matthew 21:21-22 (what element does faith play?)</a:t>
            </a:r>
          </a:p>
          <a:p>
            <a:r>
              <a:rPr lang="en-US" sz="1400" dirty="0">
                <a:solidFill>
                  <a:schemeClr val="bg1"/>
                </a:solidFill>
              </a:rPr>
              <a:t>	James 5:16-17 (what place does righteousness (sin) and passion play?)</a:t>
            </a:r>
          </a:p>
        </p:txBody>
      </p:sp>
      <p:pic>
        <p:nvPicPr>
          <p:cNvPr id="6" name="Picture 5"/>
          <p:cNvPicPr>
            <a:picLocks noChangeAspect="1"/>
          </p:cNvPicPr>
          <p:nvPr/>
        </p:nvPicPr>
        <p:blipFill>
          <a:blip r:embed="rId3"/>
          <a:stretch>
            <a:fillRect/>
          </a:stretch>
        </p:blipFill>
        <p:spPr>
          <a:xfrm>
            <a:off x="0" y="2971800"/>
            <a:ext cx="9144000" cy="3886200"/>
          </a:xfrm>
          <a:prstGeom prst="rect">
            <a:avLst/>
          </a:prstGeom>
        </p:spPr>
      </p:pic>
    </p:spTree>
    <p:extLst>
      <p:ext uri="{BB962C8B-B14F-4D97-AF65-F5344CB8AC3E}">
        <p14:creationId xmlns:p14="http://schemas.microsoft.com/office/powerpoint/2010/main" val="2805374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Some Myths Regarding Prayer</a:t>
            </a:r>
          </a:p>
        </p:txBody>
      </p:sp>
      <p:sp>
        <p:nvSpPr>
          <p:cNvPr id="5" name="TextBox 4"/>
          <p:cNvSpPr txBox="1"/>
          <p:nvPr/>
        </p:nvSpPr>
        <p:spPr>
          <a:xfrm>
            <a:off x="294186" y="774711"/>
            <a:ext cx="6662465" cy="1323439"/>
          </a:xfrm>
          <a:prstGeom prst="rect">
            <a:avLst/>
          </a:prstGeom>
          <a:noFill/>
        </p:spPr>
        <p:txBody>
          <a:bodyPr wrap="none" rtlCol="0">
            <a:spAutoFit/>
          </a:bodyPr>
          <a:lstStyle/>
          <a:p>
            <a:r>
              <a:rPr lang="en-US" sz="1600" dirty="0">
                <a:solidFill>
                  <a:schemeClr val="bg1"/>
                </a:solidFill>
              </a:rPr>
              <a:t>b) God really doesn’t have the power to do what He says </a:t>
            </a:r>
          </a:p>
          <a:p>
            <a:r>
              <a:rPr lang="en-US" sz="1600" dirty="0">
                <a:solidFill>
                  <a:schemeClr val="bg1"/>
                </a:solidFill>
              </a:rPr>
              <a:t>	- has God done the miraculous in the past?</a:t>
            </a:r>
          </a:p>
          <a:p>
            <a:r>
              <a:rPr lang="en-US" sz="1600" dirty="0">
                <a:solidFill>
                  <a:schemeClr val="bg1"/>
                </a:solidFill>
              </a:rPr>
              <a:t>	- we may truly doubt this</a:t>
            </a:r>
          </a:p>
          <a:p>
            <a:r>
              <a:rPr lang="en-US" sz="1600" dirty="0">
                <a:solidFill>
                  <a:schemeClr val="bg1"/>
                </a:solidFill>
              </a:rPr>
              <a:t>	- is God immutable (unchanging)? (Mal. 3:6, Hebrews 13:8)</a:t>
            </a:r>
          </a:p>
          <a:p>
            <a:r>
              <a:rPr lang="en-US" sz="1600" dirty="0">
                <a:solidFill>
                  <a:schemeClr val="bg1"/>
                </a:solidFill>
              </a:rPr>
              <a:t>	- Consider the prophecies of Scripture … how did they come to be?</a:t>
            </a:r>
          </a:p>
        </p:txBody>
      </p:sp>
      <p:pic>
        <p:nvPicPr>
          <p:cNvPr id="2" name="Picture 1"/>
          <p:cNvPicPr>
            <a:picLocks noChangeAspect="1"/>
          </p:cNvPicPr>
          <p:nvPr/>
        </p:nvPicPr>
        <p:blipFill>
          <a:blip r:embed="rId3"/>
          <a:stretch>
            <a:fillRect/>
          </a:stretch>
        </p:blipFill>
        <p:spPr>
          <a:xfrm>
            <a:off x="1" y="3959411"/>
            <a:ext cx="4347882" cy="2898588"/>
          </a:xfrm>
          <a:prstGeom prst="rect">
            <a:avLst/>
          </a:prstGeom>
        </p:spPr>
      </p:pic>
    </p:spTree>
    <p:extLst>
      <p:ext uri="{BB962C8B-B14F-4D97-AF65-F5344CB8AC3E}">
        <p14:creationId xmlns:p14="http://schemas.microsoft.com/office/powerpoint/2010/main" val="1042262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Some Myths Regarding Prayer</a:t>
            </a:r>
          </a:p>
        </p:txBody>
      </p:sp>
      <p:sp>
        <p:nvSpPr>
          <p:cNvPr id="5" name="TextBox 4"/>
          <p:cNvSpPr txBox="1"/>
          <p:nvPr/>
        </p:nvSpPr>
        <p:spPr>
          <a:xfrm>
            <a:off x="294186" y="774711"/>
            <a:ext cx="8084649" cy="1077218"/>
          </a:xfrm>
          <a:prstGeom prst="rect">
            <a:avLst/>
          </a:prstGeom>
          <a:noFill/>
        </p:spPr>
        <p:txBody>
          <a:bodyPr wrap="none" rtlCol="0">
            <a:spAutoFit/>
          </a:bodyPr>
          <a:lstStyle/>
          <a:p>
            <a:r>
              <a:rPr lang="en-US" sz="1600" dirty="0">
                <a:solidFill>
                  <a:schemeClr val="bg1"/>
                </a:solidFill>
              </a:rPr>
              <a:t>c) God doesn’t have the desire to answer</a:t>
            </a:r>
          </a:p>
          <a:p>
            <a:r>
              <a:rPr lang="en-US" sz="1600" dirty="0">
                <a:solidFill>
                  <a:schemeClr val="bg1"/>
                </a:solidFill>
              </a:rPr>
              <a:t>	- see Matthew 7:7-12</a:t>
            </a:r>
          </a:p>
          <a:p>
            <a:r>
              <a:rPr lang="en-US" sz="1600" dirty="0">
                <a:solidFill>
                  <a:schemeClr val="bg1"/>
                </a:solidFill>
              </a:rPr>
              <a:t>	- what kind of father doesn’t desire to do the best for His people</a:t>
            </a:r>
          </a:p>
          <a:p>
            <a:r>
              <a:rPr lang="en-US" sz="1600" dirty="0">
                <a:solidFill>
                  <a:schemeClr val="bg1"/>
                </a:solidFill>
              </a:rPr>
              <a:t>	- God still wants glory in this world - we are the vessels He chooses to manifest that.</a:t>
            </a:r>
          </a:p>
        </p:txBody>
      </p:sp>
      <p:pic>
        <p:nvPicPr>
          <p:cNvPr id="2" name="Picture 1"/>
          <p:cNvPicPr>
            <a:picLocks noChangeAspect="1"/>
          </p:cNvPicPr>
          <p:nvPr/>
        </p:nvPicPr>
        <p:blipFill>
          <a:blip r:embed="rId3"/>
          <a:stretch>
            <a:fillRect/>
          </a:stretch>
        </p:blipFill>
        <p:spPr>
          <a:xfrm>
            <a:off x="1" y="3959411"/>
            <a:ext cx="4347882" cy="2898588"/>
          </a:xfrm>
          <a:prstGeom prst="rect">
            <a:avLst/>
          </a:prstGeom>
        </p:spPr>
      </p:pic>
    </p:spTree>
    <p:extLst>
      <p:ext uri="{BB962C8B-B14F-4D97-AF65-F5344CB8AC3E}">
        <p14:creationId xmlns:p14="http://schemas.microsoft.com/office/powerpoint/2010/main" val="959373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Practicing Prayer</a:t>
            </a:r>
          </a:p>
        </p:txBody>
      </p:sp>
      <p:sp>
        <p:nvSpPr>
          <p:cNvPr id="5" name="TextBox 4"/>
          <p:cNvSpPr txBox="1"/>
          <p:nvPr/>
        </p:nvSpPr>
        <p:spPr>
          <a:xfrm>
            <a:off x="0" y="769493"/>
            <a:ext cx="9055941" cy="7417415"/>
          </a:xfrm>
          <a:prstGeom prst="rect">
            <a:avLst/>
          </a:prstGeom>
          <a:noFill/>
        </p:spPr>
        <p:txBody>
          <a:bodyPr wrap="none" rtlCol="0">
            <a:spAutoFit/>
          </a:bodyPr>
          <a:lstStyle/>
          <a:p>
            <a:r>
              <a:rPr lang="en-US" sz="1400" dirty="0">
                <a:solidFill>
                  <a:schemeClr val="bg1"/>
                </a:solidFill>
              </a:rPr>
              <a:t>Some Thoughts On The Practical Side Of Prayer</a:t>
            </a:r>
          </a:p>
          <a:p>
            <a:r>
              <a:rPr lang="en-US" sz="1400" dirty="0">
                <a:solidFill>
                  <a:schemeClr val="bg1"/>
                </a:solidFill>
              </a:rPr>
              <a:t>	- There are times of both corporate prayer and private prayer; both are necessary.</a:t>
            </a:r>
          </a:p>
          <a:p>
            <a:r>
              <a:rPr lang="en-US" sz="1400" dirty="0">
                <a:solidFill>
                  <a:schemeClr val="bg1"/>
                </a:solidFill>
              </a:rPr>
              <a:t>	- Try to quiet your mind before rushing in! </a:t>
            </a:r>
          </a:p>
          <a:p>
            <a:r>
              <a:rPr lang="en-US" sz="1400" dirty="0">
                <a:solidFill>
                  <a:schemeClr val="bg1"/>
                </a:solidFill>
              </a:rPr>
              <a:t>	- Do what it takes to eliminate the distractions.</a:t>
            </a:r>
          </a:p>
          <a:p>
            <a:r>
              <a:rPr lang="en-US" sz="1400" dirty="0">
                <a:solidFill>
                  <a:schemeClr val="bg1"/>
                </a:solidFill>
              </a:rPr>
              <a:t>	- Try to create a “prayer closet”.</a:t>
            </a:r>
          </a:p>
          <a:p>
            <a:r>
              <a:rPr lang="en-US" sz="1400" dirty="0">
                <a:solidFill>
                  <a:schemeClr val="bg1"/>
                </a:solidFill>
              </a:rPr>
              <a:t>	- Spend at least some time listening!  Lectio Divina</a:t>
            </a:r>
          </a:p>
          <a:p>
            <a:r>
              <a:rPr lang="en-US" sz="1400" dirty="0">
                <a:solidFill>
                  <a:schemeClr val="bg1"/>
                </a:solidFill>
              </a:rPr>
              <a:t>	- How often do we “Amen” and go, without tarrying a bit and waiting on the Lord?</a:t>
            </a:r>
          </a:p>
          <a:p>
            <a:r>
              <a:rPr lang="en-US" sz="1400" dirty="0">
                <a:solidFill>
                  <a:schemeClr val="bg1"/>
                </a:solidFill>
              </a:rPr>
              <a:t>	- Try to set aside the same time each day for your devotional time: No guilt allowed.</a:t>
            </a:r>
          </a:p>
          <a:p>
            <a:r>
              <a:rPr lang="en-US" sz="1400" dirty="0">
                <a:solidFill>
                  <a:schemeClr val="bg1"/>
                </a:solidFill>
              </a:rPr>
              <a:t>	- Don’t focus on the length of the prayer or the words spoken .</a:t>
            </a:r>
          </a:p>
          <a:p>
            <a:r>
              <a:rPr lang="en-US" sz="1400" dirty="0">
                <a:solidFill>
                  <a:schemeClr val="bg1"/>
                </a:solidFill>
              </a:rPr>
              <a:t>	- Don’t allow yourself to fall into the trap of repeating the same phrase over and over.</a:t>
            </a:r>
          </a:p>
          <a:p>
            <a:r>
              <a:rPr lang="en-US" sz="1400" dirty="0">
                <a:solidFill>
                  <a:schemeClr val="bg1"/>
                </a:solidFill>
              </a:rPr>
              <a:t>				- It is important to mean what you say and use the language that </a:t>
            </a:r>
          </a:p>
          <a:p>
            <a:r>
              <a:rPr lang="en-US" sz="1400" dirty="0">
                <a:solidFill>
                  <a:schemeClr val="bg1"/>
                </a:solidFill>
              </a:rPr>
              <a:t>				you are used to (Psalm 62:8).</a:t>
            </a:r>
          </a:p>
          <a:p>
            <a:r>
              <a:rPr lang="en-US" sz="1400" dirty="0">
                <a:solidFill>
                  <a:schemeClr val="bg1"/>
                </a:solidFill>
              </a:rPr>
              <a:t>				- Allow yourself the time to fully express your emotions to God.</a:t>
            </a:r>
          </a:p>
          <a:p>
            <a:r>
              <a:rPr lang="en-US" sz="1400" dirty="0">
                <a:solidFill>
                  <a:schemeClr val="bg1"/>
                </a:solidFill>
              </a:rPr>
              <a:t>				- You can’t hide yourself ... so don’t try.</a:t>
            </a:r>
          </a:p>
          <a:p>
            <a:r>
              <a:rPr lang="en-US" sz="1400" dirty="0">
                <a:solidFill>
                  <a:schemeClr val="bg1"/>
                </a:solidFill>
              </a:rPr>
              <a:t>				- Keep a prayer journal (if it works for you) ... but pray in a way that </a:t>
            </a:r>
          </a:p>
          <a:p>
            <a:r>
              <a:rPr lang="en-US" sz="1400" dirty="0">
                <a:solidFill>
                  <a:schemeClr val="bg1"/>
                </a:solidFill>
              </a:rPr>
              <a:t>				you will know when God answers!	</a:t>
            </a:r>
          </a:p>
          <a:p>
            <a:r>
              <a:rPr lang="en-US" sz="1400" dirty="0">
                <a:solidFill>
                  <a:schemeClr val="bg1"/>
                </a:solidFill>
              </a:rPr>
              <a:t>				- Remember the balance of what is spoken:	</a:t>
            </a:r>
          </a:p>
          <a:p>
            <a:r>
              <a:rPr lang="en-US" sz="1400" dirty="0">
                <a:solidFill>
                  <a:schemeClr val="bg1"/>
                </a:solidFill>
              </a:rPr>
              <a:t>					A ... Adoration (worship to the Lord for who He is)</a:t>
            </a:r>
          </a:p>
          <a:p>
            <a:r>
              <a:rPr lang="en-US" sz="1400" dirty="0">
                <a:solidFill>
                  <a:schemeClr val="bg1"/>
                </a:solidFill>
              </a:rPr>
              <a:t>					C ... Confessions (Lord ... forgive me)</a:t>
            </a:r>
          </a:p>
          <a:p>
            <a:r>
              <a:rPr lang="en-US" sz="1400" dirty="0">
                <a:solidFill>
                  <a:schemeClr val="bg1"/>
                </a:solidFill>
              </a:rPr>
              <a:t>					T ... Thanksgiving (praising God for needs met)</a:t>
            </a:r>
          </a:p>
          <a:p>
            <a:r>
              <a:rPr lang="en-US" sz="1400" dirty="0">
                <a:solidFill>
                  <a:schemeClr val="bg1"/>
                </a:solidFill>
              </a:rPr>
              <a:t>					S ... Supplication (asking for needs to be met)</a:t>
            </a:r>
          </a:p>
          <a:p>
            <a:r>
              <a:rPr lang="en-US" sz="1400" dirty="0">
                <a:solidFill>
                  <a:schemeClr val="bg1"/>
                </a:solidFill>
              </a:rPr>
              <a:t>				- The focus must be on God ... not the mountains we are praying about!</a:t>
            </a:r>
          </a:p>
          <a:p>
            <a:r>
              <a:rPr lang="en-US" sz="1400" dirty="0">
                <a:solidFill>
                  <a:schemeClr val="bg1"/>
                </a:solidFill>
              </a:rPr>
              <a:t>				- Some on-going questions for God:</a:t>
            </a:r>
          </a:p>
          <a:p>
            <a:r>
              <a:rPr lang="en-US" sz="1400" dirty="0">
                <a:solidFill>
                  <a:schemeClr val="bg1"/>
                </a:solidFill>
              </a:rPr>
              <a:t>					1) What is the next step in my character development?</a:t>
            </a:r>
          </a:p>
          <a:p>
            <a:r>
              <a:rPr lang="en-US" sz="1400" dirty="0">
                <a:solidFill>
                  <a:schemeClr val="bg1"/>
                </a:solidFill>
              </a:rPr>
              <a:t>					2) What is the next step with my family ?</a:t>
            </a:r>
          </a:p>
          <a:p>
            <a:r>
              <a:rPr lang="en-US" sz="1400" dirty="0">
                <a:solidFill>
                  <a:schemeClr val="bg1"/>
                </a:solidFill>
              </a:rPr>
              <a:t>					3) What is the next step with my ministry?</a:t>
            </a:r>
          </a:p>
          <a:p>
            <a:r>
              <a:rPr lang="en-US" sz="1400" dirty="0">
                <a:solidFill>
                  <a:schemeClr val="bg1"/>
                </a:solidFill>
              </a:rPr>
              <a:t>					4) What is the next step in my vocation ... dating ... </a:t>
            </a:r>
          </a:p>
          <a:p>
            <a:r>
              <a:rPr lang="en-US" sz="1400" dirty="0">
                <a:solidFill>
                  <a:schemeClr val="bg1"/>
                </a:solidFill>
              </a:rPr>
              <a:t>					     education ... giving ... </a:t>
            </a:r>
          </a:p>
          <a:p>
            <a:endParaRPr lang="en-US" sz="1400" dirty="0">
              <a:solidFill>
                <a:schemeClr val="bg1"/>
              </a:solidFill>
            </a:endParaRPr>
          </a:p>
          <a:p>
            <a:endParaRPr lang="en-US" sz="1400" dirty="0">
              <a:solidFill>
                <a:schemeClr val="bg1"/>
              </a:solidFill>
            </a:endParaRPr>
          </a:p>
          <a:p>
            <a:r>
              <a:rPr lang="en-US" sz="1400" dirty="0">
                <a:solidFill>
                  <a:schemeClr val="bg1"/>
                </a:solidFill>
              </a:rPr>
              <a:t>	- Pray specifically </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p:txBody>
      </p:sp>
      <p:pic>
        <p:nvPicPr>
          <p:cNvPr id="2" name="Picture 1"/>
          <p:cNvPicPr>
            <a:picLocks noChangeAspect="1"/>
          </p:cNvPicPr>
          <p:nvPr/>
        </p:nvPicPr>
        <p:blipFill rotWithShape="1">
          <a:blip r:embed="rId3"/>
          <a:srcRect l="41688"/>
          <a:stretch/>
        </p:blipFill>
        <p:spPr>
          <a:xfrm>
            <a:off x="0" y="3157752"/>
            <a:ext cx="3550024" cy="3700248"/>
          </a:xfrm>
          <a:prstGeom prst="rect">
            <a:avLst/>
          </a:prstGeom>
        </p:spPr>
      </p:pic>
    </p:spTree>
    <p:extLst>
      <p:ext uri="{BB962C8B-B14F-4D97-AF65-F5344CB8AC3E}">
        <p14:creationId xmlns:p14="http://schemas.microsoft.com/office/powerpoint/2010/main" val="3140850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prstClr val="white"/>
                </a:solidFill>
              </a:rPr>
              <a:t>Caesarea</a:t>
            </a:r>
          </a:p>
        </p:txBody>
      </p:sp>
      <p:sp>
        <p:nvSpPr>
          <p:cNvPr id="4" name="TextBox 3"/>
          <p:cNvSpPr txBox="1"/>
          <p:nvPr/>
        </p:nvSpPr>
        <p:spPr>
          <a:xfrm>
            <a:off x="230178" y="840306"/>
            <a:ext cx="8000395" cy="1754326"/>
          </a:xfrm>
          <a:prstGeom prst="rect">
            <a:avLst/>
          </a:prstGeom>
          <a:noFill/>
        </p:spPr>
        <p:txBody>
          <a:bodyPr wrap="none" rtlCol="0">
            <a:spAutoFit/>
          </a:bodyPr>
          <a:lstStyle/>
          <a:p>
            <a:r>
              <a:rPr lang="en-US" dirty="0">
                <a:solidFill>
                  <a:prstClr val="white"/>
                </a:solidFill>
              </a:rPr>
              <a:t>- a seaport city</a:t>
            </a:r>
          </a:p>
          <a:p>
            <a:r>
              <a:rPr lang="en-US" dirty="0">
                <a:solidFill>
                  <a:prstClr val="white"/>
                </a:solidFill>
              </a:rPr>
              <a:t>- rebuilt by Herod the Great and named after Caesar Augustus</a:t>
            </a:r>
          </a:p>
          <a:p>
            <a:r>
              <a:rPr lang="en-US" dirty="0">
                <a:solidFill>
                  <a:prstClr val="white"/>
                </a:solidFill>
              </a:rPr>
              <a:t>- there were more Gentiles living there than Jews, calling it the "Daughter of Edom"</a:t>
            </a:r>
          </a:p>
          <a:p>
            <a:r>
              <a:rPr lang="en-US" dirty="0">
                <a:solidFill>
                  <a:prstClr val="white"/>
                </a:solidFill>
              </a:rPr>
              <a:t>- the city was meant to serve as a show piece to the Roman empire</a:t>
            </a:r>
          </a:p>
          <a:p>
            <a:r>
              <a:rPr lang="en-US" dirty="0">
                <a:solidFill>
                  <a:prstClr val="white"/>
                </a:solidFill>
              </a:rPr>
              <a:t>- it was riots here in 66AD that sparked the Roman/Jewish wars</a:t>
            </a:r>
          </a:p>
          <a:p>
            <a:r>
              <a:rPr lang="en-US" dirty="0">
                <a:solidFill>
                  <a:prstClr val="white"/>
                </a:solidFill>
              </a:rPr>
              <a:t>- Josephus claims that 20,000 Jews were massacred there in 66AD</a:t>
            </a:r>
          </a:p>
        </p:txBody>
      </p:sp>
      <p:pic>
        <p:nvPicPr>
          <p:cNvPr id="2" name="Picture 1"/>
          <p:cNvPicPr>
            <a:picLocks noChangeAspect="1"/>
          </p:cNvPicPr>
          <p:nvPr/>
        </p:nvPicPr>
        <p:blipFill>
          <a:blip r:embed="rId3"/>
          <a:stretch>
            <a:fillRect/>
          </a:stretch>
        </p:blipFill>
        <p:spPr>
          <a:xfrm>
            <a:off x="0" y="2654830"/>
            <a:ext cx="8833282" cy="4203170"/>
          </a:xfrm>
          <a:prstGeom prst="rect">
            <a:avLst/>
          </a:prstGeom>
        </p:spPr>
      </p:pic>
    </p:spTree>
    <p:extLst>
      <p:ext uri="{BB962C8B-B14F-4D97-AF65-F5344CB8AC3E}">
        <p14:creationId xmlns:p14="http://schemas.microsoft.com/office/powerpoint/2010/main" val="3731175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Herod's Humiliation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12339"/>
            <a:ext cx="6293224" cy="4145661"/>
          </a:xfrm>
          <a:prstGeom prst="rect">
            <a:avLst/>
          </a:prstGeom>
        </p:spPr>
      </p:pic>
      <p:sp>
        <p:nvSpPr>
          <p:cNvPr id="6" name="TextBox 5"/>
          <p:cNvSpPr txBox="1"/>
          <p:nvPr/>
        </p:nvSpPr>
        <p:spPr>
          <a:xfrm>
            <a:off x="339946" y="914401"/>
            <a:ext cx="5613332" cy="1200329"/>
          </a:xfrm>
          <a:prstGeom prst="rect">
            <a:avLst/>
          </a:prstGeom>
          <a:noFill/>
        </p:spPr>
        <p:txBody>
          <a:bodyPr wrap="none" rtlCol="0">
            <a:spAutoFit/>
          </a:bodyPr>
          <a:lstStyle/>
          <a:p>
            <a:r>
              <a:rPr lang="en-US" dirty="0">
                <a:solidFill>
                  <a:schemeClr val="bg1"/>
                </a:solidFill>
              </a:rPr>
              <a:t>What actions are we capable of when we feel humiliated?</a:t>
            </a:r>
          </a:p>
          <a:p>
            <a:r>
              <a:rPr lang="en-US" dirty="0">
                <a:solidFill>
                  <a:schemeClr val="bg1"/>
                </a:solidFill>
              </a:rPr>
              <a:t>	- Herod killed guards</a:t>
            </a:r>
          </a:p>
          <a:p>
            <a:r>
              <a:rPr lang="en-US" dirty="0">
                <a:solidFill>
                  <a:schemeClr val="bg1"/>
                </a:solidFill>
              </a:rPr>
              <a:t>	- He then fled to Caesarea</a:t>
            </a:r>
          </a:p>
          <a:p>
            <a:r>
              <a:rPr lang="en-US" dirty="0">
                <a:solidFill>
                  <a:schemeClr val="bg1"/>
                </a:solidFill>
              </a:rPr>
              <a:t>	- He accepts worship as a god. </a:t>
            </a:r>
          </a:p>
        </p:txBody>
      </p:sp>
    </p:spTree>
    <p:extLst>
      <p:ext uri="{BB962C8B-B14F-4D97-AF65-F5344CB8AC3E}">
        <p14:creationId xmlns:p14="http://schemas.microsoft.com/office/powerpoint/2010/main" val="3024470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Herod's (Agrippa) Humiliation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82022"/>
            <a:ext cx="4365812" cy="2875978"/>
          </a:xfrm>
          <a:prstGeom prst="rect">
            <a:avLst/>
          </a:prstGeom>
        </p:spPr>
      </p:pic>
      <p:sp>
        <p:nvSpPr>
          <p:cNvPr id="6" name="TextBox 5"/>
          <p:cNvSpPr txBox="1"/>
          <p:nvPr/>
        </p:nvSpPr>
        <p:spPr>
          <a:xfrm>
            <a:off x="451104" y="1111624"/>
            <a:ext cx="8589274" cy="3693319"/>
          </a:xfrm>
          <a:prstGeom prst="rect">
            <a:avLst/>
          </a:prstGeom>
          <a:noFill/>
        </p:spPr>
        <p:txBody>
          <a:bodyPr wrap="none" rtlCol="0">
            <a:spAutoFit/>
          </a:bodyPr>
          <a:lstStyle/>
          <a:p>
            <a:r>
              <a:rPr lang="en-US" dirty="0">
                <a:solidFill>
                  <a:schemeClr val="bg1"/>
                </a:solidFill>
              </a:rPr>
              <a:t>• According to Luke, Herod was “wearing his royal robes” (v. 21); Josephus writes that </a:t>
            </a:r>
          </a:p>
          <a:p>
            <a:r>
              <a:rPr lang="en-US" dirty="0">
                <a:solidFill>
                  <a:schemeClr val="bg1"/>
                </a:solidFill>
              </a:rPr>
              <a:t>   he wore a garment made wholly of silver, which shone in a surprising manner when the </a:t>
            </a:r>
          </a:p>
          <a:p>
            <a:r>
              <a:rPr lang="en-US" dirty="0">
                <a:solidFill>
                  <a:schemeClr val="bg1"/>
                </a:solidFill>
              </a:rPr>
              <a:t>   rays of the sun touched it. </a:t>
            </a:r>
          </a:p>
          <a:p>
            <a:r>
              <a:rPr lang="en-US" dirty="0">
                <a:solidFill>
                  <a:schemeClr val="bg1"/>
                </a:solidFill>
              </a:rPr>
              <a:t>• Luke says that Herod’s punishment was because he did not praise God when the </a:t>
            </a:r>
          </a:p>
          <a:p>
            <a:r>
              <a:rPr lang="en-US" dirty="0">
                <a:solidFill>
                  <a:schemeClr val="bg1"/>
                </a:solidFill>
              </a:rPr>
              <a:t>   flatterers shouted that his was the voice of a god (vv. 22 – 23). Josephus reports that </a:t>
            </a:r>
          </a:p>
          <a:p>
            <a:r>
              <a:rPr lang="en-US" dirty="0">
                <a:solidFill>
                  <a:schemeClr val="bg1"/>
                </a:solidFill>
              </a:rPr>
              <a:t>   “the king did neither rebuke them, nor reject their impious flattery.” </a:t>
            </a:r>
          </a:p>
          <a:p>
            <a:r>
              <a:rPr lang="en-US" dirty="0">
                <a:solidFill>
                  <a:schemeClr val="bg1"/>
                </a:solidFill>
              </a:rPr>
              <a:t>• Josephus says that he had violent abdominal pains and died five days later, whereas </a:t>
            </a:r>
          </a:p>
          <a:p>
            <a:r>
              <a:rPr lang="en-US" dirty="0">
                <a:solidFill>
                  <a:schemeClr val="bg1"/>
                </a:solidFill>
              </a:rPr>
              <a:t>   Luke says, “Immediately … an angel of the Lord struck him down, and he was eaten </a:t>
            </a:r>
          </a:p>
          <a:p>
            <a:r>
              <a:rPr lang="en-US" dirty="0">
                <a:solidFill>
                  <a:schemeClr val="bg1"/>
                </a:solidFill>
              </a:rPr>
              <a:t>   by worms and died” (v. 23). This apparent discrepancy can be explained in that Luke </a:t>
            </a:r>
          </a:p>
          <a:p>
            <a:r>
              <a:rPr lang="en-US" dirty="0">
                <a:solidFill>
                  <a:schemeClr val="bg1"/>
                </a:solidFill>
              </a:rPr>
              <a:t>   applied the “immediately” to the striking down with sickness (which took place </a:t>
            </a:r>
          </a:p>
          <a:p>
            <a:r>
              <a:rPr lang="en-US" dirty="0">
                <a:solidFill>
                  <a:schemeClr val="bg1"/>
                </a:solidFill>
              </a:rPr>
              <a:t>				      immediately), not to the dying (which took </a:t>
            </a:r>
          </a:p>
          <a:p>
            <a:r>
              <a:rPr lang="en-US" dirty="0">
                <a:solidFill>
                  <a:schemeClr val="bg1"/>
                </a:solidFill>
              </a:rPr>
              <a:t>				      place five days later). </a:t>
            </a:r>
          </a:p>
          <a:p>
            <a:endParaRPr lang="en-US" dirty="0"/>
          </a:p>
        </p:txBody>
      </p:sp>
    </p:spTree>
    <p:extLst>
      <p:ext uri="{BB962C8B-B14F-4D97-AF65-F5344CB8AC3E}">
        <p14:creationId xmlns:p14="http://schemas.microsoft.com/office/powerpoint/2010/main" val="249610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334260"/>
          </a:xfrm>
          <a:prstGeom prst="rect">
            <a:avLst/>
          </a:prstGeom>
        </p:spPr>
      </p:pic>
    </p:spTree>
    <p:extLst>
      <p:ext uri="{BB962C8B-B14F-4D97-AF65-F5344CB8AC3E}">
        <p14:creationId xmlns:p14="http://schemas.microsoft.com/office/powerpoint/2010/main" val="4220763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err="1">
                <a:solidFill>
                  <a:schemeClr val="bg1"/>
                </a:solidFill>
              </a:rPr>
              <a:t>Brene</a:t>
            </a:r>
            <a:r>
              <a:rPr lang="en-US" sz="2400" dirty="0">
                <a:solidFill>
                  <a:schemeClr val="bg1"/>
                </a:solidFill>
              </a:rPr>
              <a:t> Brown on Shame … </a:t>
            </a:r>
          </a:p>
        </p:txBody>
      </p:sp>
      <p:pic>
        <p:nvPicPr>
          <p:cNvPr id="2" name="Picture 1"/>
          <p:cNvPicPr>
            <a:picLocks noChangeAspect="1"/>
          </p:cNvPicPr>
          <p:nvPr/>
        </p:nvPicPr>
        <p:blipFill>
          <a:blip r:embed="rId3"/>
          <a:stretch>
            <a:fillRect/>
          </a:stretch>
        </p:blipFill>
        <p:spPr>
          <a:xfrm>
            <a:off x="0" y="3945424"/>
            <a:ext cx="5916168" cy="2912575"/>
          </a:xfrm>
          <a:prstGeom prst="rect">
            <a:avLst/>
          </a:prstGeom>
        </p:spPr>
      </p:pic>
      <p:sp>
        <p:nvSpPr>
          <p:cNvPr id="6" name="TextBox 5"/>
          <p:cNvSpPr txBox="1"/>
          <p:nvPr/>
        </p:nvSpPr>
        <p:spPr>
          <a:xfrm>
            <a:off x="138778" y="969265"/>
            <a:ext cx="8625375" cy="4247317"/>
          </a:xfrm>
          <a:prstGeom prst="rect">
            <a:avLst/>
          </a:prstGeom>
          <a:noFill/>
        </p:spPr>
        <p:txBody>
          <a:bodyPr wrap="none" rtlCol="0">
            <a:spAutoFit/>
          </a:bodyPr>
          <a:lstStyle/>
          <a:p>
            <a:r>
              <a:rPr lang="en-US" b="1" i="1" u="sng" dirty="0">
                <a:solidFill>
                  <a:schemeClr val="bg1"/>
                </a:solidFill>
              </a:rPr>
              <a:t>Shame</a:t>
            </a:r>
          </a:p>
          <a:p>
            <a:r>
              <a:rPr lang="en-US" dirty="0">
                <a:solidFill>
                  <a:schemeClr val="bg1"/>
                </a:solidFill>
              </a:rPr>
              <a:t>Shame is the most powerful, master emotion. It’s the fear that we’re not good enough. </a:t>
            </a:r>
          </a:p>
          <a:p>
            <a:endParaRPr lang="en-US" b="1" dirty="0">
              <a:solidFill>
                <a:schemeClr val="bg1"/>
              </a:solidFill>
            </a:endParaRPr>
          </a:p>
          <a:p>
            <a:r>
              <a:rPr lang="en-US" b="1" dirty="0">
                <a:solidFill>
                  <a:schemeClr val="bg1"/>
                </a:solidFill>
              </a:rPr>
              <a:t>Shame, blame, disrespect, betrayal, and the withholding of affection damage the roots </a:t>
            </a:r>
          </a:p>
          <a:p>
            <a:r>
              <a:rPr lang="en-US" b="1" dirty="0">
                <a:solidFill>
                  <a:schemeClr val="bg1"/>
                </a:solidFill>
              </a:rPr>
              <a:t>from which love grows. Love can only survive these injuries if they are acknowledged, </a:t>
            </a:r>
          </a:p>
          <a:p>
            <a:r>
              <a:rPr lang="en-US" b="1" dirty="0">
                <a:solidFill>
                  <a:schemeClr val="bg1"/>
                </a:solidFill>
              </a:rPr>
              <a:t>healed and rare.</a:t>
            </a:r>
            <a:r>
              <a:rPr lang="en-US" dirty="0">
                <a:solidFill>
                  <a:schemeClr val="bg1"/>
                </a:solidFill>
              </a:rPr>
              <a:t> </a:t>
            </a:r>
          </a:p>
          <a:p>
            <a:endParaRPr lang="en-US" dirty="0">
              <a:solidFill>
                <a:schemeClr val="bg1"/>
              </a:solidFill>
            </a:endParaRPr>
          </a:p>
          <a:p>
            <a:r>
              <a:rPr lang="en-US" dirty="0">
                <a:solidFill>
                  <a:schemeClr val="bg1"/>
                </a:solidFill>
              </a:rPr>
              <a:t>If we can share our story with someone who responds with empathy and understanding, </a:t>
            </a:r>
          </a:p>
          <a:p>
            <a:r>
              <a:rPr lang="en-US" dirty="0">
                <a:solidFill>
                  <a:schemeClr val="bg1"/>
                </a:solidFill>
              </a:rPr>
              <a:t>shame can’t survive. </a:t>
            </a:r>
          </a:p>
          <a:p>
            <a:endParaRPr lang="en-US" dirty="0">
              <a:solidFill>
                <a:schemeClr val="bg1"/>
              </a:solidFill>
            </a:endParaRPr>
          </a:p>
          <a:p>
            <a:r>
              <a:rPr lang="en-US" b="1" dirty="0">
                <a:solidFill>
                  <a:schemeClr val="bg1"/>
                </a:solidFill>
              </a:rPr>
              <a:t>Shame corrodes the very part of us that believes we are capable of change.</a:t>
            </a:r>
            <a:r>
              <a:rPr lang="en-US" dirty="0">
                <a:solidFill>
                  <a:schemeClr val="bg1"/>
                </a:solidFill>
              </a:rPr>
              <a:t> </a:t>
            </a:r>
          </a:p>
          <a:p>
            <a:endParaRPr lang="en-US" dirty="0">
              <a:solidFill>
                <a:schemeClr val="bg1"/>
              </a:solidFill>
            </a:endParaRPr>
          </a:p>
          <a:p>
            <a:r>
              <a:rPr lang="en-US" dirty="0">
                <a:solidFill>
                  <a:schemeClr val="bg1"/>
                </a:solidFill>
              </a:rPr>
              <a:t>If we share our shame story with the wrong person, they can easily become one more </a:t>
            </a:r>
          </a:p>
          <a:p>
            <a:r>
              <a:rPr lang="en-US" dirty="0">
                <a:solidFill>
                  <a:schemeClr val="bg1"/>
                </a:solidFill>
              </a:rPr>
              <a:t>piece of flying debris in an already dangerous storm. </a:t>
            </a:r>
          </a:p>
          <a:p>
            <a:endParaRPr lang="en-US" dirty="0">
              <a:solidFill>
                <a:schemeClr val="bg1"/>
              </a:solidFill>
            </a:endParaRPr>
          </a:p>
        </p:txBody>
      </p:sp>
    </p:spTree>
    <p:extLst>
      <p:ext uri="{BB962C8B-B14F-4D97-AF65-F5344CB8AC3E}">
        <p14:creationId xmlns:p14="http://schemas.microsoft.com/office/powerpoint/2010/main" val="1718332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06800"/>
            <a:ext cx="5588374" cy="2751200"/>
          </a:xfrm>
          <a:prstGeom prst="rect">
            <a:avLst/>
          </a:prstGeom>
        </p:spPr>
      </p:pic>
      <p:sp>
        <p:nvSpPr>
          <p:cNvPr id="3" name="TextBox 2"/>
          <p:cNvSpPr txBox="1"/>
          <p:nvPr/>
        </p:nvSpPr>
        <p:spPr>
          <a:xfrm>
            <a:off x="230178" y="313046"/>
            <a:ext cx="5848405"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err="1">
                <a:solidFill>
                  <a:schemeClr val="bg1"/>
                </a:solidFill>
              </a:rPr>
              <a:t>Brene</a:t>
            </a:r>
            <a:r>
              <a:rPr lang="en-US" sz="2400" dirty="0">
                <a:solidFill>
                  <a:schemeClr val="bg1"/>
                </a:solidFill>
              </a:rPr>
              <a:t> Brown on Shame … </a:t>
            </a:r>
          </a:p>
        </p:txBody>
      </p:sp>
      <p:sp>
        <p:nvSpPr>
          <p:cNvPr id="6" name="TextBox 5"/>
          <p:cNvSpPr txBox="1"/>
          <p:nvPr/>
        </p:nvSpPr>
        <p:spPr>
          <a:xfrm>
            <a:off x="230178" y="774711"/>
            <a:ext cx="8723863" cy="4801314"/>
          </a:xfrm>
          <a:prstGeom prst="rect">
            <a:avLst/>
          </a:prstGeom>
          <a:noFill/>
        </p:spPr>
        <p:txBody>
          <a:bodyPr wrap="none" rtlCol="0">
            <a:spAutoFit/>
          </a:bodyPr>
          <a:lstStyle/>
          <a:p>
            <a:r>
              <a:rPr lang="en-US" b="1" i="1" u="sng" dirty="0">
                <a:solidFill>
                  <a:schemeClr val="bg1"/>
                </a:solidFill>
              </a:rPr>
              <a:t>Courage</a:t>
            </a:r>
          </a:p>
          <a:p>
            <a:r>
              <a:rPr lang="en-US" b="1" dirty="0">
                <a:solidFill>
                  <a:schemeClr val="bg1"/>
                </a:solidFill>
              </a:rPr>
              <a:t>Owning our story can be hard but not nearly as difficult as spending our lives running </a:t>
            </a:r>
          </a:p>
          <a:p>
            <a:r>
              <a:rPr lang="en-US" b="1" dirty="0">
                <a:solidFill>
                  <a:schemeClr val="bg1"/>
                </a:solidFill>
              </a:rPr>
              <a:t>from it. Embracing our vulnerabilities is risky but not nearly as dangerous as giving up on </a:t>
            </a:r>
          </a:p>
          <a:p>
            <a:r>
              <a:rPr lang="en-US" b="1" dirty="0">
                <a:solidFill>
                  <a:schemeClr val="bg1"/>
                </a:solidFill>
              </a:rPr>
              <a:t>love and belonging and joy—the experiences that make us the most vulnerable. Only </a:t>
            </a:r>
          </a:p>
          <a:p>
            <a:r>
              <a:rPr lang="en-US" b="1" dirty="0">
                <a:solidFill>
                  <a:schemeClr val="bg1"/>
                </a:solidFill>
              </a:rPr>
              <a:t>when we are brave enough to explore the darkness will we discover the infinite power of </a:t>
            </a:r>
          </a:p>
          <a:p>
            <a:r>
              <a:rPr lang="en-US" b="1" dirty="0">
                <a:solidFill>
                  <a:schemeClr val="bg1"/>
                </a:solidFill>
              </a:rPr>
              <a:t>our light. </a:t>
            </a:r>
          </a:p>
          <a:p>
            <a:endParaRPr lang="en-US" dirty="0">
              <a:solidFill>
                <a:schemeClr val="bg1"/>
              </a:solidFill>
            </a:endParaRPr>
          </a:p>
          <a:p>
            <a:r>
              <a:rPr lang="en-US" dirty="0">
                <a:solidFill>
                  <a:schemeClr val="bg1"/>
                </a:solidFill>
              </a:rPr>
              <a:t>Courage starts with showing up and letting ourselves be seen. </a:t>
            </a:r>
          </a:p>
          <a:p>
            <a:endParaRPr lang="en-US" b="1" dirty="0">
              <a:solidFill>
                <a:schemeClr val="bg1"/>
              </a:solidFill>
            </a:endParaRPr>
          </a:p>
          <a:p>
            <a:r>
              <a:rPr lang="en-US" b="1" dirty="0">
                <a:solidFill>
                  <a:schemeClr val="bg1"/>
                </a:solidFill>
              </a:rPr>
              <a:t>As a shame researcher, I know that the very best thing to do in the midst of a shame </a:t>
            </a:r>
          </a:p>
          <a:p>
            <a:r>
              <a:rPr lang="en-US" b="1" dirty="0">
                <a:solidFill>
                  <a:schemeClr val="bg1"/>
                </a:solidFill>
              </a:rPr>
              <a:t>attack is totally counterintuitive: Practice courage and reach out! </a:t>
            </a:r>
            <a:endParaRPr lang="en-US" dirty="0">
              <a:solidFill>
                <a:schemeClr val="bg1"/>
              </a:solidFill>
            </a:endParaRPr>
          </a:p>
          <a:p>
            <a:endParaRPr lang="en-US" dirty="0">
              <a:solidFill>
                <a:schemeClr val="bg1"/>
              </a:solidFill>
            </a:endParaRPr>
          </a:p>
          <a:p>
            <a:r>
              <a:rPr lang="en-US" dirty="0">
                <a:solidFill>
                  <a:schemeClr val="bg1"/>
                </a:solidFill>
              </a:rPr>
              <a:t>The dark does not destroy the light; it defines it. It’s our fear of the dark that casts our joy </a:t>
            </a:r>
          </a:p>
          <a:p>
            <a:r>
              <a:rPr lang="en-US" dirty="0">
                <a:solidFill>
                  <a:schemeClr val="bg1"/>
                </a:solidFill>
              </a:rPr>
              <a:t>into the shadows. </a:t>
            </a:r>
          </a:p>
          <a:p>
            <a:endParaRPr lang="en-US" b="1" dirty="0">
              <a:solidFill>
                <a:schemeClr val="bg1"/>
              </a:solidFill>
            </a:endParaRPr>
          </a:p>
          <a:p>
            <a:r>
              <a:rPr lang="en-US" b="1" dirty="0">
                <a:solidFill>
                  <a:schemeClr val="bg1"/>
                </a:solidFill>
              </a:rPr>
              <a:t>If you trade your authenticity for safety, you may experience the following: anxiety, </a:t>
            </a:r>
          </a:p>
          <a:p>
            <a:r>
              <a:rPr lang="en-US" b="1" dirty="0">
                <a:solidFill>
                  <a:schemeClr val="bg1"/>
                </a:solidFill>
              </a:rPr>
              <a:t>depression, eating disorders, addiction, rage, blame, resentment, and inexplicable grief. </a:t>
            </a:r>
            <a:endParaRPr lang="en-US" dirty="0">
              <a:solidFill>
                <a:schemeClr val="bg1"/>
              </a:solidFill>
            </a:endParaRPr>
          </a:p>
        </p:txBody>
      </p:sp>
    </p:spTree>
    <p:extLst>
      <p:ext uri="{BB962C8B-B14F-4D97-AF65-F5344CB8AC3E}">
        <p14:creationId xmlns:p14="http://schemas.microsoft.com/office/powerpoint/2010/main" val="2210027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152334"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First Missionary Journey (Acts 13:1-14:28)</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942"/>
          <a:stretch/>
        </p:blipFill>
        <p:spPr>
          <a:xfrm>
            <a:off x="-1" y="3639367"/>
            <a:ext cx="5078027" cy="3218633"/>
          </a:xfrm>
          <a:prstGeom prst="rect">
            <a:avLst/>
          </a:prstGeom>
        </p:spPr>
      </p:pic>
      <p:sp>
        <p:nvSpPr>
          <p:cNvPr id="2" name="TextBox 1"/>
          <p:cNvSpPr txBox="1"/>
          <p:nvPr/>
        </p:nvSpPr>
        <p:spPr>
          <a:xfrm>
            <a:off x="230178" y="1264024"/>
            <a:ext cx="8689495" cy="2308324"/>
          </a:xfrm>
          <a:prstGeom prst="rect">
            <a:avLst/>
          </a:prstGeom>
          <a:noFill/>
        </p:spPr>
        <p:txBody>
          <a:bodyPr wrap="none" rtlCol="0">
            <a:spAutoFit/>
          </a:bodyPr>
          <a:lstStyle/>
          <a:p>
            <a:r>
              <a:rPr lang="en-US" dirty="0">
                <a:solidFill>
                  <a:schemeClr val="bg1"/>
                </a:solidFill>
              </a:rPr>
              <a:t>The Commission</a:t>
            </a:r>
          </a:p>
          <a:p>
            <a:r>
              <a:rPr lang="en-US" dirty="0">
                <a:solidFill>
                  <a:schemeClr val="bg1"/>
                </a:solidFill>
              </a:rPr>
              <a:t>	- On or around this time, Paul had an unusual experience that he writes about in </a:t>
            </a:r>
          </a:p>
          <a:p>
            <a:r>
              <a:rPr lang="en-US" dirty="0">
                <a:solidFill>
                  <a:schemeClr val="bg1"/>
                </a:solidFill>
              </a:rPr>
              <a:t>	2 Corinthians 12:2-10</a:t>
            </a:r>
          </a:p>
          <a:p>
            <a:r>
              <a:rPr lang="en-US" dirty="0">
                <a:solidFill>
                  <a:schemeClr val="bg1"/>
                </a:solidFill>
              </a:rPr>
              <a:t>	- He describes that 12 years earlier (around 42 or 43 AD), he was caught up to </a:t>
            </a:r>
          </a:p>
          <a:p>
            <a:r>
              <a:rPr lang="en-US" dirty="0">
                <a:solidFill>
                  <a:schemeClr val="bg1"/>
                </a:solidFill>
              </a:rPr>
              <a:t>	heaven </a:t>
            </a:r>
          </a:p>
          <a:p>
            <a:r>
              <a:rPr lang="en-US" dirty="0">
                <a:solidFill>
                  <a:schemeClr val="bg1"/>
                </a:solidFill>
              </a:rPr>
              <a:t>	- He was then given a thorn in the flesh </a:t>
            </a:r>
          </a:p>
          <a:p>
            <a:r>
              <a:rPr lang="en-US" dirty="0">
                <a:solidFill>
                  <a:schemeClr val="bg1"/>
                </a:solidFill>
              </a:rPr>
              <a:t>	- This would have happened either just before or during his call to evangelize</a:t>
            </a:r>
          </a:p>
          <a:p>
            <a:r>
              <a:rPr lang="en-US" dirty="0">
                <a:solidFill>
                  <a:schemeClr val="bg1"/>
                </a:solidFill>
              </a:rPr>
              <a:t>	- WHY all of this, now? How does the reaction of Saul and Herod differ?</a:t>
            </a:r>
          </a:p>
        </p:txBody>
      </p:sp>
    </p:spTree>
    <p:extLst>
      <p:ext uri="{BB962C8B-B14F-4D97-AF65-F5344CB8AC3E}">
        <p14:creationId xmlns:p14="http://schemas.microsoft.com/office/powerpoint/2010/main" val="13919361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152334"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First Missionary Journey (Acts 13:1-14:28)</a:t>
            </a:r>
          </a:p>
        </p:txBody>
      </p:sp>
      <p:sp>
        <p:nvSpPr>
          <p:cNvPr id="2" name="TextBox 1"/>
          <p:cNvSpPr txBox="1"/>
          <p:nvPr/>
        </p:nvSpPr>
        <p:spPr>
          <a:xfrm>
            <a:off x="230178" y="1136008"/>
            <a:ext cx="8837612" cy="2585323"/>
          </a:xfrm>
          <a:prstGeom prst="rect">
            <a:avLst/>
          </a:prstGeom>
          <a:noFill/>
        </p:spPr>
        <p:txBody>
          <a:bodyPr wrap="none" rtlCol="0">
            <a:spAutoFit/>
          </a:bodyPr>
          <a:lstStyle/>
          <a:p>
            <a:r>
              <a:rPr lang="en-US" dirty="0">
                <a:solidFill>
                  <a:schemeClr val="bg1"/>
                </a:solidFill>
              </a:rPr>
              <a:t>- Note the wide range of leaders at Antioch</a:t>
            </a:r>
          </a:p>
          <a:p>
            <a:r>
              <a:rPr lang="en-US" dirty="0">
                <a:solidFill>
                  <a:schemeClr val="bg1"/>
                </a:solidFill>
              </a:rPr>
              <a:t>	</a:t>
            </a:r>
            <a:r>
              <a:rPr lang="en-US" dirty="0">
                <a:solidFill>
                  <a:srgbClr val="FF0000"/>
                </a:solidFill>
              </a:rPr>
              <a:t>Barnabas</a:t>
            </a:r>
            <a:r>
              <a:rPr lang="en-US" dirty="0">
                <a:solidFill>
                  <a:schemeClr val="bg1"/>
                </a:solidFill>
              </a:rPr>
              <a:t> ... full of compassion and encouragement ( a people person), also a </a:t>
            </a:r>
          </a:p>
          <a:p>
            <a:r>
              <a:rPr lang="en-US" dirty="0">
                <a:solidFill>
                  <a:schemeClr val="bg1"/>
                </a:solidFill>
              </a:rPr>
              <a:t>	Levite from Cyprus (Acts 4:36)</a:t>
            </a:r>
          </a:p>
          <a:p>
            <a:r>
              <a:rPr lang="en-US" dirty="0">
                <a:solidFill>
                  <a:schemeClr val="bg1"/>
                </a:solidFill>
              </a:rPr>
              <a:t>	</a:t>
            </a:r>
            <a:r>
              <a:rPr lang="en-US" dirty="0">
                <a:solidFill>
                  <a:srgbClr val="FF0000"/>
                </a:solidFill>
              </a:rPr>
              <a:t>Simeon called Niger </a:t>
            </a:r>
            <a:r>
              <a:rPr lang="en-US" dirty="0">
                <a:solidFill>
                  <a:schemeClr val="bg1"/>
                </a:solidFill>
              </a:rPr>
              <a:t>(black) ... of dissimilar ethnic origin (possibly Simon of Cyrene)</a:t>
            </a:r>
          </a:p>
          <a:p>
            <a:r>
              <a:rPr lang="en-US" dirty="0">
                <a:solidFill>
                  <a:schemeClr val="bg1"/>
                </a:solidFill>
              </a:rPr>
              <a:t>	</a:t>
            </a:r>
            <a:r>
              <a:rPr lang="en-US" dirty="0">
                <a:solidFill>
                  <a:srgbClr val="FF0000"/>
                </a:solidFill>
              </a:rPr>
              <a:t>Lucius</a:t>
            </a:r>
            <a:r>
              <a:rPr lang="en-US" dirty="0">
                <a:solidFill>
                  <a:schemeClr val="bg1"/>
                </a:solidFill>
              </a:rPr>
              <a:t> ... from North Africa</a:t>
            </a:r>
          </a:p>
          <a:p>
            <a:r>
              <a:rPr lang="en-US" dirty="0">
                <a:solidFill>
                  <a:schemeClr val="bg1"/>
                </a:solidFill>
              </a:rPr>
              <a:t>	</a:t>
            </a:r>
            <a:r>
              <a:rPr lang="en-US" dirty="0">
                <a:solidFill>
                  <a:srgbClr val="FF0000"/>
                </a:solidFill>
              </a:rPr>
              <a:t>Manaen</a:t>
            </a:r>
            <a:r>
              <a:rPr lang="en-US" dirty="0">
                <a:solidFill>
                  <a:schemeClr val="bg1"/>
                </a:solidFill>
              </a:rPr>
              <a:t> ...rich and influential, well connected (this Herod [Antipas] was the one </a:t>
            </a:r>
          </a:p>
          <a:p>
            <a:r>
              <a:rPr lang="en-US" dirty="0">
                <a:solidFill>
                  <a:schemeClr val="bg1"/>
                </a:solidFill>
              </a:rPr>
              <a:t>	who put John the Baptist to death ... see also Luke 8:3 for Joanna)</a:t>
            </a:r>
          </a:p>
          <a:p>
            <a:r>
              <a:rPr lang="en-US" dirty="0">
                <a:solidFill>
                  <a:schemeClr val="bg1"/>
                </a:solidFill>
              </a:rPr>
              <a:t>		- Ironic … two friends … one beheads and one heads up … </a:t>
            </a:r>
          </a:p>
          <a:p>
            <a:r>
              <a:rPr lang="en-US" dirty="0">
                <a:solidFill>
                  <a:schemeClr val="bg1"/>
                </a:solidFill>
              </a:rPr>
              <a:t>	</a:t>
            </a:r>
            <a:r>
              <a:rPr lang="en-US" dirty="0">
                <a:solidFill>
                  <a:srgbClr val="FF0000"/>
                </a:solidFill>
              </a:rPr>
              <a:t>Saul</a:t>
            </a:r>
            <a:r>
              <a:rPr lang="en-US" dirty="0">
                <a:solidFill>
                  <a:schemeClr val="bg1"/>
                </a:solidFill>
              </a:rPr>
              <a:t> ... highly trained and intelligent</a:t>
            </a:r>
          </a:p>
        </p:txBody>
      </p:sp>
      <p:sp>
        <p:nvSpPr>
          <p:cNvPr id="5" name="TextBox 4"/>
          <p:cNvSpPr txBox="1"/>
          <p:nvPr/>
        </p:nvSpPr>
        <p:spPr>
          <a:xfrm>
            <a:off x="3579428" y="3707017"/>
            <a:ext cx="5093574" cy="923330"/>
          </a:xfrm>
          <a:prstGeom prst="rect">
            <a:avLst/>
          </a:prstGeom>
          <a:noFill/>
        </p:spPr>
        <p:txBody>
          <a:bodyPr wrap="none" rtlCol="0">
            <a:spAutoFit/>
          </a:bodyPr>
          <a:lstStyle/>
          <a:p>
            <a:r>
              <a:rPr lang="en-US" dirty="0">
                <a:solidFill>
                  <a:schemeClr val="bg1"/>
                </a:solidFill>
              </a:rPr>
              <a:t>“we will probably have to pay a price for devoting </a:t>
            </a:r>
          </a:p>
          <a:p>
            <a:r>
              <a:rPr lang="en-US" dirty="0">
                <a:solidFill>
                  <a:schemeClr val="bg1"/>
                </a:solidFill>
              </a:rPr>
              <a:t>our lives to building the kingdom of God. Jesus did.” </a:t>
            </a:r>
            <a:br>
              <a:rPr lang="en-US" dirty="0">
                <a:solidFill>
                  <a:schemeClr val="bg1"/>
                </a:solidFill>
              </a:rPr>
            </a:br>
            <a:r>
              <a:rPr lang="en-US" dirty="0">
                <a:solidFill>
                  <a:schemeClr val="bg1"/>
                </a:solidFill>
              </a:rPr>
              <a:t>― </a:t>
            </a:r>
            <a:r>
              <a:rPr lang="en-US" dirty="0">
                <a:solidFill>
                  <a:schemeClr val="bg1"/>
                </a:solidFill>
                <a:hlinkClick r:id="rId3"/>
              </a:rPr>
              <a:t>Bill Hybels</a:t>
            </a:r>
            <a:r>
              <a:rPr lang="en-US" dirty="0">
                <a:solidFill>
                  <a:schemeClr val="bg1"/>
                </a:solidFill>
              </a:rPr>
              <a:t>, </a:t>
            </a:r>
            <a:r>
              <a:rPr lang="en-US" dirty="0">
                <a:solidFill>
                  <a:schemeClr val="bg1"/>
                </a:solidFill>
                <a:hlinkClick r:id="rId4"/>
              </a:rPr>
              <a:t>Courageous Leadership</a:t>
            </a:r>
            <a:r>
              <a:rPr lang="en-US" dirty="0">
                <a:solidFill>
                  <a:schemeClr val="bg1"/>
                </a:solidFill>
              </a:rPr>
              <a:t> </a:t>
            </a:r>
          </a:p>
        </p:txBody>
      </p:sp>
      <p:sp>
        <p:nvSpPr>
          <p:cNvPr id="6" name="TextBox 5"/>
          <p:cNvSpPr txBox="1"/>
          <p:nvPr/>
        </p:nvSpPr>
        <p:spPr>
          <a:xfrm>
            <a:off x="3579428" y="5020236"/>
            <a:ext cx="5348772" cy="1477328"/>
          </a:xfrm>
          <a:prstGeom prst="rect">
            <a:avLst/>
          </a:prstGeom>
          <a:noFill/>
        </p:spPr>
        <p:txBody>
          <a:bodyPr wrap="none" rtlCol="0">
            <a:spAutoFit/>
          </a:bodyPr>
          <a:lstStyle/>
          <a:p>
            <a:r>
              <a:rPr lang="en-US" dirty="0">
                <a:solidFill>
                  <a:schemeClr val="bg1"/>
                </a:solidFill>
              </a:rPr>
              <a:t>“You're a leader. It's your job to keep your passion hot. </a:t>
            </a:r>
          </a:p>
          <a:p>
            <a:r>
              <a:rPr lang="en-US" dirty="0">
                <a:solidFill>
                  <a:schemeClr val="bg1"/>
                </a:solidFill>
              </a:rPr>
              <a:t>Do whatever you have to do, read whatever you have </a:t>
            </a:r>
          </a:p>
          <a:p>
            <a:r>
              <a:rPr lang="en-US" dirty="0">
                <a:solidFill>
                  <a:schemeClr val="bg1"/>
                </a:solidFill>
              </a:rPr>
              <a:t>to read, go wherever you have to go to stay fired up. </a:t>
            </a:r>
          </a:p>
          <a:p>
            <a:r>
              <a:rPr lang="en-US" dirty="0">
                <a:solidFill>
                  <a:schemeClr val="bg1"/>
                </a:solidFill>
              </a:rPr>
              <a:t>And don't apologize to anybody. ” </a:t>
            </a:r>
            <a:br>
              <a:rPr lang="en-US" dirty="0">
                <a:solidFill>
                  <a:schemeClr val="bg1"/>
                </a:solidFill>
              </a:rPr>
            </a:br>
            <a:r>
              <a:rPr lang="en-US" dirty="0">
                <a:solidFill>
                  <a:schemeClr val="bg1"/>
                </a:solidFill>
              </a:rPr>
              <a:t>― </a:t>
            </a:r>
            <a:r>
              <a:rPr lang="en-US" dirty="0">
                <a:solidFill>
                  <a:schemeClr val="bg1"/>
                </a:solidFill>
                <a:hlinkClick r:id="rId3"/>
              </a:rPr>
              <a:t>Bill Hybels</a:t>
            </a:r>
            <a:r>
              <a:rPr lang="en-US" dirty="0">
                <a:solidFill>
                  <a:schemeClr val="bg1"/>
                </a:solidFill>
              </a:rPr>
              <a:t>, </a:t>
            </a:r>
            <a:r>
              <a:rPr lang="en-US" dirty="0">
                <a:solidFill>
                  <a:schemeClr val="bg1"/>
                </a:solidFill>
                <a:hlinkClick r:id="rId4"/>
              </a:rPr>
              <a:t>Courageous Leadership</a:t>
            </a:r>
            <a:r>
              <a:rPr lang="en-US" dirty="0">
                <a:solidFill>
                  <a:schemeClr val="bg1"/>
                </a:solidFill>
              </a:rPr>
              <a:t> </a:t>
            </a:r>
          </a:p>
        </p:txBody>
      </p:sp>
    </p:spTree>
    <p:extLst>
      <p:ext uri="{BB962C8B-B14F-4D97-AF65-F5344CB8AC3E}">
        <p14:creationId xmlns:p14="http://schemas.microsoft.com/office/powerpoint/2010/main" val="226575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152334"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First Missionary Journey (Acts 13:1-14:28)</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942"/>
          <a:stretch/>
        </p:blipFill>
        <p:spPr>
          <a:xfrm>
            <a:off x="0" y="1062209"/>
            <a:ext cx="9144000" cy="5795791"/>
          </a:xfrm>
          <a:prstGeom prst="rect">
            <a:avLst/>
          </a:prstGeom>
        </p:spPr>
      </p:pic>
    </p:spTree>
    <p:extLst>
      <p:ext uri="{BB962C8B-B14F-4D97-AF65-F5344CB8AC3E}">
        <p14:creationId xmlns:p14="http://schemas.microsoft.com/office/powerpoint/2010/main" val="2428223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152334"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First Missionary Journey (Acts 13:1-14:28)</a:t>
            </a:r>
          </a:p>
        </p:txBody>
      </p:sp>
      <p:sp>
        <p:nvSpPr>
          <p:cNvPr id="2" name="TextBox 1"/>
          <p:cNvSpPr txBox="1"/>
          <p:nvPr/>
        </p:nvSpPr>
        <p:spPr>
          <a:xfrm>
            <a:off x="600574" y="971218"/>
            <a:ext cx="7543347" cy="2862322"/>
          </a:xfrm>
          <a:prstGeom prst="rect">
            <a:avLst/>
          </a:prstGeom>
          <a:noFill/>
        </p:spPr>
        <p:txBody>
          <a:bodyPr wrap="none" rtlCol="0">
            <a:spAutoFit/>
          </a:bodyPr>
          <a:lstStyle/>
          <a:p>
            <a:r>
              <a:rPr lang="en-US" dirty="0">
                <a:solidFill>
                  <a:schemeClr val="bg1"/>
                </a:solidFill>
              </a:rPr>
              <a:t>Some Questions About This Passage:</a:t>
            </a:r>
          </a:p>
          <a:p>
            <a:r>
              <a:rPr lang="en-US" dirty="0">
                <a:solidFill>
                  <a:schemeClr val="bg1"/>
                </a:solidFill>
              </a:rPr>
              <a:t>	1) How do you think that the Spirit revealed it to the church?</a:t>
            </a:r>
          </a:p>
          <a:p>
            <a:r>
              <a:rPr lang="en-US" dirty="0">
                <a:solidFill>
                  <a:schemeClr val="bg1"/>
                </a:solidFill>
              </a:rPr>
              <a:t>	2) What was the purpose of prayer and fasting?</a:t>
            </a:r>
          </a:p>
          <a:p>
            <a:r>
              <a:rPr lang="en-US" dirty="0">
                <a:solidFill>
                  <a:schemeClr val="bg1"/>
                </a:solidFill>
              </a:rPr>
              <a:t>	3) Why did they fast and pray AGAIN after the call?</a:t>
            </a:r>
          </a:p>
          <a:p>
            <a:r>
              <a:rPr lang="en-US" dirty="0">
                <a:solidFill>
                  <a:schemeClr val="bg1"/>
                </a:solidFill>
              </a:rPr>
              <a:t>	4) Why did they lay hands on these two?</a:t>
            </a:r>
          </a:p>
          <a:p>
            <a:r>
              <a:rPr lang="en-US" dirty="0">
                <a:solidFill>
                  <a:schemeClr val="bg1"/>
                </a:solidFill>
              </a:rPr>
              <a:t>	5) Does it bother you that they went without clear directions </a:t>
            </a:r>
          </a:p>
          <a:p>
            <a:r>
              <a:rPr lang="en-US" dirty="0">
                <a:solidFill>
                  <a:schemeClr val="bg1"/>
                </a:solidFill>
              </a:rPr>
              <a:t>                     (not unlike Abraham)?</a:t>
            </a:r>
          </a:p>
          <a:p>
            <a:r>
              <a:rPr lang="en-US" dirty="0">
                <a:solidFill>
                  <a:schemeClr val="bg1"/>
                </a:solidFill>
              </a:rPr>
              <a:t>	6) Is there a healthy balance with the Spirit direction individuals and </a:t>
            </a:r>
          </a:p>
          <a:p>
            <a:r>
              <a:rPr lang="en-US" dirty="0">
                <a:solidFill>
                  <a:schemeClr val="bg1"/>
                </a:solidFill>
              </a:rPr>
              <a:t>	     the church together?</a:t>
            </a:r>
          </a:p>
          <a:p>
            <a:endParaRPr lang="en-US" dirty="0"/>
          </a:p>
        </p:txBody>
      </p:sp>
      <p:pic>
        <p:nvPicPr>
          <p:cNvPr id="5" name="Picture 4"/>
          <p:cNvPicPr>
            <a:picLocks noChangeAspect="1"/>
          </p:cNvPicPr>
          <p:nvPr/>
        </p:nvPicPr>
        <p:blipFill>
          <a:blip r:embed="rId3"/>
          <a:stretch>
            <a:fillRect/>
          </a:stretch>
        </p:blipFill>
        <p:spPr>
          <a:xfrm>
            <a:off x="0" y="3630706"/>
            <a:ext cx="9144000" cy="3227294"/>
          </a:xfrm>
          <a:prstGeom prst="rect">
            <a:avLst/>
          </a:prstGeom>
        </p:spPr>
      </p:pic>
    </p:spTree>
    <p:extLst>
      <p:ext uri="{BB962C8B-B14F-4D97-AF65-F5344CB8AC3E}">
        <p14:creationId xmlns:p14="http://schemas.microsoft.com/office/powerpoint/2010/main" val="39800401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106532" y="559294"/>
            <a:ext cx="8745664" cy="2616101"/>
          </a:xfrm>
          <a:prstGeom prst="rect">
            <a:avLst/>
          </a:prstGeom>
          <a:noFill/>
        </p:spPr>
        <p:txBody>
          <a:bodyPr wrap="none" rtlCol="0">
            <a:spAutoFit/>
          </a:bodyPr>
          <a:lstStyle/>
          <a:p>
            <a:r>
              <a:rPr lang="en-US" b="1" i="1" u="sng" dirty="0">
                <a:solidFill>
                  <a:schemeClr val="bg1"/>
                </a:solidFill>
              </a:rPr>
              <a:t>God's response to our questions …</a:t>
            </a:r>
          </a:p>
          <a:p>
            <a:endParaRPr lang="en-US" dirty="0">
              <a:solidFill>
                <a:schemeClr val="bg1"/>
              </a:solidFill>
            </a:endParaRPr>
          </a:p>
          <a:p>
            <a:r>
              <a:rPr lang="en-US" dirty="0">
                <a:solidFill>
                  <a:schemeClr val="bg1"/>
                </a:solidFill>
              </a:rPr>
              <a:t>Mark 10:35-40, 46-52</a:t>
            </a:r>
          </a:p>
          <a:p>
            <a:endParaRPr lang="en-US" dirty="0">
              <a:solidFill>
                <a:schemeClr val="bg1"/>
              </a:solidFill>
            </a:endParaRPr>
          </a:p>
          <a:p>
            <a:endParaRPr lang="en-US" dirty="0">
              <a:solidFill>
                <a:schemeClr val="bg1"/>
              </a:solidFill>
            </a:endParaRPr>
          </a:p>
          <a:p>
            <a:r>
              <a:rPr lang="en-US" sz="2400" dirty="0">
                <a:solidFill>
                  <a:srgbClr val="92D050"/>
                </a:solidFill>
              </a:rPr>
              <a:t>Our questions reveal much about our current condition of the heart</a:t>
            </a:r>
            <a:r>
              <a:rPr lang="en-US" dirty="0">
                <a:solidFill>
                  <a:schemeClr val="bg1"/>
                </a:solidFill>
              </a:rPr>
              <a:t>. </a:t>
            </a:r>
          </a:p>
          <a:p>
            <a:endParaRPr lang="en-US" dirty="0">
              <a:solidFill>
                <a:schemeClr val="bg1"/>
              </a:solidFill>
            </a:endParaRPr>
          </a:p>
          <a:p>
            <a:r>
              <a:rPr lang="en-US" sz="3200" dirty="0">
                <a:solidFill>
                  <a:srgbClr val="FF0000"/>
                </a:solidFill>
              </a:rPr>
              <a:t>Christ always draws truth out …. with questions.   </a:t>
            </a:r>
          </a:p>
        </p:txBody>
      </p:sp>
      <p:pic>
        <p:nvPicPr>
          <p:cNvPr id="5" name="Picture 4"/>
          <p:cNvPicPr>
            <a:picLocks noChangeAspect="1"/>
          </p:cNvPicPr>
          <p:nvPr/>
        </p:nvPicPr>
        <p:blipFill>
          <a:blip r:embed="rId3"/>
          <a:stretch>
            <a:fillRect/>
          </a:stretch>
        </p:blipFill>
        <p:spPr>
          <a:xfrm>
            <a:off x="4199138" y="3250551"/>
            <a:ext cx="4740676" cy="3518259"/>
          </a:xfrm>
          <a:prstGeom prst="rect">
            <a:avLst/>
          </a:prstGeom>
        </p:spPr>
      </p:pic>
    </p:spTree>
    <p:extLst>
      <p:ext uri="{BB962C8B-B14F-4D97-AF65-F5344CB8AC3E}">
        <p14:creationId xmlns:p14="http://schemas.microsoft.com/office/powerpoint/2010/main" val="3328703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230178" y="313046"/>
            <a:ext cx="6152334"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First Missionary Journey (Acts 13:1-14:28)</a:t>
            </a:r>
          </a:p>
        </p:txBody>
      </p:sp>
      <p:sp>
        <p:nvSpPr>
          <p:cNvPr id="2" name="TextBox 1"/>
          <p:cNvSpPr txBox="1"/>
          <p:nvPr/>
        </p:nvSpPr>
        <p:spPr>
          <a:xfrm>
            <a:off x="417251" y="976544"/>
            <a:ext cx="7788222" cy="2862322"/>
          </a:xfrm>
          <a:prstGeom prst="rect">
            <a:avLst/>
          </a:prstGeom>
          <a:noFill/>
        </p:spPr>
        <p:txBody>
          <a:bodyPr wrap="none" rtlCol="0">
            <a:spAutoFit/>
          </a:bodyPr>
          <a:lstStyle/>
          <a:p>
            <a:r>
              <a:rPr lang="en-US" dirty="0">
                <a:solidFill>
                  <a:schemeClr val="bg1"/>
                </a:solidFill>
              </a:rPr>
              <a:t>In Cyprus</a:t>
            </a:r>
          </a:p>
          <a:p>
            <a:endParaRPr lang="en-US" dirty="0">
              <a:solidFill>
                <a:schemeClr val="bg1"/>
              </a:solidFill>
            </a:endParaRPr>
          </a:p>
          <a:p>
            <a:r>
              <a:rPr lang="en-US" dirty="0">
                <a:solidFill>
                  <a:schemeClr val="bg1"/>
                </a:solidFill>
              </a:rPr>
              <a:t>- Why here? Perhaps because Barnabas was from this island?</a:t>
            </a:r>
          </a:p>
          <a:p>
            <a:r>
              <a:rPr lang="en-US" dirty="0">
                <a:solidFill>
                  <a:schemeClr val="bg1"/>
                </a:solidFill>
              </a:rPr>
              <a:t>- Why was John Mark such a valuable asset? Was he an eye witness to Jesus?</a:t>
            </a:r>
          </a:p>
          <a:p>
            <a:r>
              <a:rPr lang="en-US" dirty="0">
                <a:solidFill>
                  <a:schemeClr val="bg1"/>
                </a:solidFill>
              </a:rPr>
              <a:t>- Was Paul in the right to use such strong language describing </a:t>
            </a:r>
            <a:r>
              <a:rPr lang="en-US" dirty="0" err="1">
                <a:solidFill>
                  <a:schemeClr val="bg1"/>
                </a:solidFill>
              </a:rPr>
              <a:t>Elymas</a:t>
            </a:r>
            <a:r>
              <a:rPr lang="en-US" dirty="0">
                <a:solidFill>
                  <a:schemeClr val="bg1"/>
                </a:solidFill>
              </a:rPr>
              <a:t>?</a:t>
            </a:r>
          </a:p>
          <a:p>
            <a:endParaRPr lang="en-US" dirty="0">
              <a:solidFill>
                <a:schemeClr val="bg1"/>
              </a:solidFill>
            </a:endParaRPr>
          </a:p>
          <a:p>
            <a:r>
              <a:rPr lang="en-US" dirty="0">
                <a:solidFill>
                  <a:schemeClr val="bg1"/>
                </a:solidFill>
              </a:rPr>
              <a:t>- Leaders are often admired from a distance. This is likely true of Paul. </a:t>
            </a:r>
          </a:p>
          <a:p>
            <a:r>
              <a:rPr lang="en-US" dirty="0">
                <a:solidFill>
                  <a:schemeClr val="bg1"/>
                </a:solidFill>
              </a:rPr>
              <a:t>Note in 2Timothy 4:16, all had abandoned him. When you serve, it may be alone,</a:t>
            </a:r>
          </a:p>
          <a:p>
            <a:r>
              <a:rPr lang="en-US" dirty="0">
                <a:solidFill>
                  <a:schemeClr val="bg1"/>
                </a:solidFill>
              </a:rPr>
              <a:t>but today Paul is recognized as one of the great leaders of the world. </a:t>
            </a:r>
          </a:p>
          <a:p>
            <a:endParaRPr lang="en-US" dirty="0">
              <a:solidFill>
                <a:schemeClr val="bg1"/>
              </a:solidFill>
            </a:endParaRPr>
          </a:p>
        </p:txBody>
      </p:sp>
      <p:pic>
        <p:nvPicPr>
          <p:cNvPr id="3" name="Picture 2"/>
          <p:cNvPicPr>
            <a:picLocks noChangeAspect="1"/>
          </p:cNvPicPr>
          <p:nvPr/>
        </p:nvPicPr>
        <p:blipFill>
          <a:blip r:embed="rId3"/>
          <a:stretch>
            <a:fillRect/>
          </a:stretch>
        </p:blipFill>
        <p:spPr>
          <a:xfrm>
            <a:off x="0" y="3565877"/>
            <a:ext cx="4101483" cy="3292124"/>
          </a:xfrm>
          <a:prstGeom prst="rect">
            <a:avLst/>
          </a:prstGeom>
        </p:spPr>
      </p:pic>
      <p:pic>
        <p:nvPicPr>
          <p:cNvPr id="7" name="Picture 6"/>
          <p:cNvPicPr>
            <a:picLocks noChangeAspect="1"/>
          </p:cNvPicPr>
          <p:nvPr/>
        </p:nvPicPr>
        <p:blipFill>
          <a:blip r:embed="rId4"/>
          <a:stretch>
            <a:fillRect/>
          </a:stretch>
        </p:blipFill>
        <p:spPr>
          <a:xfrm>
            <a:off x="4158881" y="4040699"/>
            <a:ext cx="4985119" cy="2339171"/>
          </a:xfrm>
          <a:prstGeom prst="rect">
            <a:avLst/>
          </a:prstGeom>
        </p:spPr>
      </p:pic>
    </p:spTree>
    <p:extLst>
      <p:ext uri="{BB962C8B-B14F-4D97-AF65-F5344CB8AC3E}">
        <p14:creationId xmlns:p14="http://schemas.microsoft.com/office/powerpoint/2010/main" val="333409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78577"/>
            <a:ext cx="6134470" cy="4079423"/>
          </a:xfrm>
          <a:prstGeom prst="rect">
            <a:avLst/>
          </a:prstGeom>
        </p:spPr>
      </p:pic>
      <p:sp>
        <p:nvSpPr>
          <p:cNvPr id="3" name="TextBox 2"/>
          <p:cNvSpPr txBox="1"/>
          <p:nvPr/>
        </p:nvSpPr>
        <p:spPr>
          <a:xfrm>
            <a:off x="230178" y="313046"/>
            <a:ext cx="6152334"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First Missionary Journey (Acts 13:1-14:28)</a:t>
            </a:r>
          </a:p>
        </p:txBody>
      </p:sp>
      <p:sp>
        <p:nvSpPr>
          <p:cNvPr id="4" name="TextBox 3"/>
          <p:cNvSpPr txBox="1"/>
          <p:nvPr/>
        </p:nvSpPr>
        <p:spPr>
          <a:xfrm>
            <a:off x="230178" y="1176479"/>
            <a:ext cx="8211287" cy="1200329"/>
          </a:xfrm>
          <a:prstGeom prst="rect">
            <a:avLst/>
          </a:prstGeom>
          <a:noFill/>
        </p:spPr>
        <p:txBody>
          <a:bodyPr wrap="none" rtlCol="0">
            <a:spAutoFit/>
          </a:bodyPr>
          <a:lstStyle/>
          <a:p>
            <a:r>
              <a:rPr lang="en-US" sz="3600" dirty="0">
                <a:solidFill>
                  <a:schemeClr val="bg1"/>
                </a:solidFill>
              </a:rPr>
              <a:t>Paul too was blind for a season</a:t>
            </a:r>
          </a:p>
          <a:p>
            <a:r>
              <a:rPr lang="en-US" sz="3600" dirty="0">
                <a:solidFill>
                  <a:schemeClr val="bg1"/>
                </a:solidFill>
              </a:rPr>
              <a:t>- would it have the same effect on </a:t>
            </a:r>
            <a:r>
              <a:rPr lang="en-US" sz="3600" dirty="0" err="1">
                <a:solidFill>
                  <a:schemeClr val="bg1"/>
                </a:solidFill>
              </a:rPr>
              <a:t>Elymas</a:t>
            </a:r>
            <a:r>
              <a:rPr lang="en-US" sz="3600" dirty="0">
                <a:solidFill>
                  <a:schemeClr val="bg1"/>
                </a:solidFill>
              </a:rPr>
              <a:t>?</a:t>
            </a:r>
          </a:p>
        </p:txBody>
      </p:sp>
      <p:sp>
        <p:nvSpPr>
          <p:cNvPr id="5" name="TextBox 4"/>
          <p:cNvSpPr txBox="1"/>
          <p:nvPr/>
        </p:nvSpPr>
        <p:spPr>
          <a:xfrm>
            <a:off x="6702552" y="3987291"/>
            <a:ext cx="1609543" cy="830997"/>
          </a:xfrm>
          <a:prstGeom prst="rect">
            <a:avLst/>
          </a:prstGeom>
          <a:noFill/>
        </p:spPr>
        <p:txBody>
          <a:bodyPr wrap="none" rtlCol="0">
            <a:spAutoFit/>
          </a:bodyPr>
          <a:lstStyle/>
          <a:p>
            <a:r>
              <a:rPr lang="en-US" sz="4800" dirty="0">
                <a:solidFill>
                  <a:schemeClr val="bg1"/>
                </a:solidFill>
              </a:rPr>
              <a:t>Why?</a:t>
            </a:r>
          </a:p>
        </p:txBody>
      </p:sp>
    </p:spTree>
    <p:extLst>
      <p:ext uri="{BB962C8B-B14F-4D97-AF65-F5344CB8AC3E}">
        <p14:creationId xmlns:p14="http://schemas.microsoft.com/office/powerpoint/2010/main" val="3085823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98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2862322"/>
          </a:xfrm>
          <a:prstGeom prst="rect">
            <a:avLst/>
          </a:prstGeom>
        </p:spPr>
        <p:txBody>
          <a:bodyPr wrap="square">
            <a:spAutoFit/>
          </a:bodyPr>
          <a:lstStyle/>
          <a:p>
            <a:r>
              <a:rPr lang="en-US" dirty="0">
                <a:solidFill>
                  <a:schemeClr val="bg1"/>
                </a:solidFill>
              </a:rPr>
              <a:t>ACTS 20 - 28		PAUL’S JOURNEY TO ROME</a:t>
            </a:r>
          </a:p>
          <a:p>
            <a:r>
              <a:rPr lang="en-US" dirty="0">
                <a:solidFill>
                  <a:schemeClr val="bg1"/>
                </a:solidFill>
              </a:rPr>
              <a:t>				20: 1-16	Paul sets out for Jerusalem</a:t>
            </a:r>
          </a:p>
          <a:p>
            <a:r>
              <a:rPr lang="en-US" dirty="0">
                <a:solidFill>
                  <a:schemeClr val="bg1"/>
                </a:solidFill>
              </a:rPr>
              <a:t>				20:17 - 21:14	Paul with the Ephesian Elders</a:t>
            </a:r>
          </a:p>
          <a:p>
            <a:r>
              <a:rPr lang="en-US" dirty="0">
                <a:solidFill>
                  <a:schemeClr val="bg1"/>
                </a:solidFill>
              </a:rPr>
              <a:t>				21:15 - 23:35	Paul is arrested in Jerusalem</a:t>
            </a:r>
          </a:p>
          <a:p>
            <a:r>
              <a:rPr lang="en-US" dirty="0">
                <a:solidFill>
                  <a:schemeClr val="bg1"/>
                </a:solidFill>
              </a:rPr>
              <a:t>				24		The defense before Felix</a:t>
            </a:r>
          </a:p>
          <a:p>
            <a:r>
              <a:rPr lang="en-US" dirty="0">
                <a:solidFill>
                  <a:schemeClr val="bg1"/>
                </a:solidFill>
              </a:rPr>
              <a:t>				25:1-12		The defense before Festus</a:t>
            </a:r>
          </a:p>
          <a:p>
            <a:r>
              <a:rPr lang="en-US" dirty="0">
                <a:solidFill>
                  <a:schemeClr val="bg1"/>
                </a:solidFill>
              </a:rPr>
              <a:t>				25:13 - 26:32	The defense before Agrippa </a:t>
            </a:r>
          </a:p>
          <a:p>
            <a:r>
              <a:rPr lang="en-US" dirty="0">
                <a:solidFill>
                  <a:schemeClr val="bg1"/>
                </a:solidFill>
              </a:rPr>
              <a:t> 				27, 28		Paul’s boat trip, shipwreck, </a:t>
            </a:r>
          </a:p>
          <a:p>
            <a:r>
              <a:rPr lang="en-US" dirty="0">
                <a:solidFill>
                  <a:schemeClr val="bg1"/>
                </a:solidFill>
              </a:rPr>
              <a:t>						arrival at Rome</a:t>
            </a:r>
          </a:p>
          <a:p>
            <a:r>
              <a:rPr lang="en-US" dirty="0">
                <a:solidFill>
                  <a:schemeClr val="bg1"/>
                </a:solidFill>
              </a:rPr>
              <a:t>						Further Study: Angelic realms</a:t>
            </a:r>
          </a:p>
        </p:txBody>
      </p:sp>
    </p:spTree>
    <p:extLst>
      <p:ext uri="{BB962C8B-B14F-4D97-AF65-F5344CB8AC3E}">
        <p14:creationId xmlns:p14="http://schemas.microsoft.com/office/powerpoint/2010/main" val="994331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Second Missionary Journey (Acts 15:36-18:22)</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862"/>
          <a:stretch/>
        </p:blipFill>
        <p:spPr>
          <a:xfrm>
            <a:off x="0" y="844958"/>
            <a:ext cx="8606118" cy="6013042"/>
          </a:xfrm>
          <a:prstGeom prst="rect">
            <a:avLst/>
          </a:prstGeom>
        </p:spPr>
      </p:pic>
    </p:spTree>
    <p:extLst>
      <p:ext uri="{BB962C8B-B14F-4D97-AF65-F5344CB8AC3E}">
        <p14:creationId xmlns:p14="http://schemas.microsoft.com/office/powerpoint/2010/main" val="41150143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18:23-21:16)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470"/>
          <a:stretch/>
        </p:blipFill>
        <p:spPr>
          <a:xfrm>
            <a:off x="0" y="877885"/>
            <a:ext cx="8839200" cy="5980115"/>
          </a:xfrm>
          <a:prstGeom prst="rect">
            <a:avLst/>
          </a:prstGeom>
        </p:spPr>
      </p:pic>
    </p:spTree>
    <p:extLst>
      <p:ext uri="{BB962C8B-B14F-4D97-AF65-F5344CB8AC3E}">
        <p14:creationId xmlns:p14="http://schemas.microsoft.com/office/powerpoint/2010/main" val="3942270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596881"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Roman Excursion (Acts 21:17-28:31)</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385"/>
          <a:stretch/>
        </p:blipFill>
        <p:spPr>
          <a:xfrm>
            <a:off x="0" y="833037"/>
            <a:ext cx="8794376" cy="6024964"/>
          </a:xfrm>
          <a:prstGeom prst="rect">
            <a:avLst/>
          </a:prstGeom>
        </p:spPr>
      </p:pic>
    </p:spTree>
    <p:extLst>
      <p:ext uri="{BB962C8B-B14F-4D97-AF65-F5344CB8AC3E}">
        <p14:creationId xmlns:p14="http://schemas.microsoft.com/office/powerpoint/2010/main" val="2751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9112"/>
            <a:ext cx="9143999" cy="7675620"/>
          </a:xfrm>
          <a:prstGeom prst="rect">
            <a:avLst/>
          </a:prstGeom>
        </p:spPr>
      </p:pic>
    </p:spTree>
    <p:extLst>
      <p:ext uri="{BB962C8B-B14F-4D97-AF65-F5344CB8AC3E}">
        <p14:creationId xmlns:p14="http://schemas.microsoft.com/office/powerpoint/2010/main" val="34879414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3156</TotalTime>
  <Words>6862</Words>
  <Application>Microsoft Office PowerPoint</Application>
  <PresentationFormat>On-screen Show (4:3)</PresentationFormat>
  <Paragraphs>732</Paragraphs>
  <Slides>82</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82</vt:i4>
      </vt:variant>
    </vt:vector>
  </HeadingPairs>
  <TitlesOfParts>
    <vt:vector size="88" baseType="lpstr">
      <vt:lpstr>Arial</vt:lpstr>
      <vt:lpstr>Calibri</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Williamson</dc:creator>
  <cp:lastModifiedBy>Bob Williamson</cp:lastModifiedBy>
  <cp:revision>212</cp:revision>
  <dcterms:created xsi:type="dcterms:W3CDTF">2017-02-25T19:57:17Z</dcterms:created>
  <dcterms:modified xsi:type="dcterms:W3CDTF">2023-05-09T01:33:34Z</dcterms:modified>
</cp:coreProperties>
</file>