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4"/>
  </p:notesMasterIdLst>
  <p:sldIdLst>
    <p:sldId id="256" r:id="rId2"/>
    <p:sldId id="259" r:id="rId3"/>
    <p:sldId id="260" r:id="rId4"/>
    <p:sldId id="257" r:id="rId5"/>
    <p:sldId id="261" r:id="rId6"/>
    <p:sldId id="263" r:id="rId7"/>
    <p:sldId id="262" r:id="rId8"/>
    <p:sldId id="258" r:id="rId9"/>
    <p:sldId id="264" r:id="rId10"/>
    <p:sldId id="265" r:id="rId11"/>
    <p:sldId id="266" r:id="rId12"/>
    <p:sldId id="267" r:id="rId13"/>
    <p:sldId id="268" r:id="rId14"/>
    <p:sldId id="269" r:id="rId15"/>
    <p:sldId id="270" r:id="rId16"/>
    <p:sldId id="271" r:id="rId17"/>
    <p:sldId id="272" r:id="rId18"/>
    <p:sldId id="273" r:id="rId19"/>
    <p:sldId id="274" r:id="rId20"/>
    <p:sldId id="284" r:id="rId21"/>
    <p:sldId id="285" r:id="rId22"/>
    <p:sldId id="286" r:id="rId23"/>
    <p:sldId id="287" r:id="rId24"/>
    <p:sldId id="275" r:id="rId25"/>
    <p:sldId id="277" r:id="rId26"/>
    <p:sldId id="276" r:id="rId27"/>
    <p:sldId id="278" r:id="rId28"/>
    <p:sldId id="288" r:id="rId29"/>
    <p:sldId id="279" r:id="rId30"/>
    <p:sldId id="280" r:id="rId31"/>
    <p:sldId id="281" r:id="rId32"/>
    <p:sldId id="289" r:id="rId33"/>
    <p:sldId id="290" r:id="rId34"/>
    <p:sldId id="292" r:id="rId35"/>
    <p:sldId id="291"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9" r:id="rId51"/>
    <p:sldId id="308" r:id="rId52"/>
    <p:sldId id="311" r:id="rId53"/>
    <p:sldId id="307" r:id="rId54"/>
    <p:sldId id="315" r:id="rId55"/>
    <p:sldId id="310" r:id="rId56"/>
    <p:sldId id="312" r:id="rId57"/>
    <p:sldId id="314" r:id="rId58"/>
    <p:sldId id="319" r:id="rId59"/>
    <p:sldId id="313" r:id="rId60"/>
    <p:sldId id="321" r:id="rId61"/>
    <p:sldId id="320" r:id="rId62"/>
    <p:sldId id="317" r:id="rId63"/>
    <p:sldId id="322" r:id="rId64"/>
    <p:sldId id="318" r:id="rId65"/>
    <p:sldId id="324" r:id="rId66"/>
    <p:sldId id="333" r:id="rId67"/>
    <p:sldId id="323" r:id="rId68"/>
    <p:sldId id="325" r:id="rId69"/>
    <p:sldId id="326" r:id="rId70"/>
    <p:sldId id="327" r:id="rId71"/>
    <p:sldId id="328" r:id="rId72"/>
    <p:sldId id="329" r:id="rId73"/>
    <p:sldId id="330" r:id="rId74"/>
    <p:sldId id="316" r:id="rId75"/>
    <p:sldId id="334" r:id="rId76"/>
    <p:sldId id="335" r:id="rId77"/>
    <p:sldId id="336" r:id="rId78"/>
    <p:sldId id="332" r:id="rId79"/>
    <p:sldId id="339" r:id="rId80"/>
    <p:sldId id="340" r:id="rId81"/>
    <p:sldId id="337" r:id="rId82"/>
    <p:sldId id="338" r:id="rId83"/>
    <p:sldId id="341" r:id="rId84"/>
    <p:sldId id="349" r:id="rId85"/>
    <p:sldId id="342" r:id="rId86"/>
    <p:sldId id="351" r:id="rId87"/>
    <p:sldId id="343" r:id="rId88"/>
    <p:sldId id="344" r:id="rId89"/>
    <p:sldId id="350" r:id="rId90"/>
    <p:sldId id="354" r:id="rId91"/>
    <p:sldId id="355" r:id="rId92"/>
    <p:sldId id="356" r:id="rId93"/>
    <p:sldId id="357" r:id="rId94"/>
    <p:sldId id="358" r:id="rId95"/>
    <p:sldId id="359" r:id="rId96"/>
    <p:sldId id="360" r:id="rId97"/>
    <p:sldId id="352" r:id="rId98"/>
    <p:sldId id="353" r:id="rId99"/>
    <p:sldId id="345" r:id="rId100"/>
    <p:sldId id="346" r:id="rId101"/>
    <p:sldId id="347" r:id="rId102"/>
    <p:sldId id="348"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76E"/>
    <a:srgbClr val="BE2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102" d="100"/>
          <a:sy n="102" d="100"/>
        </p:scale>
        <p:origin x="10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12004-F0A7-4D6E-BA60-57B6FFF18219}" type="datetimeFigureOut">
              <a:rPr lang="en-US" smtClean="0"/>
              <a:t>5/8/2023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62C78-7329-41F9-B1A7-D49C430E51C9}" type="slidenum">
              <a:rPr lang="en-US" smtClean="0"/>
              <a:t>‹#›</a:t>
            </a:fld>
            <a:endParaRPr lang="en-US"/>
          </a:p>
        </p:txBody>
      </p:sp>
    </p:spTree>
    <p:extLst>
      <p:ext uri="{BB962C8B-B14F-4D97-AF65-F5344CB8AC3E}">
        <p14:creationId xmlns:p14="http://schemas.microsoft.com/office/powerpoint/2010/main" val="3745285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62C78-7329-41F9-B1A7-D49C430E51C9}" type="slidenum">
              <a:rPr lang="en-US" smtClean="0"/>
              <a:t>65</a:t>
            </a:fld>
            <a:endParaRPr lang="en-US"/>
          </a:p>
        </p:txBody>
      </p:sp>
    </p:spTree>
    <p:extLst>
      <p:ext uri="{BB962C8B-B14F-4D97-AF65-F5344CB8AC3E}">
        <p14:creationId xmlns:p14="http://schemas.microsoft.com/office/powerpoint/2010/main" val="133841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790043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97566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1709153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520776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080975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996DEB-8711-483F-9A6B-D80848D032E1}"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99938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996DEB-8711-483F-9A6B-D80848D032E1}"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9882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996DEB-8711-483F-9A6B-D80848D032E1}"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65122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96DEB-8711-483F-9A6B-D80848D032E1}"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37562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996DEB-8711-483F-9A6B-D80848D032E1}"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195539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996DEB-8711-483F-9A6B-D80848D032E1}"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115730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96DEB-8711-483F-9A6B-D80848D032E1}" type="datetimeFigureOut">
              <a:rPr lang="en-US" smtClean="0"/>
              <a:t>5/8/2023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A45B1-9367-40C2-9F7B-614972E27892}" type="slidenum">
              <a:rPr lang="en-US" smtClean="0"/>
              <a:t>‹#›</a:t>
            </a:fld>
            <a:endParaRPr lang="en-US"/>
          </a:p>
        </p:txBody>
      </p:sp>
    </p:spTree>
    <p:extLst>
      <p:ext uri="{BB962C8B-B14F-4D97-AF65-F5344CB8AC3E}">
        <p14:creationId xmlns:p14="http://schemas.microsoft.com/office/powerpoint/2010/main" val="993862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1.jpg"/></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506896" y="885526"/>
            <a:ext cx="8547651" cy="5078313"/>
          </a:xfrm>
          <a:prstGeom prst="rect">
            <a:avLst/>
          </a:prstGeom>
        </p:spPr>
        <p:txBody>
          <a:bodyPr wrap="square">
            <a:spAutoFit/>
          </a:bodyPr>
          <a:lstStyle/>
          <a:p>
            <a:r>
              <a:rPr lang="en-US" dirty="0">
                <a:solidFill>
                  <a:schemeClr val="bg1"/>
                </a:solidFill>
              </a:rPr>
              <a:t>ACTS 1:1 - 8:1 	THE BIRTH OF THE CHURCH</a:t>
            </a:r>
          </a:p>
          <a:p>
            <a:r>
              <a:rPr lang="en-US" dirty="0">
                <a:solidFill>
                  <a:schemeClr val="bg1"/>
                </a:solidFill>
              </a:rPr>
              <a:t>			1:1 - 1:14		Introduction</a:t>
            </a:r>
          </a:p>
          <a:p>
            <a:r>
              <a:rPr lang="en-US" dirty="0">
                <a:solidFill>
                  <a:schemeClr val="bg1"/>
                </a:solidFill>
              </a:rPr>
              <a:t>			1:15 - 26		A new apostle is chosen</a:t>
            </a:r>
          </a:p>
          <a:p>
            <a:r>
              <a:rPr lang="en-US" dirty="0">
                <a:solidFill>
                  <a:schemeClr val="bg1"/>
                </a:solidFill>
              </a:rPr>
              <a:t>			2:1-13		The feast of Pentecost</a:t>
            </a:r>
          </a:p>
          <a:p>
            <a:r>
              <a:rPr lang="en-US" dirty="0">
                <a:solidFill>
                  <a:schemeClr val="bg1"/>
                </a:solidFill>
              </a:rPr>
              <a:t>			2:14-47		Peter’s first sermon</a:t>
            </a:r>
          </a:p>
          <a:p>
            <a:r>
              <a:rPr lang="en-US" dirty="0">
                <a:solidFill>
                  <a:schemeClr val="bg1"/>
                </a:solidFill>
              </a:rPr>
              <a:t>			3:1 - 4:31		Healing of a lame man</a:t>
            </a:r>
          </a:p>
          <a:p>
            <a:r>
              <a:rPr lang="en-US" dirty="0">
                <a:solidFill>
                  <a:schemeClr val="bg1"/>
                </a:solidFill>
              </a:rPr>
              <a:t>			4:32 - 5:11	Ananias and </a:t>
            </a:r>
            <a:r>
              <a:rPr lang="en-US" dirty="0" err="1">
                <a:solidFill>
                  <a:schemeClr val="bg1"/>
                </a:solidFill>
              </a:rPr>
              <a:t>Sapphira</a:t>
            </a:r>
            <a:endParaRPr lang="en-US" dirty="0">
              <a:solidFill>
                <a:schemeClr val="bg1"/>
              </a:solidFill>
            </a:endParaRPr>
          </a:p>
          <a:p>
            <a:r>
              <a:rPr lang="en-US" dirty="0">
                <a:solidFill>
                  <a:schemeClr val="bg1"/>
                </a:solidFill>
              </a:rPr>
              <a:t>			5:12-42		The Apostles before the council</a:t>
            </a:r>
          </a:p>
          <a:p>
            <a:r>
              <a:rPr lang="en-US" dirty="0">
                <a:solidFill>
                  <a:schemeClr val="bg1"/>
                </a:solidFill>
              </a:rPr>
              <a:t>			6		The first deacons appointed</a:t>
            </a:r>
          </a:p>
          <a:p>
            <a:r>
              <a:rPr lang="en-US" dirty="0">
                <a:solidFill>
                  <a:schemeClr val="bg1"/>
                </a:solidFill>
              </a:rPr>
              <a:t>			7:1 - 8:1	Stephen’s defense and stoning</a:t>
            </a:r>
          </a:p>
          <a:p>
            <a:endParaRPr lang="en-US" dirty="0">
              <a:solidFill>
                <a:schemeClr val="bg1"/>
              </a:solidFill>
            </a:endParaRPr>
          </a:p>
          <a:p>
            <a:r>
              <a:rPr lang="en-US" dirty="0">
                <a:solidFill>
                  <a:schemeClr val="bg1"/>
                </a:solidFill>
              </a:rPr>
              <a:t>ACTS 8:1 - 11:18		PERSECUTION : SPREADS TO JUDEA AND SAMARIA</a:t>
            </a:r>
          </a:p>
          <a:p>
            <a:r>
              <a:rPr lang="en-US" dirty="0">
                <a:solidFill>
                  <a:schemeClr val="bg1"/>
                </a:solidFill>
              </a:rPr>
              <a:t>			8:1 - 25		The Samaritans respond to the Gospel</a:t>
            </a:r>
          </a:p>
          <a:p>
            <a:r>
              <a:rPr lang="en-US" dirty="0">
                <a:solidFill>
                  <a:schemeClr val="bg1"/>
                </a:solidFill>
              </a:rPr>
              <a:t>			8:26-40		Philip and the Ethiopian Treasurer</a:t>
            </a:r>
          </a:p>
          <a:p>
            <a:r>
              <a:rPr lang="en-US" dirty="0">
                <a:solidFill>
                  <a:schemeClr val="bg1"/>
                </a:solidFill>
              </a:rPr>
              <a:t>			9:1-31		Saul is converted to Christianity</a:t>
            </a:r>
          </a:p>
          <a:p>
            <a:r>
              <a:rPr lang="en-US" dirty="0">
                <a:solidFill>
                  <a:schemeClr val="bg1"/>
                </a:solidFill>
              </a:rPr>
              <a:t>			9:32-43		Peter at </a:t>
            </a:r>
            <a:r>
              <a:rPr lang="en-US" dirty="0" err="1">
                <a:solidFill>
                  <a:schemeClr val="bg1"/>
                </a:solidFill>
              </a:rPr>
              <a:t>Lydda</a:t>
            </a:r>
            <a:r>
              <a:rPr lang="en-US" dirty="0">
                <a:solidFill>
                  <a:schemeClr val="bg1"/>
                </a:solidFill>
              </a:rPr>
              <a:t> and Joppa</a:t>
            </a:r>
          </a:p>
          <a:p>
            <a:r>
              <a:rPr lang="en-US" dirty="0">
                <a:solidFill>
                  <a:schemeClr val="bg1"/>
                </a:solidFill>
              </a:rPr>
              <a:t>			10		Peter and Cornelius</a:t>
            </a:r>
          </a:p>
          <a:p>
            <a:r>
              <a:rPr lang="en-US" dirty="0">
                <a:solidFill>
                  <a:schemeClr val="bg1"/>
                </a:solidFill>
              </a:rPr>
              <a:t>			11:1-18		The Apostles approve Peter’s actions</a:t>
            </a:r>
          </a:p>
        </p:txBody>
      </p:sp>
    </p:spTree>
    <p:extLst>
      <p:ext uri="{BB962C8B-B14F-4D97-AF65-F5344CB8AC3E}">
        <p14:creationId xmlns:p14="http://schemas.microsoft.com/office/powerpoint/2010/main" val="4208723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8762207" cy="5724644"/>
          </a:xfrm>
          <a:prstGeom prst="rect">
            <a:avLst/>
          </a:prstGeom>
          <a:noFill/>
        </p:spPr>
        <p:txBody>
          <a:bodyPr wrap="none" rtlCol="0">
            <a:spAutoFit/>
          </a:bodyPr>
          <a:lstStyle/>
          <a:p>
            <a:r>
              <a:rPr lang="en-US" sz="2400" dirty="0">
                <a:solidFill>
                  <a:schemeClr val="bg1"/>
                </a:solidFill>
              </a:rPr>
              <a:t>Some of the overarching themes in this book include:</a:t>
            </a:r>
          </a:p>
          <a:p>
            <a:endParaRPr lang="en-US" dirty="0">
              <a:solidFill>
                <a:schemeClr val="bg1"/>
              </a:solidFill>
            </a:endParaRPr>
          </a:p>
          <a:p>
            <a:r>
              <a:rPr lang="en-US" dirty="0">
                <a:solidFill>
                  <a:schemeClr val="bg1"/>
                </a:solidFill>
              </a:rPr>
              <a:t>a) Evangelism is everyone’s business, not just a select few. </a:t>
            </a:r>
          </a:p>
          <a:p>
            <a:endParaRPr lang="en-US" dirty="0">
              <a:solidFill>
                <a:schemeClr val="bg1"/>
              </a:solidFill>
            </a:endParaRPr>
          </a:p>
          <a:p>
            <a:r>
              <a:rPr lang="en-US" dirty="0">
                <a:solidFill>
                  <a:schemeClr val="bg1"/>
                </a:solidFill>
              </a:rPr>
              <a:t>b) The content that we share is critically important. We will see that the message is </a:t>
            </a:r>
          </a:p>
          <a:p>
            <a:r>
              <a:rPr lang="en-US" dirty="0">
                <a:solidFill>
                  <a:schemeClr val="bg1"/>
                </a:solidFill>
              </a:rPr>
              <a:t>rooted in Scripture.</a:t>
            </a:r>
          </a:p>
          <a:p>
            <a:endParaRPr lang="en-US" dirty="0">
              <a:solidFill>
                <a:schemeClr val="bg1"/>
              </a:solidFill>
            </a:endParaRPr>
          </a:p>
          <a:p>
            <a:r>
              <a:rPr lang="en-US" dirty="0">
                <a:solidFill>
                  <a:schemeClr val="bg1"/>
                </a:solidFill>
              </a:rPr>
              <a:t>c) The timeless, unchanging message must always be contextualized. Paul will show us this. </a:t>
            </a:r>
          </a:p>
          <a:p>
            <a:endParaRPr lang="en-US" dirty="0">
              <a:solidFill>
                <a:schemeClr val="bg1"/>
              </a:solidFill>
            </a:endParaRPr>
          </a:p>
          <a:p>
            <a:r>
              <a:rPr lang="en-US" dirty="0">
                <a:solidFill>
                  <a:schemeClr val="bg1"/>
                </a:solidFill>
              </a:rPr>
              <a:t>d) Paul will operate within the context of the law as much as possible, but will always </a:t>
            </a:r>
          </a:p>
          <a:p>
            <a:r>
              <a:rPr lang="en-US" dirty="0">
                <a:solidFill>
                  <a:schemeClr val="bg1"/>
                </a:solidFill>
              </a:rPr>
              <a:t>bow to the Lord’s law as supreme. We use what we have to promote and live our </a:t>
            </a:r>
          </a:p>
          <a:p>
            <a:r>
              <a:rPr lang="en-US" dirty="0">
                <a:solidFill>
                  <a:schemeClr val="bg1"/>
                </a:solidFill>
              </a:rPr>
              <a:t>faith and suffer the slings and arrows of this world system when we cannot.</a:t>
            </a:r>
          </a:p>
          <a:p>
            <a:r>
              <a:rPr lang="en-US" dirty="0">
                <a:solidFill>
                  <a:schemeClr val="bg1"/>
                </a:solidFill>
              </a:rPr>
              <a:t> </a:t>
            </a:r>
          </a:p>
          <a:p>
            <a:r>
              <a:rPr lang="en-US" dirty="0">
                <a:solidFill>
                  <a:schemeClr val="bg1"/>
                </a:solidFill>
              </a:rPr>
              <a:t>e) There will ALWAYS be opposition between the kingdoms of the world and the </a:t>
            </a:r>
          </a:p>
          <a:p>
            <a:r>
              <a:rPr lang="en-US" dirty="0">
                <a:solidFill>
                  <a:schemeClr val="bg1"/>
                </a:solidFill>
              </a:rPr>
              <a:t>Kingdome of our God. </a:t>
            </a:r>
          </a:p>
          <a:p>
            <a:endParaRPr lang="en-US" dirty="0">
              <a:solidFill>
                <a:schemeClr val="bg1"/>
              </a:solidFill>
            </a:endParaRPr>
          </a:p>
          <a:p>
            <a:r>
              <a:rPr lang="en-US" dirty="0">
                <a:solidFill>
                  <a:schemeClr val="bg1"/>
                </a:solidFill>
              </a:rPr>
              <a:t>				f) The Holy Spirit is the source of power in this </a:t>
            </a:r>
          </a:p>
          <a:p>
            <a:r>
              <a:rPr lang="en-US" dirty="0">
                <a:solidFill>
                  <a:schemeClr val="bg1"/>
                </a:solidFill>
              </a:rPr>
              <a:t>				    Christian walk.</a:t>
            </a:r>
          </a:p>
          <a:p>
            <a:endParaRPr lang="en-US" dirty="0">
              <a:solidFill>
                <a:schemeClr val="bg1"/>
              </a:solidFill>
            </a:endParaRPr>
          </a:p>
          <a:p>
            <a:r>
              <a:rPr lang="en-US" dirty="0">
                <a:solidFill>
                  <a:schemeClr val="bg1"/>
                </a:solidFill>
              </a:rPr>
              <a:t>				g) Prayer, God's sovereignty, suffering</a:t>
            </a:r>
          </a:p>
        </p:txBody>
      </p:sp>
    </p:spTree>
    <p:extLst>
      <p:ext uri="{BB962C8B-B14F-4D97-AF65-F5344CB8AC3E}">
        <p14:creationId xmlns:p14="http://schemas.microsoft.com/office/powerpoint/2010/main" val="19625063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489330"/>
            <a:ext cx="6747616" cy="2862322"/>
          </a:xfrm>
          <a:prstGeom prst="rect">
            <a:avLst/>
          </a:prstGeom>
          <a:noFill/>
        </p:spPr>
        <p:txBody>
          <a:bodyPr wrap="none" rtlCol="0">
            <a:spAutoFit/>
          </a:bodyPr>
          <a:lstStyle/>
          <a:p>
            <a:r>
              <a:rPr lang="en-US" dirty="0">
                <a:solidFill>
                  <a:schemeClr val="bg1"/>
                </a:solidFill>
              </a:rPr>
              <a:t>Stephen … </a:t>
            </a:r>
          </a:p>
          <a:p>
            <a:endParaRPr lang="en-US" dirty="0">
              <a:solidFill>
                <a:schemeClr val="bg1"/>
              </a:solidFill>
            </a:endParaRPr>
          </a:p>
          <a:p>
            <a:r>
              <a:rPr lang="en-US" dirty="0">
                <a:solidFill>
                  <a:schemeClr val="bg1"/>
                </a:solidFill>
              </a:rPr>
              <a:t>1. Full of faith (6:5)</a:t>
            </a:r>
          </a:p>
          <a:p>
            <a:r>
              <a:rPr lang="en-US" dirty="0">
                <a:solidFill>
                  <a:schemeClr val="bg1"/>
                </a:solidFill>
              </a:rPr>
              <a:t>2. Full of the Holy Spirit (6:5, 7:55)</a:t>
            </a:r>
          </a:p>
          <a:p>
            <a:r>
              <a:rPr lang="en-US" dirty="0">
                <a:solidFill>
                  <a:schemeClr val="bg1"/>
                </a:solidFill>
              </a:rPr>
              <a:t>3. Full of God's grace (6:8)  (He was a gracious, winsome person)</a:t>
            </a:r>
            <a:endParaRPr lang="en-US" i="1" dirty="0">
              <a:solidFill>
                <a:schemeClr val="bg1"/>
              </a:solidFill>
            </a:endParaRPr>
          </a:p>
          <a:p>
            <a:r>
              <a:rPr lang="en-US" dirty="0">
                <a:solidFill>
                  <a:schemeClr val="bg1"/>
                </a:solidFill>
              </a:rPr>
              <a:t>4. Full of God's power (6:8)</a:t>
            </a:r>
          </a:p>
          <a:p>
            <a:r>
              <a:rPr lang="en-US" dirty="0">
                <a:solidFill>
                  <a:schemeClr val="bg1"/>
                </a:solidFill>
              </a:rPr>
              <a:t>5. Of Wisdom (6:10)</a:t>
            </a:r>
          </a:p>
          <a:p>
            <a:r>
              <a:rPr lang="en-US" dirty="0">
                <a:solidFill>
                  <a:schemeClr val="bg1"/>
                </a:solidFill>
              </a:rPr>
              <a:t>6. Of forgiveness (7:60)</a:t>
            </a:r>
          </a:p>
          <a:p>
            <a:r>
              <a:rPr lang="en-US" dirty="0">
                <a:solidFill>
                  <a:schemeClr val="bg1"/>
                </a:solidFill>
              </a:rPr>
              <a:t>7. His glowing countenance reminds us of what is said of Moses (6:15)</a:t>
            </a:r>
          </a:p>
          <a:p>
            <a:endParaRPr lang="en-US" dirty="0">
              <a:solidFill>
                <a:schemeClr val="bg1"/>
              </a:solidFill>
            </a:endParaRPr>
          </a:p>
        </p:txBody>
      </p:sp>
      <p:pic>
        <p:nvPicPr>
          <p:cNvPr id="4" name="Picture 3"/>
          <p:cNvPicPr>
            <a:picLocks noChangeAspect="1"/>
          </p:cNvPicPr>
          <p:nvPr/>
        </p:nvPicPr>
        <p:blipFill>
          <a:blip r:embed="rId3"/>
          <a:stretch>
            <a:fillRect/>
          </a:stretch>
        </p:blipFill>
        <p:spPr>
          <a:xfrm>
            <a:off x="0" y="3522666"/>
            <a:ext cx="6762044" cy="3335333"/>
          </a:xfrm>
          <a:prstGeom prst="rect">
            <a:avLst/>
          </a:prstGeom>
        </p:spPr>
      </p:pic>
    </p:spTree>
    <p:extLst>
      <p:ext uri="{BB962C8B-B14F-4D97-AF65-F5344CB8AC3E}">
        <p14:creationId xmlns:p14="http://schemas.microsoft.com/office/powerpoint/2010/main" val="32732354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489330"/>
            <a:ext cx="7835478" cy="2585323"/>
          </a:xfrm>
          <a:prstGeom prst="rect">
            <a:avLst/>
          </a:prstGeom>
          <a:noFill/>
        </p:spPr>
        <p:txBody>
          <a:bodyPr wrap="none" rtlCol="0">
            <a:spAutoFit/>
          </a:bodyPr>
          <a:lstStyle/>
          <a:p>
            <a:r>
              <a:rPr lang="en-US" b="1" u="sng" dirty="0">
                <a:solidFill>
                  <a:schemeClr val="bg1"/>
                </a:solidFill>
              </a:rPr>
              <a:t>He preaches on three themes …</a:t>
            </a:r>
          </a:p>
          <a:p>
            <a:endParaRPr lang="en-US" dirty="0">
              <a:solidFill>
                <a:schemeClr val="bg1"/>
              </a:solidFill>
            </a:endParaRPr>
          </a:p>
          <a:p>
            <a:r>
              <a:rPr lang="en-US" dirty="0">
                <a:solidFill>
                  <a:schemeClr val="bg1"/>
                </a:solidFill>
              </a:rPr>
              <a:t>1. God does not move just in Israel … He is evident everywhere</a:t>
            </a:r>
          </a:p>
          <a:p>
            <a:r>
              <a:rPr lang="en-US" dirty="0">
                <a:solidFill>
                  <a:schemeClr val="bg1"/>
                </a:solidFill>
              </a:rPr>
              <a:t>	- Where have you see God move?</a:t>
            </a:r>
          </a:p>
          <a:p>
            <a:r>
              <a:rPr lang="en-US" dirty="0">
                <a:solidFill>
                  <a:schemeClr val="bg1"/>
                </a:solidFill>
              </a:rPr>
              <a:t>2. Worship does not always happen at the temple</a:t>
            </a:r>
          </a:p>
          <a:p>
            <a:r>
              <a:rPr lang="en-US" dirty="0">
                <a:solidFill>
                  <a:schemeClr val="bg1"/>
                </a:solidFill>
              </a:rPr>
              <a:t>	- What was the most unusual place you found yourself worshiping God?</a:t>
            </a:r>
          </a:p>
          <a:p>
            <a:r>
              <a:rPr lang="en-US" dirty="0">
                <a:solidFill>
                  <a:schemeClr val="bg1"/>
                </a:solidFill>
              </a:rPr>
              <a:t>3. People often ignore the voice of God through His prophets</a:t>
            </a:r>
          </a:p>
          <a:p>
            <a:r>
              <a:rPr lang="en-US" dirty="0">
                <a:solidFill>
                  <a:schemeClr val="bg1"/>
                </a:solidFill>
              </a:rPr>
              <a:t>	- What is the most unusual voice used to speak the Word of God to you?</a:t>
            </a:r>
          </a:p>
          <a:p>
            <a:endParaRPr lang="en-US" dirty="0">
              <a:solidFill>
                <a:schemeClr val="bg1"/>
              </a:solidFill>
            </a:endParaRPr>
          </a:p>
        </p:txBody>
      </p:sp>
      <p:pic>
        <p:nvPicPr>
          <p:cNvPr id="4" name="Picture 3"/>
          <p:cNvPicPr>
            <a:picLocks noChangeAspect="1"/>
          </p:cNvPicPr>
          <p:nvPr/>
        </p:nvPicPr>
        <p:blipFill>
          <a:blip r:embed="rId3"/>
          <a:stretch>
            <a:fillRect/>
          </a:stretch>
        </p:blipFill>
        <p:spPr>
          <a:xfrm>
            <a:off x="0" y="3522666"/>
            <a:ext cx="6762044" cy="3335333"/>
          </a:xfrm>
          <a:prstGeom prst="rect">
            <a:avLst/>
          </a:prstGeom>
        </p:spPr>
      </p:pic>
    </p:spTree>
    <p:extLst>
      <p:ext uri="{BB962C8B-B14F-4D97-AF65-F5344CB8AC3E}">
        <p14:creationId xmlns:p14="http://schemas.microsoft.com/office/powerpoint/2010/main" val="42138062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26442"/>
            <a:ext cx="6633882" cy="3731558"/>
          </a:xfrm>
          <a:prstGeom prst="rect">
            <a:avLst/>
          </a:prstGeom>
        </p:spPr>
      </p:pic>
      <p:sp>
        <p:nvSpPr>
          <p:cNvPr id="3" name="TextBox 2"/>
          <p:cNvSpPr txBox="1"/>
          <p:nvPr/>
        </p:nvSpPr>
        <p:spPr>
          <a:xfrm>
            <a:off x="277906" y="99532"/>
            <a:ext cx="8045729" cy="33239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a:solidFill>
                  <a:schemeClr val="accent4"/>
                </a:solidFill>
                <a:effectLst>
                  <a:outerShdw blurRad="50800" dist="25400" dir="2700000" algn="tl" rotWithShape="0">
                    <a:prstClr val="black"/>
                  </a:outerShdw>
                </a:effectLst>
              </a:rPr>
              <a:t>Christ and Moses are similar and complementary</a:t>
            </a:r>
          </a:p>
          <a:p>
            <a:r>
              <a:rPr lang="en-US" sz="2400" b="1" dirty="0">
                <a:solidFill>
                  <a:schemeClr val="accent4"/>
                </a:solidFill>
                <a:effectLst>
                  <a:outerShdw blurRad="50800" dist="25400" dir="2700000" algn="tl" rotWithShape="0">
                    <a:prstClr val="black"/>
                  </a:outerShdw>
                </a:effectLst>
              </a:rPr>
              <a:t>a) An unusual birth (7:20)</a:t>
            </a:r>
          </a:p>
          <a:p>
            <a:r>
              <a:rPr lang="en-US" sz="2400" b="1" dirty="0">
                <a:solidFill>
                  <a:schemeClr val="accent4"/>
                </a:solidFill>
                <a:effectLst>
                  <a:outerShdw blurRad="50800" dist="25400" dir="2700000" algn="tl" rotWithShape="0">
                    <a:prstClr val="black"/>
                  </a:outerShdw>
                </a:effectLst>
              </a:rPr>
              <a:t>b) Death of babies at both births (7:19)</a:t>
            </a:r>
          </a:p>
          <a:p>
            <a:r>
              <a:rPr lang="en-US" sz="2400" b="1" dirty="0">
                <a:solidFill>
                  <a:schemeClr val="accent4"/>
                </a:solidFill>
                <a:effectLst>
                  <a:outerShdw blurRad="50800" dist="25400" dir="2700000" algn="tl" rotWithShape="0">
                    <a:prstClr val="black"/>
                  </a:outerShdw>
                </a:effectLst>
              </a:rPr>
              <a:t>c) Both children came out of Egypt (7:21)</a:t>
            </a:r>
          </a:p>
          <a:p>
            <a:r>
              <a:rPr lang="en-US" sz="2400" b="1" dirty="0">
                <a:solidFill>
                  <a:schemeClr val="accent4"/>
                </a:solidFill>
                <a:effectLst>
                  <a:outerShdw blurRad="50800" dist="25400" dir="2700000" algn="tl" rotWithShape="0">
                    <a:prstClr val="black"/>
                  </a:outerShdw>
                </a:effectLst>
              </a:rPr>
              <a:t>d) Christ, like Moses, was rejected by His people (7:25, 35, 39)</a:t>
            </a:r>
          </a:p>
          <a:p>
            <a:r>
              <a:rPr lang="en-US" sz="2400" b="1" dirty="0">
                <a:solidFill>
                  <a:schemeClr val="accent4"/>
                </a:solidFill>
                <a:effectLst>
                  <a:outerShdw blurRad="50800" dist="25400" dir="2700000" algn="tl" rotWithShape="0">
                    <a:prstClr val="black"/>
                  </a:outerShdw>
                </a:effectLst>
              </a:rPr>
              <a:t>e) Both were sent by the Father (7:35b)</a:t>
            </a:r>
          </a:p>
          <a:p>
            <a:r>
              <a:rPr lang="en-US" sz="2400" b="1" dirty="0">
                <a:solidFill>
                  <a:schemeClr val="accent4"/>
                </a:solidFill>
                <a:effectLst>
                  <a:outerShdw blurRad="50800" dist="25400" dir="2700000" algn="tl" rotWithShape="0">
                    <a:prstClr val="black"/>
                  </a:outerShdw>
                </a:effectLst>
              </a:rPr>
              <a:t>f) Both did signs and wonders (7:36)</a:t>
            </a:r>
          </a:p>
          <a:p>
            <a:r>
              <a:rPr lang="en-US" sz="2400" b="1" dirty="0">
                <a:solidFill>
                  <a:schemeClr val="accent4"/>
                </a:solidFill>
                <a:effectLst>
                  <a:outerShdw blurRad="50800" dist="25400" dir="2700000" algn="tl" rotWithShape="0">
                    <a:prstClr val="black"/>
                  </a:outerShdw>
                </a:effectLst>
              </a:rPr>
              <a:t>g) Moses prophesized regarding Jesus {7:37, Deut. 18:15, 18})</a:t>
            </a:r>
          </a:p>
          <a:p>
            <a:endParaRPr lang="en-US" dirty="0">
              <a:solidFill>
                <a:schemeClr val="bg1"/>
              </a:solidFill>
              <a:effectLst>
                <a:outerShdw blurRad="50800" dist="25400" dir="2700000" algn="tl" rotWithShape="0">
                  <a:prstClr val="black"/>
                </a:outerShdw>
              </a:effectLst>
            </a:endParaRPr>
          </a:p>
        </p:txBody>
      </p:sp>
    </p:spTree>
    <p:extLst>
      <p:ext uri="{BB962C8B-B14F-4D97-AF65-F5344CB8AC3E}">
        <p14:creationId xmlns:p14="http://schemas.microsoft.com/office/powerpoint/2010/main" val="4093595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8988615" cy="4708981"/>
          </a:xfrm>
          <a:prstGeom prst="rect">
            <a:avLst/>
          </a:prstGeom>
          <a:noFill/>
        </p:spPr>
        <p:txBody>
          <a:bodyPr wrap="none" rtlCol="0">
            <a:spAutoFit/>
          </a:bodyPr>
          <a:lstStyle/>
          <a:p>
            <a:r>
              <a:rPr lang="en-US" sz="2400" dirty="0">
                <a:solidFill>
                  <a:schemeClr val="bg1"/>
                </a:solidFill>
              </a:rPr>
              <a:t>As a radical challenge to todays, culture …</a:t>
            </a:r>
          </a:p>
          <a:p>
            <a:endParaRPr lang="en-US" sz="2400" dirty="0">
              <a:solidFill>
                <a:schemeClr val="bg1"/>
              </a:solidFill>
            </a:endParaRPr>
          </a:p>
          <a:p>
            <a:r>
              <a:rPr lang="en-US" dirty="0">
                <a:solidFill>
                  <a:schemeClr val="bg1"/>
                </a:solidFill>
              </a:rPr>
              <a:t>• To a society where individualism reigns and where the church also seems to have </a:t>
            </a:r>
          </a:p>
          <a:p>
            <a:r>
              <a:rPr lang="en-US" dirty="0">
                <a:solidFill>
                  <a:schemeClr val="bg1"/>
                </a:solidFill>
              </a:rPr>
              <a:t>adopted a style of community life that “guards the privacy of the individual,” the early </a:t>
            </a:r>
          </a:p>
          <a:p>
            <a:r>
              <a:rPr lang="en-US" dirty="0">
                <a:solidFill>
                  <a:schemeClr val="bg1"/>
                </a:solidFill>
              </a:rPr>
              <a:t>church presents a radical community where the members held all things in common. </a:t>
            </a:r>
          </a:p>
          <a:p>
            <a:endParaRPr lang="en-US" dirty="0">
              <a:solidFill>
                <a:schemeClr val="bg1"/>
              </a:solidFill>
            </a:endParaRPr>
          </a:p>
          <a:p>
            <a:r>
              <a:rPr lang="en-US" dirty="0">
                <a:solidFill>
                  <a:schemeClr val="bg1"/>
                </a:solidFill>
              </a:rPr>
              <a:t>• To a society where selfishness is sometimes admired and each one is left to fend for </a:t>
            </a:r>
          </a:p>
          <a:p>
            <a:r>
              <a:rPr lang="en-US" dirty="0">
                <a:solidFill>
                  <a:schemeClr val="bg1"/>
                </a:solidFill>
              </a:rPr>
              <a:t>himself or herself, Acts presents a group of Christians who were so committed to Christ </a:t>
            </a:r>
          </a:p>
          <a:p>
            <a:r>
              <a:rPr lang="en-US" dirty="0">
                <a:solidFill>
                  <a:schemeClr val="bg1"/>
                </a:solidFill>
              </a:rPr>
              <a:t>and the cause of the gospel that they were willing to sacrifice their desires for the good </a:t>
            </a:r>
          </a:p>
          <a:p>
            <a:r>
              <a:rPr lang="en-US" dirty="0">
                <a:solidFill>
                  <a:schemeClr val="bg1"/>
                </a:solidFill>
              </a:rPr>
              <a:t>of others. </a:t>
            </a:r>
          </a:p>
          <a:p>
            <a:r>
              <a:rPr lang="en-US" dirty="0">
                <a:solidFill>
                  <a:schemeClr val="bg1"/>
                </a:solidFill>
              </a:rPr>
              <a:t>	 	 </a:t>
            </a:r>
          </a:p>
          <a:p>
            <a:r>
              <a:rPr lang="en-US" dirty="0">
                <a:solidFill>
                  <a:schemeClr val="bg1"/>
                </a:solidFill>
              </a:rPr>
              <a:t>• To a society where pluralism defines truth as something subjective and personal, Acts </a:t>
            </a:r>
          </a:p>
          <a:p>
            <a:r>
              <a:rPr lang="en-US" dirty="0">
                <a:solidFill>
                  <a:schemeClr val="bg1"/>
                </a:solidFill>
              </a:rPr>
              <a:t>presents a church that based its life on certain objective facts about God and Christ — facts </a:t>
            </a:r>
          </a:p>
          <a:p>
            <a:r>
              <a:rPr lang="en-US" dirty="0">
                <a:solidFill>
                  <a:schemeClr val="bg1"/>
                </a:solidFill>
              </a:rPr>
              <a:t>				that were not only personally true but also universally </a:t>
            </a:r>
          </a:p>
          <a:p>
            <a:r>
              <a:rPr lang="en-US" dirty="0">
                <a:solidFill>
                  <a:schemeClr val="bg1"/>
                </a:solidFill>
              </a:rPr>
              <a:t>				valid and therefore had to be presented to the entire </a:t>
            </a:r>
          </a:p>
          <a:p>
            <a:r>
              <a:rPr lang="en-US" dirty="0">
                <a:solidFill>
                  <a:schemeClr val="bg1"/>
                </a:solidFill>
              </a:rPr>
              <a:t>				world. </a:t>
            </a:r>
          </a:p>
        </p:txBody>
      </p:sp>
    </p:spTree>
    <p:extLst>
      <p:ext uri="{BB962C8B-B14F-4D97-AF65-F5344CB8AC3E}">
        <p14:creationId xmlns:p14="http://schemas.microsoft.com/office/powerpoint/2010/main" val="120420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028305" cy="4708981"/>
          </a:xfrm>
          <a:prstGeom prst="rect">
            <a:avLst/>
          </a:prstGeom>
          <a:noFill/>
        </p:spPr>
        <p:txBody>
          <a:bodyPr wrap="none" rtlCol="0">
            <a:spAutoFit/>
          </a:bodyPr>
          <a:lstStyle/>
          <a:p>
            <a:r>
              <a:rPr lang="en-US" sz="2400" dirty="0">
                <a:solidFill>
                  <a:schemeClr val="bg1"/>
                </a:solidFill>
              </a:rPr>
              <a:t>As a radical challenge to todays, culture …</a:t>
            </a:r>
          </a:p>
          <a:p>
            <a:endParaRPr lang="en-US" sz="2400" dirty="0">
              <a:solidFill>
                <a:schemeClr val="bg1"/>
              </a:solidFill>
            </a:endParaRPr>
          </a:p>
          <a:p>
            <a:r>
              <a:rPr lang="en-US" dirty="0">
                <a:solidFill>
                  <a:schemeClr val="bg1"/>
                </a:solidFill>
              </a:rPr>
              <a:t>• To a society that denies absolute truth and  therefore shuns apologetics and persuasion in </a:t>
            </a:r>
          </a:p>
          <a:p>
            <a:r>
              <a:rPr lang="en-US" dirty="0">
                <a:solidFill>
                  <a:schemeClr val="bg1"/>
                </a:solidFill>
              </a:rPr>
              <a:t>evangelism in favor of dialogue, Acts presents a church that persuaded people until they were </a:t>
            </a:r>
          </a:p>
          <a:p>
            <a:r>
              <a:rPr lang="en-US" dirty="0">
                <a:solidFill>
                  <a:schemeClr val="bg1"/>
                </a:solidFill>
              </a:rPr>
              <a:t>convinced of the truth of the gospel. Instead of aiming at mutual enrichment as the main </a:t>
            </a:r>
          </a:p>
          <a:p>
            <a:r>
              <a:rPr lang="en-US" dirty="0">
                <a:solidFill>
                  <a:schemeClr val="bg1"/>
                </a:solidFill>
              </a:rPr>
              <a:t>aim of interreligious encounter, as many do today, the early church proclaimed Christ as </a:t>
            </a:r>
          </a:p>
          <a:p>
            <a:r>
              <a:rPr lang="en-US" dirty="0">
                <a:solidFill>
                  <a:schemeClr val="bg1"/>
                </a:solidFill>
              </a:rPr>
              <a:t>supreme Lord with conversion in view. </a:t>
            </a:r>
          </a:p>
          <a:p>
            <a:r>
              <a:rPr lang="en-US" dirty="0">
                <a:solidFill>
                  <a:schemeClr val="bg1"/>
                </a:solidFill>
              </a:rPr>
              <a:t>	 	</a:t>
            </a:r>
          </a:p>
          <a:p>
            <a:r>
              <a:rPr lang="en-US" dirty="0">
                <a:solidFill>
                  <a:schemeClr val="bg1"/>
                </a:solidFill>
              </a:rPr>
              <a:t> • In an age where specialization has hit evangelism so much that we rarely find churches </a:t>
            </a:r>
          </a:p>
          <a:p>
            <a:r>
              <a:rPr lang="en-US" dirty="0">
                <a:solidFill>
                  <a:schemeClr val="bg1"/>
                </a:solidFill>
              </a:rPr>
              <a:t>that emphasize healing also emphasizing apologetics, Acts presents a church where the </a:t>
            </a:r>
          </a:p>
          <a:p>
            <a:r>
              <a:rPr lang="en-US" dirty="0">
                <a:solidFill>
                  <a:schemeClr val="bg1"/>
                </a:solidFill>
              </a:rPr>
              <a:t>same individuals performed healings and preached highly reasoned, apologetic messages. </a:t>
            </a:r>
          </a:p>
          <a:p>
            <a:endParaRPr lang="en-US" dirty="0">
              <a:solidFill>
                <a:schemeClr val="bg1"/>
              </a:solidFill>
            </a:endParaRPr>
          </a:p>
          <a:p>
            <a:r>
              <a:rPr lang="en-US" dirty="0">
                <a:solidFill>
                  <a:schemeClr val="bg1"/>
                </a:solidFill>
              </a:rPr>
              <a:t>• In an age when many churches spend so much time, money, and energy on </a:t>
            </a:r>
          </a:p>
          <a:p>
            <a:r>
              <a:rPr lang="en-US" dirty="0">
                <a:solidFill>
                  <a:schemeClr val="bg1"/>
                </a:solidFill>
              </a:rPr>
              <a:t>				self-preservation and improvement, Acts presents </a:t>
            </a:r>
          </a:p>
          <a:p>
            <a:r>
              <a:rPr lang="en-US" dirty="0">
                <a:solidFill>
                  <a:schemeClr val="bg1"/>
                </a:solidFill>
              </a:rPr>
              <a:t>				churches that released their most capable people </a:t>
            </a:r>
          </a:p>
          <a:p>
            <a:r>
              <a:rPr lang="en-US" dirty="0">
                <a:solidFill>
                  <a:schemeClr val="bg1"/>
                </a:solidFill>
              </a:rPr>
              <a:t>				for reaching the lost. </a:t>
            </a:r>
          </a:p>
        </p:txBody>
      </p:sp>
    </p:spTree>
    <p:extLst>
      <p:ext uri="{BB962C8B-B14F-4D97-AF65-F5344CB8AC3E}">
        <p14:creationId xmlns:p14="http://schemas.microsoft.com/office/powerpoint/2010/main" val="1107200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8466357" cy="3046988"/>
          </a:xfrm>
          <a:prstGeom prst="rect">
            <a:avLst/>
          </a:prstGeom>
          <a:noFill/>
        </p:spPr>
        <p:txBody>
          <a:bodyPr wrap="none" rtlCol="0">
            <a:spAutoFit/>
          </a:bodyPr>
          <a:lstStyle/>
          <a:p>
            <a:r>
              <a:rPr lang="en-US" sz="2400" dirty="0">
                <a:solidFill>
                  <a:schemeClr val="bg1"/>
                </a:solidFill>
              </a:rPr>
              <a:t>As a radical challenge to todays, culture …</a:t>
            </a:r>
          </a:p>
          <a:p>
            <a:endParaRPr lang="en-US" sz="2400" dirty="0">
              <a:solidFill>
                <a:schemeClr val="bg1"/>
              </a:solidFill>
            </a:endParaRPr>
          </a:p>
          <a:p>
            <a:r>
              <a:rPr lang="en-US" dirty="0">
                <a:solidFill>
                  <a:schemeClr val="bg1"/>
                </a:solidFill>
              </a:rPr>
              <a:t>• In an age where many churches look to excellence in techniques to bring success, Acts </a:t>
            </a:r>
          </a:p>
          <a:p>
            <a:r>
              <a:rPr lang="en-US" dirty="0">
                <a:solidFill>
                  <a:schemeClr val="bg1"/>
                </a:solidFill>
              </a:rPr>
              <a:t>presents a church that depended on the Holy Spirit and gave top priority to prayer and </a:t>
            </a:r>
          </a:p>
          <a:p>
            <a:r>
              <a:rPr lang="en-US" dirty="0">
                <a:solidFill>
                  <a:schemeClr val="bg1"/>
                </a:solidFill>
              </a:rPr>
              <a:t>moral purity. </a:t>
            </a:r>
          </a:p>
          <a:p>
            <a:r>
              <a:rPr lang="en-US" dirty="0">
                <a:solidFill>
                  <a:schemeClr val="bg1"/>
                </a:solidFill>
              </a:rPr>
              <a:t>	 	 </a:t>
            </a:r>
          </a:p>
          <a:p>
            <a:r>
              <a:rPr lang="en-US" dirty="0">
                <a:solidFill>
                  <a:schemeClr val="bg1"/>
                </a:solidFill>
              </a:rPr>
              <a:t>• In an age when many avenues are available to avoid suffering and therefore many </a:t>
            </a:r>
          </a:p>
          <a:p>
            <a:r>
              <a:rPr lang="en-US" dirty="0">
                <a:solidFill>
                  <a:schemeClr val="bg1"/>
                </a:solidFill>
              </a:rPr>
              <a:t>Christians have left out suffering from their understanding of the Christian life, Acts </a:t>
            </a:r>
          </a:p>
          <a:p>
            <a:r>
              <a:rPr lang="en-US" dirty="0">
                <a:solidFill>
                  <a:schemeClr val="bg1"/>
                </a:solidFill>
              </a:rPr>
              <a:t>presents a church that took on suffering for the cause of Christ and considered it a basic </a:t>
            </a:r>
          </a:p>
          <a:p>
            <a:r>
              <a:rPr lang="en-US" dirty="0">
                <a:solidFill>
                  <a:schemeClr val="bg1"/>
                </a:solidFill>
              </a:rPr>
              <a:t>ingredient of discipleship.</a:t>
            </a:r>
          </a:p>
        </p:txBody>
      </p:sp>
    </p:spTree>
    <p:extLst>
      <p:ext uri="{BB962C8B-B14F-4D97-AF65-F5344CB8AC3E}">
        <p14:creationId xmlns:p14="http://schemas.microsoft.com/office/powerpoint/2010/main" val="1419871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5762988" cy="461665"/>
          </a:xfrm>
          <a:prstGeom prst="rect">
            <a:avLst/>
          </a:prstGeom>
          <a:noFill/>
        </p:spPr>
        <p:txBody>
          <a:bodyPr wrap="none" rtlCol="0">
            <a:spAutoFit/>
          </a:bodyPr>
          <a:lstStyle/>
          <a:p>
            <a:r>
              <a:rPr lang="en-US" sz="2400" dirty="0">
                <a:solidFill>
                  <a:schemeClr val="bg1"/>
                </a:solidFill>
              </a:rPr>
              <a:t>How do you view your experience with God?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7" y="954218"/>
            <a:ext cx="4513993" cy="5841638"/>
          </a:xfrm>
          <a:prstGeom prst="rect">
            <a:avLst/>
          </a:prstGeom>
        </p:spPr>
      </p:pic>
      <p:sp>
        <p:nvSpPr>
          <p:cNvPr id="4" name="TextBox 3"/>
          <p:cNvSpPr txBox="1"/>
          <p:nvPr/>
        </p:nvSpPr>
        <p:spPr>
          <a:xfrm>
            <a:off x="4767309" y="954218"/>
            <a:ext cx="4106765" cy="5632311"/>
          </a:xfrm>
          <a:prstGeom prst="rect">
            <a:avLst/>
          </a:prstGeom>
          <a:noFill/>
        </p:spPr>
        <p:txBody>
          <a:bodyPr wrap="none" rtlCol="0">
            <a:spAutoFit/>
          </a:bodyPr>
          <a:lstStyle/>
          <a:p>
            <a:endParaRPr lang="en-US" dirty="0">
              <a:solidFill>
                <a:schemeClr val="bg1"/>
              </a:solidFill>
            </a:endParaRPr>
          </a:p>
          <a:p>
            <a:r>
              <a:rPr lang="en-US" dirty="0">
                <a:solidFill>
                  <a:schemeClr val="bg1"/>
                </a:solidFill>
              </a:rPr>
              <a:t>Re: The Baptism In The Spirit:</a:t>
            </a:r>
          </a:p>
          <a:p>
            <a:endParaRPr lang="en-US" dirty="0">
              <a:solidFill>
                <a:schemeClr val="bg1"/>
              </a:solidFill>
            </a:endParaRPr>
          </a:p>
          <a:p>
            <a:r>
              <a:rPr lang="en-US" dirty="0">
                <a:solidFill>
                  <a:schemeClr val="bg1"/>
                </a:solidFill>
              </a:rPr>
              <a:t>A Second Definite work of grace?</a:t>
            </a:r>
          </a:p>
          <a:p>
            <a:endParaRPr lang="en-US" dirty="0">
              <a:solidFill>
                <a:schemeClr val="bg1"/>
              </a:solidFill>
            </a:endParaRPr>
          </a:p>
          <a:p>
            <a:r>
              <a:rPr lang="en-US" dirty="0">
                <a:solidFill>
                  <a:schemeClr val="bg1"/>
                </a:solidFill>
              </a:rPr>
              <a:t>The Wesleyan holiness movement has </a:t>
            </a:r>
          </a:p>
          <a:p>
            <a:r>
              <a:rPr lang="en-US" dirty="0">
                <a:solidFill>
                  <a:schemeClr val="bg1"/>
                </a:solidFill>
              </a:rPr>
              <a:t>emphasized holiness of heart and life, or </a:t>
            </a:r>
          </a:p>
          <a:p>
            <a:r>
              <a:rPr lang="en-US" dirty="0">
                <a:solidFill>
                  <a:schemeClr val="bg1"/>
                </a:solidFill>
              </a:rPr>
              <a:t>entire sanctification, as resulting from </a:t>
            </a:r>
          </a:p>
          <a:p>
            <a:r>
              <a:rPr lang="en-US" dirty="0">
                <a:solidFill>
                  <a:schemeClr val="bg1"/>
                </a:solidFill>
              </a:rPr>
              <a:t>this baptism. The Charismatics and </a:t>
            </a:r>
          </a:p>
          <a:p>
            <a:r>
              <a:rPr lang="en-US" dirty="0">
                <a:solidFill>
                  <a:schemeClr val="bg1"/>
                </a:solidFill>
              </a:rPr>
              <a:t>Pentecostals have emphasized the </a:t>
            </a:r>
          </a:p>
          <a:p>
            <a:r>
              <a:rPr lang="en-US" dirty="0">
                <a:solidFill>
                  <a:schemeClr val="bg1"/>
                </a:solidFill>
              </a:rPr>
              <a:t>power for witness and the sign gifts, </a:t>
            </a:r>
          </a:p>
          <a:p>
            <a:r>
              <a:rPr lang="en-US" dirty="0">
                <a:solidFill>
                  <a:schemeClr val="bg1"/>
                </a:solidFill>
              </a:rPr>
              <a:t>such as tongues. Evangelicals like </a:t>
            </a:r>
          </a:p>
          <a:p>
            <a:r>
              <a:rPr lang="en-US" dirty="0">
                <a:solidFill>
                  <a:schemeClr val="bg1"/>
                </a:solidFill>
              </a:rPr>
              <a:t>D. L. Moody and R. A. Torrey emphasized </a:t>
            </a:r>
          </a:p>
          <a:p>
            <a:r>
              <a:rPr lang="en-US" dirty="0">
                <a:solidFill>
                  <a:schemeClr val="bg1"/>
                </a:solidFill>
              </a:rPr>
              <a:t>power for service, especially for witness, </a:t>
            </a:r>
          </a:p>
          <a:p>
            <a:r>
              <a:rPr lang="en-US" dirty="0">
                <a:solidFill>
                  <a:schemeClr val="bg1"/>
                </a:solidFill>
              </a:rPr>
              <a:t>as the result of this baptism. Martyn </a:t>
            </a:r>
          </a:p>
          <a:p>
            <a:r>
              <a:rPr lang="en-US" dirty="0">
                <a:solidFill>
                  <a:schemeClr val="bg1"/>
                </a:solidFill>
              </a:rPr>
              <a:t>Lloyd-Jones wrote that while the baptism </a:t>
            </a:r>
          </a:p>
          <a:p>
            <a:r>
              <a:rPr lang="en-US" dirty="0">
                <a:solidFill>
                  <a:schemeClr val="bg1"/>
                </a:solidFill>
              </a:rPr>
              <a:t>with the Holy Spirit may take place at </a:t>
            </a:r>
          </a:p>
          <a:p>
            <a:r>
              <a:rPr lang="en-US" dirty="0">
                <a:solidFill>
                  <a:schemeClr val="bg1"/>
                </a:solidFill>
              </a:rPr>
              <a:t>conversion, it usually takes place later </a:t>
            </a:r>
          </a:p>
          <a:p>
            <a:r>
              <a:rPr lang="en-US" dirty="0">
                <a:solidFill>
                  <a:schemeClr val="bg1"/>
                </a:solidFill>
              </a:rPr>
              <a:t>and lifts a person to a higher level of </a:t>
            </a:r>
          </a:p>
          <a:p>
            <a:r>
              <a:rPr lang="en-US" dirty="0">
                <a:solidFill>
                  <a:schemeClr val="bg1"/>
                </a:solidFill>
              </a:rPr>
              <a:t>spiritual experience.</a:t>
            </a:r>
          </a:p>
        </p:txBody>
      </p:sp>
    </p:spTree>
    <p:extLst>
      <p:ext uri="{BB962C8B-B14F-4D97-AF65-F5344CB8AC3E}">
        <p14:creationId xmlns:p14="http://schemas.microsoft.com/office/powerpoint/2010/main" val="911624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4560159" cy="461665"/>
          </a:xfrm>
          <a:prstGeom prst="rect">
            <a:avLst/>
          </a:prstGeom>
          <a:noFill/>
        </p:spPr>
        <p:txBody>
          <a:bodyPr wrap="none" rtlCol="0">
            <a:spAutoFit/>
          </a:bodyPr>
          <a:lstStyle/>
          <a:p>
            <a:r>
              <a:rPr lang="en-US" sz="2400" dirty="0">
                <a:solidFill>
                  <a:schemeClr val="bg1"/>
                </a:solidFill>
              </a:rPr>
              <a:t>Deceptive Ads … Feel Good "Truth"</a:t>
            </a:r>
          </a:p>
        </p:txBody>
      </p:sp>
      <p:pic>
        <p:nvPicPr>
          <p:cNvPr id="6" name="Picture 5"/>
          <p:cNvPicPr>
            <a:picLocks noChangeAspect="1"/>
          </p:cNvPicPr>
          <p:nvPr/>
        </p:nvPicPr>
        <p:blipFill>
          <a:blip r:embed="rId3"/>
          <a:stretch>
            <a:fillRect/>
          </a:stretch>
        </p:blipFill>
        <p:spPr>
          <a:xfrm>
            <a:off x="540150" y="742695"/>
            <a:ext cx="2914650" cy="2457450"/>
          </a:xfrm>
          <a:prstGeom prst="rect">
            <a:avLst/>
          </a:prstGeom>
        </p:spPr>
      </p:pic>
      <p:pic>
        <p:nvPicPr>
          <p:cNvPr id="8" name="Picture 7"/>
          <p:cNvPicPr>
            <a:picLocks noChangeAspect="1"/>
          </p:cNvPicPr>
          <p:nvPr/>
        </p:nvPicPr>
        <p:blipFill>
          <a:blip r:embed="rId4"/>
          <a:stretch>
            <a:fillRect/>
          </a:stretch>
        </p:blipFill>
        <p:spPr>
          <a:xfrm>
            <a:off x="0" y="3190875"/>
            <a:ext cx="5038725" cy="3667125"/>
          </a:xfrm>
          <a:prstGeom prst="rect">
            <a:avLst/>
          </a:prstGeom>
        </p:spPr>
      </p:pic>
      <p:pic>
        <p:nvPicPr>
          <p:cNvPr id="9" name="Picture 8"/>
          <p:cNvPicPr>
            <a:picLocks noChangeAspect="1"/>
          </p:cNvPicPr>
          <p:nvPr/>
        </p:nvPicPr>
        <p:blipFill>
          <a:blip r:embed="rId5"/>
          <a:stretch>
            <a:fillRect/>
          </a:stretch>
        </p:blipFill>
        <p:spPr>
          <a:xfrm>
            <a:off x="3994950" y="844957"/>
            <a:ext cx="4252651" cy="2987345"/>
          </a:xfrm>
          <a:prstGeom prst="rect">
            <a:avLst/>
          </a:prstGeom>
        </p:spPr>
      </p:pic>
      <p:pic>
        <p:nvPicPr>
          <p:cNvPr id="11" name="Picture 10"/>
          <p:cNvPicPr>
            <a:picLocks noChangeAspect="1"/>
          </p:cNvPicPr>
          <p:nvPr/>
        </p:nvPicPr>
        <p:blipFill>
          <a:blip r:embed="rId6"/>
          <a:stretch>
            <a:fillRect/>
          </a:stretch>
        </p:blipFill>
        <p:spPr>
          <a:xfrm>
            <a:off x="5101844" y="3768161"/>
            <a:ext cx="3878565" cy="2967493"/>
          </a:xfrm>
          <a:prstGeom prst="rect">
            <a:avLst/>
          </a:prstGeom>
        </p:spPr>
      </p:pic>
    </p:spTree>
    <p:extLst>
      <p:ext uri="{BB962C8B-B14F-4D97-AF65-F5344CB8AC3E}">
        <p14:creationId xmlns:p14="http://schemas.microsoft.com/office/powerpoint/2010/main" val="3583279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4560159" cy="461665"/>
          </a:xfrm>
          <a:prstGeom prst="rect">
            <a:avLst/>
          </a:prstGeom>
          <a:noFill/>
        </p:spPr>
        <p:txBody>
          <a:bodyPr wrap="none" rtlCol="0">
            <a:spAutoFit/>
          </a:bodyPr>
          <a:lstStyle/>
          <a:p>
            <a:r>
              <a:rPr lang="en-US" sz="2400" dirty="0">
                <a:solidFill>
                  <a:schemeClr val="bg1"/>
                </a:solidFill>
              </a:rPr>
              <a:t>Deceptive Ads … Feel Good "Truth"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8960"/>
            <a:ext cx="5394960" cy="3749040"/>
          </a:xfrm>
          <a:prstGeom prst="rect">
            <a:avLst/>
          </a:prstGeom>
        </p:spPr>
      </p:pic>
      <p:pic>
        <p:nvPicPr>
          <p:cNvPr id="5" name="Picture 4"/>
          <p:cNvPicPr>
            <a:picLocks noChangeAspect="1"/>
          </p:cNvPicPr>
          <p:nvPr/>
        </p:nvPicPr>
        <p:blipFill>
          <a:blip r:embed="rId4"/>
          <a:stretch>
            <a:fillRect/>
          </a:stretch>
        </p:blipFill>
        <p:spPr>
          <a:xfrm>
            <a:off x="4917382" y="1154097"/>
            <a:ext cx="4138719" cy="3657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882" y="871010"/>
            <a:ext cx="3173175" cy="2379881"/>
          </a:xfrm>
          <a:prstGeom prst="rect">
            <a:avLst/>
          </a:prstGeom>
        </p:spPr>
      </p:pic>
      <p:pic>
        <p:nvPicPr>
          <p:cNvPr id="10" name="Picture 9"/>
          <p:cNvPicPr>
            <a:picLocks noChangeAspect="1"/>
          </p:cNvPicPr>
          <p:nvPr/>
        </p:nvPicPr>
        <p:blipFill>
          <a:blip r:embed="rId6"/>
          <a:stretch>
            <a:fillRect/>
          </a:stretch>
        </p:blipFill>
        <p:spPr>
          <a:xfrm>
            <a:off x="6635134" y="3902567"/>
            <a:ext cx="2247900" cy="2895600"/>
          </a:xfrm>
          <a:prstGeom prst="rect">
            <a:avLst/>
          </a:prstGeom>
        </p:spPr>
      </p:pic>
    </p:spTree>
    <p:extLst>
      <p:ext uri="{BB962C8B-B14F-4D97-AF65-F5344CB8AC3E}">
        <p14:creationId xmlns:p14="http://schemas.microsoft.com/office/powerpoint/2010/main" val="1756519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4560159" cy="461665"/>
          </a:xfrm>
          <a:prstGeom prst="rect">
            <a:avLst/>
          </a:prstGeom>
          <a:noFill/>
        </p:spPr>
        <p:txBody>
          <a:bodyPr wrap="none" rtlCol="0">
            <a:spAutoFit/>
          </a:bodyPr>
          <a:lstStyle/>
          <a:p>
            <a:r>
              <a:rPr lang="en-US" sz="2400" dirty="0">
                <a:solidFill>
                  <a:schemeClr val="bg1"/>
                </a:solidFill>
              </a:rPr>
              <a:t>Deceptive Ads … Feel Good "Truth"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922" y="1625588"/>
            <a:ext cx="3048000" cy="2524125"/>
          </a:xfrm>
          <a:prstGeom prst="rect">
            <a:avLst/>
          </a:prstGeom>
        </p:spPr>
      </p:pic>
      <p:sp>
        <p:nvSpPr>
          <p:cNvPr id="6" name="TextBox 5"/>
          <p:cNvSpPr txBox="1"/>
          <p:nvPr/>
        </p:nvSpPr>
        <p:spPr>
          <a:xfrm>
            <a:off x="4625266" y="4219301"/>
            <a:ext cx="3779624" cy="1600438"/>
          </a:xfrm>
          <a:prstGeom prst="rect">
            <a:avLst/>
          </a:prstGeom>
          <a:noFill/>
        </p:spPr>
        <p:txBody>
          <a:bodyPr wrap="none" rtlCol="0">
            <a:spAutoFit/>
          </a:bodyPr>
          <a:lstStyle/>
          <a:p>
            <a:r>
              <a:rPr lang="en-US" sz="1400" dirty="0">
                <a:solidFill>
                  <a:schemeClr val="bg1"/>
                </a:solidFill>
              </a:rPr>
              <a:t>The apparent message in this photo is "</a:t>
            </a:r>
            <a:r>
              <a:rPr lang="en-US" sz="1400" dirty="0" err="1">
                <a:solidFill>
                  <a:schemeClr val="bg1"/>
                </a:solidFill>
              </a:rPr>
              <a:t>invisalign</a:t>
            </a:r>
            <a:r>
              <a:rPr lang="en-US" sz="1400" dirty="0">
                <a:solidFill>
                  <a:schemeClr val="bg1"/>
                </a:solidFill>
              </a:rPr>
              <a:t> </a:t>
            </a:r>
          </a:p>
          <a:p>
            <a:r>
              <a:rPr lang="en-US" sz="1400" dirty="0">
                <a:solidFill>
                  <a:schemeClr val="bg1"/>
                </a:solidFill>
              </a:rPr>
              <a:t>looks better on your teeth than conventional </a:t>
            </a:r>
          </a:p>
          <a:p>
            <a:r>
              <a:rPr lang="en-US" sz="1400" dirty="0">
                <a:solidFill>
                  <a:schemeClr val="bg1"/>
                </a:solidFill>
              </a:rPr>
              <a:t>braces." The unspoken, subtle and manipulative </a:t>
            </a:r>
          </a:p>
          <a:p>
            <a:r>
              <a:rPr lang="en-US" sz="1400" dirty="0">
                <a:solidFill>
                  <a:schemeClr val="bg1"/>
                </a:solidFill>
              </a:rPr>
              <a:t>implication is "</a:t>
            </a:r>
            <a:r>
              <a:rPr lang="en-US" sz="1400" dirty="0" err="1">
                <a:solidFill>
                  <a:schemeClr val="bg1"/>
                </a:solidFill>
              </a:rPr>
              <a:t>invisalign</a:t>
            </a:r>
            <a:r>
              <a:rPr lang="en-US" sz="1400" dirty="0">
                <a:solidFill>
                  <a:schemeClr val="bg1"/>
                </a:solidFill>
              </a:rPr>
              <a:t> users have better, </a:t>
            </a:r>
          </a:p>
          <a:p>
            <a:r>
              <a:rPr lang="en-US" sz="1400" dirty="0">
                <a:solidFill>
                  <a:schemeClr val="bg1"/>
                </a:solidFill>
              </a:rPr>
              <a:t>smoother skin with no wrinkles or visible pores, </a:t>
            </a:r>
          </a:p>
          <a:p>
            <a:r>
              <a:rPr lang="en-US" sz="1400" dirty="0">
                <a:solidFill>
                  <a:schemeClr val="bg1"/>
                </a:solidFill>
              </a:rPr>
              <a:t>their lips are full and glossy pink, and their noses </a:t>
            </a:r>
          </a:p>
          <a:p>
            <a:r>
              <a:rPr lang="en-US" sz="1400" dirty="0">
                <a:solidFill>
                  <a:schemeClr val="bg1"/>
                </a:solidFill>
              </a:rPr>
              <a:t>are tinier with smaller nostrils."</a:t>
            </a:r>
          </a:p>
        </p:txBody>
      </p:sp>
      <p:pic>
        <p:nvPicPr>
          <p:cNvPr id="8" name="Picture 7"/>
          <p:cNvPicPr>
            <a:picLocks noChangeAspect="1"/>
          </p:cNvPicPr>
          <p:nvPr/>
        </p:nvPicPr>
        <p:blipFill rotWithShape="1">
          <a:blip r:embed="rId4"/>
          <a:srcRect b="2658"/>
          <a:stretch/>
        </p:blipFill>
        <p:spPr>
          <a:xfrm>
            <a:off x="227535" y="1042506"/>
            <a:ext cx="4055635" cy="5526969"/>
          </a:xfrm>
          <a:prstGeom prst="rect">
            <a:avLst/>
          </a:prstGeom>
        </p:spPr>
      </p:pic>
    </p:spTree>
    <p:extLst>
      <p:ext uri="{BB962C8B-B14F-4D97-AF65-F5344CB8AC3E}">
        <p14:creationId xmlns:p14="http://schemas.microsoft.com/office/powerpoint/2010/main" val="1577478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1027845" cy="461665"/>
          </a:xfrm>
          <a:prstGeom prst="rect">
            <a:avLst/>
          </a:prstGeom>
          <a:noFill/>
        </p:spPr>
        <p:txBody>
          <a:bodyPr wrap="none" rtlCol="0">
            <a:spAutoFit/>
          </a:bodyPr>
          <a:lstStyle/>
          <a:p>
            <a:r>
              <a:rPr lang="en-US" sz="2400" dirty="0">
                <a:solidFill>
                  <a:schemeClr val="bg1"/>
                </a:solidFill>
              </a:rPr>
              <a:t>Timing</a:t>
            </a:r>
          </a:p>
        </p:txBody>
      </p:sp>
      <p:sp>
        <p:nvSpPr>
          <p:cNvPr id="6" name="TextBox 5"/>
          <p:cNvSpPr txBox="1"/>
          <p:nvPr/>
        </p:nvSpPr>
        <p:spPr>
          <a:xfrm>
            <a:off x="236413" y="1227525"/>
            <a:ext cx="8494633" cy="1477328"/>
          </a:xfrm>
          <a:prstGeom prst="rect">
            <a:avLst/>
          </a:prstGeom>
          <a:noFill/>
        </p:spPr>
        <p:txBody>
          <a:bodyPr wrap="none" rtlCol="0">
            <a:spAutoFit/>
          </a:bodyPr>
          <a:lstStyle/>
          <a:p>
            <a:r>
              <a:rPr lang="en-US" dirty="0">
                <a:solidFill>
                  <a:schemeClr val="bg1"/>
                </a:solidFill>
              </a:rPr>
              <a:t>Feast Of Passover 			Crucifixion		The Death Angel	</a:t>
            </a:r>
          </a:p>
          <a:p>
            <a:r>
              <a:rPr lang="en-US" dirty="0">
                <a:solidFill>
                  <a:schemeClr val="bg1"/>
                </a:solidFill>
              </a:rPr>
              <a:t>Feast Of Unleavened Bread		In the tomb		Leave Egypt</a:t>
            </a:r>
          </a:p>
          <a:p>
            <a:r>
              <a:rPr lang="en-US" dirty="0">
                <a:solidFill>
                  <a:schemeClr val="bg1"/>
                </a:solidFill>
              </a:rPr>
              <a:t>Feast Of First Fruits			Resurrection		Possible Dead Sea</a:t>
            </a:r>
          </a:p>
          <a:p>
            <a:endParaRPr lang="en-US" dirty="0">
              <a:solidFill>
                <a:schemeClr val="bg1"/>
              </a:solidFill>
            </a:endParaRPr>
          </a:p>
          <a:p>
            <a:r>
              <a:rPr lang="en-US" dirty="0">
                <a:solidFill>
                  <a:schemeClr val="bg1"/>
                </a:solidFill>
              </a:rPr>
              <a:t>Feast Of Pentecost			Giving Of The Spirit		Giving Of The Law</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1284"/>
            <a:ext cx="5477568" cy="4000810"/>
          </a:xfrm>
          <a:prstGeom prst="rect">
            <a:avLst/>
          </a:prstGeom>
        </p:spPr>
      </p:pic>
    </p:spTree>
    <p:extLst>
      <p:ext uri="{BB962C8B-B14F-4D97-AF65-F5344CB8AC3E}">
        <p14:creationId xmlns:p14="http://schemas.microsoft.com/office/powerpoint/2010/main" val="2802778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1176925" cy="461665"/>
          </a:xfrm>
          <a:prstGeom prst="rect">
            <a:avLst/>
          </a:prstGeom>
          <a:noFill/>
        </p:spPr>
        <p:txBody>
          <a:bodyPr wrap="none" rtlCol="0">
            <a:spAutoFit/>
          </a:bodyPr>
          <a:lstStyle/>
          <a:p>
            <a:r>
              <a:rPr lang="en-US" sz="2400" dirty="0">
                <a:solidFill>
                  <a:schemeClr val="bg1"/>
                </a:solidFill>
              </a:rPr>
              <a:t>Acts 1:6</a:t>
            </a:r>
          </a:p>
        </p:txBody>
      </p:sp>
      <p:sp>
        <p:nvSpPr>
          <p:cNvPr id="6" name="TextBox 5"/>
          <p:cNvSpPr txBox="1"/>
          <p:nvPr/>
        </p:nvSpPr>
        <p:spPr>
          <a:xfrm>
            <a:off x="236413" y="1227525"/>
            <a:ext cx="8163581" cy="1200329"/>
          </a:xfrm>
          <a:prstGeom prst="rect">
            <a:avLst/>
          </a:prstGeom>
          <a:noFill/>
        </p:spPr>
        <p:txBody>
          <a:bodyPr wrap="none" rtlCol="0">
            <a:spAutoFit/>
          </a:bodyPr>
          <a:lstStyle/>
          <a:p>
            <a:r>
              <a:rPr lang="en-US" dirty="0">
                <a:solidFill>
                  <a:schemeClr val="bg1"/>
                </a:solidFill>
              </a:rPr>
              <a:t>Note at least three errors in the apostles question:</a:t>
            </a:r>
          </a:p>
          <a:p>
            <a:r>
              <a:rPr lang="en-US" dirty="0">
                <a:solidFill>
                  <a:schemeClr val="bg1"/>
                </a:solidFill>
              </a:rPr>
              <a:t>	A) restore ... a political kingdom was coming</a:t>
            </a:r>
          </a:p>
          <a:p>
            <a:r>
              <a:rPr lang="en-US" dirty="0">
                <a:solidFill>
                  <a:schemeClr val="bg1"/>
                </a:solidFill>
              </a:rPr>
              <a:t>	B) Israel ... an Israelite kingdom was coming; no place for spiritual prejudice</a:t>
            </a:r>
          </a:p>
          <a:p>
            <a:r>
              <a:rPr lang="en-US" dirty="0">
                <a:solidFill>
                  <a:schemeClr val="bg1"/>
                </a:solidFill>
              </a:rPr>
              <a:t>	C) at this time ... it was coming now!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929" y="3409950"/>
            <a:ext cx="3086100" cy="3086100"/>
          </a:xfrm>
          <a:prstGeom prst="rect">
            <a:avLst/>
          </a:prstGeom>
        </p:spPr>
      </p:pic>
      <p:pic>
        <p:nvPicPr>
          <p:cNvPr id="5" name="Picture 4"/>
          <p:cNvPicPr>
            <a:picLocks noChangeAspect="1"/>
          </p:cNvPicPr>
          <p:nvPr/>
        </p:nvPicPr>
        <p:blipFill>
          <a:blip r:embed="rId4"/>
          <a:stretch>
            <a:fillRect/>
          </a:stretch>
        </p:blipFill>
        <p:spPr>
          <a:xfrm>
            <a:off x="236413" y="3162300"/>
            <a:ext cx="4762500" cy="3581400"/>
          </a:xfrm>
          <a:prstGeom prst="rect">
            <a:avLst/>
          </a:prstGeom>
        </p:spPr>
      </p:pic>
    </p:spTree>
    <p:extLst>
      <p:ext uri="{BB962C8B-B14F-4D97-AF65-F5344CB8AC3E}">
        <p14:creationId xmlns:p14="http://schemas.microsoft.com/office/powerpoint/2010/main" val="1928826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90"/>
            <a:ext cx="4490720" cy="68549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720" y="3542792"/>
            <a:ext cx="4572000" cy="3267456"/>
          </a:xfrm>
          <a:prstGeom prst="rect">
            <a:avLst/>
          </a:prstGeom>
        </p:spPr>
      </p:pic>
      <p:pic>
        <p:nvPicPr>
          <p:cNvPr id="6" name="Picture 5"/>
          <p:cNvPicPr>
            <a:picLocks noChangeAspect="1"/>
          </p:cNvPicPr>
          <p:nvPr/>
        </p:nvPicPr>
        <p:blipFill>
          <a:blip r:embed="rId5"/>
          <a:stretch>
            <a:fillRect/>
          </a:stretch>
        </p:blipFill>
        <p:spPr>
          <a:xfrm>
            <a:off x="4490720" y="60960"/>
            <a:ext cx="4622704" cy="3068320"/>
          </a:xfrm>
          <a:prstGeom prst="rect">
            <a:avLst/>
          </a:prstGeom>
        </p:spPr>
      </p:pic>
      <p:sp>
        <p:nvSpPr>
          <p:cNvPr id="4" name="Oval 3"/>
          <p:cNvSpPr/>
          <p:nvPr/>
        </p:nvSpPr>
        <p:spPr>
          <a:xfrm>
            <a:off x="2263116" y="4323425"/>
            <a:ext cx="337351" cy="3107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98991" y="3377953"/>
            <a:ext cx="2512380" cy="2512380"/>
          </a:xfrm>
          <a:prstGeom prst="ellipse">
            <a:avLst/>
          </a:prstGeom>
          <a:noFill/>
          <a:ln w="28575">
            <a:solidFill>
              <a:srgbClr val="BE2F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2043" y="470517"/>
            <a:ext cx="4927107" cy="58947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377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1028" name="Picture 4" descr="Image result for four components of trans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125" y="1446779"/>
            <a:ext cx="7387118" cy="51217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6489" y="313081"/>
            <a:ext cx="2832827" cy="646331"/>
          </a:xfrm>
          <a:prstGeom prst="rect">
            <a:avLst/>
          </a:prstGeom>
          <a:noFill/>
        </p:spPr>
        <p:txBody>
          <a:bodyPr wrap="none" rtlCol="0">
            <a:spAutoFit/>
          </a:bodyPr>
          <a:lstStyle/>
          <a:p>
            <a:r>
              <a:rPr lang="en-US" sz="3600" dirty="0">
                <a:solidFill>
                  <a:schemeClr val="bg1"/>
                </a:solidFill>
                <a:latin typeface="Adobe Gothic Std B" panose="020B0800000000000000" pitchFamily="34" charset="-128"/>
                <a:ea typeface="Adobe Gothic Std B" panose="020B0800000000000000" pitchFamily="34" charset="-128"/>
              </a:rPr>
              <a:t>Real Change</a:t>
            </a:r>
          </a:p>
        </p:txBody>
      </p:sp>
    </p:spTree>
    <p:extLst>
      <p:ext uri="{BB962C8B-B14F-4D97-AF65-F5344CB8AC3E}">
        <p14:creationId xmlns:p14="http://schemas.microsoft.com/office/powerpoint/2010/main" val="3959749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7" name="TextBox 6"/>
          <p:cNvSpPr txBox="1"/>
          <p:nvPr/>
        </p:nvSpPr>
        <p:spPr>
          <a:xfrm>
            <a:off x="399086" y="323355"/>
            <a:ext cx="3674404" cy="461665"/>
          </a:xfrm>
          <a:prstGeom prst="rect">
            <a:avLst/>
          </a:prstGeom>
          <a:noFill/>
        </p:spPr>
        <p:txBody>
          <a:bodyPr wrap="none" rtlCol="0">
            <a:spAutoFit/>
          </a:bodyPr>
          <a:lstStyle/>
          <a:p>
            <a:r>
              <a:rPr lang="en-US" sz="2400" dirty="0">
                <a:solidFill>
                  <a:schemeClr val="bg1"/>
                </a:solidFill>
                <a:latin typeface="Adobe Gothic Std B" panose="020B0800000000000000" pitchFamily="34" charset="-128"/>
                <a:ea typeface="Adobe Gothic Std B" panose="020B0800000000000000" pitchFamily="34" charset="-128"/>
              </a:rPr>
              <a:t>Discipline Of Submission</a:t>
            </a:r>
          </a:p>
        </p:txBody>
      </p:sp>
      <p:sp>
        <p:nvSpPr>
          <p:cNvPr id="2" name="TextBox 1"/>
          <p:cNvSpPr txBox="1"/>
          <p:nvPr/>
        </p:nvSpPr>
        <p:spPr>
          <a:xfrm>
            <a:off x="152506" y="904126"/>
            <a:ext cx="8617744" cy="646331"/>
          </a:xfrm>
          <a:prstGeom prst="rect">
            <a:avLst/>
          </a:prstGeom>
          <a:noFill/>
        </p:spPr>
        <p:txBody>
          <a:bodyPr wrap="none" rtlCol="0">
            <a:spAutoFit/>
          </a:bodyPr>
          <a:lstStyle/>
          <a:p>
            <a:r>
              <a:rPr lang="en-US" b="1" dirty="0">
                <a:solidFill>
                  <a:schemeClr val="bg1"/>
                </a:solidFill>
              </a:rPr>
              <a:t>Key Verses:</a:t>
            </a:r>
            <a:r>
              <a:rPr lang="en-US" dirty="0">
                <a:solidFill>
                  <a:schemeClr val="bg1"/>
                </a:solidFill>
              </a:rPr>
              <a:t>  Psalm 40:6-9; Micah 6:6-8; Matthew 16: 21-28; John 14:15-21; </a:t>
            </a:r>
          </a:p>
          <a:p>
            <a:r>
              <a:rPr lang="en-US" dirty="0">
                <a:solidFill>
                  <a:schemeClr val="bg1"/>
                </a:solidFill>
              </a:rPr>
              <a:t>                      Ephesians 5:21; Philippians 2:1-8; James 4:1-12; 1 Peter 1:13-16; 2: 13-18; 3:1</a:t>
            </a:r>
          </a:p>
        </p:txBody>
      </p:sp>
      <p:sp>
        <p:nvSpPr>
          <p:cNvPr id="3" name="TextBox 2"/>
          <p:cNvSpPr txBox="1"/>
          <p:nvPr/>
        </p:nvSpPr>
        <p:spPr>
          <a:xfrm>
            <a:off x="152506" y="1741483"/>
            <a:ext cx="8640314" cy="3416320"/>
          </a:xfrm>
          <a:prstGeom prst="rect">
            <a:avLst/>
          </a:prstGeom>
          <a:noFill/>
        </p:spPr>
        <p:txBody>
          <a:bodyPr wrap="none" rtlCol="0">
            <a:spAutoFit/>
          </a:bodyPr>
          <a:lstStyle/>
          <a:p>
            <a:r>
              <a:rPr lang="en-US" dirty="0">
                <a:solidFill>
                  <a:schemeClr val="bg1"/>
                </a:solidFill>
              </a:rPr>
              <a:t>- the willingness to voluntarily submit to Christ and also to others in authority. </a:t>
            </a:r>
          </a:p>
          <a:p>
            <a:r>
              <a:rPr lang="en-US" dirty="0">
                <a:solidFill>
                  <a:schemeClr val="bg1"/>
                </a:solidFill>
              </a:rPr>
              <a:t>- choosing to yield our will, mind, and body for God's purposes so we can better hear, </a:t>
            </a:r>
          </a:p>
          <a:p>
            <a:r>
              <a:rPr lang="en-US" dirty="0">
                <a:solidFill>
                  <a:schemeClr val="bg1"/>
                </a:solidFill>
              </a:rPr>
              <a:t>   receive, and obey His Word. </a:t>
            </a:r>
          </a:p>
          <a:p>
            <a:r>
              <a:rPr lang="en-US" dirty="0">
                <a:solidFill>
                  <a:schemeClr val="bg1"/>
                </a:solidFill>
              </a:rPr>
              <a:t>- When we are submitting to others, we are also submitting and serving Christ as </a:t>
            </a:r>
          </a:p>
          <a:p>
            <a:r>
              <a:rPr lang="en-US" dirty="0">
                <a:solidFill>
                  <a:schemeClr val="bg1"/>
                </a:solidFill>
              </a:rPr>
              <a:t>   Lord (Col. 3:23-24)! </a:t>
            </a:r>
          </a:p>
          <a:p>
            <a:r>
              <a:rPr lang="en-US" dirty="0">
                <a:solidFill>
                  <a:schemeClr val="bg1"/>
                </a:solidFill>
              </a:rPr>
              <a:t>- it does not go beyond the bounds of respect into sinful or immoral behavior.</a:t>
            </a:r>
          </a:p>
          <a:p>
            <a:r>
              <a:rPr lang="en-US" dirty="0">
                <a:solidFill>
                  <a:schemeClr val="bg1"/>
                </a:solidFill>
              </a:rPr>
              <a:t>-  is more about our interpersonal relationships and how we humbly reverence God</a:t>
            </a:r>
          </a:p>
          <a:p>
            <a:r>
              <a:rPr lang="en-US" dirty="0">
                <a:solidFill>
                  <a:schemeClr val="bg1"/>
                </a:solidFill>
              </a:rPr>
              <a:t>- when we are under the leadership of those who are more mature and respect others' </a:t>
            </a:r>
          </a:p>
          <a:p>
            <a:r>
              <a:rPr lang="en-US" dirty="0">
                <a:solidFill>
                  <a:schemeClr val="bg1"/>
                </a:solidFill>
              </a:rPr>
              <a:t>   leadership, we will learn and grow more. </a:t>
            </a:r>
          </a:p>
          <a:p>
            <a:r>
              <a:rPr lang="en-US" dirty="0">
                <a:solidFill>
                  <a:schemeClr val="bg1"/>
                </a:solidFill>
              </a:rPr>
              <a:t>- this will also affect our home life and relationships as we will show love and respect thus </a:t>
            </a:r>
          </a:p>
          <a:p>
            <a:r>
              <a:rPr lang="en-US" dirty="0">
                <a:solidFill>
                  <a:schemeClr val="bg1"/>
                </a:solidFill>
              </a:rPr>
              <a:t>                                                            creating harmony and contentment.</a:t>
            </a:r>
          </a:p>
          <a:p>
            <a:endParaRPr lang="en-US" dirty="0">
              <a:solidFill>
                <a:schemeClr val="bg1"/>
              </a:solidFill>
            </a:endParaRPr>
          </a:p>
        </p:txBody>
      </p:sp>
    </p:spTree>
    <p:extLst>
      <p:ext uri="{BB962C8B-B14F-4D97-AF65-F5344CB8AC3E}">
        <p14:creationId xmlns:p14="http://schemas.microsoft.com/office/powerpoint/2010/main" val="844227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7" name="TextBox 6"/>
          <p:cNvSpPr txBox="1"/>
          <p:nvPr/>
        </p:nvSpPr>
        <p:spPr>
          <a:xfrm>
            <a:off x="399086" y="323355"/>
            <a:ext cx="3674404" cy="461665"/>
          </a:xfrm>
          <a:prstGeom prst="rect">
            <a:avLst/>
          </a:prstGeom>
          <a:noFill/>
        </p:spPr>
        <p:txBody>
          <a:bodyPr wrap="none" rtlCol="0">
            <a:spAutoFit/>
          </a:bodyPr>
          <a:lstStyle/>
          <a:p>
            <a:r>
              <a:rPr lang="en-US" sz="2400" dirty="0">
                <a:solidFill>
                  <a:schemeClr val="bg1"/>
                </a:solidFill>
                <a:latin typeface="Adobe Gothic Std B" panose="020B0800000000000000" pitchFamily="34" charset="-128"/>
                <a:ea typeface="Adobe Gothic Std B" panose="020B0800000000000000" pitchFamily="34" charset="-128"/>
              </a:rPr>
              <a:t>Discipline Of Submission</a:t>
            </a:r>
          </a:p>
        </p:txBody>
      </p:sp>
      <p:sp>
        <p:nvSpPr>
          <p:cNvPr id="3" name="TextBox 2"/>
          <p:cNvSpPr txBox="1"/>
          <p:nvPr/>
        </p:nvSpPr>
        <p:spPr>
          <a:xfrm>
            <a:off x="111410" y="1125034"/>
            <a:ext cx="8943987" cy="3693319"/>
          </a:xfrm>
          <a:prstGeom prst="rect">
            <a:avLst/>
          </a:prstGeom>
          <a:noFill/>
        </p:spPr>
        <p:txBody>
          <a:bodyPr wrap="none" rtlCol="0">
            <a:spAutoFit/>
          </a:bodyPr>
          <a:lstStyle/>
          <a:p>
            <a:r>
              <a:rPr lang="en-US" dirty="0">
                <a:solidFill>
                  <a:schemeClr val="bg1"/>
                </a:solidFill>
              </a:rPr>
              <a:t>- is not is a loss of our identity or personality; rather, we are freed and enhanced to be </a:t>
            </a:r>
          </a:p>
          <a:p>
            <a:r>
              <a:rPr lang="en-US" dirty="0">
                <a:solidFill>
                  <a:schemeClr val="bg1"/>
                </a:solidFill>
              </a:rPr>
              <a:t>   better and more content with God and others. </a:t>
            </a:r>
          </a:p>
          <a:p>
            <a:r>
              <a:rPr lang="en-US" dirty="0">
                <a:solidFill>
                  <a:schemeClr val="bg1"/>
                </a:solidFill>
              </a:rPr>
              <a:t>- Submission is not about hating ourselves; rather, it means to have a right respect and </a:t>
            </a:r>
          </a:p>
          <a:p>
            <a:r>
              <a:rPr lang="en-US" dirty="0">
                <a:solidFill>
                  <a:schemeClr val="bg1"/>
                </a:solidFill>
              </a:rPr>
              <a:t>   relationship with God. </a:t>
            </a:r>
          </a:p>
          <a:p>
            <a:r>
              <a:rPr lang="en-US" dirty="0">
                <a:solidFill>
                  <a:schemeClr val="bg1"/>
                </a:solidFill>
              </a:rPr>
              <a:t> - When I am self-sufficient or self-indulgent, I not only fail to see my need for redemption, </a:t>
            </a:r>
          </a:p>
          <a:p>
            <a:r>
              <a:rPr lang="en-US" dirty="0">
                <a:solidFill>
                  <a:schemeClr val="bg1"/>
                </a:solidFill>
              </a:rPr>
              <a:t>   but also fail to see my need for growth in spiritual matters. </a:t>
            </a:r>
          </a:p>
          <a:p>
            <a:r>
              <a:rPr lang="en-US" dirty="0">
                <a:solidFill>
                  <a:schemeClr val="bg1"/>
                </a:solidFill>
              </a:rPr>
              <a:t>- This is not being "weak;" rather, it is being "meek," as Christ exemplified and called us to </a:t>
            </a:r>
          </a:p>
          <a:p>
            <a:r>
              <a:rPr lang="en-US" dirty="0">
                <a:solidFill>
                  <a:schemeClr val="bg1"/>
                </a:solidFill>
              </a:rPr>
              <a:t>   be. Meekness is showing humbleness and gentleness toward God and others </a:t>
            </a:r>
          </a:p>
          <a:p>
            <a:r>
              <a:rPr lang="en-US" dirty="0">
                <a:solidFill>
                  <a:schemeClr val="bg1"/>
                </a:solidFill>
              </a:rPr>
              <a:t>   (Ex. 32:19-20; 30-34; </a:t>
            </a:r>
            <a:r>
              <a:rPr lang="en-US" dirty="0" err="1">
                <a:solidFill>
                  <a:schemeClr val="bg1"/>
                </a:solidFill>
              </a:rPr>
              <a:t>Num</a:t>
            </a:r>
            <a:r>
              <a:rPr lang="en-US" dirty="0">
                <a:solidFill>
                  <a:schemeClr val="bg1"/>
                </a:solidFill>
              </a:rPr>
              <a:t> 12:1-3; Psalm 37:11; Prov. 3:5; Matt. 5: 3-12; 11:29). Meekness </a:t>
            </a:r>
          </a:p>
          <a:p>
            <a:r>
              <a:rPr lang="en-US" dirty="0">
                <a:solidFill>
                  <a:schemeClr val="bg1"/>
                </a:solidFill>
              </a:rPr>
              <a:t>   causes us to seek to please God and submit our will and aspirations to His will and what is </a:t>
            </a:r>
          </a:p>
          <a:p>
            <a:r>
              <a:rPr lang="en-US" dirty="0">
                <a:solidFill>
                  <a:schemeClr val="bg1"/>
                </a:solidFill>
              </a:rPr>
              <a:t>   best. This will enable us to endure being personally attacked as we keep our focus on Christ </a:t>
            </a:r>
          </a:p>
          <a:p>
            <a:r>
              <a:rPr lang="en-US" dirty="0">
                <a:solidFill>
                  <a:schemeClr val="bg1"/>
                </a:solidFill>
              </a:rPr>
              <a:t>   and humility.</a:t>
            </a:r>
          </a:p>
          <a:p>
            <a:endParaRPr lang="en-US" dirty="0">
              <a:solidFill>
                <a:schemeClr val="bg1"/>
              </a:solidFill>
            </a:endParaRPr>
          </a:p>
        </p:txBody>
      </p:sp>
    </p:spTree>
    <p:extLst>
      <p:ext uri="{BB962C8B-B14F-4D97-AF65-F5344CB8AC3E}">
        <p14:creationId xmlns:p14="http://schemas.microsoft.com/office/powerpoint/2010/main" val="1681707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7" name="TextBox 6"/>
          <p:cNvSpPr txBox="1"/>
          <p:nvPr/>
        </p:nvSpPr>
        <p:spPr>
          <a:xfrm>
            <a:off x="399086" y="323355"/>
            <a:ext cx="3312125" cy="461665"/>
          </a:xfrm>
          <a:prstGeom prst="rect">
            <a:avLst/>
          </a:prstGeom>
          <a:noFill/>
        </p:spPr>
        <p:txBody>
          <a:bodyPr wrap="none" rtlCol="0">
            <a:spAutoFit/>
          </a:bodyPr>
          <a:lstStyle/>
          <a:p>
            <a:r>
              <a:rPr lang="en-US" sz="2400" dirty="0">
                <a:solidFill>
                  <a:schemeClr val="bg1"/>
                </a:solidFill>
                <a:latin typeface="Adobe Gothic Std B" panose="020B0800000000000000" pitchFamily="34" charset="-128"/>
                <a:ea typeface="Adobe Gothic Std B" panose="020B0800000000000000" pitchFamily="34" charset="-128"/>
              </a:rPr>
              <a:t>Practicing Submission</a:t>
            </a:r>
          </a:p>
        </p:txBody>
      </p:sp>
      <p:sp>
        <p:nvSpPr>
          <p:cNvPr id="3" name="TextBox 2"/>
          <p:cNvSpPr txBox="1"/>
          <p:nvPr/>
        </p:nvSpPr>
        <p:spPr>
          <a:xfrm>
            <a:off x="193603" y="960648"/>
            <a:ext cx="8105489" cy="3139321"/>
          </a:xfrm>
          <a:prstGeom prst="rect">
            <a:avLst/>
          </a:prstGeom>
          <a:noFill/>
        </p:spPr>
        <p:txBody>
          <a:bodyPr wrap="none" rtlCol="0">
            <a:spAutoFit/>
          </a:bodyPr>
          <a:lstStyle/>
          <a:p>
            <a:r>
              <a:rPr lang="en-US" dirty="0">
                <a:solidFill>
                  <a:schemeClr val="bg1"/>
                </a:solidFill>
              </a:rPr>
              <a:t>1) When you know you are wrong, admit it and give up the fight. </a:t>
            </a:r>
          </a:p>
          <a:p>
            <a:endParaRPr lang="en-US" dirty="0">
              <a:solidFill>
                <a:schemeClr val="bg1"/>
              </a:solidFill>
            </a:endParaRPr>
          </a:p>
          <a:p>
            <a:r>
              <a:rPr lang="en-US" dirty="0">
                <a:solidFill>
                  <a:schemeClr val="bg1"/>
                </a:solidFill>
              </a:rPr>
              <a:t>2) Refuse the best parking spot. Let someone else have it. </a:t>
            </a:r>
          </a:p>
          <a:p>
            <a:endParaRPr lang="en-US" dirty="0">
              <a:solidFill>
                <a:schemeClr val="bg1"/>
              </a:solidFill>
            </a:endParaRPr>
          </a:p>
          <a:p>
            <a:r>
              <a:rPr lang="en-US" dirty="0">
                <a:solidFill>
                  <a:schemeClr val="bg1"/>
                </a:solidFill>
              </a:rPr>
              <a:t>3) Let someone into your lane on the road this week. </a:t>
            </a:r>
          </a:p>
          <a:p>
            <a:endParaRPr lang="en-US" dirty="0">
              <a:solidFill>
                <a:schemeClr val="bg1"/>
              </a:solidFill>
            </a:endParaRPr>
          </a:p>
          <a:p>
            <a:r>
              <a:rPr lang="en-US" dirty="0">
                <a:solidFill>
                  <a:schemeClr val="bg1"/>
                </a:solidFill>
              </a:rPr>
              <a:t>4) Someone butts into line in front of you? Let it go. </a:t>
            </a:r>
          </a:p>
          <a:p>
            <a:endParaRPr lang="en-US" dirty="0">
              <a:solidFill>
                <a:schemeClr val="bg1"/>
              </a:solidFill>
            </a:endParaRPr>
          </a:p>
          <a:p>
            <a:r>
              <a:rPr lang="en-US" dirty="0">
                <a:solidFill>
                  <a:schemeClr val="bg1"/>
                </a:solidFill>
              </a:rPr>
              <a:t>5) The next time you read Scripture, watch for those spots where you spirit instantly </a:t>
            </a:r>
          </a:p>
          <a:p>
            <a:r>
              <a:rPr lang="en-US" dirty="0">
                <a:solidFill>
                  <a:schemeClr val="bg1"/>
                </a:solidFill>
              </a:rPr>
              <a:t>rebels. Stop and ask yourself why.</a:t>
            </a:r>
          </a:p>
          <a:p>
            <a:endParaRPr lang="en-US" dirty="0">
              <a:solidFill>
                <a:schemeClr val="bg1"/>
              </a:solidFill>
            </a:endParaRPr>
          </a:p>
        </p:txBody>
      </p:sp>
      <p:sp>
        <p:nvSpPr>
          <p:cNvPr id="2" name="TextBox 1"/>
          <p:cNvSpPr txBox="1"/>
          <p:nvPr/>
        </p:nvSpPr>
        <p:spPr>
          <a:xfrm>
            <a:off x="3711211" y="5157627"/>
            <a:ext cx="5207772" cy="523220"/>
          </a:xfrm>
          <a:prstGeom prst="rect">
            <a:avLst/>
          </a:prstGeom>
          <a:noFill/>
        </p:spPr>
        <p:txBody>
          <a:bodyPr wrap="none" rtlCol="0">
            <a:spAutoFit/>
          </a:bodyPr>
          <a:lstStyle/>
          <a:p>
            <a:r>
              <a:rPr lang="en-US" sz="2800" dirty="0">
                <a:solidFill>
                  <a:srgbClr val="FCE76E"/>
                </a:solidFill>
                <a:latin typeface="Bodoni MT Black" panose="02070A03080606020203" pitchFamily="18" charset="0"/>
              </a:rPr>
              <a:t>What are your suggestions?</a:t>
            </a:r>
          </a:p>
        </p:txBody>
      </p:sp>
    </p:spTree>
    <p:extLst>
      <p:ext uri="{BB962C8B-B14F-4D97-AF65-F5344CB8AC3E}">
        <p14:creationId xmlns:p14="http://schemas.microsoft.com/office/powerpoint/2010/main" val="2908166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1176925" cy="461665"/>
          </a:xfrm>
          <a:prstGeom prst="rect">
            <a:avLst/>
          </a:prstGeom>
          <a:noFill/>
        </p:spPr>
        <p:txBody>
          <a:bodyPr wrap="none" rtlCol="0">
            <a:spAutoFit/>
          </a:bodyPr>
          <a:lstStyle/>
          <a:p>
            <a:r>
              <a:rPr lang="en-US" sz="2400" dirty="0">
                <a:solidFill>
                  <a:schemeClr val="bg1"/>
                </a:solidFill>
              </a:rPr>
              <a:t>Acts 1:8</a:t>
            </a:r>
          </a:p>
        </p:txBody>
      </p:sp>
      <p:sp>
        <p:nvSpPr>
          <p:cNvPr id="6" name="TextBox 5"/>
          <p:cNvSpPr txBox="1"/>
          <p:nvPr/>
        </p:nvSpPr>
        <p:spPr>
          <a:xfrm>
            <a:off x="165391" y="1005104"/>
            <a:ext cx="7177349" cy="584775"/>
          </a:xfrm>
          <a:prstGeom prst="rect">
            <a:avLst/>
          </a:prstGeom>
          <a:noFill/>
        </p:spPr>
        <p:txBody>
          <a:bodyPr wrap="none" rtlCol="0">
            <a:spAutoFit/>
          </a:bodyPr>
          <a:lstStyle/>
          <a:p>
            <a:r>
              <a:rPr lang="en-US" sz="3200" dirty="0">
                <a:ln w="0"/>
                <a:solidFill>
                  <a:schemeClr val="accent1"/>
                </a:solidFill>
                <a:effectLst>
                  <a:outerShdw blurRad="38100" dist="25400" dir="5400000" algn="ctr" rotWithShape="0">
                    <a:srgbClr val="6E747A">
                      <a:alpha val="43000"/>
                    </a:srgbClr>
                  </a:outerShdw>
                </a:effectLst>
              </a:rPr>
              <a:t>Why is POWER more valuable than dates?</a:t>
            </a:r>
          </a:p>
        </p:txBody>
      </p:sp>
      <p:pic>
        <p:nvPicPr>
          <p:cNvPr id="3" name="Picture 2"/>
          <p:cNvPicPr>
            <a:picLocks noChangeAspect="1"/>
          </p:cNvPicPr>
          <p:nvPr/>
        </p:nvPicPr>
        <p:blipFill>
          <a:blip r:embed="rId3"/>
          <a:stretch>
            <a:fillRect/>
          </a:stretch>
        </p:blipFill>
        <p:spPr>
          <a:xfrm>
            <a:off x="0" y="3998475"/>
            <a:ext cx="5128697" cy="2859525"/>
          </a:xfrm>
          <a:prstGeom prst="rect">
            <a:avLst/>
          </a:prstGeom>
        </p:spPr>
      </p:pic>
      <p:pic>
        <p:nvPicPr>
          <p:cNvPr id="8" name="Picture 7"/>
          <p:cNvPicPr>
            <a:picLocks noChangeAspect="1"/>
          </p:cNvPicPr>
          <p:nvPr/>
        </p:nvPicPr>
        <p:blipFill>
          <a:blip r:embed="rId4"/>
          <a:stretch>
            <a:fillRect/>
          </a:stretch>
        </p:blipFill>
        <p:spPr>
          <a:xfrm>
            <a:off x="4044778" y="1771135"/>
            <a:ext cx="4984922" cy="3240199"/>
          </a:xfrm>
          <a:prstGeom prst="rect">
            <a:avLst/>
          </a:prstGeom>
        </p:spPr>
      </p:pic>
    </p:spTree>
    <p:extLst>
      <p:ext uri="{BB962C8B-B14F-4D97-AF65-F5344CB8AC3E}">
        <p14:creationId xmlns:p14="http://schemas.microsoft.com/office/powerpoint/2010/main" val="2969938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1332416" cy="461665"/>
          </a:xfrm>
          <a:prstGeom prst="rect">
            <a:avLst/>
          </a:prstGeom>
          <a:noFill/>
        </p:spPr>
        <p:txBody>
          <a:bodyPr wrap="none" rtlCol="0">
            <a:spAutoFit/>
          </a:bodyPr>
          <a:lstStyle/>
          <a:p>
            <a:r>
              <a:rPr lang="en-US" sz="2400" dirty="0">
                <a:solidFill>
                  <a:schemeClr val="bg1"/>
                </a:solidFill>
              </a:rPr>
              <a:t>Acts 1:13</a:t>
            </a:r>
          </a:p>
        </p:txBody>
      </p:sp>
      <p:sp>
        <p:nvSpPr>
          <p:cNvPr id="6" name="TextBox 5"/>
          <p:cNvSpPr txBox="1"/>
          <p:nvPr/>
        </p:nvSpPr>
        <p:spPr>
          <a:xfrm>
            <a:off x="420764" y="1120435"/>
            <a:ext cx="3416320" cy="584775"/>
          </a:xfrm>
          <a:prstGeom prst="rect">
            <a:avLst/>
          </a:prstGeom>
          <a:noFill/>
        </p:spPr>
        <p:txBody>
          <a:bodyPr wrap="none" rtlCol="0">
            <a:spAutoFit/>
          </a:bodyPr>
          <a:lstStyle/>
          <a:p>
            <a:r>
              <a:rPr lang="en-US" sz="3200" dirty="0">
                <a:ln w="0"/>
                <a:solidFill>
                  <a:schemeClr val="accent1"/>
                </a:solidFill>
                <a:effectLst>
                  <a:outerShdw blurRad="38100" dist="25400" dir="5400000" algn="ctr" rotWithShape="0">
                    <a:srgbClr val="6E747A">
                      <a:alpha val="43000"/>
                    </a:srgbClr>
                  </a:outerShdw>
                </a:effectLst>
              </a:rPr>
              <a:t>Praying together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06607"/>
            <a:ext cx="7727092" cy="5151394"/>
          </a:xfrm>
          <a:prstGeom prst="rect">
            <a:avLst/>
          </a:prstGeom>
        </p:spPr>
      </p:pic>
    </p:spTree>
    <p:extLst>
      <p:ext uri="{BB962C8B-B14F-4D97-AF65-F5344CB8AC3E}">
        <p14:creationId xmlns:p14="http://schemas.microsoft.com/office/powerpoint/2010/main" val="2425061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1332416" cy="461665"/>
          </a:xfrm>
          <a:prstGeom prst="rect">
            <a:avLst/>
          </a:prstGeom>
          <a:noFill/>
        </p:spPr>
        <p:txBody>
          <a:bodyPr wrap="none" rtlCol="0">
            <a:spAutoFit/>
          </a:bodyPr>
          <a:lstStyle/>
          <a:p>
            <a:r>
              <a:rPr lang="en-US" sz="2400" dirty="0">
                <a:solidFill>
                  <a:schemeClr val="bg1"/>
                </a:solidFill>
              </a:rPr>
              <a:t>Acts 1:13</a:t>
            </a:r>
          </a:p>
        </p:txBody>
      </p:sp>
      <p:sp>
        <p:nvSpPr>
          <p:cNvPr id="6" name="TextBox 5"/>
          <p:cNvSpPr txBox="1"/>
          <p:nvPr/>
        </p:nvSpPr>
        <p:spPr>
          <a:xfrm>
            <a:off x="445478" y="1441710"/>
            <a:ext cx="7662547" cy="1077218"/>
          </a:xfrm>
          <a:prstGeom prst="rect">
            <a:avLst/>
          </a:prstGeom>
          <a:noFill/>
        </p:spPr>
        <p:txBody>
          <a:bodyPr wrap="none" rtlCol="0">
            <a:spAutoFit/>
          </a:bodyPr>
          <a:lstStyle/>
          <a:p>
            <a:r>
              <a:rPr lang="en-US" sz="3200" dirty="0">
                <a:ln w="0"/>
                <a:solidFill>
                  <a:schemeClr val="accent1"/>
                </a:solidFill>
                <a:effectLst>
                  <a:outerShdw blurRad="38100" dist="25400" dir="5400000" algn="ctr" rotWithShape="0">
                    <a:srgbClr val="6E747A">
                      <a:alpha val="43000"/>
                    </a:srgbClr>
                  </a:outerShdw>
                </a:effectLst>
              </a:rPr>
              <a:t>Prayer: secret, fervent, believing prayer – lies</a:t>
            </a:r>
          </a:p>
          <a:p>
            <a:r>
              <a:rPr lang="en-US" sz="3200" dirty="0">
                <a:ln w="0"/>
                <a:solidFill>
                  <a:schemeClr val="accent1"/>
                </a:solidFill>
                <a:effectLst>
                  <a:outerShdw blurRad="38100" dist="25400" dir="5400000" algn="ctr" rotWithShape="0">
                    <a:srgbClr val="6E747A">
                      <a:alpha val="43000"/>
                    </a:srgbClr>
                  </a:outerShdw>
                </a:effectLst>
              </a:rPr>
              <a:t>at the root of all personal godliness.</a:t>
            </a:r>
          </a:p>
        </p:txBody>
      </p:sp>
      <p:pic>
        <p:nvPicPr>
          <p:cNvPr id="4" name="Picture 3"/>
          <p:cNvPicPr>
            <a:picLocks noChangeAspect="1"/>
          </p:cNvPicPr>
          <p:nvPr/>
        </p:nvPicPr>
        <p:blipFill>
          <a:blip r:embed="rId3"/>
          <a:stretch>
            <a:fillRect/>
          </a:stretch>
        </p:blipFill>
        <p:spPr>
          <a:xfrm>
            <a:off x="0" y="3114675"/>
            <a:ext cx="6667500" cy="3743325"/>
          </a:xfrm>
          <a:prstGeom prst="rect">
            <a:avLst/>
          </a:prstGeom>
        </p:spPr>
      </p:pic>
    </p:spTree>
    <p:extLst>
      <p:ext uri="{BB962C8B-B14F-4D97-AF65-F5344CB8AC3E}">
        <p14:creationId xmlns:p14="http://schemas.microsoft.com/office/powerpoint/2010/main" val="1191885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1332416" cy="461665"/>
          </a:xfrm>
          <a:prstGeom prst="rect">
            <a:avLst/>
          </a:prstGeom>
          <a:noFill/>
        </p:spPr>
        <p:txBody>
          <a:bodyPr wrap="none" rtlCol="0">
            <a:spAutoFit/>
          </a:bodyPr>
          <a:lstStyle/>
          <a:p>
            <a:r>
              <a:rPr lang="en-US" sz="2400" dirty="0">
                <a:solidFill>
                  <a:schemeClr val="bg1"/>
                </a:solidFill>
              </a:rPr>
              <a:t>Acts 1:13</a:t>
            </a:r>
          </a:p>
        </p:txBody>
      </p:sp>
      <p:sp>
        <p:nvSpPr>
          <p:cNvPr id="6" name="TextBox 5"/>
          <p:cNvSpPr txBox="1"/>
          <p:nvPr/>
        </p:nvSpPr>
        <p:spPr>
          <a:xfrm>
            <a:off x="65909" y="872845"/>
            <a:ext cx="9041258" cy="3785652"/>
          </a:xfrm>
          <a:prstGeom prst="rect">
            <a:avLst/>
          </a:prstGeom>
          <a:noFill/>
        </p:spPr>
        <p:txBody>
          <a:bodyPr wrap="none" rtlCol="0">
            <a:spAutoFit/>
          </a:bodyPr>
          <a:lstStyle/>
          <a:p>
            <a:r>
              <a:rPr lang="en-US" sz="2400" dirty="0">
                <a:ln w="0"/>
                <a:solidFill>
                  <a:schemeClr val="bg1"/>
                </a:solidFill>
                <a:effectLst>
                  <a:outerShdw blurRad="38100" dist="25400" dir="5400000" algn="ctr" rotWithShape="0">
                    <a:srgbClr val="6E747A">
                      <a:alpha val="43000"/>
                    </a:srgbClr>
                  </a:outerShdw>
                </a:effectLst>
              </a:rPr>
              <a:t>Some Essentials Of Prayer</a:t>
            </a:r>
          </a:p>
          <a:p>
            <a:r>
              <a:rPr lang="en-US" sz="2400" dirty="0">
                <a:ln w="0"/>
                <a:solidFill>
                  <a:schemeClr val="bg1"/>
                </a:solidFill>
                <a:effectLst>
                  <a:outerShdw blurRad="38100" dist="25400" dir="5400000" algn="ctr" rotWithShape="0">
                    <a:srgbClr val="6E747A">
                      <a:alpha val="43000"/>
                    </a:srgbClr>
                  </a:outerShdw>
                </a:effectLst>
              </a:rPr>
              <a:t>	1) Unified</a:t>
            </a:r>
          </a:p>
          <a:p>
            <a:r>
              <a:rPr lang="en-US" sz="2400" dirty="0">
                <a:ln w="0"/>
                <a:solidFill>
                  <a:schemeClr val="bg1"/>
                </a:solidFill>
                <a:effectLst>
                  <a:outerShdw blurRad="38100" dist="25400" dir="5400000" algn="ctr" rotWithShape="0">
                    <a:srgbClr val="6E747A">
                      <a:alpha val="43000"/>
                    </a:srgbClr>
                  </a:outerShdw>
                </a:effectLst>
              </a:rPr>
              <a:t>		- it required 120 Jewish people in a community </a:t>
            </a:r>
          </a:p>
          <a:p>
            <a:r>
              <a:rPr lang="en-US" sz="2400" dirty="0">
                <a:ln w="0"/>
                <a:solidFill>
                  <a:schemeClr val="bg1"/>
                </a:solidFill>
                <a:effectLst>
                  <a:outerShdw blurRad="38100" dist="25400" dir="5400000" algn="ctr" rotWithShape="0">
                    <a:srgbClr val="6E747A">
                      <a:alpha val="43000"/>
                    </a:srgbClr>
                  </a:outerShdw>
                </a:effectLst>
              </a:rPr>
              <a:t>   		to establish a council</a:t>
            </a:r>
          </a:p>
          <a:p>
            <a:r>
              <a:rPr lang="en-US" sz="2400" dirty="0">
                <a:ln w="0"/>
                <a:solidFill>
                  <a:schemeClr val="bg1"/>
                </a:solidFill>
                <a:effectLst>
                  <a:outerShdw blurRad="38100" dist="25400" dir="5400000" algn="ctr" rotWithShape="0">
                    <a:srgbClr val="6E747A">
                      <a:alpha val="43000"/>
                    </a:srgbClr>
                  </a:outerShdw>
                </a:effectLst>
              </a:rPr>
              <a:t>		- note that Peter and John are listed first </a:t>
            </a:r>
          </a:p>
          <a:p>
            <a:r>
              <a:rPr lang="en-US" sz="2400" dirty="0">
                <a:ln w="0"/>
                <a:solidFill>
                  <a:schemeClr val="bg1"/>
                </a:solidFill>
                <a:effectLst>
                  <a:outerShdw blurRad="38100" dist="25400" dir="5400000" algn="ctr" rotWithShape="0">
                    <a:srgbClr val="6E747A">
                      <a:alpha val="43000"/>
                    </a:srgbClr>
                  </a:outerShdw>
                </a:effectLst>
              </a:rPr>
              <a:t>		(up and coming leaders) and James and John are now</a:t>
            </a:r>
          </a:p>
          <a:p>
            <a:r>
              <a:rPr lang="en-US" sz="2400" dirty="0">
                <a:ln w="0"/>
                <a:solidFill>
                  <a:schemeClr val="bg1"/>
                </a:solidFill>
                <a:effectLst>
                  <a:outerShdw blurRad="38100" dist="25400" dir="5400000" algn="ctr" rotWithShape="0">
                    <a:srgbClr val="6E747A">
                      <a:alpha val="43000"/>
                    </a:srgbClr>
                  </a:outerShdw>
                </a:effectLst>
              </a:rPr>
              <a:t> 		separated in the list (hinting at a new, stronger </a:t>
            </a:r>
          </a:p>
          <a:p>
            <a:r>
              <a:rPr lang="en-US" sz="2400" dirty="0">
                <a:ln w="0"/>
                <a:solidFill>
                  <a:schemeClr val="bg1"/>
                </a:solidFill>
                <a:effectLst>
                  <a:outerShdw blurRad="38100" dist="25400" dir="5400000" algn="ctr" rotWithShape="0">
                    <a:srgbClr val="6E747A">
                      <a:alpha val="43000"/>
                    </a:srgbClr>
                  </a:outerShdw>
                </a:effectLst>
              </a:rPr>
              <a:t>		brotherhood)</a:t>
            </a:r>
          </a:p>
          <a:p>
            <a:r>
              <a:rPr lang="en-US" sz="2400" dirty="0">
                <a:ln w="0"/>
                <a:solidFill>
                  <a:schemeClr val="bg1"/>
                </a:solidFill>
                <a:effectLst>
                  <a:outerShdw blurRad="38100" dist="25400" dir="5400000" algn="ctr" rotWithShape="0">
                    <a:srgbClr val="6E747A">
                      <a:alpha val="43000"/>
                    </a:srgbClr>
                  </a:outerShdw>
                </a:effectLst>
              </a:rPr>
              <a:t>	2) Persevering (see verse 14) ... see also Romans 12:12, Col. 4:2</a:t>
            </a:r>
          </a:p>
          <a:p>
            <a:endParaRPr lang="en-US" sz="2400" dirty="0">
              <a:ln w="0"/>
              <a:solidFill>
                <a:schemeClr val="bg1"/>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3"/>
          <a:stretch>
            <a:fillRect/>
          </a:stretch>
        </p:blipFill>
        <p:spPr>
          <a:xfrm>
            <a:off x="3976099" y="4383844"/>
            <a:ext cx="4377112" cy="2223295"/>
          </a:xfrm>
          <a:prstGeom prst="rect">
            <a:avLst/>
          </a:prstGeom>
        </p:spPr>
      </p:pic>
    </p:spTree>
    <p:extLst>
      <p:ext uri="{BB962C8B-B14F-4D97-AF65-F5344CB8AC3E}">
        <p14:creationId xmlns:p14="http://schemas.microsoft.com/office/powerpoint/2010/main" val="2243556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1332416" cy="461665"/>
          </a:xfrm>
          <a:prstGeom prst="rect">
            <a:avLst/>
          </a:prstGeom>
          <a:noFill/>
        </p:spPr>
        <p:txBody>
          <a:bodyPr wrap="none" rtlCol="0">
            <a:spAutoFit/>
          </a:bodyPr>
          <a:lstStyle/>
          <a:p>
            <a:r>
              <a:rPr lang="en-US" sz="2400" dirty="0">
                <a:solidFill>
                  <a:schemeClr val="bg1"/>
                </a:solidFill>
              </a:rPr>
              <a:t>Acts 1:13</a:t>
            </a:r>
          </a:p>
        </p:txBody>
      </p:sp>
      <p:sp>
        <p:nvSpPr>
          <p:cNvPr id="6" name="TextBox 5"/>
          <p:cNvSpPr txBox="1"/>
          <p:nvPr/>
        </p:nvSpPr>
        <p:spPr>
          <a:xfrm>
            <a:off x="165391" y="1448198"/>
            <a:ext cx="8344144" cy="2308324"/>
          </a:xfrm>
          <a:prstGeom prst="rect">
            <a:avLst/>
          </a:prstGeom>
          <a:noFill/>
        </p:spPr>
        <p:txBody>
          <a:bodyPr wrap="none" rtlCol="0">
            <a:spAutoFit/>
          </a:bodyPr>
          <a:lstStyle/>
          <a:p>
            <a:r>
              <a:rPr lang="en-US" sz="2400" dirty="0">
                <a:ln w="0"/>
                <a:solidFill>
                  <a:schemeClr val="bg1"/>
                </a:solidFill>
                <a:effectLst>
                  <a:outerShdw blurRad="38100" dist="25400" dir="5400000" algn="ctr" rotWithShape="0">
                    <a:srgbClr val="6E747A">
                      <a:alpha val="43000"/>
                    </a:srgbClr>
                  </a:outerShdw>
                </a:effectLst>
              </a:rPr>
              <a:t>Ro 12:12  Be joyful in hope, patient in affliction, faithful in prayer.</a:t>
            </a:r>
          </a:p>
          <a:p>
            <a:endParaRPr lang="en-US" sz="2400" dirty="0">
              <a:ln w="0"/>
              <a:solidFill>
                <a:schemeClr val="bg1"/>
              </a:solidFill>
              <a:effectLst>
                <a:outerShdw blurRad="38100" dist="25400" dir="5400000" algn="ctr" rotWithShape="0">
                  <a:srgbClr val="6E747A">
                    <a:alpha val="43000"/>
                  </a:srgbClr>
                </a:outerShdw>
              </a:effectLst>
            </a:endParaRPr>
          </a:p>
          <a:p>
            <a:r>
              <a:rPr lang="en-US" sz="2400" dirty="0">
                <a:ln w="0"/>
                <a:solidFill>
                  <a:schemeClr val="bg1"/>
                </a:solidFill>
                <a:effectLst>
                  <a:outerShdw blurRad="38100" dist="25400" dir="5400000" algn="ctr" rotWithShape="0">
                    <a:srgbClr val="6E747A">
                      <a:alpha val="43000"/>
                    </a:srgbClr>
                  </a:outerShdw>
                </a:effectLst>
              </a:rPr>
              <a:t>Col 4:2  Devote yourselves to prayer, being watchful and thankful.</a:t>
            </a:r>
          </a:p>
          <a:p>
            <a:endParaRPr lang="en-US" sz="2400" dirty="0">
              <a:ln w="0"/>
              <a:solidFill>
                <a:schemeClr val="bg1"/>
              </a:solidFill>
              <a:effectLst>
                <a:outerShdw blurRad="38100" dist="25400" dir="5400000" algn="ctr" rotWithShape="0">
                  <a:srgbClr val="6E747A">
                    <a:alpha val="43000"/>
                  </a:srgbClr>
                </a:outerShdw>
              </a:effectLst>
            </a:endParaRPr>
          </a:p>
          <a:p>
            <a:r>
              <a:rPr lang="en-US" sz="2400" dirty="0">
                <a:ln w="0"/>
                <a:solidFill>
                  <a:schemeClr val="bg1"/>
                </a:solidFill>
                <a:effectLst>
                  <a:outerShdw blurRad="38100" dist="25400" dir="5400000" algn="ctr" rotWithShape="0">
                    <a:srgbClr val="6E747A">
                      <a:alpha val="43000"/>
                    </a:srgbClr>
                  </a:outerShdw>
                </a:effectLst>
              </a:rPr>
              <a:t>1Thess. 5:17  Pray without ceasing.</a:t>
            </a:r>
          </a:p>
          <a:p>
            <a:endParaRPr lang="en-US" sz="2400" dirty="0">
              <a:ln w="0"/>
              <a:solidFill>
                <a:schemeClr val="bg1"/>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3"/>
          <a:stretch>
            <a:fillRect/>
          </a:stretch>
        </p:blipFill>
        <p:spPr>
          <a:xfrm>
            <a:off x="3875711" y="3756522"/>
            <a:ext cx="4762500" cy="2676525"/>
          </a:xfrm>
          <a:prstGeom prst="rect">
            <a:avLst/>
          </a:prstGeom>
        </p:spPr>
      </p:pic>
    </p:spTree>
    <p:extLst>
      <p:ext uri="{BB962C8B-B14F-4D97-AF65-F5344CB8AC3E}">
        <p14:creationId xmlns:p14="http://schemas.microsoft.com/office/powerpoint/2010/main" val="2553552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1332416" cy="461665"/>
          </a:xfrm>
          <a:prstGeom prst="rect">
            <a:avLst/>
          </a:prstGeom>
          <a:noFill/>
        </p:spPr>
        <p:txBody>
          <a:bodyPr wrap="none" rtlCol="0">
            <a:spAutoFit/>
          </a:bodyPr>
          <a:lstStyle/>
          <a:p>
            <a:r>
              <a:rPr lang="en-US" sz="2400" dirty="0">
                <a:solidFill>
                  <a:schemeClr val="bg1"/>
                </a:solidFill>
              </a:rPr>
              <a:t>Acts 1:13</a:t>
            </a:r>
          </a:p>
        </p:txBody>
      </p:sp>
      <p:sp>
        <p:nvSpPr>
          <p:cNvPr id="6" name="TextBox 5"/>
          <p:cNvSpPr txBox="1"/>
          <p:nvPr/>
        </p:nvSpPr>
        <p:spPr>
          <a:xfrm>
            <a:off x="65909" y="872845"/>
            <a:ext cx="8731749" cy="3354765"/>
          </a:xfrm>
          <a:prstGeom prst="rect">
            <a:avLst/>
          </a:prstGeom>
          <a:noFill/>
        </p:spPr>
        <p:txBody>
          <a:bodyPr wrap="none" rtlCol="0">
            <a:spAutoFit/>
          </a:bodyPr>
          <a:lstStyle/>
          <a:p>
            <a:r>
              <a:rPr lang="en-US" dirty="0">
                <a:ln w="0"/>
                <a:solidFill>
                  <a:schemeClr val="bg1"/>
                </a:solidFill>
                <a:effectLst>
                  <a:outerShdw blurRad="38100" dist="25400" dir="5400000" algn="ctr" rotWithShape="0">
                    <a:srgbClr val="6E747A">
                      <a:alpha val="43000"/>
                    </a:srgbClr>
                  </a:outerShdw>
                </a:effectLst>
              </a:rPr>
              <a:t>Prayer in the Bible always seems to have:</a:t>
            </a:r>
          </a:p>
          <a:p>
            <a:r>
              <a:rPr lang="en-US" dirty="0">
                <a:ln w="0"/>
                <a:solidFill>
                  <a:schemeClr val="bg1"/>
                </a:solidFill>
                <a:effectLst>
                  <a:outerShdw blurRad="38100" dist="25400" dir="5400000" algn="ctr" rotWithShape="0">
                    <a:srgbClr val="6E747A">
                      <a:alpha val="43000"/>
                    </a:srgbClr>
                  </a:outerShdw>
                </a:effectLst>
              </a:rPr>
              <a:t>	a) Utter belief that what was prayed for would come to pass.</a:t>
            </a:r>
          </a:p>
          <a:p>
            <a:endParaRPr lang="en-US" dirty="0">
              <a:ln w="0"/>
              <a:solidFill>
                <a:schemeClr val="bg1"/>
              </a:solidFill>
              <a:effectLst>
                <a:outerShdw blurRad="38100" dist="25400" dir="5400000" algn="ctr" rotWithShape="0">
                  <a:srgbClr val="6E747A">
                    <a:alpha val="43000"/>
                  </a:srgbClr>
                </a:outerShdw>
              </a:effectLst>
            </a:endParaRPr>
          </a:p>
          <a:p>
            <a:r>
              <a:rPr lang="en-US" i="1" dirty="0">
                <a:ln w="0"/>
                <a:solidFill>
                  <a:schemeClr val="bg1"/>
                </a:solidFill>
                <a:effectLst>
                  <a:outerShdw blurRad="38100" dist="25400" dir="5400000" algn="ctr" rotWithShape="0">
                    <a:srgbClr val="6E747A">
                      <a:alpha val="43000"/>
                    </a:srgbClr>
                  </a:outerShdw>
                </a:effectLst>
              </a:rPr>
              <a:t>Hebrews 11:6  And without faith it is impossible to please God, because anyone who comes </a:t>
            </a:r>
          </a:p>
          <a:p>
            <a:r>
              <a:rPr lang="en-US" i="1" dirty="0">
                <a:ln w="0"/>
                <a:solidFill>
                  <a:schemeClr val="bg1"/>
                </a:solidFill>
                <a:effectLst>
                  <a:outerShdw blurRad="38100" dist="25400" dir="5400000" algn="ctr" rotWithShape="0">
                    <a:srgbClr val="6E747A">
                      <a:alpha val="43000"/>
                    </a:srgbClr>
                  </a:outerShdw>
                </a:effectLst>
              </a:rPr>
              <a:t>to him must believe that he exists and that he rewards those who earnestly seek him.</a:t>
            </a:r>
          </a:p>
          <a:p>
            <a:endParaRPr lang="en-US" dirty="0">
              <a:ln w="0"/>
              <a:solidFill>
                <a:schemeClr val="bg1"/>
              </a:solidFill>
              <a:effectLst>
                <a:outerShdw blurRad="38100" dist="25400" dir="5400000" algn="ctr" rotWithShape="0">
                  <a:srgbClr val="6E747A">
                    <a:alpha val="43000"/>
                  </a:srgbClr>
                </a:outerShdw>
              </a:effectLst>
            </a:endParaRPr>
          </a:p>
          <a:p>
            <a:r>
              <a:rPr lang="en-US" dirty="0">
                <a:ln w="0"/>
                <a:solidFill>
                  <a:schemeClr val="bg1"/>
                </a:solidFill>
                <a:effectLst>
                  <a:outerShdw blurRad="38100" dist="25400" dir="5400000" algn="ctr" rotWithShape="0">
                    <a:srgbClr val="6E747A">
                      <a:alpha val="43000"/>
                    </a:srgbClr>
                  </a:outerShdw>
                </a:effectLst>
              </a:rPr>
              <a:t>	b) Prayer must also be listening as well as talking. </a:t>
            </a:r>
          </a:p>
          <a:p>
            <a:r>
              <a:rPr lang="en-US" dirty="0">
                <a:ln w="0"/>
                <a:solidFill>
                  <a:schemeClr val="bg1"/>
                </a:solidFill>
                <a:effectLst>
                  <a:outerShdw blurRad="38100" dist="25400" dir="5400000" algn="ctr" rotWithShape="0">
                    <a:srgbClr val="6E747A">
                      <a:alpha val="43000"/>
                    </a:srgbClr>
                  </a:outerShdw>
                </a:effectLst>
              </a:rPr>
              <a:t>	- Is my heart quiet enough to hear?</a:t>
            </a:r>
          </a:p>
          <a:p>
            <a:endParaRPr lang="en-US" dirty="0">
              <a:ln w="0"/>
              <a:solidFill>
                <a:schemeClr val="bg1"/>
              </a:solidFill>
              <a:effectLst>
                <a:outerShdw blurRad="38100" dist="25400" dir="5400000" algn="ctr" rotWithShape="0">
                  <a:srgbClr val="6E747A">
                    <a:alpha val="43000"/>
                  </a:srgbClr>
                </a:outerShdw>
              </a:effectLst>
            </a:endParaRPr>
          </a:p>
          <a:p>
            <a:r>
              <a:rPr lang="en-US" dirty="0">
                <a:ln w="0"/>
                <a:solidFill>
                  <a:schemeClr val="bg1"/>
                </a:solidFill>
                <a:effectLst>
                  <a:outerShdw blurRad="38100" dist="25400" dir="5400000" algn="ctr" rotWithShape="0">
                    <a:srgbClr val="6E747A">
                      <a:alpha val="43000"/>
                    </a:srgbClr>
                  </a:outerShdw>
                </a:effectLst>
              </a:rPr>
              <a:t>	c) Keep it simple</a:t>
            </a:r>
          </a:p>
          <a:p>
            <a:r>
              <a:rPr lang="en-US" dirty="0">
                <a:ln w="0"/>
                <a:solidFill>
                  <a:schemeClr val="bg1"/>
                </a:solidFill>
                <a:effectLst>
                  <a:outerShdw blurRad="38100" dist="25400" dir="5400000" algn="ctr" rotWithShape="0">
                    <a:srgbClr val="6E747A">
                      <a:alpha val="43000"/>
                    </a:srgbClr>
                  </a:outerShdw>
                </a:effectLst>
              </a:rPr>
              <a:t>	- The reason God responds to our cries is because His children ask Him</a:t>
            </a:r>
          </a:p>
          <a:p>
            <a:endParaRPr lang="en-US" sz="1400" dirty="0">
              <a:ln w="0"/>
              <a:solidFill>
                <a:schemeClr val="bg1"/>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3"/>
          <a:stretch>
            <a:fillRect/>
          </a:stretch>
        </p:blipFill>
        <p:spPr>
          <a:xfrm>
            <a:off x="1" y="4127156"/>
            <a:ext cx="4120474" cy="2730843"/>
          </a:xfrm>
          <a:prstGeom prst="rect">
            <a:avLst/>
          </a:prstGeom>
        </p:spPr>
      </p:pic>
    </p:spTree>
    <p:extLst>
      <p:ext uri="{BB962C8B-B14F-4D97-AF65-F5344CB8AC3E}">
        <p14:creationId xmlns:p14="http://schemas.microsoft.com/office/powerpoint/2010/main" val="191619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42" y="-17874"/>
            <a:ext cx="9651572" cy="6875873"/>
          </a:xfrm>
          <a:prstGeom prst="rect">
            <a:avLst/>
          </a:prstGeom>
        </p:spPr>
      </p:pic>
      <p:sp>
        <p:nvSpPr>
          <p:cNvPr id="2" name="Oval 1"/>
          <p:cNvSpPr/>
          <p:nvPr/>
        </p:nvSpPr>
        <p:spPr>
          <a:xfrm>
            <a:off x="-914399" y="-390617"/>
            <a:ext cx="10218199" cy="72486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597112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1332416" cy="461665"/>
          </a:xfrm>
          <a:prstGeom prst="rect">
            <a:avLst/>
          </a:prstGeom>
          <a:noFill/>
        </p:spPr>
        <p:txBody>
          <a:bodyPr wrap="none" rtlCol="0">
            <a:spAutoFit/>
          </a:bodyPr>
          <a:lstStyle/>
          <a:p>
            <a:r>
              <a:rPr lang="en-US" sz="2400" dirty="0">
                <a:solidFill>
                  <a:schemeClr val="bg1"/>
                </a:solidFill>
              </a:rPr>
              <a:t>Acts 1:13</a:t>
            </a:r>
          </a:p>
        </p:txBody>
      </p:sp>
      <p:sp>
        <p:nvSpPr>
          <p:cNvPr id="6" name="TextBox 5"/>
          <p:cNvSpPr txBox="1"/>
          <p:nvPr/>
        </p:nvSpPr>
        <p:spPr>
          <a:xfrm>
            <a:off x="57671" y="751965"/>
            <a:ext cx="8735276" cy="4462760"/>
          </a:xfrm>
          <a:prstGeom prst="rect">
            <a:avLst/>
          </a:prstGeom>
          <a:noFill/>
        </p:spPr>
        <p:txBody>
          <a:bodyPr wrap="none" rtlCol="0">
            <a:spAutoFit/>
          </a:bodyPr>
          <a:lstStyle/>
          <a:p>
            <a:r>
              <a:rPr lang="en-US" dirty="0">
                <a:ln w="0"/>
                <a:solidFill>
                  <a:schemeClr val="bg1"/>
                </a:solidFill>
                <a:effectLst>
                  <a:outerShdw blurRad="38100" dist="25400" dir="5400000" algn="ctr" rotWithShape="0">
                    <a:srgbClr val="6E747A">
                      <a:alpha val="43000"/>
                    </a:srgbClr>
                  </a:outerShdw>
                </a:effectLst>
              </a:rPr>
              <a:t>	d) When answers do not come, seek the why?</a:t>
            </a:r>
          </a:p>
          <a:p>
            <a:r>
              <a:rPr lang="en-US" dirty="0">
                <a:ln w="0"/>
                <a:solidFill>
                  <a:schemeClr val="bg1"/>
                </a:solidFill>
                <a:effectLst>
                  <a:outerShdw blurRad="38100" dist="25400" dir="5400000" algn="ctr" rotWithShape="0">
                    <a:srgbClr val="6E747A">
                      <a:alpha val="43000"/>
                    </a:srgbClr>
                  </a:outerShdw>
                </a:effectLst>
              </a:rPr>
              <a:t>	- Is God really saying, “no”? Am I asking amiss? Is there sin in my life? Is God </a:t>
            </a:r>
          </a:p>
          <a:p>
            <a:r>
              <a:rPr lang="en-US" dirty="0">
                <a:ln w="0"/>
                <a:solidFill>
                  <a:schemeClr val="bg1"/>
                </a:solidFill>
                <a:effectLst>
                  <a:outerShdw blurRad="38100" dist="25400" dir="5400000" algn="ctr" rotWithShape="0">
                    <a:srgbClr val="6E747A">
                      <a:alpha val="43000"/>
                    </a:srgbClr>
                  </a:outerShdw>
                </a:effectLst>
              </a:rPr>
              <a:t>	saying, “Wait”? Am I really listening?</a:t>
            </a:r>
          </a:p>
          <a:p>
            <a:r>
              <a:rPr lang="en-US" dirty="0">
                <a:ln w="0"/>
                <a:solidFill>
                  <a:schemeClr val="bg1"/>
                </a:solidFill>
                <a:effectLst>
                  <a:outerShdw blurRad="38100" dist="25400" dir="5400000" algn="ctr" rotWithShape="0">
                    <a:srgbClr val="6E747A">
                      <a:alpha val="43000"/>
                    </a:srgbClr>
                  </a:outerShdw>
                </a:effectLst>
              </a:rPr>
              <a:t>	- Is this something that the Lord is asking ME to do?</a:t>
            </a:r>
          </a:p>
          <a:p>
            <a:r>
              <a:rPr lang="en-US" dirty="0">
                <a:ln w="0"/>
                <a:solidFill>
                  <a:schemeClr val="bg1"/>
                </a:solidFill>
                <a:effectLst>
                  <a:outerShdw blurRad="38100" dist="25400" dir="5400000" algn="ctr" rotWithShape="0">
                    <a:srgbClr val="6E747A">
                      <a:alpha val="43000"/>
                    </a:srgbClr>
                  </a:outerShdw>
                </a:effectLst>
              </a:rPr>
              <a:t>	- To that end, will I spend time in meditation towards the Lord?</a:t>
            </a:r>
          </a:p>
          <a:p>
            <a:endParaRPr lang="en-US" dirty="0">
              <a:ln w="0"/>
              <a:solidFill>
                <a:schemeClr val="bg1"/>
              </a:solidFill>
              <a:effectLst>
                <a:outerShdw blurRad="38100" dist="25400" dir="5400000" algn="ctr" rotWithShape="0">
                  <a:srgbClr val="6E747A">
                    <a:alpha val="43000"/>
                  </a:srgbClr>
                </a:outerShdw>
              </a:effectLst>
            </a:endParaRPr>
          </a:p>
          <a:p>
            <a:r>
              <a:rPr lang="en-US" dirty="0">
                <a:ln w="0"/>
                <a:solidFill>
                  <a:schemeClr val="bg1"/>
                </a:solidFill>
                <a:effectLst>
                  <a:outerShdw blurRad="38100" dist="25400" dir="5400000" algn="ctr" rotWithShape="0">
                    <a:srgbClr val="6E747A">
                      <a:alpha val="43000"/>
                    </a:srgbClr>
                  </a:outerShdw>
                </a:effectLst>
              </a:rPr>
              <a:t>	e) Protection from worry is a power product of prayer (Matthew 6:25)</a:t>
            </a:r>
          </a:p>
          <a:p>
            <a:r>
              <a:rPr lang="en-US" dirty="0">
                <a:ln w="0"/>
                <a:solidFill>
                  <a:schemeClr val="bg1"/>
                </a:solidFill>
                <a:effectLst>
                  <a:outerShdw blurRad="38100" dist="25400" dir="5400000" algn="ctr" rotWithShape="0">
                    <a:srgbClr val="6E747A">
                      <a:alpha val="43000"/>
                    </a:srgbClr>
                  </a:outerShdw>
                </a:effectLst>
              </a:rPr>
              <a:t>	- Worry is the disproportionate level of concern based on an inappropriate </a:t>
            </a:r>
          </a:p>
          <a:p>
            <a:r>
              <a:rPr lang="en-US" dirty="0">
                <a:ln w="0"/>
                <a:solidFill>
                  <a:schemeClr val="bg1"/>
                </a:solidFill>
                <a:effectLst>
                  <a:outerShdw blurRad="38100" dist="25400" dir="5400000" algn="ctr" rotWithShape="0">
                    <a:srgbClr val="6E747A">
                      <a:alpha val="43000"/>
                    </a:srgbClr>
                  </a:outerShdw>
                </a:effectLst>
              </a:rPr>
              <a:t>	measure of fear.</a:t>
            </a:r>
          </a:p>
          <a:p>
            <a:r>
              <a:rPr lang="en-US" dirty="0">
                <a:ln w="0"/>
                <a:solidFill>
                  <a:schemeClr val="bg1"/>
                </a:solidFill>
                <a:effectLst>
                  <a:outerShdw blurRad="38100" dist="25400" dir="5400000" algn="ctr" rotWithShape="0">
                    <a:srgbClr val="6E747A">
                      <a:alpha val="43000"/>
                    </a:srgbClr>
                  </a:outerShdw>
                </a:effectLst>
              </a:rPr>
              <a:t>	- The false lie: Worry helps us. If I worry, something good will come of it.</a:t>
            </a:r>
          </a:p>
          <a:p>
            <a:r>
              <a:rPr lang="en-US" dirty="0">
                <a:ln w="0"/>
                <a:solidFill>
                  <a:schemeClr val="bg1"/>
                </a:solidFill>
                <a:effectLst>
                  <a:outerShdw blurRad="38100" dist="25400" dir="5400000" algn="ctr" rotWithShape="0">
                    <a:srgbClr val="6E747A">
                      <a:alpha val="43000"/>
                    </a:srgbClr>
                  </a:outerShdw>
                </a:effectLst>
              </a:rPr>
              <a:t>	- Note that in the upper room, they were no longer concerned that Jesus was </a:t>
            </a:r>
          </a:p>
          <a:p>
            <a:r>
              <a:rPr lang="en-US" dirty="0">
                <a:ln w="0"/>
                <a:solidFill>
                  <a:schemeClr val="bg1"/>
                </a:solidFill>
                <a:effectLst>
                  <a:outerShdw blurRad="38100" dist="25400" dir="5400000" algn="ctr" rotWithShape="0">
                    <a:srgbClr val="6E747A">
                      <a:alpha val="43000"/>
                    </a:srgbClr>
                  </a:outerShdw>
                </a:effectLst>
              </a:rPr>
              <a:t>	not with them.  </a:t>
            </a:r>
          </a:p>
          <a:p>
            <a:r>
              <a:rPr lang="en-US" dirty="0">
                <a:ln w="0"/>
                <a:solidFill>
                  <a:schemeClr val="bg1"/>
                </a:solidFill>
                <a:effectLst>
                  <a:outerShdw blurRad="38100" dist="25400" dir="5400000" algn="ctr" rotWithShape="0">
                    <a:srgbClr val="6E747A">
                      <a:alpha val="43000"/>
                    </a:srgbClr>
                  </a:outerShdw>
                </a:effectLst>
              </a:rPr>
              <a:t>					- Read and contemplate Phil 4:6-7. Prayer </a:t>
            </a:r>
          </a:p>
          <a:p>
            <a:r>
              <a:rPr lang="en-US" dirty="0">
                <a:ln w="0"/>
                <a:solidFill>
                  <a:schemeClr val="bg1"/>
                </a:solidFill>
                <a:effectLst>
                  <a:outerShdw blurRad="38100" dist="25400" dir="5400000" algn="ctr" rotWithShape="0">
                    <a:srgbClr val="6E747A">
                      <a:alpha val="43000"/>
                    </a:srgbClr>
                  </a:outerShdw>
                </a:effectLst>
              </a:rPr>
              <a:t>					and worry are on opposite ends of the </a:t>
            </a:r>
          </a:p>
          <a:p>
            <a:r>
              <a:rPr lang="en-US" dirty="0">
                <a:ln w="0"/>
                <a:solidFill>
                  <a:schemeClr val="bg1"/>
                </a:solidFill>
                <a:effectLst>
                  <a:outerShdw blurRad="38100" dist="25400" dir="5400000" algn="ctr" rotWithShape="0">
                    <a:srgbClr val="6E747A">
                      <a:alpha val="43000"/>
                    </a:srgbClr>
                  </a:outerShdw>
                </a:effectLst>
              </a:rPr>
              <a:t>					spectrum. </a:t>
            </a:r>
          </a:p>
          <a:p>
            <a:endParaRPr lang="en-US" sz="1400" dirty="0">
              <a:ln w="0"/>
              <a:solidFill>
                <a:schemeClr val="bg1"/>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3"/>
          <a:stretch>
            <a:fillRect/>
          </a:stretch>
        </p:blipFill>
        <p:spPr>
          <a:xfrm>
            <a:off x="1" y="4127156"/>
            <a:ext cx="4120474" cy="2730843"/>
          </a:xfrm>
          <a:prstGeom prst="rect">
            <a:avLst/>
          </a:prstGeom>
        </p:spPr>
      </p:pic>
    </p:spTree>
    <p:extLst>
      <p:ext uri="{BB962C8B-B14F-4D97-AF65-F5344CB8AC3E}">
        <p14:creationId xmlns:p14="http://schemas.microsoft.com/office/powerpoint/2010/main" val="3245409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1332416" cy="461665"/>
          </a:xfrm>
          <a:prstGeom prst="rect">
            <a:avLst/>
          </a:prstGeom>
          <a:noFill/>
        </p:spPr>
        <p:txBody>
          <a:bodyPr wrap="none" rtlCol="0">
            <a:spAutoFit/>
          </a:bodyPr>
          <a:lstStyle/>
          <a:p>
            <a:r>
              <a:rPr lang="en-US" sz="2400" dirty="0">
                <a:solidFill>
                  <a:schemeClr val="bg1"/>
                </a:solidFill>
              </a:rPr>
              <a:t>Acts 1:13</a:t>
            </a:r>
          </a:p>
        </p:txBody>
      </p:sp>
      <p:sp>
        <p:nvSpPr>
          <p:cNvPr id="6" name="TextBox 5"/>
          <p:cNvSpPr txBox="1"/>
          <p:nvPr/>
        </p:nvSpPr>
        <p:spPr>
          <a:xfrm>
            <a:off x="165391" y="680046"/>
            <a:ext cx="8987475" cy="3631763"/>
          </a:xfrm>
          <a:prstGeom prst="rect">
            <a:avLst/>
          </a:prstGeom>
          <a:noFill/>
        </p:spPr>
        <p:txBody>
          <a:bodyPr wrap="square" rtlCol="0">
            <a:spAutoFit/>
          </a:bodyPr>
          <a:lstStyle/>
          <a:p>
            <a:r>
              <a:rPr lang="en-US" sz="2400" dirty="0">
                <a:ln w="0"/>
                <a:solidFill>
                  <a:schemeClr val="bg1"/>
                </a:solidFill>
                <a:effectLst>
                  <a:outerShdw blurRad="38100" dist="25400" dir="5400000" algn="ctr" rotWithShape="0">
                    <a:srgbClr val="6E747A">
                      <a:alpha val="43000"/>
                    </a:srgbClr>
                  </a:outerShdw>
                </a:effectLst>
              </a:rPr>
              <a:t>A Guide:</a:t>
            </a:r>
          </a:p>
          <a:p>
            <a:r>
              <a:rPr lang="en-US" sz="2400" dirty="0">
                <a:ln w="0"/>
                <a:solidFill>
                  <a:schemeClr val="bg1"/>
                </a:solidFill>
                <a:effectLst>
                  <a:outerShdw blurRad="38100" dist="25400" dir="5400000" algn="ctr" rotWithShape="0">
                    <a:srgbClr val="6E747A">
                      <a:alpha val="43000"/>
                    </a:srgbClr>
                  </a:outerShdw>
                </a:effectLst>
              </a:rPr>
              <a:t>1) Each morning, set aside 10 minutes.</a:t>
            </a:r>
          </a:p>
          <a:p>
            <a:r>
              <a:rPr lang="en-US" sz="2400" dirty="0">
                <a:ln w="0"/>
                <a:solidFill>
                  <a:schemeClr val="bg1"/>
                </a:solidFill>
                <a:effectLst>
                  <a:outerShdw blurRad="38100" dist="25400" dir="5400000" algn="ctr" rotWithShape="0">
                    <a:srgbClr val="6E747A">
                      <a:alpha val="43000"/>
                    </a:srgbClr>
                  </a:outerShdw>
                </a:effectLst>
              </a:rPr>
              <a:t>2) Think about what you are anxious for right now. </a:t>
            </a:r>
          </a:p>
          <a:p>
            <a:r>
              <a:rPr lang="en-US" sz="2400" dirty="0">
                <a:ln w="0"/>
                <a:solidFill>
                  <a:schemeClr val="bg1"/>
                </a:solidFill>
                <a:effectLst>
                  <a:outerShdw blurRad="38100" dist="25400" dir="5400000" algn="ctr" rotWithShape="0">
                    <a:srgbClr val="6E747A">
                      <a:alpha val="43000"/>
                    </a:srgbClr>
                  </a:outerShdw>
                </a:effectLst>
              </a:rPr>
              <a:t>3) Write them down in your journal.</a:t>
            </a:r>
          </a:p>
          <a:p>
            <a:r>
              <a:rPr lang="en-US" sz="2400" dirty="0">
                <a:ln w="0"/>
                <a:solidFill>
                  <a:schemeClr val="bg1"/>
                </a:solidFill>
                <a:effectLst>
                  <a:outerShdw blurRad="38100" dist="25400" dir="5400000" algn="ctr" rotWithShape="0">
                    <a:srgbClr val="6E747A">
                      <a:alpha val="43000"/>
                    </a:srgbClr>
                  </a:outerShdw>
                </a:effectLst>
              </a:rPr>
              <a:t>4) Ask the Lord what you can do to help in these areas.</a:t>
            </a:r>
          </a:p>
          <a:p>
            <a:r>
              <a:rPr lang="en-US" sz="2400" dirty="0">
                <a:ln w="0"/>
                <a:solidFill>
                  <a:schemeClr val="bg1"/>
                </a:solidFill>
                <a:effectLst>
                  <a:outerShdw blurRad="38100" dist="25400" dir="5400000" algn="ctr" rotWithShape="0">
                    <a:srgbClr val="6E747A">
                      <a:alpha val="43000"/>
                    </a:srgbClr>
                  </a:outerShdw>
                </a:effectLst>
              </a:rPr>
              <a:t>5) As anything is revealed, write it down. </a:t>
            </a:r>
          </a:p>
          <a:p>
            <a:r>
              <a:rPr lang="en-US" sz="2400" dirty="0">
                <a:ln w="0"/>
                <a:solidFill>
                  <a:schemeClr val="bg1"/>
                </a:solidFill>
                <a:effectLst>
                  <a:outerShdw blurRad="38100" dist="25400" dir="5400000" algn="ctr" rotWithShape="0">
                    <a:srgbClr val="6E747A">
                      <a:alpha val="43000"/>
                    </a:srgbClr>
                  </a:outerShdw>
                </a:effectLst>
              </a:rPr>
              <a:t>6) Turn the rest over to God. Write your request to Him and be specific. </a:t>
            </a:r>
          </a:p>
          <a:p>
            <a:r>
              <a:rPr lang="en-US" sz="2400" dirty="0">
                <a:ln w="0"/>
                <a:solidFill>
                  <a:schemeClr val="bg1"/>
                </a:solidFill>
                <a:effectLst>
                  <a:outerShdw blurRad="38100" dist="25400" dir="5400000" algn="ctr" rotWithShape="0">
                    <a:srgbClr val="6E747A">
                      <a:alpha val="43000"/>
                    </a:srgbClr>
                  </a:outerShdw>
                </a:effectLst>
              </a:rPr>
              <a:t>	- Don’t let your prayer be vague. </a:t>
            </a:r>
          </a:p>
          <a:p>
            <a:r>
              <a:rPr lang="en-US" sz="2400" dirty="0">
                <a:ln w="0"/>
                <a:solidFill>
                  <a:schemeClr val="bg1"/>
                </a:solidFill>
                <a:effectLst>
                  <a:outerShdw blurRad="38100" dist="25400" dir="5400000" algn="ctr" rotWithShape="0">
                    <a:srgbClr val="6E747A">
                      <a:alpha val="43000"/>
                    </a:srgbClr>
                  </a:outerShdw>
                </a:effectLst>
              </a:rPr>
              <a:t>7) Journal your successes. </a:t>
            </a:r>
          </a:p>
          <a:p>
            <a:endParaRPr lang="en-US" sz="1400" dirty="0">
              <a:ln w="0"/>
              <a:solidFill>
                <a:schemeClr val="bg1"/>
              </a:solidFill>
              <a:effectLst>
                <a:outerShdw blurRad="38100" dist="25400" dir="5400000" algn="ctr" rotWithShape="0">
                  <a:srgbClr val="6E747A">
                    <a:alpha val="43000"/>
                  </a:srgbClr>
                </a:outerShdw>
              </a:effectLst>
            </a:endParaRPr>
          </a:p>
        </p:txBody>
      </p:sp>
      <p:pic>
        <p:nvPicPr>
          <p:cNvPr id="4" name="Picture 3"/>
          <p:cNvPicPr>
            <a:picLocks noChangeAspect="1"/>
          </p:cNvPicPr>
          <p:nvPr/>
        </p:nvPicPr>
        <p:blipFill>
          <a:blip r:embed="rId3"/>
          <a:stretch>
            <a:fillRect/>
          </a:stretch>
        </p:blipFill>
        <p:spPr>
          <a:xfrm>
            <a:off x="0" y="4036219"/>
            <a:ext cx="4058292" cy="2821781"/>
          </a:xfrm>
          <a:prstGeom prst="rect">
            <a:avLst/>
          </a:prstGeom>
        </p:spPr>
      </p:pic>
    </p:spTree>
    <p:extLst>
      <p:ext uri="{BB962C8B-B14F-4D97-AF65-F5344CB8AC3E}">
        <p14:creationId xmlns:p14="http://schemas.microsoft.com/office/powerpoint/2010/main" val="3549680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8" name="TextBox 7"/>
          <p:cNvSpPr txBox="1"/>
          <p:nvPr/>
        </p:nvSpPr>
        <p:spPr>
          <a:xfrm>
            <a:off x="59590" y="499594"/>
            <a:ext cx="8374408" cy="3662541"/>
          </a:xfrm>
          <a:prstGeom prst="rect">
            <a:avLst/>
          </a:prstGeom>
          <a:noFill/>
        </p:spPr>
        <p:txBody>
          <a:bodyPr wrap="none" rtlCol="0">
            <a:spAutoFit/>
          </a:bodyPr>
          <a:lstStyle/>
          <a:p>
            <a:r>
              <a:rPr lang="en-US" sz="2400" dirty="0" err="1">
                <a:solidFill>
                  <a:schemeClr val="bg1"/>
                </a:solidFill>
              </a:rPr>
              <a:t>Lectio</a:t>
            </a:r>
            <a:r>
              <a:rPr lang="en-US" sz="2400" dirty="0">
                <a:solidFill>
                  <a:schemeClr val="bg1"/>
                </a:solidFill>
              </a:rPr>
              <a:t> Divina</a:t>
            </a:r>
          </a:p>
          <a:p>
            <a:endParaRPr lang="en-US" sz="1600" dirty="0">
              <a:solidFill>
                <a:schemeClr val="bg1"/>
              </a:solidFill>
            </a:endParaRPr>
          </a:p>
          <a:p>
            <a:r>
              <a:rPr lang="en-US" sz="1600" dirty="0">
                <a:solidFill>
                  <a:schemeClr val="bg1"/>
                </a:solidFill>
              </a:rPr>
              <a:t>1. Pick a few verses … usually no more than 5 or so.</a:t>
            </a:r>
          </a:p>
          <a:p>
            <a:r>
              <a:rPr lang="en-US" sz="1600" dirty="0">
                <a:solidFill>
                  <a:schemeClr val="bg1"/>
                </a:solidFill>
              </a:rPr>
              <a:t>2. Spend a moment relaxing, just breathing, calming down.</a:t>
            </a:r>
          </a:p>
          <a:p>
            <a:r>
              <a:rPr lang="en-US" sz="1600" dirty="0">
                <a:solidFill>
                  <a:schemeClr val="bg1"/>
                </a:solidFill>
              </a:rPr>
              <a:t>3. Read the verses slowly, pause between each clause</a:t>
            </a:r>
          </a:p>
          <a:p>
            <a:r>
              <a:rPr lang="en-US" sz="1600" dirty="0">
                <a:solidFill>
                  <a:schemeClr val="bg1"/>
                </a:solidFill>
              </a:rPr>
              <a:t>4. Be silent for a moment or two</a:t>
            </a:r>
          </a:p>
          <a:p>
            <a:r>
              <a:rPr lang="en-US" sz="1600" dirty="0">
                <a:solidFill>
                  <a:schemeClr val="bg1"/>
                </a:solidFill>
              </a:rPr>
              <a:t>5. Read it again, taking even longer pauses between the clauses. Pay attention to words that seem </a:t>
            </a:r>
          </a:p>
          <a:p>
            <a:r>
              <a:rPr lang="en-US" sz="1600" dirty="0">
                <a:solidFill>
                  <a:schemeClr val="bg1"/>
                </a:solidFill>
              </a:rPr>
              <a:t>    to catch your eye. Write those special words down. </a:t>
            </a:r>
          </a:p>
          <a:p>
            <a:r>
              <a:rPr lang="en-US" sz="1600" dirty="0">
                <a:solidFill>
                  <a:schemeClr val="bg1"/>
                </a:solidFill>
              </a:rPr>
              <a:t> 6. Re-read the passage again, stopping at those key words. Repeat them to yourself. </a:t>
            </a:r>
          </a:p>
          <a:p>
            <a:r>
              <a:rPr lang="en-US" sz="1600" dirty="0">
                <a:solidFill>
                  <a:schemeClr val="bg1"/>
                </a:solidFill>
              </a:rPr>
              <a:t>7. Ponder and reflect. Why are those words standing out? Repeat the phrase a few more times. </a:t>
            </a:r>
          </a:p>
          <a:p>
            <a:r>
              <a:rPr lang="en-US" sz="1600" dirty="0">
                <a:solidFill>
                  <a:schemeClr val="bg1"/>
                </a:solidFill>
              </a:rPr>
              <a:t>     What might God be saying to you? </a:t>
            </a:r>
          </a:p>
          <a:p>
            <a:r>
              <a:rPr lang="en-US" sz="1600" dirty="0">
                <a:solidFill>
                  <a:schemeClr val="bg1"/>
                </a:solidFill>
              </a:rPr>
              <a:t>8. Pray for the wisdom and Spirit of the Lord to reveal. Listen. Write down what God is saying. </a:t>
            </a:r>
          </a:p>
          <a:p>
            <a:r>
              <a:rPr lang="en-US" sz="1600" dirty="0">
                <a:solidFill>
                  <a:schemeClr val="bg1"/>
                </a:solidFill>
              </a:rPr>
              <a:t>9. Rest for a few moments. </a:t>
            </a:r>
          </a:p>
          <a:p>
            <a:r>
              <a:rPr lang="en-US" sz="1600" dirty="0">
                <a:solidFill>
                  <a:schemeClr val="bg1"/>
                </a:solidFill>
              </a:rPr>
              <a:t>10. Based on what was revealed, ask yourself … “What am I being called to do now?”</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6072" y="4424582"/>
            <a:ext cx="3277291" cy="2180260"/>
          </a:xfrm>
          <a:prstGeom prst="rect">
            <a:avLst/>
          </a:prstGeom>
        </p:spPr>
      </p:pic>
    </p:spTree>
    <p:extLst>
      <p:ext uri="{BB962C8B-B14F-4D97-AF65-F5344CB8AC3E}">
        <p14:creationId xmlns:p14="http://schemas.microsoft.com/office/powerpoint/2010/main" val="2280606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8" name="TextBox 7"/>
          <p:cNvSpPr txBox="1"/>
          <p:nvPr/>
        </p:nvSpPr>
        <p:spPr>
          <a:xfrm>
            <a:off x="153274" y="111667"/>
            <a:ext cx="8429615" cy="4524315"/>
          </a:xfrm>
          <a:prstGeom prst="rect">
            <a:avLst/>
          </a:prstGeom>
          <a:noFill/>
        </p:spPr>
        <p:txBody>
          <a:bodyPr wrap="none" rtlCol="0">
            <a:spAutoFit/>
          </a:bodyPr>
          <a:lstStyle/>
          <a:p>
            <a:r>
              <a:rPr lang="en-US" sz="2400" dirty="0">
                <a:solidFill>
                  <a:schemeClr val="bg1"/>
                </a:solidFill>
              </a:rPr>
              <a:t>Acts 1:20-26		</a:t>
            </a:r>
          </a:p>
          <a:p>
            <a:endParaRPr lang="en-US" sz="2400" dirty="0">
              <a:solidFill>
                <a:schemeClr val="bg1"/>
              </a:solidFill>
            </a:endParaRPr>
          </a:p>
          <a:p>
            <a:r>
              <a:rPr lang="en-US" sz="2400" dirty="0">
                <a:solidFill>
                  <a:schemeClr val="bg1"/>
                </a:solidFill>
              </a:rPr>
              <a:t>Note the discernment of God’s will:</a:t>
            </a:r>
          </a:p>
          <a:p>
            <a:r>
              <a:rPr lang="en-US" sz="2400" dirty="0">
                <a:solidFill>
                  <a:schemeClr val="bg1"/>
                </a:solidFill>
              </a:rPr>
              <a:t>	1) Search the Scriptures</a:t>
            </a:r>
          </a:p>
          <a:p>
            <a:r>
              <a:rPr lang="en-US" sz="2400" dirty="0">
                <a:solidFill>
                  <a:schemeClr val="bg1"/>
                </a:solidFill>
              </a:rPr>
              <a:t>	2) Prayer</a:t>
            </a:r>
          </a:p>
          <a:p>
            <a:r>
              <a:rPr lang="en-US" sz="2400" dirty="0">
                <a:solidFill>
                  <a:schemeClr val="bg1"/>
                </a:solidFill>
              </a:rPr>
              <a:t>	3) Common sense and unity</a:t>
            </a:r>
          </a:p>
          <a:p>
            <a:r>
              <a:rPr lang="en-US" sz="2400" dirty="0">
                <a:solidFill>
                  <a:schemeClr val="bg1"/>
                </a:solidFill>
              </a:rPr>
              <a:t>	4) Trusting God to speak through circumstances</a:t>
            </a:r>
          </a:p>
          <a:p>
            <a:r>
              <a:rPr lang="en-US" sz="2400" dirty="0">
                <a:solidFill>
                  <a:schemeClr val="bg1"/>
                </a:solidFill>
              </a:rPr>
              <a:t>	5) Note that the two names came out the community, and </a:t>
            </a:r>
          </a:p>
          <a:p>
            <a:r>
              <a:rPr lang="en-US" sz="2400" dirty="0">
                <a:solidFill>
                  <a:schemeClr val="bg1"/>
                </a:solidFill>
              </a:rPr>
              <a:t>	     were confirmed by the leadership</a:t>
            </a:r>
          </a:p>
          <a:p>
            <a:r>
              <a:rPr lang="en-US" sz="2400" dirty="0">
                <a:solidFill>
                  <a:schemeClr val="bg1"/>
                </a:solidFill>
              </a:rPr>
              <a:t>		- when the Spirit came, the need to cast lots was </a:t>
            </a:r>
          </a:p>
          <a:p>
            <a:r>
              <a:rPr lang="en-US" sz="2400" dirty="0">
                <a:solidFill>
                  <a:schemeClr val="bg1"/>
                </a:solidFill>
              </a:rPr>
              <a:t>                              replaced by His leading</a:t>
            </a:r>
          </a:p>
          <a:p>
            <a:r>
              <a:rPr lang="en-US" sz="2400" dirty="0">
                <a:solidFill>
                  <a:schemeClr val="bg1"/>
                </a:solidFill>
              </a:rPr>
              <a:t>		                         - How do we make decisions today?</a:t>
            </a:r>
          </a:p>
        </p:txBody>
      </p:sp>
      <p:pic>
        <p:nvPicPr>
          <p:cNvPr id="2" name="Picture 1"/>
          <p:cNvPicPr>
            <a:picLocks noChangeAspect="1"/>
          </p:cNvPicPr>
          <p:nvPr/>
        </p:nvPicPr>
        <p:blipFill rotWithShape="1">
          <a:blip r:embed="rId3"/>
          <a:srcRect t="17904" b="22707"/>
          <a:stretch/>
        </p:blipFill>
        <p:spPr>
          <a:xfrm>
            <a:off x="3812039" y="4635982"/>
            <a:ext cx="4988644" cy="2222018"/>
          </a:xfrm>
          <a:prstGeom prst="rect">
            <a:avLst/>
          </a:prstGeom>
        </p:spPr>
      </p:pic>
    </p:spTree>
    <p:extLst>
      <p:ext uri="{BB962C8B-B14F-4D97-AF65-F5344CB8AC3E}">
        <p14:creationId xmlns:p14="http://schemas.microsoft.com/office/powerpoint/2010/main" val="2235301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4" name="TextBox 3"/>
          <p:cNvSpPr txBox="1"/>
          <p:nvPr/>
        </p:nvSpPr>
        <p:spPr>
          <a:xfrm>
            <a:off x="244049" y="2595716"/>
            <a:ext cx="8539838" cy="1200329"/>
          </a:xfrm>
          <a:prstGeom prst="rect">
            <a:avLst/>
          </a:prstGeom>
          <a:noFill/>
        </p:spPr>
        <p:txBody>
          <a:bodyPr wrap="none" rtlCol="0">
            <a:spAutoFit/>
          </a:bodyPr>
          <a:lstStyle/>
          <a:p>
            <a:r>
              <a:rPr lang="en-US" sz="2400" dirty="0">
                <a:solidFill>
                  <a:schemeClr val="bg1"/>
                </a:solidFill>
              </a:rPr>
              <a:t>Acts chapter 2 introduces the three most important characteristics </a:t>
            </a:r>
          </a:p>
          <a:p>
            <a:r>
              <a:rPr lang="en-US" sz="2400" dirty="0">
                <a:solidFill>
                  <a:schemeClr val="bg1"/>
                </a:solidFill>
              </a:rPr>
              <a:t>of the early church: Spirit empowerment, evangelism throughout </a:t>
            </a:r>
          </a:p>
          <a:p>
            <a:r>
              <a:rPr lang="en-US" sz="2400" dirty="0">
                <a:solidFill>
                  <a:schemeClr val="bg1"/>
                </a:solidFill>
              </a:rPr>
              <a:t>the world and deeply committed community.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2100"/>
            <a:ext cx="6705600" cy="2755900"/>
          </a:xfrm>
          <a:prstGeom prst="rect">
            <a:avLst/>
          </a:prstGeom>
        </p:spPr>
      </p:pic>
      <p:pic>
        <p:nvPicPr>
          <p:cNvPr id="7" name="Picture 6"/>
          <p:cNvPicPr>
            <a:picLocks noChangeAspect="1"/>
          </p:cNvPicPr>
          <p:nvPr/>
        </p:nvPicPr>
        <p:blipFill>
          <a:blip r:embed="rId4"/>
          <a:stretch>
            <a:fillRect/>
          </a:stretch>
        </p:blipFill>
        <p:spPr>
          <a:xfrm>
            <a:off x="976988" y="974676"/>
            <a:ext cx="6731502" cy="1621040"/>
          </a:xfrm>
          <a:prstGeom prst="rect">
            <a:avLst/>
          </a:prstGeom>
        </p:spPr>
      </p:pic>
      <p:pic>
        <p:nvPicPr>
          <p:cNvPr id="9" name="Picture 8"/>
          <p:cNvPicPr>
            <a:picLocks noChangeAspect="1"/>
          </p:cNvPicPr>
          <p:nvPr/>
        </p:nvPicPr>
        <p:blipFill>
          <a:blip r:embed="rId5"/>
          <a:stretch>
            <a:fillRect/>
          </a:stretch>
        </p:blipFill>
        <p:spPr>
          <a:xfrm>
            <a:off x="5670232" y="4218039"/>
            <a:ext cx="3473768" cy="2320477"/>
          </a:xfrm>
          <a:prstGeom prst="rect">
            <a:avLst/>
          </a:prstGeom>
        </p:spPr>
      </p:pic>
    </p:spTree>
    <p:extLst>
      <p:ext uri="{BB962C8B-B14F-4D97-AF65-F5344CB8AC3E}">
        <p14:creationId xmlns:p14="http://schemas.microsoft.com/office/powerpoint/2010/main" val="4029450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7" y="954218"/>
            <a:ext cx="4513993" cy="5841638"/>
          </a:xfrm>
          <a:prstGeom prst="rect">
            <a:avLst/>
          </a:prstGeom>
        </p:spPr>
      </p:pic>
      <p:sp>
        <p:nvSpPr>
          <p:cNvPr id="4" name="TextBox 3"/>
          <p:cNvSpPr txBox="1"/>
          <p:nvPr/>
        </p:nvSpPr>
        <p:spPr>
          <a:xfrm>
            <a:off x="4767309" y="954218"/>
            <a:ext cx="4106765" cy="5632311"/>
          </a:xfrm>
          <a:prstGeom prst="rect">
            <a:avLst/>
          </a:prstGeom>
          <a:noFill/>
        </p:spPr>
        <p:txBody>
          <a:bodyPr wrap="none" rtlCol="0">
            <a:spAutoFit/>
          </a:bodyPr>
          <a:lstStyle/>
          <a:p>
            <a:endParaRPr lang="en-US" dirty="0">
              <a:solidFill>
                <a:schemeClr val="bg1"/>
              </a:solidFill>
            </a:endParaRPr>
          </a:p>
          <a:p>
            <a:r>
              <a:rPr lang="en-US" dirty="0">
                <a:solidFill>
                  <a:schemeClr val="bg1"/>
                </a:solidFill>
              </a:rPr>
              <a:t>Re: The Baptism In The Spirit:</a:t>
            </a:r>
          </a:p>
          <a:p>
            <a:endParaRPr lang="en-US" dirty="0">
              <a:solidFill>
                <a:schemeClr val="bg1"/>
              </a:solidFill>
            </a:endParaRPr>
          </a:p>
          <a:p>
            <a:r>
              <a:rPr lang="en-US" dirty="0">
                <a:solidFill>
                  <a:schemeClr val="bg1"/>
                </a:solidFill>
              </a:rPr>
              <a:t>A Second Definite work of grace?</a:t>
            </a:r>
          </a:p>
          <a:p>
            <a:endParaRPr lang="en-US" dirty="0">
              <a:solidFill>
                <a:schemeClr val="bg1"/>
              </a:solidFill>
            </a:endParaRPr>
          </a:p>
          <a:p>
            <a:r>
              <a:rPr lang="en-US" dirty="0">
                <a:solidFill>
                  <a:schemeClr val="bg1"/>
                </a:solidFill>
              </a:rPr>
              <a:t>The Wesleyan holiness movement has </a:t>
            </a:r>
          </a:p>
          <a:p>
            <a:r>
              <a:rPr lang="en-US" dirty="0">
                <a:solidFill>
                  <a:schemeClr val="bg1"/>
                </a:solidFill>
              </a:rPr>
              <a:t>emphasized holiness of heart and life, or </a:t>
            </a:r>
          </a:p>
          <a:p>
            <a:r>
              <a:rPr lang="en-US" dirty="0">
                <a:solidFill>
                  <a:schemeClr val="bg1"/>
                </a:solidFill>
              </a:rPr>
              <a:t>entire sanctification, as resulting from </a:t>
            </a:r>
          </a:p>
          <a:p>
            <a:r>
              <a:rPr lang="en-US" dirty="0">
                <a:solidFill>
                  <a:schemeClr val="bg1"/>
                </a:solidFill>
              </a:rPr>
              <a:t>this baptism. The Charismatics and </a:t>
            </a:r>
          </a:p>
          <a:p>
            <a:r>
              <a:rPr lang="en-US" dirty="0">
                <a:solidFill>
                  <a:schemeClr val="bg1"/>
                </a:solidFill>
              </a:rPr>
              <a:t>Pentecostals have emphasized the </a:t>
            </a:r>
          </a:p>
          <a:p>
            <a:r>
              <a:rPr lang="en-US" dirty="0">
                <a:solidFill>
                  <a:schemeClr val="bg1"/>
                </a:solidFill>
              </a:rPr>
              <a:t>power for witness and the sign gifts, </a:t>
            </a:r>
          </a:p>
          <a:p>
            <a:r>
              <a:rPr lang="en-US" dirty="0">
                <a:solidFill>
                  <a:schemeClr val="bg1"/>
                </a:solidFill>
              </a:rPr>
              <a:t>such as tongues. Evangelicals like </a:t>
            </a:r>
          </a:p>
          <a:p>
            <a:r>
              <a:rPr lang="en-US" dirty="0">
                <a:solidFill>
                  <a:schemeClr val="bg1"/>
                </a:solidFill>
              </a:rPr>
              <a:t>D. L. Moody and R. A. Torrey emphasized </a:t>
            </a:r>
          </a:p>
          <a:p>
            <a:r>
              <a:rPr lang="en-US" dirty="0">
                <a:solidFill>
                  <a:schemeClr val="bg1"/>
                </a:solidFill>
              </a:rPr>
              <a:t>power for service, especially for witness, </a:t>
            </a:r>
          </a:p>
          <a:p>
            <a:r>
              <a:rPr lang="en-US" dirty="0">
                <a:solidFill>
                  <a:schemeClr val="bg1"/>
                </a:solidFill>
              </a:rPr>
              <a:t>as the result of this baptism. Martyn </a:t>
            </a:r>
          </a:p>
          <a:p>
            <a:r>
              <a:rPr lang="en-US" dirty="0">
                <a:solidFill>
                  <a:schemeClr val="bg1"/>
                </a:solidFill>
              </a:rPr>
              <a:t>Lloyd-Jones wrote that while the baptism </a:t>
            </a:r>
          </a:p>
          <a:p>
            <a:r>
              <a:rPr lang="en-US" dirty="0">
                <a:solidFill>
                  <a:schemeClr val="bg1"/>
                </a:solidFill>
              </a:rPr>
              <a:t>with the Holy Spirit may take place at </a:t>
            </a:r>
          </a:p>
          <a:p>
            <a:r>
              <a:rPr lang="en-US" dirty="0">
                <a:solidFill>
                  <a:schemeClr val="bg1"/>
                </a:solidFill>
              </a:rPr>
              <a:t>conversion, it usually takes place later </a:t>
            </a:r>
          </a:p>
          <a:p>
            <a:r>
              <a:rPr lang="en-US" dirty="0">
                <a:solidFill>
                  <a:schemeClr val="bg1"/>
                </a:solidFill>
              </a:rPr>
              <a:t>and lifts a person to a higher level of </a:t>
            </a:r>
          </a:p>
          <a:p>
            <a:r>
              <a:rPr lang="en-US" dirty="0">
                <a:solidFill>
                  <a:schemeClr val="bg1"/>
                </a:solidFill>
              </a:rPr>
              <a:t>spiritual experience.</a:t>
            </a:r>
          </a:p>
        </p:txBody>
      </p:sp>
    </p:spTree>
    <p:extLst>
      <p:ext uri="{BB962C8B-B14F-4D97-AF65-F5344CB8AC3E}">
        <p14:creationId xmlns:p14="http://schemas.microsoft.com/office/powerpoint/2010/main" val="1308129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4" name="TextBox 3"/>
          <p:cNvSpPr txBox="1"/>
          <p:nvPr/>
        </p:nvSpPr>
        <p:spPr>
          <a:xfrm>
            <a:off x="7529665" y="3803393"/>
            <a:ext cx="1092543" cy="307777"/>
          </a:xfrm>
          <a:prstGeom prst="rect">
            <a:avLst/>
          </a:prstGeom>
          <a:noFill/>
        </p:spPr>
        <p:txBody>
          <a:bodyPr wrap="none" rtlCol="0">
            <a:spAutoFit/>
          </a:bodyPr>
          <a:lstStyle/>
          <a:p>
            <a:r>
              <a:rPr lang="en-US" sz="1400" dirty="0">
                <a:solidFill>
                  <a:schemeClr val="bg1"/>
                </a:solidFill>
              </a:rPr>
              <a:t>Azusa Street</a:t>
            </a:r>
          </a:p>
        </p:txBody>
      </p:sp>
      <p:pic>
        <p:nvPicPr>
          <p:cNvPr id="3" name="Picture 2"/>
          <p:cNvPicPr>
            <a:picLocks noChangeAspect="1"/>
          </p:cNvPicPr>
          <p:nvPr/>
        </p:nvPicPr>
        <p:blipFill>
          <a:blip r:embed="rId3"/>
          <a:stretch>
            <a:fillRect/>
          </a:stretch>
        </p:blipFill>
        <p:spPr>
          <a:xfrm>
            <a:off x="4712109" y="1107818"/>
            <a:ext cx="3810000" cy="26955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2109" y="3850412"/>
            <a:ext cx="2817556" cy="2831470"/>
          </a:xfrm>
          <a:prstGeom prst="rect">
            <a:avLst/>
          </a:prstGeom>
        </p:spPr>
      </p:pic>
      <p:sp>
        <p:nvSpPr>
          <p:cNvPr id="10" name="TextBox 9"/>
          <p:cNvSpPr txBox="1"/>
          <p:nvPr/>
        </p:nvSpPr>
        <p:spPr>
          <a:xfrm>
            <a:off x="7529664" y="6421124"/>
            <a:ext cx="1525226" cy="307777"/>
          </a:xfrm>
          <a:prstGeom prst="rect">
            <a:avLst/>
          </a:prstGeom>
          <a:noFill/>
        </p:spPr>
        <p:txBody>
          <a:bodyPr wrap="none" rtlCol="0">
            <a:spAutoFit/>
          </a:bodyPr>
          <a:lstStyle/>
          <a:p>
            <a:r>
              <a:rPr lang="en-US" sz="1400" dirty="0">
                <a:solidFill>
                  <a:schemeClr val="bg1"/>
                </a:solidFill>
              </a:rPr>
              <a:t>William J Seymour</a:t>
            </a:r>
          </a:p>
        </p:txBody>
      </p:sp>
      <p:sp>
        <p:nvSpPr>
          <p:cNvPr id="11" name="TextBox 10"/>
          <p:cNvSpPr txBox="1"/>
          <p:nvPr/>
        </p:nvSpPr>
        <p:spPr>
          <a:xfrm>
            <a:off x="165391" y="751965"/>
            <a:ext cx="4641784" cy="2862322"/>
          </a:xfrm>
          <a:prstGeom prst="rect">
            <a:avLst/>
          </a:prstGeom>
          <a:noFill/>
        </p:spPr>
        <p:txBody>
          <a:bodyPr wrap="none" rtlCol="0">
            <a:spAutoFit/>
          </a:bodyPr>
          <a:lstStyle/>
          <a:p>
            <a:r>
              <a:rPr lang="en-US" dirty="0">
                <a:solidFill>
                  <a:schemeClr val="bg1"/>
                </a:solidFill>
              </a:rPr>
              <a:t>- The wind and fire that accompanied the gift </a:t>
            </a:r>
          </a:p>
          <a:p>
            <a:r>
              <a:rPr lang="en-US" dirty="0">
                <a:solidFill>
                  <a:schemeClr val="bg1"/>
                </a:solidFill>
              </a:rPr>
              <a:t>of the Spirit (vv. 2 – 3) are common biblical </a:t>
            </a:r>
          </a:p>
          <a:p>
            <a:r>
              <a:rPr lang="en-US" dirty="0">
                <a:solidFill>
                  <a:schemeClr val="bg1"/>
                </a:solidFill>
              </a:rPr>
              <a:t>symbols for the activity of the Spirit. The Greek </a:t>
            </a:r>
          </a:p>
          <a:p>
            <a:r>
              <a:rPr lang="en-US" dirty="0">
                <a:solidFill>
                  <a:schemeClr val="bg1"/>
                </a:solidFill>
              </a:rPr>
              <a:t>and Hebrew words for “Spirit” can also mean </a:t>
            </a:r>
          </a:p>
          <a:p>
            <a:r>
              <a:rPr lang="en-US" dirty="0">
                <a:solidFill>
                  <a:schemeClr val="bg1"/>
                </a:solidFill>
              </a:rPr>
              <a:t>“wind” and “breath.” </a:t>
            </a:r>
          </a:p>
          <a:p>
            <a:endParaRPr lang="en-US" dirty="0">
              <a:solidFill>
                <a:schemeClr val="bg1"/>
              </a:solidFill>
            </a:endParaRPr>
          </a:p>
          <a:p>
            <a:r>
              <a:rPr lang="en-US" dirty="0">
                <a:solidFill>
                  <a:schemeClr val="bg1"/>
                </a:solidFill>
              </a:rPr>
              <a:t>- In the valley of dry bones, wind and breath </a:t>
            </a:r>
          </a:p>
          <a:p>
            <a:r>
              <a:rPr lang="en-US" dirty="0">
                <a:solidFill>
                  <a:schemeClr val="bg1"/>
                </a:solidFill>
              </a:rPr>
              <a:t>come and give life to dried-up bones. After </a:t>
            </a:r>
          </a:p>
          <a:p>
            <a:r>
              <a:rPr lang="en-US" dirty="0">
                <a:solidFill>
                  <a:schemeClr val="bg1"/>
                </a:solidFill>
              </a:rPr>
              <a:t>that the Lord said, “I will put my Spirit in you </a:t>
            </a:r>
          </a:p>
          <a:p>
            <a:r>
              <a:rPr lang="en-US" dirty="0">
                <a:solidFill>
                  <a:schemeClr val="bg1"/>
                </a:solidFill>
              </a:rPr>
              <a:t>and you will live” (Ezek. 37:1 – 14). </a:t>
            </a:r>
          </a:p>
        </p:txBody>
      </p:sp>
    </p:spTree>
    <p:extLst>
      <p:ext uri="{BB962C8B-B14F-4D97-AF65-F5344CB8AC3E}">
        <p14:creationId xmlns:p14="http://schemas.microsoft.com/office/powerpoint/2010/main" val="3449500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11" name="TextBox 10"/>
          <p:cNvSpPr txBox="1"/>
          <p:nvPr/>
        </p:nvSpPr>
        <p:spPr>
          <a:xfrm>
            <a:off x="165391" y="815672"/>
            <a:ext cx="8447633" cy="2585323"/>
          </a:xfrm>
          <a:prstGeom prst="rect">
            <a:avLst/>
          </a:prstGeom>
          <a:noFill/>
        </p:spPr>
        <p:txBody>
          <a:bodyPr wrap="square" rtlCol="0">
            <a:spAutoFit/>
          </a:bodyPr>
          <a:lstStyle/>
          <a:p>
            <a:r>
              <a:rPr lang="en-US" dirty="0">
                <a:solidFill>
                  <a:schemeClr val="bg1"/>
                </a:solidFill>
              </a:rPr>
              <a:t>- According to Jesus, the blowing of the wind “illustrates the mysterious operation of the Spirit in effecting new birth” (John 3:7 – 8). In both cases the wind was a symbol of regeneration. </a:t>
            </a:r>
          </a:p>
          <a:p>
            <a:r>
              <a:rPr lang="en-US" dirty="0">
                <a:solidFill>
                  <a:schemeClr val="bg1"/>
                </a:solidFill>
              </a:rPr>
              <a:t>- In the prediction of baptism with the Holy Spirit by John the Baptist, the wind (by implication) blows the chaff away (Luke 3:16 – 17). This is a symbol of judgment. Similarly, fire in this same prediction, which burns up the chaff, is a symbol of judgment. In other words, like the coming of the gospel message (2 Cor. 2:15 – 16), the coming of Spirit means life to some and judgment to others (as we will see with Ananias and </a:t>
            </a:r>
            <a:r>
              <a:rPr lang="en-US" dirty="0" err="1">
                <a:solidFill>
                  <a:schemeClr val="bg1"/>
                </a:solidFill>
              </a:rPr>
              <a:t>Sapphira</a:t>
            </a:r>
            <a:r>
              <a:rPr lang="en-US" dirty="0">
                <a:solidFill>
                  <a:schemeClr val="bg1"/>
                </a:solidFill>
              </a:rPr>
              <a:t>, Acts 5:3, 9). </a:t>
            </a:r>
          </a:p>
        </p:txBody>
      </p:sp>
      <p:pic>
        <p:nvPicPr>
          <p:cNvPr id="5" name="Picture 4"/>
          <p:cNvPicPr>
            <a:picLocks noChangeAspect="1"/>
          </p:cNvPicPr>
          <p:nvPr/>
        </p:nvPicPr>
        <p:blipFill>
          <a:blip r:embed="rId3"/>
          <a:stretch>
            <a:fillRect/>
          </a:stretch>
        </p:blipFill>
        <p:spPr>
          <a:xfrm>
            <a:off x="5172075" y="3293829"/>
            <a:ext cx="3440949" cy="3265078"/>
          </a:xfrm>
          <a:prstGeom prst="rect">
            <a:avLst/>
          </a:prstGeom>
        </p:spPr>
      </p:pic>
    </p:spTree>
    <p:extLst>
      <p:ext uri="{BB962C8B-B14F-4D97-AF65-F5344CB8AC3E}">
        <p14:creationId xmlns:p14="http://schemas.microsoft.com/office/powerpoint/2010/main" val="2672802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11" name="TextBox 10"/>
          <p:cNvSpPr txBox="1"/>
          <p:nvPr/>
        </p:nvSpPr>
        <p:spPr>
          <a:xfrm>
            <a:off x="165391" y="815672"/>
            <a:ext cx="8447633" cy="3139321"/>
          </a:xfrm>
          <a:prstGeom prst="rect">
            <a:avLst/>
          </a:prstGeom>
          <a:noFill/>
        </p:spPr>
        <p:txBody>
          <a:bodyPr wrap="square" rtlCol="0">
            <a:spAutoFit/>
          </a:bodyPr>
          <a:lstStyle/>
          <a:p>
            <a:r>
              <a:rPr lang="en-US" dirty="0">
                <a:solidFill>
                  <a:schemeClr val="bg1"/>
                </a:solidFill>
              </a:rPr>
              <a:t>- Moreover, fire is also a symbol of the powerful presence of God, as both the fire at the burning bush (Ex. 3:2 – 5) and the pillar of fire at night (Ex. 13:21 – 22) indicate. </a:t>
            </a:r>
          </a:p>
          <a:p>
            <a:endParaRPr lang="en-US" dirty="0">
              <a:solidFill>
                <a:schemeClr val="bg1"/>
              </a:solidFill>
            </a:endParaRPr>
          </a:p>
          <a:p>
            <a:r>
              <a:rPr lang="en-US" dirty="0">
                <a:solidFill>
                  <a:schemeClr val="bg1"/>
                </a:solidFill>
              </a:rPr>
              <a:t>Other Ideas Associated With The Feast of Pentecost</a:t>
            </a:r>
          </a:p>
          <a:p>
            <a:endParaRPr lang="en-US" dirty="0">
              <a:solidFill>
                <a:schemeClr val="bg1"/>
              </a:solidFill>
            </a:endParaRPr>
          </a:p>
          <a:p>
            <a:r>
              <a:rPr lang="en-US" dirty="0">
                <a:solidFill>
                  <a:schemeClr val="bg1"/>
                </a:solidFill>
              </a:rPr>
              <a:t>- it was considered 50 days after crossing the Red Sea to the giving of the Law.</a:t>
            </a:r>
          </a:p>
          <a:p>
            <a:r>
              <a:rPr lang="en-US" dirty="0">
                <a:solidFill>
                  <a:schemeClr val="bg1"/>
                </a:solidFill>
              </a:rPr>
              <a:t>- The Law was given to Moses on this day. </a:t>
            </a:r>
          </a:p>
          <a:p>
            <a:r>
              <a:rPr lang="en-US" dirty="0">
                <a:solidFill>
                  <a:schemeClr val="bg1"/>
                </a:solidFill>
              </a:rPr>
              <a:t>- The 6th Day Of Sivan</a:t>
            </a:r>
          </a:p>
          <a:p>
            <a:r>
              <a:rPr lang="en-US" dirty="0">
                <a:solidFill>
                  <a:schemeClr val="bg1"/>
                </a:solidFill>
              </a:rPr>
              <a:t>- Exodus 19:19 says that the voice of the Lord was like a trumpet</a:t>
            </a:r>
          </a:p>
          <a:p>
            <a:r>
              <a:rPr lang="en-US" dirty="0">
                <a:solidFill>
                  <a:schemeClr val="bg1"/>
                </a:solidFill>
              </a:rPr>
              <a:t>- Rabbi </a:t>
            </a:r>
            <a:r>
              <a:rPr lang="en-US" dirty="0" err="1">
                <a:solidFill>
                  <a:schemeClr val="bg1"/>
                </a:solidFill>
              </a:rPr>
              <a:t>Yohanan</a:t>
            </a:r>
            <a:r>
              <a:rPr lang="en-US" dirty="0">
                <a:solidFill>
                  <a:schemeClr val="bg1"/>
                </a:solidFill>
              </a:rPr>
              <a:t> ben </a:t>
            </a:r>
            <a:r>
              <a:rPr lang="en-US" dirty="0" err="1">
                <a:solidFill>
                  <a:schemeClr val="bg1"/>
                </a:solidFill>
              </a:rPr>
              <a:t>Zakkai</a:t>
            </a:r>
            <a:r>
              <a:rPr lang="en-US" dirty="0">
                <a:solidFill>
                  <a:schemeClr val="bg1"/>
                </a:solidFill>
              </a:rPr>
              <a:t> claimed, in the Midrash, that “God’s voice, as it was uttered, split into 70 voices so that all the nations should understand”</a:t>
            </a:r>
          </a:p>
        </p:txBody>
      </p:sp>
    </p:spTree>
    <p:extLst>
      <p:ext uri="{BB962C8B-B14F-4D97-AF65-F5344CB8AC3E}">
        <p14:creationId xmlns:p14="http://schemas.microsoft.com/office/powerpoint/2010/main" val="1677058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11" name="TextBox 10"/>
          <p:cNvSpPr txBox="1"/>
          <p:nvPr/>
        </p:nvSpPr>
        <p:spPr>
          <a:xfrm>
            <a:off x="165391" y="815672"/>
            <a:ext cx="8447633" cy="3139321"/>
          </a:xfrm>
          <a:prstGeom prst="rect">
            <a:avLst/>
          </a:prstGeom>
          <a:noFill/>
        </p:spPr>
        <p:txBody>
          <a:bodyPr wrap="square" rtlCol="0">
            <a:spAutoFit/>
          </a:bodyPr>
          <a:lstStyle/>
          <a:p>
            <a:r>
              <a:rPr lang="en-US" dirty="0">
                <a:solidFill>
                  <a:schemeClr val="bg1"/>
                </a:solidFill>
              </a:rPr>
              <a:t>- Further, Rabbi Moshe </a:t>
            </a:r>
            <a:r>
              <a:rPr lang="en-US" dirty="0" err="1">
                <a:solidFill>
                  <a:schemeClr val="bg1"/>
                </a:solidFill>
              </a:rPr>
              <a:t>Weissman</a:t>
            </a:r>
            <a:r>
              <a:rPr lang="en-US" dirty="0">
                <a:solidFill>
                  <a:schemeClr val="bg1"/>
                </a:solidFill>
              </a:rPr>
              <a:t> claimed that the people actually saw the voice waves emanate from the mouth of God (the trumpet) as fiery breathes (Exodus 20:18 … the people perceived the thunders)</a:t>
            </a:r>
          </a:p>
          <a:p>
            <a:r>
              <a:rPr lang="en-US" dirty="0">
                <a:solidFill>
                  <a:schemeClr val="bg1"/>
                </a:solidFill>
              </a:rPr>
              <a:t>- Wind, fire … different languages … sound familiar?</a:t>
            </a:r>
          </a:p>
          <a:p>
            <a:r>
              <a:rPr lang="en-US" dirty="0">
                <a:solidFill>
                  <a:schemeClr val="bg1"/>
                </a:solidFill>
              </a:rPr>
              <a:t>- Typically, the Book of Ruth is read at Pentecost each year (our Redeemer!)</a:t>
            </a:r>
          </a:p>
          <a:p>
            <a:r>
              <a:rPr lang="en-US" dirty="0">
                <a:solidFill>
                  <a:schemeClr val="bg1"/>
                </a:solidFill>
              </a:rPr>
              <a:t>- According to Jewish legend, Enoch was raptured on this day, as well</a:t>
            </a:r>
          </a:p>
          <a:p>
            <a:r>
              <a:rPr lang="en-US" dirty="0">
                <a:solidFill>
                  <a:schemeClr val="bg1"/>
                </a:solidFill>
              </a:rPr>
              <a:t>- Note that Jesus taught His disciples during this time (Acts 1:3)</a:t>
            </a:r>
          </a:p>
          <a:p>
            <a:r>
              <a:rPr lang="en-US" dirty="0">
                <a:solidFill>
                  <a:schemeClr val="bg1"/>
                </a:solidFill>
              </a:rPr>
              <a:t>- See Jeremiah 31:31-33 … where God promises to write His laws in our hearts by His Spirit</a:t>
            </a:r>
          </a:p>
          <a:p>
            <a:r>
              <a:rPr lang="en-US" dirty="0">
                <a:solidFill>
                  <a:schemeClr val="bg1"/>
                </a:solidFill>
              </a:rPr>
              <a:t>- Pentecost can be seen as an overcoming of the curse of the Tower Of Babel.</a:t>
            </a:r>
          </a:p>
          <a:p>
            <a:endParaRPr lang="en-US" dirty="0">
              <a:solidFill>
                <a:schemeClr val="bg1"/>
              </a:solidFill>
            </a:endParaRPr>
          </a:p>
        </p:txBody>
      </p:sp>
    </p:spTree>
    <p:extLst>
      <p:ext uri="{BB962C8B-B14F-4D97-AF65-F5344CB8AC3E}">
        <p14:creationId xmlns:p14="http://schemas.microsoft.com/office/powerpoint/2010/main" val="2093169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506896" y="885526"/>
            <a:ext cx="8547651" cy="4801314"/>
          </a:xfrm>
          <a:prstGeom prst="rect">
            <a:avLst/>
          </a:prstGeom>
        </p:spPr>
        <p:txBody>
          <a:bodyPr wrap="square">
            <a:spAutoFit/>
          </a:bodyPr>
          <a:lstStyle/>
          <a:p>
            <a:r>
              <a:rPr lang="en-US" dirty="0">
                <a:solidFill>
                  <a:schemeClr val="bg1"/>
                </a:solidFill>
              </a:rPr>
              <a:t>ACTS 11:19 - 16:6	THE GOSPEL ADVANCES INTO SYRIA AND TURKEY</a:t>
            </a:r>
          </a:p>
          <a:p>
            <a:r>
              <a:rPr lang="en-US" dirty="0">
                <a:solidFill>
                  <a:schemeClr val="bg1"/>
                </a:solidFill>
              </a:rPr>
              <a:t>			11:19-30		The first Gentile Church at Antioch</a:t>
            </a:r>
          </a:p>
          <a:p>
            <a:r>
              <a:rPr lang="en-US" dirty="0">
                <a:solidFill>
                  <a:schemeClr val="bg1"/>
                </a:solidFill>
              </a:rPr>
              <a:t>			12		James is killed, Peter imprisoned</a:t>
            </a:r>
          </a:p>
          <a:p>
            <a:r>
              <a:rPr lang="en-US" dirty="0">
                <a:solidFill>
                  <a:schemeClr val="bg1"/>
                </a:solidFill>
              </a:rPr>
              <a:t>					Further Study: Prayer</a:t>
            </a:r>
          </a:p>
          <a:p>
            <a:r>
              <a:rPr lang="en-US" dirty="0">
                <a:solidFill>
                  <a:schemeClr val="bg1"/>
                </a:solidFill>
              </a:rPr>
              <a:t>			13, 14		Missionary Journey 1: Paul and Barnabas</a:t>
            </a:r>
          </a:p>
          <a:p>
            <a:r>
              <a:rPr lang="en-US" dirty="0">
                <a:solidFill>
                  <a:schemeClr val="bg1"/>
                </a:solidFill>
              </a:rPr>
              <a:t>					- Cyprus, </a:t>
            </a:r>
            <a:r>
              <a:rPr lang="en-US" dirty="0" err="1">
                <a:solidFill>
                  <a:schemeClr val="bg1"/>
                </a:solidFill>
              </a:rPr>
              <a:t>Perga</a:t>
            </a:r>
            <a:r>
              <a:rPr lang="en-US" dirty="0">
                <a:solidFill>
                  <a:schemeClr val="bg1"/>
                </a:solidFill>
              </a:rPr>
              <a:t>, </a:t>
            </a:r>
            <a:r>
              <a:rPr lang="en-US" dirty="0" err="1">
                <a:solidFill>
                  <a:schemeClr val="bg1"/>
                </a:solidFill>
              </a:rPr>
              <a:t>Pisidian</a:t>
            </a:r>
            <a:r>
              <a:rPr lang="en-US" dirty="0">
                <a:solidFill>
                  <a:schemeClr val="bg1"/>
                </a:solidFill>
              </a:rPr>
              <a:t> Antioch, </a:t>
            </a:r>
          </a:p>
          <a:p>
            <a:r>
              <a:rPr lang="en-US" dirty="0">
                <a:solidFill>
                  <a:schemeClr val="bg1"/>
                </a:solidFill>
              </a:rPr>
              <a:t>					</a:t>
            </a:r>
            <a:r>
              <a:rPr lang="en-US" dirty="0" err="1">
                <a:solidFill>
                  <a:schemeClr val="bg1"/>
                </a:solidFill>
              </a:rPr>
              <a:t>Iconium</a:t>
            </a:r>
            <a:r>
              <a:rPr lang="en-US" dirty="0">
                <a:solidFill>
                  <a:schemeClr val="bg1"/>
                </a:solidFill>
              </a:rPr>
              <a:t>, </a:t>
            </a:r>
            <a:r>
              <a:rPr lang="en-US" dirty="0" err="1">
                <a:solidFill>
                  <a:schemeClr val="bg1"/>
                </a:solidFill>
              </a:rPr>
              <a:t>Lystra</a:t>
            </a:r>
            <a:r>
              <a:rPr lang="en-US" dirty="0">
                <a:solidFill>
                  <a:schemeClr val="bg1"/>
                </a:solidFill>
              </a:rPr>
              <a:t>, </a:t>
            </a:r>
            <a:r>
              <a:rPr lang="en-US" dirty="0" err="1">
                <a:solidFill>
                  <a:schemeClr val="bg1"/>
                </a:solidFill>
              </a:rPr>
              <a:t>Derbe</a:t>
            </a:r>
            <a:endParaRPr lang="en-US" dirty="0">
              <a:solidFill>
                <a:schemeClr val="bg1"/>
              </a:solidFill>
            </a:endParaRPr>
          </a:p>
          <a:p>
            <a:r>
              <a:rPr lang="en-US" dirty="0">
                <a:solidFill>
                  <a:schemeClr val="bg1"/>
                </a:solidFill>
              </a:rPr>
              <a:t>					Further Study: Fasting</a:t>
            </a:r>
          </a:p>
          <a:p>
            <a:r>
              <a:rPr lang="en-US" dirty="0">
                <a:solidFill>
                  <a:schemeClr val="bg1"/>
                </a:solidFill>
              </a:rPr>
              <a:t>			15:1-35		The Council at Jerusalem</a:t>
            </a:r>
          </a:p>
          <a:p>
            <a:endParaRPr lang="en-US" dirty="0">
              <a:solidFill>
                <a:schemeClr val="bg1"/>
              </a:solidFill>
            </a:endParaRPr>
          </a:p>
          <a:p>
            <a:r>
              <a:rPr lang="en-US" dirty="0">
                <a:solidFill>
                  <a:schemeClr val="bg1"/>
                </a:solidFill>
              </a:rPr>
              <a:t>ACTS 16:6 - 19:41	PAUL TAKES THE GOSPEL TO EUROPE</a:t>
            </a:r>
          </a:p>
          <a:p>
            <a:r>
              <a:rPr lang="en-US" dirty="0">
                <a:solidFill>
                  <a:schemeClr val="bg1"/>
                </a:solidFill>
              </a:rPr>
              <a:t>			15:36 - 19:41	Missionary Journey 2 : Paul and Silas</a:t>
            </a:r>
          </a:p>
          <a:p>
            <a:r>
              <a:rPr lang="en-US" dirty="0">
                <a:solidFill>
                  <a:schemeClr val="bg1"/>
                </a:solidFill>
              </a:rPr>
              <a:t> 					- Philippi, Thyatira, Thessalonica, </a:t>
            </a:r>
            <a:r>
              <a:rPr lang="en-US" dirty="0" err="1">
                <a:solidFill>
                  <a:schemeClr val="bg1"/>
                </a:solidFill>
              </a:rPr>
              <a:t>Beroea</a:t>
            </a:r>
            <a:r>
              <a:rPr lang="en-US" dirty="0">
                <a:solidFill>
                  <a:schemeClr val="bg1"/>
                </a:solidFill>
              </a:rPr>
              <a:t>,</a:t>
            </a:r>
          </a:p>
          <a:p>
            <a:r>
              <a:rPr lang="en-US" dirty="0">
                <a:solidFill>
                  <a:schemeClr val="bg1"/>
                </a:solidFill>
              </a:rPr>
              <a:t>					Athens, Corinth, Ephesus</a:t>
            </a:r>
          </a:p>
          <a:p>
            <a:r>
              <a:rPr lang="en-US" dirty="0">
                <a:solidFill>
                  <a:schemeClr val="bg1"/>
                </a:solidFill>
              </a:rPr>
              <a:t>					Further Study: Gifts of the Spirit</a:t>
            </a:r>
          </a:p>
          <a:p>
            <a:r>
              <a:rPr lang="en-US" dirty="0">
                <a:solidFill>
                  <a:schemeClr val="bg1"/>
                </a:solidFill>
              </a:rPr>
              <a:t>					What is spiritual warfare?</a:t>
            </a:r>
          </a:p>
          <a:p>
            <a:r>
              <a:rPr lang="en-US" dirty="0">
                <a:solidFill>
                  <a:schemeClr val="bg1"/>
                </a:solidFill>
              </a:rPr>
              <a:t>					- Third missionary journey</a:t>
            </a:r>
          </a:p>
        </p:txBody>
      </p:sp>
    </p:spTree>
    <p:extLst>
      <p:ext uri="{BB962C8B-B14F-4D97-AF65-F5344CB8AC3E}">
        <p14:creationId xmlns:p14="http://schemas.microsoft.com/office/powerpoint/2010/main" val="2711079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11" name="TextBox 10"/>
          <p:cNvSpPr txBox="1"/>
          <p:nvPr/>
        </p:nvSpPr>
        <p:spPr>
          <a:xfrm>
            <a:off x="165391" y="751965"/>
            <a:ext cx="8447633" cy="4247317"/>
          </a:xfrm>
          <a:prstGeom prst="rect">
            <a:avLst/>
          </a:prstGeom>
          <a:noFill/>
        </p:spPr>
        <p:txBody>
          <a:bodyPr wrap="square" rtlCol="0">
            <a:spAutoFit/>
          </a:bodyPr>
          <a:lstStyle/>
          <a:p>
            <a:r>
              <a:rPr lang="en-US" dirty="0">
                <a:solidFill>
                  <a:schemeClr val="bg1"/>
                </a:solidFill>
              </a:rPr>
              <a:t>What Exactly Is Speaking In Tongues?</a:t>
            </a:r>
          </a:p>
          <a:p>
            <a:r>
              <a:rPr lang="en-US" dirty="0">
                <a:solidFill>
                  <a:schemeClr val="bg1"/>
                </a:solidFill>
              </a:rPr>
              <a:t>	- It is a form of prayer life in which the Christian yields him or herself to the Spirit and receives from the Spirit a 	supernatural (or un-learned human language) language in which to praise (and pray to) the Lord. It is 	miraculous but combines both human and divine elements. </a:t>
            </a:r>
          </a:p>
          <a:p>
            <a:endParaRPr lang="en-US" dirty="0">
              <a:solidFill>
                <a:schemeClr val="bg1"/>
              </a:solidFill>
            </a:endParaRPr>
          </a:p>
          <a:p>
            <a:endParaRPr lang="en-US" dirty="0">
              <a:solidFill>
                <a:schemeClr val="bg1"/>
              </a:solidFill>
            </a:endParaRPr>
          </a:p>
          <a:p>
            <a:r>
              <a:rPr lang="en-US" dirty="0">
                <a:solidFill>
                  <a:schemeClr val="bg1"/>
                </a:solidFill>
              </a:rPr>
              <a:t>Common Arguments By Non-Pentecostals:</a:t>
            </a:r>
          </a:p>
          <a:p>
            <a:endParaRPr lang="en-US" dirty="0">
              <a:solidFill>
                <a:schemeClr val="bg1"/>
              </a:solidFill>
            </a:endParaRPr>
          </a:p>
          <a:p>
            <a:r>
              <a:rPr lang="en-US" dirty="0">
                <a:solidFill>
                  <a:schemeClr val="bg1"/>
                </a:solidFill>
              </a:rPr>
              <a:t>1) Tongues is out-or-order in a church service</a:t>
            </a:r>
          </a:p>
          <a:p>
            <a:r>
              <a:rPr lang="en-US" dirty="0">
                <a:solidFill>
                  <a:schemeClr val="bg1"/>
                </a:solidFill>
              </a:rPr>
              <a:t>	- a careful study of 1 Corinth. 14 will indicate that </a:t>
            </a:r>
          </a:p>
          <a:p>
            <a:r>
              <a:rPr lang="en-US" dirty="0">
                <a:solidFill>
                  <a:schemeClr val="bg1"/>
                </a:solidFill>
              </a:rPr>
              <a:t>when the time of teaching has come, a message in tongues is 	</a:t>
            </a:r>
          </a:p>
          <a:p>
            <a:r>
              <a:rPr lang="en-US" dirty="0">
                <a:solidFill>
                  <a:schemeClr val="bg1"/>
                </a:solidFill>
              </a:rPr>
              <a:t>out of order. Paul’s main focus in the chapter is that order be</a:t>
            </a:r>
          </a:p>
          <a:p>
            <a:r>
              <a:rPr lang="en-US" dirty="0">
                <a:solidFill>
                  <a:schemeClr val="bg1"/>
                </a:solidFill>
              </a:rPr>
              <a:t>                                                           maintained such that teaching </a:t>
            </a:r>
          </a:p>
          <a:p>
            <a:r>
              <a:rPr lang="en-US" dirty="0">
                <a:solidFill>
                  <a:schemeClr val="bg1"/>
                </a:solidFill>
              </a:rPr>
              <a:t>                                                             is not disturbed.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469" y="2804993"/>
            <a:ext cx="2752880" cy="3670507"/>
          </a:xfrm>
          <a:prstGeom prst="rect">
            <a:avLst/>
          </a:prstGeom>
        </p:spPr>
      </p:pic>
    </p:spTree>
    <p:extLst>
      <p:ext uri="{BB962C8B-B14F-4D97-AF65-F5344CB8AC3E}">
        <p14:creationId xmlns:p14="http://schemas.microsoft.com/office/powerpoint/2010/main" val="1873206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11" name="TextBox 10"/>
          <p:cNvSpPr txBox="1"/>
          <p:nvPr/>
        </p:nvSpPr>
        <p:spPr>
          <a:xfrm>
            <a:off x="165391" y="751965"/>
            <a:ext cx="8447633" cy="3416320"/>
          </a:xfrm>
          <a:prstGeom prst="rect">
            <a:avLst/>
          </a:prstGeom>
          <a:noFill/>
        </p:spPr>
        <p:txBody>
          <a:bodyPr wrap="square" rtlCol="0">
            <a:spAutoFit/>
          </a:bodyPr>
          <a:lstStyle/>
          <a:p>
            <a:r>
              <a:rPr lang="en-US" dirty="0">
                <a:solidFill>
                  <a:schemeClr val="bg1"/>
                </a:solidFill>
              </a:rPr>
              <a:t>2) The gifts of the Spirit ended with the Apostles</a:t>
            </a:r>
          </a:p>
          <a:p>
            <a:r>
              <a:rPr lang="en-US" dirty="0">
                <a:solidFill>
                  <a:schemeClr val="bg1"/>
                </a:solidFill>
              </a:rPr>
              <a:t>	- see 1Corinth. 13:8-10, 2Tim. 4:20</a:t>
            </a:r>
          </a:p>
          <a:p>
            <a:r>
              <a:rPr lang="en-US" dirty="0">
                <a:solidFill>
                  <a:schemeClr val="bg1"/>
                </a:solidFill>
              </a:rPr>
              <a:t>	- Anecdotal evidence throughout history confirms miracles have not ceased</a:t>
            </a:r>
          </a:p>
          <a:p>
            <a:r>
              <a:rPr lang="en-US" dirty="0">
                <a:solidFill>
                  <a:schemeClr val="bg1"/>
                </a:solidFill>
              </a:rPr>
              <a:t>	- no mention is made of the “laying on of hands” in Acts 10:44</a:t>
            </a:r>
          </a:p>
          <a:p>
            <a:r>
              <a:rPr lang="en-US" dirty="0">
                <a:solidFill>
                  <a:schemeClr val="bg1"/>
                </a:solidFill>
              </a:rPr>
              <a:t>	- the church is built on the foundation of the Apostles (Eph. 2:20)</a:t>
            </a:r>
          </a:p>
          <a:p>
            <a:r>
              <a:rPr lang="en-US" dirty="0">
                <a:solidFill>
                  <a:schemeClr val="bg1"/>
                </a:solidFill>
              </a:rPr>
              <a:t>	- why is there so much of the New Testament devoted to this teaching if the </a:t>
            </a:r>
          </a:p>
          <a:p>
            <a:r>
              <a:rPr lang="en-US" dirty="0">
                <a:solidFill>
                  <a:schemeClr val="bg1"/>
                </a:solidFill>
              </a:rPr>
              <a:t>	gifts were to cease?</a:t>
            </a:r>
          </a:p>
          <a:p>
            <a:r>
              <a:rPr lang="en-US" dirty="0">
                <a:solidFill>
                  <a:schemeClr val="bg1"/>
                </a:solidFill>
              </a:rPr>
              <a:t> 	- Also see 1Corinth. 13:8-10 and ask yourself, what was the “Perfect” that was </a:t>
            </a:r>
          </a:p>
          <a:p>
            <a:r>
              <a:rPr lang="en-US" dirty="0">
                <a:solidFill>
                  <a:schemeClr val="bg1"/>
                </a:solidFill>
              </a:rPr>
              <a:t>	spoken of? </a:t>
            </a:r>
          </a:p>
          <a:p>
            <a:endParaRPr lang="en-US" dirty="0">
              <a:solidFill>
                <a:schemeClr val="bg1"/>
              </a:solidFill>
            </a:endParaRPr>
          </a:p>
          <a:p>
            <a:r>
              <a:rPr lang="en-US" dirty="0">
                <a:solidFill>
                  <a:schemeClr val="bg1"/>
                </a:solidFill>
              </a:rPr>
              <a:t>3) Now that we have the Word of God, we don’t need messages from God</a:t>
            </a:r>
          </a:p>
          <a:p>
            <a:r>
              <a:rPr lang="en-US" dirty="0">
                <a:solidFill>
                  <a:schemeClr val="bg1"/>
                </a:solidFill>
              </a:rPr>
              <a:t>	- 1Cor. 14:3 gives the purposes of the prophetic gifts. Has their need ended?</a:t>
            </a:r>
          </a:p>
        </p:txBody>
      </p:sp>
      <p:pic>
        <p:nvPicPr>
          <p:cNvPr id="5" name="Picture 4"/>
          <p:cNvPicPr>
            <a:picLocks noChangeAspect="1"/>
          </p:cNvPicPr>
          <p:nvPr/>
        </p:nvPicPr>
        <p:blipFill>
          <a:blip r:embed="rId3"/>
          <a:stretch>
            <a:fillRect/>
          </a:stretch>
        </p:blipFill>
        <p:spPr>
          <a:xfrm>
            <a:off x="4611328" y="4176559"/>
            <a:ext cx="3575255" cy="2681441"/>
          </a:xfrm>
          <a:prstGeom prst="rect">
            <a:avLst/>
          </a:prstGeom>
        </p:spPr>
      </p:pic>
    </p:spTree>
    <p:extLst>
      <p:ext uri="{BB962C8B-B14F-4D97-AF65-F5344CB8AC3E}">
        <p14:creationId xmlns:p14="http://schemas.microsoft.com/office/powerpoint/2010/main" val="678562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11" name="TextBox 10"/>
          <p:cNvSpPr txBox="1"/>
          <p:nvPr/>
        </p:nvSpPr>
        <p:spPr>
          <a:xfrm>
            <a:off x="165391" y="751965"/>
            <a:ext cx="8791796" cy="3416320"/>
          </a:xfrm>
          <a:prstGeom prst="rect">
            <a:avLst/>
          </a:prstGeom>
          <a:noFill/>
        </p:spPr>
        <p:txBody>
          <a:bodyPr wrap="square" rtlCol="0">
            <a:spAutoFit/>
          </a:bodyPr>
          <a:lstStyle/>
          <a:p>
            <a:r>
              <a:rPr lang="en-US" dirty="0">
                <a:solidFill>
                  <a:schemeClr val="bg1"/>
                </a:solidFill>
              </a:rPr>
              <a:t>4) Tongues were only a sign to validate the preaching of Apostles in the Book Of Acts</a:t>
            </a:r>
          </a:p>
          <a:p>
            <a:r>
              <a:rPr lang="en-US" dirty="0">
                <a:solidFill>
                  <a:schemeClr val="bg1"/>
                </a:solidFill>
              </a:rPr>
              <a:t>	- why does Paul command that we not let them cease in the church (1Cor. 14:39)</a:t>
            </a:r>
          </a:p>
          <a:p>
            <a:endParaRPr lang="en-US" dirty="0">
              <a:solidFill>
                <a:schemeClr val="bg1"/>
              </a:solidFill>
            </a:endParaRPr>
          </a:p>
          <a:p>
            <a:r>
              <a:rPr lang="en-US" dirty="0">
                <a:solidFill>
                  <a:schemeClr val="bg1"/>
                </a:solidFill>
              </a:rPr>
              <a:t>5) Everything God has to offer me was appropriated at my salvation.</a:t>
            </a:r>
          </a:p>
          <a:p>
            <a:r>
              <a:rPr lang="en-US" dirty="0">
                <a:solidFill>
                  <a:schemeClr val="bg1"/>
                </a:solidFill>
              </a:rPr>
              <a:t>	- The issue here is whether or not the Apostles were “saved” when Jesus was taken into Heaven. In other words, was the Day Of Pentecost a second encounter with God (i.e. the first being salvation) or were they saved and baptized all the same time. It seems clear that the Apostles were baptized themselves before this day (John 3:22, 26 and 4:2). Acts 2:38 seems to indicate a distinction between the two. There is no question that we are complete in Christ Jesus (Col. 2:10), but God still grants gifts and fruit to us as we grow. For example, the disciples could not cast out the demon in Mark 9, but with prayer and fasting (29). Christians grow in the Lord and as such, He grants new power and responsibility.</a:t>
            </a:r>
          </a:p>
        </p:txBody>
      </p:sp>
      <p:pic>
        <p:nvPicPr>
          <p:cNvPr id="3" name="Picture 2"/>
          <p:cNvPicPr>
            <a:picLocks noChangeAspect="1"/>
          </p:cNvPicPr>
          <p:nvPr/>
        </p:nvPicPr>
        <p:blipFill>
          <a:blip r:embed="rId3"/>
          <a:stretch>
            <a:fillRect/>
          </a:stretch>
        </p:blipFill>
        <p:spPr>
          <a:xfrm>
            <a:off x="4474271" y="4434348"/>
            <a:ext cx="3856110" cy="2105639"/>
          </a:xfrm>
          <a:prstGeom prst="rect">
            <a:avLst/>
          </a:prstGeom>
        </p:spPr>
      </p:pic>
    </p:spTree>
    <p:extLst>
      <p:ext uri="{BB962C8B-B14F-4D97-AF65-F5344CB8AC3E}">
        <p14:creationId xmlns:p14="http://schemas.microsoft.com/office/powerpoint/2010/main" val="4162708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11" name="TextBox 10"/>
          <p:cNvSpPr txBox="1"/>
          <p:nvPr/>
        </p:nvSpPr>
        <p:spPr>
          <a:xfrm>
            <a:off x="165391" y="751965"/>
            <a:ext cx="8791796" cy="3139321"/>
          </a:xfrm>
          <a:prstGeom prst="rect">
            <a:avLst/>
          </a:prstGeom>
          <a:noFill/>
        </p:spPr>
        <p:txBody>
          <a:bodyPr wrap="square" rtlCol="0">
            <a:spAutoFit/>
          </a:bodyPr>
          <a:lstStyle/>
          <a:p>
            <a:r>
              <a:rPr lang="en-US" dirty="0">
                <a:solidFill>
                  <a:schemeClr val="bg1"/>
                </a:solidFill>
              </a:rPr>
              <a:t>6) Only some are to receive the gift of tongues (see 1Corinth. 12)</a:t>
            </a:r>
          </a:p>
          <a:p>
            <a:r>
              <a:rPr lang="en-US" dirty="0">
                <a:solidFill>
                  <a:schemeClr val="bg1"/>
                </a:solidFill>
              </a:rPr>
              <a:t>	- a distinction is made between the general operation of tongues and the Gift of Tongues and Interpretation. 	Paul claims to speak in an unknown tongue more than any (1Corinth. 14:18) but in the church setting where there are those to be taught, he would rather use the language that is understood  (1Corinth. 14:14-17) or follow the tongue with an interpretation. (See all verse 5).</a:t>
            </a:r>
          </a:p>
          <a:p>
            <a:endParaRPr lang="en-US" dirty="0">
              <a:solidFill>
                <a:schemeClr val="bg1"/>
              </a:solidFill>
            </a:endParaRPr>
          </a:p>
          <a:p>
            <a:r>
              <a:rPr lang="en-US" dirty="0">
                <a:solidFill>
                  <a:schemeClr val="bg1"/>
                </a:solidFill>
              </a:rPr>
              <a:t>7) If we are still in the age of miracles, why can’t we empty the hospitals?</a:t>
            </a:r>
          </a:p>
          <a:p>
            <a:r>
              <a:rPr lang="en-US" dirty="0">
                <a:solidFill>
                  <a:schemeClr val="bg1"/>
                </a:solidFill>
              </a:rPr>
              <a:t>	- remember that there is no promise in Scripture of everyone being healed and God’s ultimate will is still in 	effect! Also, remember that God’s promises are conditional ... upon faith. We find few promises of God leveled 	at the unbeliever.  (See Matthew 13:58)</a:t>
            </a:r>
          </a:p>
        </p:txBody>
      </p:sp>
      <p:pic>
        <p:nvPicPr>
          <p:cNvPr id="4" name="Picture 3"/>
          <p:cNvPicPr>
            <a:picLocks noChangeAspect="1"/>
          </p:cNvPicPr>
          <p:nvPr/>
        </p:nvPicPr>
        <p:blipFill>
          <a:blip r:embed="rId3"/>
          <a:stretch>
            <a:fillRect/>
          </a:stretch>
        </p:blipFill>
        <p:spPr>
          <a:xfrm>
            <a:off x="4336026" y="4139182"/>
            <a:ext cx="4025080" cy="2311701"/>
          </a:xfrm>
          <a:prstGeom prst="rect">
            <a:avLst/>
          </a:prstGeom>
        </p:spPr>
      </p:pic>
    </p:spTree>
    <p:extLst>
      <p:ext uri="{BB962C8B-B14F-4D97-AF65-F5344CB8AC3E}">
        <p14:creationId xmlns:p14="http://schemas.microsoft.com/office/powerpoint/2010/main" val="3526742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11" name="TextBox 10"/>
          <p:cNvSpPr txBox="1"/>
          <p:nvPr/>
        </p:nvSpPr>
        <p:spPr>
          <a:xfrm>
            <a:off x="165391" y="751965"/>
            <a:ext cx="8791796" cy="3970318"/>
          </a:xfrm>
          <a:prstGeom prst="rect">
            <a:avLst/>
          </a:prstGeom>
          <a:noFill/>
        </p:spPr>
        <p:txBody>
          <a:bodyPr wrap="square" rtlCol="0">
            <a:spAutoFit/>
          </a:bodyPr>
          <a:lstStyle/>
          <a:p>
            <a:r>
              <a:rPr lang="en-US" dirty="0">
                <a:solidFill>
                  <a:schemeClr val="bg1"/>
                </a:solidFill>
              </a:rPr>
              <a:t>8) I know of those that have never spoken in tongues performing miracles. </a:t>
            </a:r>
          </a:p>
          <a:p>
            <a:r>
              <a:rPr lang="en-US" dirty="0">
                <a:solidFill>
                  <a:schemeClr val="bg1"/>
                </a:solidFill>
              </a:rPr>
              <a:t>	- There is no question as to this fact. Christ granted to his Apostles (and later the 70) the power to work miraculous wonders, yet still insisted that they wait in the upper room for this coming. (Matt 10, Luke 10)</a:t>
            </a:r>
          </a:p>
          <a:p>
            <a:endParaRPr lang="en-US" dirty="0">
              <a:solidFill>
                <a:schemeClr val="bg1"/>
              </a:solidFill>
            </a:endParaRPr>
          </a:p>
          <a:p>
            <a:r>
              <a:rPr lang="en-US" dirty="0">
                <a:solidFill>
                  <a:schemeClr val="bg1"/>
                </a:solidFill>
              </a:rPr>
              <a:t>9) What does this experience do for me?</a:t>
            </a:r>
          </a:p>
          <a:p>
            <a:r>
              <a:rPr lang="en-US" dirty="0">
                <a:solidFill>
                  <a:schemeClr val="bg1"/>
                </a:solidFill>
              </a:rPr>
              <a:t>	- If truly it is of God, would you not want everything that the Lord has for you?</a:t>
            </a:r>
          </a:p>
          <a:p>
            <a:r>
              <a:rPr lang="en-US" dirty="0">
                <a:solidFill>
                  <a:schemeClr val="bg1"/>
                </a:solidFill>
              </a:rPr>
              <a:t>	- There is a deepening of prayer life (See Romans 8:26-27)</a:t>
            </a:r>
          </a:p>
          <a:p>
            <a:r>
              <a:rPr lang="en-US" dirty="0">
                <a:solidFill>
                  <a:schemeClr val="bg1"/>
                </a:solidFill>
              </a:rPr>
              <a:t>	- There is a deepening of assurance in my heart (see Romans 8:15-16, 1John 4:13)</a:t>
            </a:r>
          </a:p>
          <a:p>
            <a:r>
              <a:rPr lang="en-US" dirty="0">
                <a:solidFill>
                  <a:schemeClr val="bg1"/>
                </a:solidFill>
              </a:rPr>
              <a:t>	- There is a deepening understanding of the Scripture (1John 2:26-27, </a:t>
            </a:r>
          </a:p>
          <a:p>
            <a:r>
              <a:rPr lang="en-US" dirty="0">
                <a:solidFill>
                  <a:schemeClr val="bg1"/>
                </a:solidFill>
              </a:rPr>
              <a:t>	John 16:12-13)</a:t>
            </a:r>
          </a:p>
          <a:p>
            <a:r>
              <a:rPr lang="en-US" dirty="0">
                <a:solidFill>
                  <a:schemeClr val="bg1"/>
                </a:solidFill>
              </a:rPr>
              <a:t>	- There is a more definitive sense of the </a:t>
            </a:r>
          </a:p>
          <a:p>
            <a:r>
              <a:rPr lang="en-US" dirty="0">
                <a:solidFill>
                  <a:schemeClr val="bg1"/>
                </a:solidFill>
              </a:rPr>
              <a:t>                 leading of the Lord (Act 16:6-8)</a:t>
            </a:r>
          </a:p>
          <a:p>
            <a:r>
              <a:rPr lang="en-US" dirty="0">
                <a:solidFill>
                  <a:schemeClr val="bg1"/>
                </a:solidFill>
              </a:rPr>
              <a:t>	- Power (Acts 4:31)</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5794" y="3667431"/>
            <a:ext cx="4021393" cy="3016045"/>
          </a:xfrm>
          <a:prstGeom prst="rect">
            <a:avLst/>
          </a:prstGeom>
        </p:spPr>
      </p:pic>
    </p:spTree>
    <p:extLst>
      <p:ext uri="{BB962C8B-B14F-4D97-AF65-F5344CB8AC3E}">
        <p14:creationId xmlns:p14="http://schemas.microsoft.com/office/powerpoint/2010/main" val="2797103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11" name="TextBox 10"/>
          <p:cNvSpPr txBox="1"/>
          <p:nvPr/>
        </p:nvSpPr>
        <p:spPr>
          <a:xfrm>
            <a:off x="165391" y="751965"/>
            <a:ext cx="8791796" cy="4247317"/>
          </a:xfrm>
          <a:prstGeom prst="rect">
            <a:avLst/>
          </a:prstGeom>
          <a:noFill/>
        </p:spPr>
        <p:txBody>
          <a:bodyPr wrap="square" rtlCol="0">
            <a:spAutoFit/>
          </a:bodyPr>
          <a:lstStyle/>
          <a:p>
            <a:r>
              <a:rPr lang="en-US" dirty="0">
                <a:solidFill>
                  <a:schemeClr val="bg1"/>
                </a:solidFill>
              </a:rPr>
              <a:t>10) God’s revelation to mankind ended with the Scriptures and there is no more revealed truth to come. </a:t>
            </a:r>
          </a:p>
          <a:p>
            <a:r>
              <a:rPr lang="en-US" dirty="0">
                <a:solidFill>
                  <a:schemeClr val="bg1"/>
                </a:solidFill>
              </a:rPr>
              <a:t>	-either speaking in an unknown tongue or having a message in tongues and interpretation has never constituted new revealed truth. Nothing can and will ever be revealed as “more of the Bible”. However, Paul gives the purposes of these words in 1Corinth. 14:3. </a:t>
            </a:r>
          </a:p>
          <a:p>
            <a:endParaRPr lang="en-US" dirty="0">
              <a:solidFill>
                <a:schemeClr val="bg1"/>
              </a:solidFill>
            </a:endParaRPr>
          </a:p>
          <a:p>
            <a:r>
              <a:rPr lang="en-US" dirty="0">
                <a:solidFill>
                  <a:schemeClr val="bg1"/>
                </a:solidFill>
              </a:rPr>
              <a:t>11) Not all will speak in tongues (based on 1Cor. 12:30). </a:t>
            </a:r>
          </a:p>
          <a:p>
            <a:r>
              <a:rPr lang="en-US" dirty="0">
                <a:solidFill>
                  <a:schemeClr val="bg1"/>
                </a:solidFill>
              </a:rPr>
              <a:t> 	- we must draw a distinction between the Gift of Tongues (1 </a:t>
            </a:r>
            <a:r>
              <a:rPr lang="en-US" dirty="0" err="1">
                <a:solidFill>
                  <a:schemeClr val="bg1"/>
                </a:solidFill>
              </a:rPr>
              <a:t>Corin</a:t>
            </a:r>
            <a:r>
              <a:rPr lang="en-US" dirty="0">
                <a:solidFill>
                  <a:schemeClr val="bg1"/>
                </a:solidFill>
              </a:rPr>
              <a:t>. 12) and the ability to praise God in tongues. In passages like Acts 2, Acts 10, Acts 19 it is evident that all could pray in tongues, but there was NO </a:t>
            </a:r>
          </a:p>
          <a:p>
            <a:r>
              <a:rPr lang="en-US" dirty="0">
                <a:solidFill>
                  <a:schemeClr val="bg1"/>
                </a:solidFill>
              </a:rPr>
              <a:t>interpretation required. In 1 Corinth. 12 - 14, </a:t>
            </a:r>
          </a:p>
          <a:p>
            <a:r>
              <a:rPr lang="en-US" dirty="0">
                <a:solidFill>
                  <a:schemeClr val="bg1"/>
                </a:solidFill>
              </a:rPr>
              <a:t>Paul speaks of edifying the church using the Gift </a:t>
            </a:r>
          </a:p>
          <a:p>
            <a:r>
              <a:rPr lang="en-US" dirty="0">
                <a:solidFill>
                  <a:schemeClr val="bg1"/>
                </a:solidFill>
              </a:rPr>
              <a:t>			Of Tongues combined with </a:t>
            </a:r>
          </a:p>
          <a:p>
            <a:r>
              <a:rPr lang="en-US" dirty="0">
                <a:solidFill>
                  <a:schemeClr val="bg1"/>
                </a:solidFill>
              </a:rPr>
              <a:t>			the Gift Of Interpretation. </a:t>
            </a:r>
          </a:p>
        </p:txBody>
      </p:sp>
      <p:pic>
        <p:nvPicPr>
          <p:cNvPr id="4" name="Picture 3"/>
          <p:cNvPicPr>
            <a:picLocks noChangeAspect="1"/>
          </p:cNvPicPr>
          <p:nvPr/>
        </p:nvPicPr>
        <p:blipFill>
          <a:blip r:embed="rId3"/>
          <a:stretch>
            <a:fillRect/>
          </a:stretch>
        </p:blipFill>
        <p:spPr>
          <a:xfrm>
            <a:off x="5627327" y="3962400"/>
            <a:ext cx="3199581" cy="2399686"/>
          </a:xfrm>
          <a:prstGeom prst="rect">
            <a:avLst/>
          </a:prstGeom>
        </p:spPr>
      </p:pic>
    </p:spTree>
    <p:extLst>
      <p:ext uri="{BB962C8B-B14F-4D97-AF65-F5344CB8AC3E}">
        <p14:creationId xmlns:p14="http://schemas.microsoft.com/office/powerpoint/2010/main" val="1933099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11" name="TextBox 10"/>
          <p:cNvSpPr txBox="1"/>
          <p:nvPr/>
        </p:nvSpPr>
        <p:spPr>
          <a:xfrm>
            <a:off x="165391" y="717349"/>
            <a:ext cx="8909783" cy="4524315"/>
          </a:xfrm>
          <a:prstGeom prst="rect">
            <a:avLst/>
          </a:prstGeom>
          <a:noFill/>
        </p:spPr>
        <p:txBody>
          <a:bodyPr wrap="square" rtlCol="0">
            <a:spAutoFit/>
          </a:bodyPr>
          <a:lstStyle/>
          <a:p>
            <a:r>
              <a:rPr lang="en-US" dirty="0">
                <a:solidFill>
                  <a:schemeClr val="bg1"/>
                </a:solidFill>
              </a:rPr>
              <a:t>12) When Acts 2 occurred, they were speaking in only known languages.</a:t>
            </a:r>
          </a:p>
          <a:p>
            <a:r>
              <a:rPr lang="en-US" dirty="0">
                <a:solidFill>
                  <a:schemeClr val="bg1"/>
                </a:solidFill>
              </a:rPr>
              <a:t>	- perhaps, but there are three things to consider:</a:t>
            </a:r>
          </a:p>
          <a:p>
            <a:r>
              <a:rPr lang="en-US" dirty="0">
                <a:solidFill>
                  <a:schemeClr val="bg1"/>
                </a:solidFill>
              </a:rPr>
              <a:t>	a) Why were they accused of being drunk? If all they were doing was praying God in a known language, the charge makes little sense</a:t>
            </a:r>
          </a:p>
          <a:p>
            <a:r>
              <a:rPr lang="en-US" dirty="0">
                <a:solidFill>
                  <a:schemeClr val="bg1"/>
                </a:solidFill>
              </a:rPr>
              <a:t>	b) During Acts 10:47, the Spirit fell on Gentile believers. They spoke in other tongues. Nowhere does it indicate that they spoke in a known language. Yet, Peter recognizes instantly the super natural event as he says that it “happened to them like it happened to us”</a:t>
            </a:r>
          </a:p>
          <a:p>
            <a:r>
              <a:rPr lang="en-US" dirty="0">
                <a:solidFill>
                  <a:schemeClr val="bg1"/>
                </a:solidFill>
              </a:rPr>
              <a:t>	c) What are tongues of angels and men (1Corinth 13:1)</a:t>
            </a:r>
          </a:p>
          <a:p>
            <a:endParaRPr lang="en-US" dirty="0">
              <a:solidFill>
                <a:schemeClr val="bg1"/>
              </a:solidFill>
            </a:endParaRPr>
          </a:p>
          <a:p>
            <a:r>
              <a:rPr lang="en-US" dirty="0">
                <a:solidFill>
                  <a:schemeClr val="bg1"/>
                </a:solidFill>
              </a:rPr>
              <a:t>13) It is all too emotional for me.</a:t>
            </a:r>
          </a:p>
          <a:p>
            <a:r>
              <a:rPr lang="en-US" dirty="0">
                <a:solidFill>
                  <a:schemeClr val="bg1"/>
                </a:solidFill>
              </a:rPr>
              <a:t>	-perhaps this is true, but it is the worst of all reasons to deny this doctrine completely. Can anyone argue that the Bible is filled with illustrations of praise to God that is anything but emotional? Singing, shouting, clapping, playing music, dancing etc. are all pretty emotional events. Based on 1 Corinth. 14:32, the prophet </a:t>
            </a:r>
          </a:p>
          <a:p>
            <a:r>
              <a:rPr lang="en-US" dirty="0">
                <a:solidFill>
                  <a:schemeClr val="bg1"/>
                </a:solidFill>
              </a:rPr>
              <a:t>			        (being used in a gift) is </a:t>
            </a:r>
          </a:p>
          <a:p>
            <a:r>
              <a:rPr lang="en-US" dirty="0">
                <a:solidFill>
                  <a:schemeClr val="bg1"/>
                </a:solidFill>
              </a:rPr>
              <a:t>			        always in control.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368" y="4478594"/>
            <a:ext cx="3062747" cy="2297060"/>
          </a:xfrm>
          <a:prstGeom prst="rect">
            <a:avLst/>
          </a:prstGeom>
        </p:spPr>
      </p:pic>
    </p:spTree>
    <p:extLst>
      <p:ext uri="{BB962C8B-B14F-4D97-AF65-F5344CB8AC3E}">
        <p14:creationId xmlns:p14="http://schemas.microsoft.com/office/powerpoint/2010/main" val="637236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939681" cy="461665"/>
          </a:xfrm>
          <a:prstGeom prst="rect">
            <a:avLst/>
          </a:prstGeom>
          <a:noFill/>
        </p:spPr>
        <p:txBody>
          <a:bodyPr wrap="none" rtlCol="0">
            <a:spAutoFit/>
          </a:bodyPr>
          <a:lstStyle/>
          <a:p>
            <a:r>
              <a:rPr lang="en-US" sz="2400" dirty="0">
                <a:solidFill>
                  <a:schemeClr val="bg1"/>
                </a:solidFill>
              </a:rPr>
              <a:t>Acts 2</a:t>
            </a:r>
          </a:p>
        </p:txBody>
      </p:sp>
      <p:sp>
        <p:nvSpPr>
          <p:cNvPr id="11" name="TextBox 10"/>
          <p:cNvSpPr txBox="1"/>
          <p:nvPr/>
        </p:nvSpPr>
        <p:spPr>
          <a:xfrm>
            <a:off x="165391" y="717349"/>
            <a:ext cx="8909783" cy="2862322"/>
          </a:xfrm>
          <a:prstGeom prst="rect">
            <a:avLst/>
          </a:prstGeom>
          <a:noFill/>
        </p:spPr>
        <p:txBody>
          <a:bodyPr wrap="square" rtlCol="0">
            <a:spAutoFit/>
          </a:bodyPr>
          <a:lstStyle/>
          <a:p>
            <a:r>
              <a:rPr lang="en-US" dirty="0">
                <a:solidFill>
                  <a:schemeClr val="bg1"/>
                </a:solidFill>
              </a:rPr>
              <a:t> Issues To Consider:</a:t>
            </a:r>
          </a:p>
          <a:p>
            <a:r>
              <a:rPr lang="en-US" dirty="0">
                <a:solidFill>
                  <a:schemeClr val="bg1"/>
                </a:solidFill>
              </a:rPr>
              <a:t>	1) No one can “teach” you how to speak in tongues</a:t>
            </a:r>
          </a:p>
          <a:p>
            <a:r>
              <a:rPr lang="en-US" dirty="0">
                <a:solidFill>
                  <a:schemeClr val="bg1"/>
                </a:solidFill>
              </a:rPr>
              <a:t>	2) Tongues is an evidence of the experience and is NOT to be sought after</a:t>
            </a:r>
          </a:p>
          <a:p>
            <a:r>
              <a:rPr lang="en-US" dirty="0">
                <a:solidFill>
                  <a:schemeClr val="bg1"/>
                </a:solidFill>
              </a:rPr>
              <a:t>		- see Mark 16:17-18</a:t>
            </a:r>
          </a:p>
          <a:p>
            <a:r>
              <a:rPr lang="en-US" dirty="0">
                <a:solidFill>
                  <a:schemeClr val="bg1"/>
                </a:solidFill>
              </a:rPr>
              <a:t>	3) God times this gift - no human being can say that you “should have” received or 	you are in sin because you did not receive. This is utter “spiritual pride”</a:t>
            </a:r>
          </a:p>
          <a:p>
            <a:r>
              <a:rPr lang="en-US" dirty="0">
                <a:solidFill>
                  <a:schemeClr val="bg1"/>
                </a:solidFill>
              </a:rPr>
              <a:t>	4) Your salvation is complete in the work of Christ on the Cross</a:t>
            </a:r>
          </a:p>
          <a:p>
            <a:r>
              <a:rPr lang="en-US" dirty="0">
                <a:solidFill>
                  <a:schemeClr val="bg1"/>
                </a:solidFill>
              </a:rPr>
              <a:t> 	5) Don’t confuse the Gifts of the Spirit with the Fruit of the Spirit. In other words, 	even people who speak in tongues do foolish and hurtful things!  (Not perfection … 	see Acts 21:10)</a:t>
            </a:r>
          </a:p>
        </p:txBody>
      </p:sp>
      <p:pic>
        <p:nvPicPr>
          <p:cNvPr id="4" name="Picture 3"/>
          <p:cNvPicPr>
            <a:picLocks noChangeAspect="1"/>
          </p:cNvPicPr>
          <p:nvPr/>
        </p:nvPicPr>
        <p:blipFill>
          <a:blip r:embed="rId3"/>
          <a:stretch>
            <a:fillRect/>
          </a:stretch>
        </p:blipFill>
        <p:spPr>
          <a:xfrm>
            <a:off x="3765755" y="3412592"/>
            <a:ext cx="4812403" cy="3331085"/>
          </a:xfrm>
          <a:prstGeom prst="rect">
            <a:avLst/>
          </a:prstGeom>
        </p:spPr>
      </p:pic>
    </p:spTree>
    <p:extLst>
      <p:ext uri="{BB962C8B-B14F-4D97-AF65-F5344CB8AC3E}">
        <p14:creationId xmlns:p14="http://schemas.microsoft.com/office/powerpoint/2010/main" val="3449714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2"/>
          <p:cNvSpPr/>
          <p:nvPr/>
        </p:nvSpPr>
        <p:spPr>
          <a:xfrm>
            <a:off x="0" y="3687097"/>
            <a:ext cx="4109884" cy="3170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7305"/>
            <a:ext cx="9144000" cy="7317001"/>
          </a:xfrm>
          <a:prstGeom prst="rect">
            <a:avLst/>
          </a:prstGeom>
        </p:spPr>
      </p:pic>
      <p:sp>
        <p:nvSpPr>
          <p:cNvPr id="2" name="TextBox 1"/>
          <p:cNvSpPr txBox="1"/>
          <p:nvPr/>
        </p:nvSpPr>
        <p:spPr>
          <a:xfrm>
            <a:off x="165391" y="290300"/>
            <a:ext cx="1737976" cy="461665"/>
          </a:xfrm>
          <a:prstGeom prst="rect">
            <a:avLst/>
          </a:prstGeom>
          <a:noFill/>
        </p:spPr>
        <p:txBody>
          <a:bodyPr wrap="none" rtlCol="0">
            <a:spAutoFit/>
          </a:bodyPr>
          <a:lstStyle/>
          <a:p>
            <a:r>
              <a:rPr lang="en-US" sz="2400" dirty="0">
                <a:solidFill>
                  <a:schemeClr val="bg1"/>
                </a:solidFill>
              </a:rPr>
              <a:t>Acts 2:14-41</a:t>
            </a:r>
          </a:p>
        </p:txBody>
      </p:sp>
      <p:sp>
        <p:nvSpPr>
          <p:cNvPr id="11" name="TextBox 10"/>
          <p:cNvSpPr txBox="1"/>
          <p:nvPr/>
        </p:nvSpPr>
        <p:spPr>
          <a:xfrm>
            <a:off x="117108" y="3718679"/>
            <a:ext cx="8909783" cy="3139321"/>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solidFill>
                  <a:schemeClr val="bg1"/>
                </a:solidFill>
              </a:rPr>
              <a:t>The ancient Christian kerygma as summarized by C.H. Dodd from Peter's speeches in the New Testament Book of Acts was:</a:t>
            </a:r>
          </a:p>
          <a:p>
            <a:r>
              <a:rPr lang="en-US" dirty="0">
                <a:solidFill>
                  <a:schemeClr val="bg1"/>
                </a:solidFill>
              </a:rPr>
              <a:t>     1) The Age of Fulfillment has dawned, the "latter days" foretold by the prophets. (Joel 2,3)</a:t>
            </a:r>
          </a:p>
          <a:p>
            <a:r>
              <a:rPr lang="en-US" dirty="0">
                <a:solidFill>
                  <a:schemeClr val="bg1"/>
                </a:solidFill>
              </a:rPr>
              <a:t>     2)This has taken place through the birth, life, ministry, death and resurrection of Jesus </a:t>
            </a:r>
          </a:p>
          <a:p>
            <a:r>
              <a:rPr lang="en-US" dirty="0">
                <a:solidFill>
                  <a:schemeClr val="bg1"/>
                </a:solidFill>
              </a:rPr>
              <a:t>        Christ.</a:t>
            </a:r>
          </a:p>
          <a:p>
            <a:r>
              <a:rPr lang="en-US" dirty="0">
                <a:solidFill>
                  <a:schemeClr val="bg1"/>
                </a:solidFill>
              </a:rPr>
              <a:t>     3) By virtue of the resurrection, Jesus has been exalted at the right hand of God as </a:t>
            </a:r>
          </a:p>
          <a:p>
            <a:r>
              <a:rPr lang="en-US" dirty="0">
                <a:solidFill>
                  <a:schemeClr val="bg1"/>
                </a:solidFill>
              </a:rPr>
              <a:t>        Messianic head of the new Israel. (Psalm 110:1-2)</a:t>
            </a:r>
          </a:p>
          <a:p>
            <a:r>
              <a:rPr lang="en-US" dirty="0">
                <a:solidFill>
                  <a:schemeClr val="bg1"/>
                </a:solidFill>
              </a:rPr>
              <a:t>     4) The Holy Spirit in the church is the sign of Christ's present power and glory.</a:t>
            </a:r>
          </a:p>
          <a:p>
            <a:r>
              <a:rPr lang="en-US" dirty="0">
                <a:solidFill>
                  <a:schemeClr val="bg1"/>
                </a:solidFill>
              </a:rPr>
              <a:t>     5) The Messianic Age will reach its consummation in the return of Christ.</a:t>
            </a:r>
          </a:p>
          <a:p>
            <a:r>
              <a:rPr lang="en-US" dirty="0">
                <a:solidFill>
                  <a:schemeClr val="bg1"/>
                </a:solidFill>
              </a:rPr>
              <a:t>     6) An appeal is made for repentance with the offer of forgiveness, the Holy Spirit, and    </a:t>
            </a:r>
          </a:p>
          <a:p>
            <a:r>
              <a:rPr lang="en-US" dirty="0">
                <a:solidFill>
                  <a:schemeClr val="bg1"/>
                </a:solidFill>
              </a:rPr>
              <a:t>        salvation.</a:t>
            </a:r>
          </a:p>
        </p:txBody>
      </p:sp>
    </p:spTree>
    <p:extLst>
      <p:ext uri="{BB962C8B-B14F-4D97-AF65-F5344CB8AC3E}">
        <p14:creationId xmlns:p14="http://schemas.microsoft.com/office/powerpoint/2010/main" val="753628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2"/>
          <p:cNvSpPr/>
          <p:nvPr/>
        </p:nvSpPr>
        <p:spPr>
          <a:xfrm>
            <a:off x="3844413" y="3687097"/>
            <a:ext cx="4109884" cy="3170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p:cNvSpPr txBox="1"/>
          <p:nvPr/>
        </p:nvSpPr>
        <p:spPr>
          <a:xfrm>
            <a:off x="165391" y="290300"/>
            <a:ext cx="1737976" cy="461665"/>
          </a:xfrm>
          <a:prstGeom prst="rect">
            <a:avLst/>
          </a:prstGeom>
          <a:noFill/>
        </p:spPr>
        <p:txBody>
          <a:bodyPr wrap="none" rtlCol="0">
            <a:spAutoFit/>
          </a:bodyPr>
          <a:lstStyle/>
          <a:p>
            <a:r>
              <a:rPr lang="en-US" sz="2400" dirty="0">
                <a:solidFill>
                  <a:schemeClr val="bg1"/>
                </a:solidFill>
              </a:rPr>
              <a:t>Acts 2:14-41</a:t>
            </a:r>
          </a:p>
        </p:txBody>
      </p:sp>
      <p:sp>
        <p:nvSpPr>
          <p:cNvPr id="11" name="TextBox 10"/>
          <p:cNvSpPr txBox="1"/>
          <p:nvPr/>
        </p:nvSpPr>
        <p:spPr>
          <a:xfrm>
            <a:off x="407160" y="1086775"/>
            <a:ext cx="3948530" cy="369332"/>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t>Why Does Evangelism Get A Bad Wrap?</a:t>
            </a:r>
          </a:p>
        </p:txBody>
      </p:sp>
      <p:pic>
        <p:nvPicPr>
          <p:cNvPr id="7" name="Picture 6"/>
          <p:cNvPicPr>
            <a:picLocks noChangeAspect="1"/>
          </p:cNvPicPr>
          <p:nvPr/>
        </p:nvPicPr>
        <p:blipFill>
          <a:blip r:embed="rId3"/>
          <a:stretch>
            <a:fillRect/>
          </a:stretch>
        </p:blipFill>
        <p:spPr>
          <a:xfrm>
            <a:off x="0" y="1790917"/>
            <a:ext cx="7610168" cy="5067083"/>
          </a:xfrm>
          <a:prstGeom prst="rect">
            <a:avLst/>
          </a:prstGeom>
        </p:spPr>
      </p:pic>
    </p:spTree>
    <p:extLst>
      <p:ext uri="{BB962C8B-B14F-4D97-AF65-F5344CB8AC3E}">
        <p14:creationId xmlns:p14="http://schemas.microsoft.com/office/powerpoint/2010/main" val="1783047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583656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2"/>
          <p:cNvSpPr/>
          <p:nvPr/>
        </p:nvSpPr>
        <p:spPr>
          <a:xfrm>
            <a:off x="20870" y="3143304"/>
            <a:ext cx="4109884" cy="3170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p:cNvSpPr txBox="1"/>
          <p:nvPr/>
        </p:nvSpPr>
        <p:spPr>
          <a:xfrm>
            <a:off x="165391" y="290300"/>
            <a:ext cx="1737976" cy="461665"/>
          </a:xfrm>
          <a:prstGeom prst="rect">
            <a:avLst/>
          </a:prstGeom>
          <a:noFill/>
        </p:spPr>
        <p:txBody>
          <a:bodyPr wrap="none" rtlCol="0">
            <a:spAutoFit/>
          </a:bodyPr>
          <a:lstStyle/>
          <a:p>
            <a:r>
              <a:rPr lang="en-US" sz="2400" dirty="0">
                <a:solidFill>
                  <a:schemeClr val="bg1"/>
                </a:solidFill>
              </a:rPr>
              <a:t>Acts 2:14-41</a:t>
            </a:r>
          </a:p>
        </p:txBody>
      </p:sp>
      <p:sp>
        <p:nvSpPr>
          <p:cNvPr id="11" name="TextBox 10"/>
          <p:cNvSpPr txBox="1"/>
          <p:nvPr/>
        </p:nvSpPr>
        <p:spPr>
          <a:xfrm>
            <a:off x="407160" y="904435"/>
            <a:ext cx="3948530" cy="369332"/>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t>Why Does Evangelism Get A Bad Wrap?</a:t>
            </a:r>
          </a:p>
        </p:txBody>
      </p:sp>
      <p:pic>
        <p:nvPicPr>
          <p:cNvPr id="7" name="Picture 6"/>
          <p:cNvPicPr>
            <a:picLocks noChangeAspect="1"/>
          </p:cNvPicPr>
          <p:nvPr/>
        </p:nvPicPr>
        <p:blipFill>
          <a:blip r:embed="rId3"/>
          <a:stretch>
            <a:fillRect/>
          </a:stretch>
        </p:blipFill>
        <p:spPr>
          <a:xfrm>
            <a:off x="5830529" y="4651790"/>
            <a:ext cx="3313471" cy="2206210"/>
          </a:xfrm>
          <a:prstGeom prst="rect">
            <a:avLst/>
          </a:prstGeom>
        </p:spPr>
      </p:pic>
      <p:sp>
        <p:nvSpPr>
          <p:cNvPr id="5" name="TextBox 4"/>
          <p:cNvSpPr txBox="1"/>
          <p:nvPr/>
        </p:nvSpPr>
        <p:spPr>
          <a:xfrm>
            <a:off x="1130709" y="1475958"/>
            <a:ext cx="6675161" cy="2862322"/>
          </a:xfrm>
          <a:prstGeom prst="rect">
            <a:avLst/>
          </a:prstGeom>
          <a:noFill/>
        </p:spPr>
        <p:txBody>
          <a:bodyPr wrap="none" rtlCol="0">
            <a:spAutoFit/>
          </a:bodyPr>
          <a:lstStyle/>
          <a:p>
            <a:r>
              <a:rPr lang="en-US" dirty="0">
                <a:solidFill>
                  <a:schemeClr val="bg1"/>
                </a:solidFill>
              </a:rPr>
              <a:t>1. Clearly identify yourself as a Christian.</a:t>
            </a:r>
          </a:p>
          <a:p>
            <a:r>
              <a:rPr lang="en-US" dirty="0">
                <a:solidFill>
                  <a:schemeClr val="bg1"/>
                </a:solidFill>
              </a:rPr>
              <a:t>2. Let the relationship grow naturally. You do not need to force it. </a:t>
            </a:r>
          </a:p>
          <a:p>
            <a:r>
              <a:rPr lang="en-US" dirty="0">
                <a:solidFill>
                  <a:schemeClr val="bg1"/>
                </a:solidFill>
              </a:rPr>
              <a:t>3. Relationships should be valued for what they are without agendas!</a:t>
            </a:r>
          </a:p>
          <a:p>
            <a:r>
              <a:rPr lang="en-US" dirty="0">
                <a:solidFill>
                  <a:schemeClr val="bg1"/>
                </a:solidFill>
              </a:rPr>
              <a:t>4. Witness comes through passion and love, not intellect.</a:t>
            </a:r>
          </a:p>
          <a:p>
            <a:r>
              <a:rPr lang="en-US" dirty="0">
                <a:solidFill>
                  <a:schemeClr val="bg1"/>
                </a:solidFill>
              </a:rPr>
              <a:t>	- Don’t be afraid of the probing questions. </a:t>
            </a:r>
          </a:p>
          <a:p>
            <a:r>
              <a:rPr lang="en-US" dirty="0">
                <a:solidFill>
                  <a:schemeClr val="bg1"/>
                </a:solidFill>
              </a:rPr>
              <a:t>5. Tell your story. </a:t>
            </a:r>
          </a:p>
          <a:p>
            <a:r>
              <a:rPr lang="en-US" dirty="0">
                <a:solidFill>
                  <a:schemeClr val="bg1"/>
                </a:solidFill>
              </a:rPr>
              <a:t>6. You don't need to answer every question immediately. </a:t>
            </a:r>
          </a:p>
          <a:p>
            <a:r>
              <a:rPr lang="en-US" dirty="0">
                <a:solidFill>
                  <a:schemeClr val="bg1"/>
                </a:solidFill>
              </a:rPr>
              <a:t>7. Don't minimize your own struggles and issues. We all have them.</a:t>
            </a:r>
          </a:p>
          <a:p>
            <a:r>
              <a:rPr lang="en-US" dirty="0">
                <a:solidFill>
                  <a:schemeClr val="bg1"/>
                </a:solidFill>
              </a:rPr>
              <a:t>8. Don't minimize the supernatural. </a:t>
            </a:r>
          </a:p>
          <a:p>
            <a:r>
              <a:rPr lang="en-US" dirty="0">
                <a:solidFill>
                  <a:schemeClr val="bg1"/>
                </a:solidFill>
              </a:rPr>
              <a:t>9. Embrace the risk.</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3" y="4706374"/>
            <a:ext cx="4174797" cy="2151626"/>
          </a:xfrm>
          <a:prstGeom prst="rect">
            <a:avLst/>
          </a:prstGeom>
        </p:spPr>
      </p:pic>
      <p:sp>
        <p:nvSpPr>
          <p:cNvPr id="8" name="TextBox 7"/>
          <p:cNvSpPr txBox="1"/>
          <p:nvPr/>
        </p:nvSpPr>
        <p:spPr>
          <a:xfrm>
            <a:off x="4334471" y="5113878"/>
            <a:ext cx="1292341" cy="1200329"/>
          </a:xfrm>
          <a:prstGeom prst="rect">
            <a:avLst/>
          </a:prstGeom>
          <a:noFill/>
        </p:spPr>
        <p:txBody>
          <a:bodyPr wrap="none" rtlCol="0">
            <a:spAutoFit/>
          </a:bodyPr>
          <a:lstStyle/>
          <a:p>
            <a:pPr algn="ctr"/>
            <a:r>
              <a:rPr lang="en-US" sz="2400" i="1" dirty="0">
                <a:solidFill>
                  <a:schemeClr val="bg1"/>
                </a:solidFill>
              </a:rPr>
              <a:t>Kerygma</a:t>
            </a:r>
            <a:endParaRPr lang="en-US" sz="2400" dirty="0">
              <a:solidFill>
                <a:schemeClr val="bg1"/>
              </a:solidFill>
            </a:endParaRPr>
          </a:p>
          <a:p>
            <a:pPr algn="ctr"/>
            <a:r>
              <a:rPr lang="en-US" sz="2400" dirty="0">
                <a:solidFill>
                  <a:schemeClr val="bg1"/>
                </a:solidFill>
              </a:rPr>
              <a:t>IS </a:t>
            </a:r>
          </a:p>
          <a:p>
            <a:pPr algn="ctr"/>
            <a:r>
              <a:rPr lang="en-US" sz="2400" dirty="0">
                <a:solidFill>
                  <a:schemeClr val="bg1"/>
                </a:solidFill>
              </a:rPr>
              <a:t>Christ</a:t>
            </a:r>
          </a:p>
        </p:txBody>
      </p:sp>
    </p:spTree>
    <p:extLst>
      <p:ext uri="{BB962C8B-B14F-4D97-AF65-F5344CB8AC3E}">
        <p14:creationId xmlns:p14="http://schemas.microsoft.com/office/powerpoint/2010/main" val="10922489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2"/>
          <p:cNvSpPr/>
          <p:nvPr/>
        </p:nvSpPr>
        <p:spPr>
          <a:xfrm>
            <a:off x="3844413" y="3687097"/>
            <a:ext cx="4109884" cy="3170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p:cNvSpPr txBox="1"/>
          <p:nvPr/>
        </p:nvSpPr>
        <p:spPr>
          <a:xfrm>
            <a:off x="165391" y="290300"/>
            <a:ext cx="1737976" cy="461665"/>
          </a:xfrm>
          <a:prstGeom prst="rect">
            <a:avLst/>
          </a:prstGeom>
          <a:noFill/>
        </p:spPr>
        <p:txBody>
          <a:bodyPr wrap="none" rtlCol="0">
            <a:spAutoFit/>
          </a:bodyPr>
          <a:lstStyle/>
          <a:p>
            <a:r>
              <a:rPr lang="en-US" sz="2400" dirty="0">
                <a:solidFill>
                  <a:schemeClr val="bg1"/>
                </a:solidFill>
              </a:rPr>
              <a:t>Acts 2:14-41</a:t>
            </a:r>
          </a:p>
        </p:txBody>
      </p:sp>
      <p:pic>
        <p:nvPicPr>
          <p:cNvPr id="4" name="Picture 3"/>
          <p:cNvPicPr>
            <a:picLocks noChangeAspect="1"/>
          </p:cNvPicPr>
          <p:nvPr/>
        </p:nvPicPr>
        <p:blipFill>
          <a:blip r:embed="rId3"/>
          <a:stretch>
            <a:fillRect/>
          </a:stretch>
        </p:blipFill>
        <p:spPr>
          <a:xfrm>
            <a:off x="0" y="3844413"/>
            <a:ext cx="4519573" cy="3013587"/>
          </a:xfrm>
          <a:prstGeom prst="rect">
            <a:avLst/>
          </a:prstGeom>
        </p:spPr>
      </p:pic>
      <p:sp>
        <p:nvSpPr>
          <p:cNvPr id="11" name="TextBox 10"/>
          <p:cNvSpPr txBox="1"/>
          <p:nvPr/>
        </p:nvSpPr>
        <p:spPr>
          <a:xfrm>
            <a:off x="4920166" y="1286440"/>
            <a:ext cx="3948530" cy="4801314"/>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t>The Signs Of A Growing Church</a:t>
            </a:r>
          </a:p>
          <a:p>
            <a:endParaRPr lang="en-US" dirty="0"/>
          </a:p>
          <a:p>
            <a:r>
              <a:rPr lang="en-US" dirty="0"/>
              <a:t>a) A learning church (2:42)		</a:t>
            </a:r>
          </a:p>
          <a:p>
            <a:r>
              <a:rPr lang="en-US" dirty="0"/>
              <a:t>b) A loving church (verse 42, 44)</a:t>
            </a:r>
          </a:p>
          <a:p>
            <a:r>
              <a:rPr lang="en-US" dirty="0"/>
              <a:t>c) A fellowshipping church (2:42)</a:t>
            </a:r>
          </a:p>
          <a:p>
            <a:r>
              <a:rPr lang="en-US" dirty="0"/>
              <a:t>d) A worshiping church </a:t>
            </a:r>
          </a:p>
          <a:p>
            <a:r>
              <a:rPr lang="en-US" dirty="0"/>
              <a:t>e) An evangelistic church (2:47)</a:t>
            </a:r>
          </a:p>
          <a:p>
            <a:endParaRPr lang="en-US" dirty="0"/>
          </a:p>
          <a:p>
            <a:r>
              <a:rPr lang="en-US" dirty="0"/>
              <a:t>- to fellowship ... </a:t>
            </a:r>
            <a:r>
              <a:rPr lang="en-US" i="1" dirty="0" err="1"/>
              <a:t>koinonia</a:t>
            </a:r>
            <a:r>
              <a:rPr lang="en-US" i="1" dirty="0"/>
              <a:t> </a:t>
            </a:r>
            <a:r>
              <a:rPr lang="en-US" dirty="0"/>
              <a:t>... to have something in common ... to share together.</a:t>
            </a:r>
          </a:p>
          <a:p>
            <a:r>
              <a:rPr lang="en-US" dirty="0"/>
              <a:t>- note that the sharing of goods was always voluntary.</a:t>
            </a:r>
          </a:p>
          <a:p>
            <a:r>
              <a:rPr lang="en-US" dirty="0"/>
              <a:t>- fellowship was both formal and informal (in homes and the in temple).</a:t>
            </a:r>
          </a:p>
          <a:p>
            <a:r>
              <a:rPr lang="en-US" dirty="0"/>
              <a:t>- Is going it alone truly a sign of strength? Does it make life easier?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3226"/>
            <a:ext cx="4507696" cy="2782529"/>
          </a:xfrm>
          <a:prstGeom prst="rect">
            <a:avLst/>
          </a:prstGeom>
        </p:spPr>
      </p:pic>
    </p:spTree>
    <p:extLst>
      <p:ext uri="{BB962C8B-B14F-4D97-AF65-F5344CB8AC3E}">
        <p14:creationId xmlns:p14="http://schemas.microsoft.com/office/powerpoint/2010/main" val="4193737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65391" y="290300"/>
            <a:ext cx="1332416" cy="461665"/>
          </a:xfrm>
          <a:prstGeom prst="rect">
            <a:avLst/>
          </a:prstGeom>
          <a:noFill/>
        </p:spPr>
        <p:txBody>
          <a:bodyPr wrap="none" rtlCol="0">
            <a:spAutoFit/>
          </a:bodyPr>
          <a:lstStyle/>
          <a:p>
            <a:r>
              <a:rPr lang="en-US" sz="2400" dirty="0">
                <a:solidFill>
                  <a:schemeClr val="bg1"/>
                </a:solidFill>
              </a:rPr>
              <a:t>Acts 2:46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4816"/>
            <a:ext cx="9144000" cy="5663184"/>
          </a:xfrm>
          <a:prstGeom prst="rect">
            <a:avLst/>
          </a:prstGeom>
        </p:spPr>
      </p:pic>
    </p:spTree>
    <p:extLst>
      <p:ext uri="{BB962C8B-B14F-4D97-AF65-F5344CB8AC3E}">
        <p14:creationId xmlns:p14="http://schemas.microsoft.com/office/powerpoint/2010/main" val="29776947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52"/>
            <a:ext cx="9144000" cy="6941295"/>
          </a:xfrm>
          <a:prstGeom prst="rect">
            <a:avLst/>
          </a:prstGeom>
        </p:spPr>
      </p:pic>
      <p:sp>
        <p:nvSpPr>
          <p:cNvPr id="11" name="TextBox 10"/>
          <p:cNvSpPr txBox="1"/>
          <p:nvPr/>
        </p:nvSpPr>
        <p:spPr>
          <a:xfrm>
            <a:off x="230179" y="313046"/>
            <a:ext cx="3948530"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The Purpose Of The Church … </a:t>
            </a:r>
          </a:p>
        </p:txBody>
      </p:sp>
      <p:sp>
        <p:nvSpPr>
          <p:cNvPr id="9" name="TextBox 8"/>
          <p:cNvSpPr txBox="1"/>
          <p:nvPr/>
        </p:nvSpPr>
        <p:spPr>
          <a:xfrm>
            <a:off x="5070802" y="4884487"/>
            <a:ext cx="3882277" cy="1815882"/>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800" dirty="0"/>
              <a:t>W 	(Worship)</a:t>
            </a:r>
          </a:p>
          <a:p>
            <a:r>
              <a:rPr lang="en-US" sz="2800" dirty="0"/>
              <a:t>I 	(Instruction)</a:t>
            </a:r>
          </a:p>
          <a:p>
            <a:r>
              <a:rPr lang="en-US" sz="2800" dirty="0"/>
              <a:t>F 	(fellowship)</a:t>
            </a:r>
          </a:p>
          <a:p>
            <a:r>
              <a:rPr lang="en-US" sz="2800" dirty="0"/>
              <a:t>E 	(Expression)</a:t>
            </a:r>
          </a:p>
        </p:txBody>
      </p:sp>
    </p:spTree>
    <p:extLst>
      <p:ext uri="{BB962C8B-B14F-4D97-AF65-F5344CB8AC3E}">
        <p14:creationId xmlns:p14="http://schemas.microsoft.com/office/powerpoint/2010/main" val="3348201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2"/>
          <p:cNvSpPr/>
          <p:nvPr/>
        </p:nvSpPr>
        <p:spPr>
          <a:xfrm>
            <a:off x="0" y="3687097"/>
            <a:ext cx="4109884" cy="3170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p:cNvSpPr txBox="1"/>
          <p:nvPr/>
        </p:nvSpPr>
        <p:spPr>
          <a:xfrm>
            <a:off x="165391" y="290300"/>
            <a:ext cx="1737976" cy="461665"/>
          </a:xfrm>
          <a:prstGeom prst="rect">
            <a:avLst/>
          </a:prstGeom>
          <a:noFill/>
        </p:spPr>
        <p:txBody>
          <a:bodyPr wrap="none" rtlCol="0">
            <a:spAutoFit/>
          </a:bodyPr>
          <a:lstStyle/>
          <a:p>
            <a:r>
              <a:rPr lang="en-US" sz="2400" dirty="0">
                <a:solidFill>
                  <a:schemeClr val="bg1"/>
                </a:solidFill>
              </a:rPr>
              <a:t>Acts 2:14-41</a:t>
            </a:r>
          </a:p>
        </p:txBody>
      </p:sp>
      <p:sp>
        <p:nvSpPr>
          <p:cNvPr id="11" name="TextBox 10"/>
          <p:cNvSpPr txBox="1"/>
          <p:nvPr/>
        </p:nvSpPr>
        <p:spPr>
          <a:xfrm>
            <a:off x="265469" y="5817769"/>
            <a:ext cx="7423357" cy="923330"/>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Fellowship or </a:t>
            </a:r>
            <a:r>
              <a:rPr lang="en-US" dirty="0" err="1"/>
              <a:t>koinonia</a:t>
            </a:r>
            <a:r>
              <a:rPr lang="en-US" dirty="0"/>
              <a:t>, defined as: Love and Acceptance, Care and Compassion, Support and Forgiveness, Encouragement &amp; Availability, Informality and Flexibility, Honesty and Humility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469" y="829537"/>
            <a:ext cx="7423357" cy="4948904"/>
          </a:xfrm>
          <a:prstGeom prst="rect">
            <a:avLst/>
          </a:prstGeom>
        </p:spPr>
      </p:pic>
    </p:spTree>
    <p:extLst>
      <p:ext uri="{BB962C8B-B14F-4D97-AF65-F5344CB8AC3E}">
        <p14:creationId xmlns:p14="http://schemas.microsoft.com/office/powerpoint/2010/main" val="2450292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9" y="313046"/>
            <a:ext cx="4607292"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Why is house evangelism difficult? </a:t>
            </a:r>
          </a:p>
        </p:txBody>
      </p:sp>
      <p:sp>
        <p:nvSpPr>
          <p:cNvPr id="2" name="Rectangle 1"/>
          <p:cNvSpPr/>
          <p:nvPr/>
        </p:nvSpPr>
        <p:spPr>
          <a:xfrm>
            <a:off x="661219" y="885097"/>
            <a:ext cx="8352504" cy="3170099"/>
          </a:xfrm>
          <a:prstGeom prst="rect">
            <a:avLst/>
          </a:prstGeom>
        </p:spPr>
        <p:txBody>
          <a:bodyPr wrap="square">
            <a:spAutoFit/>
          </a:bodyPr>
          <a:lstStyle/>
          <a:p>
            <a:r>
              <a:rPr lang="en-US" sz="2000" dirty="0">
                <a:solidFill>
                  <a:schemeClr val="bg1"/>
                </a:solidFill>
              </a:rPr>
              <a:t>Many Christians are reluctant to host others in their homes. </a:t>
            </a:r>
          </a:p>
          <a:p>
            <a:r>
              <a:rPr lang="en-US" sz="2000" dirty="0">
                <a:solidFill>
                  <a:schemeClr val="bg1"/>
                </a:solidFill>
              </a:rPr>
              <a:t>Donald </a:t>
            </a:r>
            <a:r>
              <a:rPr lang="en-US" sz="2000" dirty="0" err="1">
                <a:solidFill>
                  <a:schemeClr val="bg1"/>
                </a:solidFill>
              </a:rPr>
              <a:t>Bubna</a:t>
            </a:r>
            <a:r>
              <a:rPr lang="en-US" sz="2000" dirty="0">
                <a:solidFill>
                  <a:schemeClr val="bg1"/>
                </a:solidFill>
              </a:rPr>
              <a:t>, surveyed Christians to find reasons for this reluctance. The two main reasons he found were: </a:t>
            </a:r>
          </a:p>
          <a:p>
            <a:endParaRPr lang="en-US" sz="2000" dirty="0">
              <a:solidFill>
                <a:schemeClr val="bg1"/>
              </a:solidFill>
            </a:endParaRPr>
          </a:p>
          <a:p>
            <a:r>
              <a:rPr lang="en-US" sz="2000" dirty="0">
                <a:solidFill>
                  <a:schemeClr val="bg1"/>
                </a:solidFill>
              </a:rPr>
              <a:t>(1) having guests frightens some prospective hosts</a:t>
            </a:r>
          </a:p>
          <a:p>
            <a:endParaRPr lang="en-US" sz="2000" dirty="0">
              <a:solidFill>
                <a:schemeClr val="bg1"/>
              </a:solidFill>
            </a:endParaRPr>
          </a:p>
          <a:p>
            <a:r>
              <a:rPr lang="en-US" sz="2000" dirty="0">
                <a:solidFill>
                  <a:schemeClr val="bg1"/>
                </a:solidFill>
              </a:rPr>
              <a:t>(2) some felt their home furnishings were too modest or inadequate. Others said they were too busy, the expense of showing hospitality was too great, and the tension and exhaustion from getting the house cleaned and the food prepared was too much for them.</a:t>
            </a:r>
          </a:p>
        </p:txBody>
      </p:sp>
      <p:pic>
        <p:nvPicPr>
          <p:cNvPr id="4" name="Picture 3"/>
          <p:cNvPicPr>
            <a:picLocks noChangeAspect="1"/>
          </p:cNvPicPr>
          <p:nvPr/>
        </p:nvPicPr>
        <p:blipFill>
          <a:blip r:embed="rId3"/>
          <a:stretch>
            <a:fillRect/>
          </a:stretch>
        </p:blipFill>
        <p:spPr>
          <a:xfrm>
            <a:off x="0" y="3991965"/>
            <a:ext cx="7177548" cy="2866035"/>
          </a:xfrm>
          <a:prstGeom prst="rect">
            <a:avLst/>
          </a:prstGeom>
        </p:spPr>
      </p:pic>
    </p:spTree>
    <p:extLst>
      <p:ext uri="{BB962C8B-B14F-4D97-AF65-F5344CB8AC3E}">
        <p14:creationId xmlns:p14="http://schemas.microsoft.com/office/powerpoint/2010/main" val="4265124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9" y="313046"/>
            <a:ext cx="4607292"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Agape … the basis for all things</a:t>
            </a:r>
          </a:p>
        </p:txBody>
      </p:sp>
      <p:sp>
        <p:nvSpPr>
          <p:cNvPr id="2" name="Rectangle 1"/>
          <p:cNvSpPr/>
          <p:nvPr/>
        </p:nvSpPr>
        <p:spPr>
          <a:xfrm>
            <a:off x="452497" y="977566"/>
            <a:ext cx="8352504" cy="2862322"/>
          </a:xfrm>
          <a:prstGeom prst="rect">
            <a:avLst/>
          </a:prstGeom>
        </p:spPr>
        <p:txBody>
          <a:bodyPr wrap="square">
            <a:spAutoFit/>
          </a:bodyPr>
          <a:lstStyle/>
          <a:p>
            <a:r>
              <a:rPr lang="en-US" sz="2000" dirty="0">
                <a:solidFill>
                  <a:schemeClr val="bg1"/>
                </a:solidFill>
              </a:rPr>
              <a:t>There is no safe investment. To love at all is to be vulnerable. Love anything and your heart will certainly be wrung and possibly broken. If you want to make sure of keeping it intact, you must give your heart to no one, not even an animal. Wrap it carefully with hobbies and little luxuries; avoid all entanglements. Lock it up safe in the casket or coffin of your selfishness. But in that casket, safe, dark, motionless, airless - it will change. It will not be broken, but it will become unbreakable, impenetrable, irredeemable. The alternative to tragedy or the risk of tragedy is damnation. The only place you can be perfectly safe from all the dangers of  love is hell. </a:t>
            </a:r>
          </a:p>
        </p:txBody>
      </p:sp>
      <p:pic>
        <p:nvPicPr>
          <p:cNvPr id="3" name="Picture 2"/>
          <p:cNvPicPr>
            <a:picLocks noChangeAspect="1"/>
          </p:cNvPicPr>
          <p:nvPr/>
        </p:nvPicPr>
        <p:blipFill>
          <a:blip r:embed="rId3"/>
          <a:stretch>
            <a:fillRect/>
          </a:stretch>
        </p:blipFill>
        <p:spPr>
          <a:xfrm>
            <a:off x="0" y="4042743"/>
            <a:ext cx="5014452" cy="2815257"/>
          </a:xfrm>
          <a:prstGeom prst="rect">
            <a:avLst/>
          </a:prstGeom>
        </p:spPr>
      </p:pic>
      <p:sp>
        <p:nvSpPr>
          <p:cNvPr id="4" name="TextBox 3"/>
          <p:cNvSpPr txBox="1"/>
          <p:nvPr/>
        </p:nvSpPr>
        <p:spPr>
          <a:xfrm>
            <a:off x="5224278" y="4042743"/>
            <a:ext cx="2725746" cy="646331"/>
          </a:xfrm>
          <a:prstGeom prst="rect">
            <a:avLst/>
          </a:prstGeom>
          <a:noFill/>
        </p:spPr>
        <p:txBody>
          <a:bodyPr wrap="none" rtlCol="0">
            <a:spAutoFit/>
          </a:bodyPr>
          <a:lstStyle/>
          <a:p>
            <a:r>
              <a:rPr lang="en-US" dirty="0">
                <a:solidFill>
                  <a:schemeClr val="bg1"/>
                </a:solidFill>
              </a:rPr>
              <a:t>The Four Loves</a:t>
            </a:r>
          </a:p>
          <a:p>
            <a:r>
              <a:rPr lang="en-US" dirty="0">
                <a:solidFill>
                  <a:schemeClr val="bg1"/>
                </a:solidFill>
              </a:rPr>
              <a:t>(New York, Harcourt, 1960)</a:t>
            </a:r>
          </a:p>
        </p:txBody>
      </p:sp>
    </p:spTree>
    <p:extLst>
      <p:ext uri="{BB962C8B-B14F-4D97-AF65-F5344CB8AC3E}">
        <p14:creationId xmlns:p14="http://schemas.microsoft.com/office/powerpoint/2010/main" val="889894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9" y="313046"/>
            <a:ext cx="405668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Team Ministry (see </a:t>
            </a:r>
            <a:r>
              <a:rPr lang="en-US" sz="2400" dirty="0" err="1"/>
              <a:t>Ecc</a:t>
            </a:r>
            <a:r>
              <a:rPr lang="en-US" sz="2400" dirty="0"/>
              <a:t>. 4:9-12)</a:t>
            </a:r>
          </a:p>
        </p:txBody>
      </p:sp>
      <p:sp>
        <p:nvSpPr>
          <p:cNvPr id="2" name="TextBox 1"/>
          <p:cNvSpPr txBox="1"/>
          <p:nvPr/>
        </p:nvSpPr>
        <p:spPr>
          <a:xfrm>
            <a:off x="149792" y="858540"/>
            <a:ext cx="8684237" cy="2585323"/>
          </a:xfrm>
          <a:prstGeom prst="rect">
            <a:avLst/>
          </a:prstGeom>
          <a:noFill/>
        </p:spPr>
        <p:txBody>
          <a:bodyPr wrap="none" rtlCol="0">
            <a:spAutoFit/>
          </a:bodyPr>
          <a:lstStyle/>
          <a:p>
            <a:r>
              <a:rPr lang="en-US" dirty="0">
                <a:solidFill>
                  <a:schemeClr val="bg1"/>
                </a:solidFill>
              </a:rPr>
              <a:t>The value of team ministry today cannot be overstressed. </a:t>
            </a:r>
          </a:p>
          <a:p>
            <a:r>
              <a:rPr lang="en-US" dirty="0">
                <a:solidFill>
                  <a:schemeClr val="bg1"/>
                </a:solidFill>
              </a:rPr>
              <a:t>	• Greater fruitfulness: “Two are better than one, because they have a good </a:t>
            </a:r>
          </a:p>
          <a:p>
            <a:r>
              <a:rPr lang="en-US" dirty="0">
                <a:solidFill>
                  <a:schemeClr val="bg1"/>
                </a:solidFill>
              </a:rPr>
              <a:t>	    return for their work.” </a:t>
            </a:r>
          </a:p>
          <a:p>
            <a:r>
              <a:rPr lang="en-US" dirty="0">
                <a:solidFill>
                  <a:schemeClr val="bg1"/>
                </a:solidFill>
              </a:rPr>
              <a:t>	• Help in times of personal failure: “If one falls down, his friend can help him up. </a:t>
            </a:r>
          </a:p>
          <a:p>
            <a:r>
              <a:rPr lang="en-US" dirty="0">
                <a:solidFill>
                  <a:schemeClr val="bg1"/>
                </a:solidFill>
              </a:rPr>
              <a:t>	    But pity the man who falls and has no one to help him up!” </a:t>
            </a:r>
          </a:p>
          <a:p>
            <a:r>
              <a:rPr lang="en-US" dirty="0">
                <a:solidFill>
                  <a:schemeClr val="bg1"/>
                </a:solidFill>
              </a:rPr>
              <a:t>	• Warmth of affirmation in times of need: “Also, if two lie down together, they </a:t>
            </a:r>
          </a:p>
          <a:p>
            <a:r>
              <a:rPr lang="en-US" dirty="0">
                <a:solidFill>
                  <a:schemeClr val="bg1"/>
                </a:solidFill>
              </a:rPr>
              <a:t>	    will keep warm. But how can one keep warm alone?” </a:t>
            </a:r>
          </a:p>
          <a:p>
            <a:r>
              <a:rPr lang="en-US" dirty="0">
                <a:solidFill>
                  <a:schemeClr val="bg1"/>
                </a:solidFill>
              </a:rPr>
              <a:t>	• Strength to face attacks: “Though one may be overpowered, two can defend </a:t>
            </a:r>
          </a:p>
          <a:p>
            <a:r>
              <a:rPr lang="en-US" dirty="0">
                <a:solidFill>
                  <a:schemeClr val="bg1"/>
                </a:solidFill>
              </a:rPr>
              <a:t>	    themselves. A cord of three strands is not quickly broken.”</a:t>
            </a:r>
          </a:p>
        </p:txBody>
      </p:sp>
      <p:pic>
        <p:nvPicPr>
          <p:cNvPr id="5" name="Picture 4"/>
          <p:cNvPicPr>
            <a:picLocks noChangeAspect="1"/>
          </p:cNvPicPr>
          <p:nvPr/>
        </p:nvPicPr>
        <p:blipFill>
          <a:blip r:embed="rId3"/>
          <a:stretch>
            <a:fillRect/>
          </a:stretch>
        </p:blipFill>
        <p:spPr>
          <a:xfrm>
            <a:off x="-30421" y="3424586"/>
            <a:ext cx="4577885" cy="3433414"/>
          </a:xfrm>
          <a:prstGeom prst="rect">
            <a:avLst/>
          </a:prstGeom>
        </p:spPr>
      </p:pic>
    </p:spTree>
    <p:extLst>
      <p:ext uri="{BB962C8B-B14F-4D97-AF65-F5344CB8AC3E}">
        <p14:creationId xmlns:p14="http://schemas.microsoft.com/office/powerpoint/2010/main" val="461303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9" y="313046"/>
            <a:ext cx="4607292"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Choosing To Make An Impact</a:t>
            </a:r>
          </a:p>
        </p:txBody>
      </p:sp>
      <p:pic>
        <p:nvPicPr>
          <p:cNvPr id="6" name="Picture 5"/>
          <p:cNvPicPr>
            <a:picLocks noChangeAspect="1"/>
          </p:cNvPicPr>
          <p:nvPr/>
        </p:nvPicPr>
        <p:blipFill rotWithShape="1">
          <a:blip r:embed="rId3"/>
          <a:srcRect l="16181" t="15080" r="7433" b="21333"/>
          <a:stretch/>
        </p:blipFill>
        <p:spPr>
          <a:xfrm>
            <a:off x="5132438" y="4316936"/>
            <a:ext cx="3637937" cy="2271252"/>
          </a:xfrm>
          <a:prstGeom prst="rect">
            <a:avLst/>
          </a:prstGeom>
        </p:spPr>
      </p:pic>
      <p:sp>
        <p:nvSpPr>
          <p:cNvPr id="7" name="TextBox 6"/>
          <p:cNvSpPr txBox="1"/>
          <p:nvPr/>
        </p:nvSpPr>
        <p:spPr>
          <a:xfrm>
            <a:off x="353031" y="976163"/>
            <a:ext cx="8174995" cy="3139321"/>
          </a:xfrm>
          <a:prstGeom prst="rect">
            <a:avLst/>
          </a:prstGeom>
          <a:noFill/>
        </p:spPr>
        <p:txBody>
          <a:bodyPr wrap="none" rtlCol="0">
            <a:spAutoFit/>
          </a:bodyPr>
          <a:lstStyle/>
          <a:p>
            <a:r>
              <a:rPr lang="en-US" dirty="0">
                <a:solidFill>
                  <a:schemeClr val="bg1"/>
                </a:solidFill>
              </a:rPr>
              <a:t>a) continue “in the temple” i.e. fellowship with believers (3:1)</a:t>
            </a:r>
          </a:p>
          <a:p>
            <a:r>
              <a:rPr lang="en-US" dirty="0">
                <a:solidFill>
                  <a:schemeClr val="bg1"/>
                </a:solidFill>
              </a:rPr>
              <a:t>	- what does the Lord desire to teach me through other people? </a:t>
            </a:r>
          </a:p>
          <a:p>
            <a:r>
              <a:rPr lang="en-US" dirty="0">
                <a:solidFill>
                  <a:schemeClr val="bg1"/>
                </a:solidFill>
              </a:rPr>
              <a:t>	- when I analyze why I don’t like someone, what do I learn about myself?</a:t>
            </a:r>
          </a:p>
          <a:p>
            <a:r>
              <a:rPr lang="en-US" dirty="0">
                <a:solidFill>
                  <a:schemeClr val="bg1"/>
                </a:solidFill>
              </a:rPr>
              <a:t>b) willing to take time to minster (3:1)</a:t>
            </a:r>
          </a:p>
          <a:p>
            <a:r>
              <a:rPr lang="en-US" dirty="0">
                <a:solidFill>
                  <a:schemeClr val="bg1"/>
                </a:solidFill>
              </a:rPr>
              <a:t>	- Note that this was the 9th hour … the same hour that Jesus was crucified. </a:t>
            </a:r>
          </a:p>
          <a:p>
            <a:r>
              <a:rPr lang="en-US" dirty="0">
                <a:solidFill>
                  <a:schemeClr val="bg1"/>
                </a:solidFill>
              </a:rPr>
              <a:t>c) make personal identification with the sick and needy (3: 4) (Look at me)</a:t>
            </a:r>
          </a:p>
          <a:p>
            <a:r>
              <a:rPr lang="en-US" dirty="0">
                <a:solidFill>
                  <a:schemeClr val="bg1"/>
                </a:solidFill>
              </a:rPr>
              <a:t>d) be willing to humble ourselves in their sight (3:4-5)</a:t>
            </a:r>
          </a:p>
          <a:p>
            <a:r>
              <a:rPr lang="en-US" dirty="0">
                <a:solidFill>
                  <a:schemeClr val="bg1"/>
                </a:solidFill>
              </a:rPr>
              <a:t>e) understand the true value of what we have to offer (3:6)</a:t>
            </a:r>
          </a:p>
          <a:p>
            <a:r>
              <a:rPr lang="en-US" dirty="0">
                <a:solidFill>
                  <a:schemeClr val="bg1"/>
                </a:solidFill>
              </a:rPr>
              <a:t>f) TAKE them to the temple (3:8)</a:t>
            </a:r>
          </a:p>
          <a:p>
            <a:r>
              <a:rPr lang="en-US" dirty="0">
                <a:solidFill>
                  <a:schemeClr val="bg1"/>
                </a:solidFill>
              </a:rPr>
              <a:t>g) don’t let them go until they are ready to stand on their own (3:11)</a:t>
            </a:r>
          </a:p>
          <a:p>
            <a:r>
              <a:rPr lang="en-US" dirty="0">
                <a:solidFill>
                  <a:schemeClr val="bg1"/>
                </a:solidFill>
              </a:rPr>
              <a:t>h) be ready to give the Lord glory (3:12) </a:t>
            </a:r>
          </a:p>
        </p:txBody>
      </p:sp>
    </p:spTree>
    <p:extLst>
      <p:ext uri="{BB962C8B-B14F-4D97-AF65-F5344CB8AC3E}">
        <p14:creationId xmlns:p14="http://schemas.microsoft.com/office/powerpoint/2010/main" val="2003040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9" y="313046"/>
            <a:ext cx="4607292"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Learning From One Another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17407"/>
            <a:ext cx="5758787" cy="3240593"/>
          </a:xfrm>
          <a:prstGeom prst="rect">
            <a:avLst/>
          </a:prstGeom>
        </p:spPr>
      </p:pic>
      <p:pic>
        <p:nvPicPr>
          <p:cNvPr id="2" name="Picture 1"/>
          <p:cNvPicPr>
            <a:picLocks noChangeAspect="1"/>
          </p:cNvPicPr>
          <p:nvPr/>
        </p:nvPicPr>
        <p:blipFill>
          <a:blip r:embed="rId4"/>
          <a:stretch>
            <a:fillRect/>
          </a:stretch>
        </p:blipFill>
        <p:spPr>
          <a:xfrm>
            <a:off x="0" y="908177"/>
            <a:ext cx="5758787" cy="2385098"/>
          </a:xfrm>
          <a:prstGeom prst="rect">
            <a:avLst/>
          </a:prstGeom>
        </p:spPr>
      </p:pic>
      <p:pic>
        <p:nvPicPr>
          <p:cNvPr id="3" name="Picture 2"/>
          <p:cNvPicPr>
            <a:picLocks noChangeAspect="1"/>
          </p:cNvPicPr>
          <p:nvPr/>
        </p:nvPicPr>
        <p:blipFill>
          <a:blip r:embed="rId5"/>
          <a:stretch>
            <a:fillRect/>
          </a:stretch>
        </p:blipFill>
        <p:spPr>
          <a:xfrm>
            <a:off x="4385033" y="2580506"/>
            <a:ext cx="4562475" cy="2562225"/>
          </a:xfrm>
          <a:prstGeom prst="rect">
            <a:avLst/>
          </a:prstGeom>
          <a:effectLst>
            <a:outerShdw blurRad="63500" dist="38100" dir="10800000" sx="101000" sy="101000" algn="r" rotWithShape="0">
              <a:prstClr val="black">
                <a:alpha val="65000"/>
              </a:prstClr>
            </a:outerShdw>
          </a:effectLst>
        </p:spPr>
      </p:pic>
    </p:spTree>
    <p:extLst>
      <p:ext uri="{BB962C8B-B14F-4D97-AF65-F5344CB8AC3E}">
        <p14:creationId xmlns:p14="http://schemas.microsoft.com/office/powerpoint/2010/main" val="741411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69"/>
            <a:ext cx="9144000" cy="7632482"/>
          </a:xfrm>
          <a:prstGeom prst="rect">
            <a:avLst/>
          </a:prstGeom>
        </p:spPr>
      </p:pic>
    </p:spTree>
    <p:extLst>
      <p:ext uri="{BB962C8B-B14F-4D97-AF65-F5344CB8AC3E}">
        <p14:creationId xmlns:p14="http://schemas.microsoft.com/office/powerpoint/2010/main" val="336471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9" y="313046"/>
            <a:ext cx="4607292"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What I Learn From You</a:t>
            </a:r>
          </a:p>
        </p:txBody>
      </p:sp>
      <p:pic>
        <p:nvPicPr>
          <p:cNvPr id="7" name="Picture 6"/>
          <p:cNvPicPr>
            <a:picLocks noChangeAspect="1"/>
          </p:cNvPicPr>
          <p:nvPr/>
        </p:nvPicPr>
        <p:blipFill>
          <a:blip r:embed="rId3"/>
          <a:stretch>
            <a:fillRect/>
          </a:stretch>
        </p:blipFill>
        <p:spPr>
          <a:xfrm>
            <a:off x="0" y="1297858"/>
            <a:ext cx="9174234" cy="5560142"/>
          </a:xfrm>
          <a:prstGeom prst="rect">
            <a:avLst/>
          </a:prstGeom>
        </p:spPr>
      </p:pic>
      <p:sp>
        <p:nvSpPr>
          <p:cNvPr id="8" name="TextBox 7"/>
          <p:cNvSpPr txBox="1"/>
          <p:nvPr/>
        </p:nvSpPr>
        <p:spPr>
          <a:xfrm>
            <a:off x="151521" y="1769605"/>
            <a:ext cx="6222281" cy="2862322"/>
          </a:xfrm>
          <a:prstGeom prst="rect">
            <a:avLst/>
          </a:prstGeom>
          <a:noFill/>
        </p:spPr>
        <p:txBody>
          <a:bodyPr wrap="none" rtlCol="0">
            <a:spAutoFit/>
          </a:bodyPr>
          <a:lstStyle/>
          <a:p>
            <a:r>
              <a:rPr lang="en-US" dirty="0">
                <a:solidFill>
                  <a:schemeClr val="bg1"/>
                </a:solidFill>
              </a:rPr>
              <a:t>That people make terrible choices but there is joy in forgiveness.</a:t>
            </a:r>
          </a:p>
          <a:p>
            <a:r>
              <a:rPr lang="en-US" dirty="0">
                <a:solidFill>
                  <a:schemeClr val="bg1"/>
                </a:solidFill>
              </a:rPr>
              <a:t>That God's path for you looks different than mine.</a:t>
            </a:r>
          </a:p>
          <a:p>
            <a:r>
              <a:rPr lang="en-US" dirty="0">
                <a:solidFill>
                  <a:schemeClr val="bg1"/>
                </a:solidFill>
              </a:rPr>
              <a:t>That it is not my job to make you look like me.</a:t>
            </a:r>
          </a:p>
          <a:p>
            <a:r>
              <a:rPr lang="en-US" dirty="0">
                <a:solidFill>
                  <a:schemeClr val="bg1"/>
                </a:solidFill>
              </a:rPr>
              <a:t>That together, we are stronger.</a:t>
            </a:r>
          </a:p>
          <a:p>
            <a:r>
              <a:rPr lang="en-US" dirty="0">
                <a:solidFill>
                  <a:schemeClr val="bg1"/>
                </a:solidFill>
              </a:rPr>
              <a:t>That your gifts are not my gifts.</a:t>
            </a:r>
          </a:p>
          <a:p>
            <a:r>
              <a:rPr lang="en-US" dirty="0">
                <a:solidFill>
                  <a:schemeClr val="bg1"/>
                </a:solidFill>
              </a:rPr>
              <a:t>That you and I both stand and fall to the Lord.</a:t>
            </a:r>
          </a:p>
          <a:p>
            <a:r>
              <a:rPr lang="en-US" dirty="0">
                <a:solidFill>
                  <a:schemeClr val="bg1"/>
                </a:solidFill>
              </a:rPr>
              <a:t>That sin for you MAY not be sin for me.</a:t>
            </a:r>
          </a:p>
          <a:p>
            <a:r>
              <a:rPr lang="en-US" dirty="0">
                <a:solidFill>
                  <a:schemeClr val="bg1"/>
                </a:solidFill>
              </a:rPr>
              <a:t>That differences in theology are not always so bad.</a:t>
            </a:r>
          </a:p>
          <a:p>
            <a:endParaRPr lang="en-US" dirty="0">
              <a:solidFill>
                <a:schemeClr val="bg1"/>
              </a:solidFill>
            </a:endParaRPr>
          </a:p>
          <a:p>
            <a:r>
              <a:rPr lang="en-US" dirty="0">
                <a:solidFill>
                  <a:schemeClr val="bg1"/>
                </a:solidFill>
              </a:rPr>
              <a:t>What else … ?</a:t>
            </a:r>
          </a:p>
        </p:txBody>
      </p:sp>
    </p:spTree>
    <p:extLst>
      <p:ext uri="{BB962C8B-B14F-4D97-AF65-F5344CB8AC3E}">
        <p14:creationId xmlns:p14="http://schemas.microsoft.com/office/powerpoint/2010/main" val="2195702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9" y="313046"/>
            <a:ext cx="4607292"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Choosing To Make An Impact</a:t>
            </a:r>
          </a:p>
        </p:txBody>
      </p:sp>
      <p:pic>
        <p:nvPicPr>
          <p:cNvPr id="6" name="Picture 5"/>
          <p:cNvPicPr>
            <a:picLocks noChangeAspect="1"/>
          </p:cNvPicPr>
          <p:nvPr/>
        </p:nvPicPr>
        <p:blipFill rotWithShape="1">
          <a:blip r:embed="rId3"/>
          <a:srcRect l="16181" t="15080" r="7433" b="21333"/>
          <a:stretch/>
        </p:blipFill>
        <p:spPr>
          <a:xfrm>
            <a:off x="5132438" y="4316936"/>
            <a:ext cx="3637937" cy="2271252"/>
          </a:xfrm>
          <a:prstGeom prst="rect">
            <a:avLst/>
          </a:prstGeom>
        </p:spPr>
      </p:pic>
      <p:sp>
        <p:nvSpPr>
          <p:cNvPr id="7" name="TextBox 6"/>
          <p:cNvSpPr txBox="1"/>
          <p:nvPr/>
        </p:nvSpPr>
        <p:spPr>
          <a:xfrm>
            <a:off x="353031" y="976163"/>
            <a:ext cx="8174995" cy="3139321"/>
          </a:xfrm>
          <a:prstGeom prst="rect">
            <a:avLst/>
          </a:prstGeom>
          <a:noFill/>
        </p:spPr>
        <p:txBody>
          <a:bodyPr wrap="none" rtlCol="0">
            <a:spAutoFit/>
          </a:bodyPr>
          <a:lstStyle/>
          <a:p>
            <a:r>
              <a:rPr lang="en-US" dirty="0">
                <a:solidFill>
                  <a:schemeClr val="bg1"/>
                </a:solidFill>
              </a:rPr>
              <a:t>a) continue “in the temple” i.e. fellowship with believers (3:1)</a:t>
            </a:r>
          </a:p>
          <a:p>
            <a:r>
              <a:rPr lang="en-US" dirty="0">
                <a:solidFill>
                  <a:schemeClr val="bg1"/>
                </a:solidFill>
              </a:rPr>
              <a:t>	- what does the Lord desire to teach me through other people? </a:t>
            </a:r>
          </a:p>
          <a:p>
            <a:r>
              <a:rPr lang="en-US" dirty="0">
                <a:solidFill>
                  <a:schemeClr val="bg1"/>
                </a:solidFill>
              </a:rPr>
              <a:t>	- when I analyze why I don’t like someone, what do I learn about myself?</a:t>
            </a:r>
          </a:p>
          <a:p>
            <a:r>
              <a:rPr lang="en-US" dirty="0">
                <a:solidFill>
                  <a:schemeClr val="bg1"/>
                </a:solidFill>
              </a:rPr>
              <a:t>b) willing to take time to minster (3:1)</a:t>
            </a:r>
          </a:p>
          <a:p>
            <a:r>
              <a:rPr lang="en-US" dirty="0">
                <a:solidFill>
                  <a:schemeClr val="bg1"/>
                </a:solidFill>
              </a:rPr>
              <a:t>	- Note that this was the 9th hour … the same hour that Jesus was crucified. </a:t>
            </a:r>
          </a:p>
          <a:p>
            <a:r>
              <a:rPr lang="en-US" dirty="0">
                <a:solidFill>
                  <a:schemeClr val="bg1"/>
                </a:solidFill>
              </a:rPr>
              <a:t>c) make personal identification with the sick and needy (3: 4) (Look at me)</a:t>
            </a:r>
          </a:p>
          <a:p>
            <a:r>
              <a:rPr lang="en-US" dirty="0">
                <a:solidFill>
                  <a:schemeClr val="bg1"/>
                </a:solidFill>
              </a:rPr>
              <a:t>d) be willing to humble ourselves in their sight (3:4-5)</a:t>
            </a:r>
          </a:p>
          <a:p>
            <a:r>
              <a:rPr lang="en-US" dirty="0">
                <a:solidFill>
                  <a:schemeClr val="bg1"/>
                </a:solidFill>
              </a:rPr>
              <a:t>e) understand the true value of what we have to offer (3:6)</a:t>
            </a:r>
          </a:p>
          <a:p>
            <a:r>
              <a:rPr lang="en-US" dirty="0">
                <a:solidFill>
                  <a:schemeClr val="bg1"/>
                </a:solidFill>
              </a:rPr>
              <a:t>f) TAKE them to the temple (3:8)</a:t>
            </a:r>
          </a:p>
          <a:p>
            <a:r>
              <a:rPr lang="en-US" dirty="0">
                <a:solidFill>
                  <a:schemeClr val="bg1"/>
                </a:solidFill>
              </a:rPr>
              <a:t>g) don’t let them go until they are ready to stand on their own (3:11)</a:t>
            </a:r>
          </a:p>
          <a:p>
            <a:r>
              <a:rPr lang="en-US" dirty="0">
                <a:solidFill>
                  <a:schemeClr val="bg1"/>
                </a:solidFill>
              </a:rPr>
              <a:t>h) be ready to give the Lord glory (3:12) </a:t>
            </a:r>
          </a:p>
        </p:txBody>
      </p:sp>
    </p:spTree>
    <p:extLst>
      <p:ext uri="{BB962C8B-B14F-4D97-AF65-F5344CB8AC3E}">
        <p14:creationId xmlns:p14="http://schemas.microsoft.com/office/powerpoint/2010/main" val="9829709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8517" y="4495182"/>
            <a:ext cx="4200560" cy="2362815"/>
          </a:xfrm>
          <a:prstGeom prst="rect">
            <a:avLst/>
          </a:prstGeom>
        </p:spPr>
      </p:pic>
      <p:sp>
        <p:nvSpPr>
          <p:cNvPr id="5" name="Rectangle 4"/>
          <p:cNvSpPr/>
          <p:nvPr/>
        </p:nvSpPr>
        <p:spPr>
          <a:xfrm>
            <a:off x="0" y="3726426"/>
            <a:ext cx="4928517" cy="31315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0179" y="313046"/>
            <a:ext cx="405668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Significant Service</a:t>
            </a:r>
          </a:p>
        </p:txBody>
      </p:sp>
      <p:sp>
        <p:nvSpPr>
          <p:cNvPr id="2" name="TextBox 1"/>
          <p:cNvSpPr txBox="1"/>
          <p:nvPr/>
        </p:nvSpPr>
        <p:spPr>
          <a:xfrm>
            <a:off x="32783" y="875275"/>
            <a:ext cx="8508163" cy="4801314"/>
          </a:xfrm>
          <a:prstGeom prst="rect">
            <a:avLst/>
          </a:prstGeom>
          <a:noFill/>
        </p:spPr>
        <p:txBody>
          <a:bodyPr wrap="none" rtlCol="0">
            <a:spAutoFit/>
          </a:bodyPr>
          <a:lstStyle/>
          <a:p>
            <a:r>
              <a:rPr lang="en-US" dirty="0">
                <a:solidFill>
                  <a:schemeClr val="bg1"/>
                </a:solidFill>
              </a:rPr>
              <a:t>• An anointing with the fullness of the Spirit (v. 8). </a:t>
            </a:r>
          </a:p>
          <a:p>
            <a:r>
              <a:rPr lang="en-US" dirty="0">
                <a:solidFill>
                  <a:schemeClr val="bg1"/>
                </a:solidFill>
              </a:rPr>
              <a:t>• Courage (v. 13). </a:t>
            </a:r>
          </a:p>
          <a:p>
            <a:r>
              <a:rPr lang="en-US" dirty="0">
                <a:solidFill>
                  <a:schemeClr val="bg1"/>
                </a:solidFill>
              </a:rPr>
              <a:t>	- The death and resurrection of Christ and his uniqueness as the source of </a:t>
            </a:r>
          </a:p>
          <a:p>
            <a:r>
              <a:rPr lang="en-US" dirty="0">
                <a:solidFill>
                  <a:schemeClr val="bg1"/>
                </a:solidFill>
              </a:rPr>
              <a:t>	salvation were offensive to the Jews, but the early Christians had the inner </a:t>
            </a:r>
          </a:p>
          <a:p>
            <a:r>
              <a:rPr lang="en-US" dirty="0">
                <a:solidFill>
                  <a:schemeClr val="bg1"/>
                </a:solidFill>
              </a:rPr>
              <a:t>	motivation to persist in this work. In today’s society we need a similar courage </a:t>
            </a:r>
          </a:p>
          <a:p>
            <a:r>
              <a:rPr lang="en-US" dirty="0">
                <a:solidFill>
                  <a:schemeClr val="bg1"/>
                </a:solidFill>
              </a:rPr>
              <a:t>	as we face similar challenges. </a:t>
            </a:r>
          </a:p>
          <a:p>
            <a:r>
              <a:rPr lang="en-US" dirty="0">
                <a:solidFill>
                  <a:schemeClr val="bg1"/>
                </a:solidFill>
              </a:rPr>
              <a:t>• The desire to use every opportunity to share the message of the gospel. </a:t>
            </a:r>
          </a:p>
          <a:p>
            <a:r>
              <a:rPr lang="en-US" dirty="0">
                <a:solidFill>
                  <a:schemeClr val="bg1"/>
                </a:solidFill>
              </a:rPr>
              <a:t>	- it was not their aim to get off the hook. They used the opportunity to declare </a:t>
            </a:r>
          </a:p>
          <a:p>
            <a:r>
              <a:rPr lang="en-US" dirty="0">
                <a:solidFill>
                  <a:schemeClr val="bg1"/>
                </a:solidFill>
              </a:rPr>
              <a:t>	the gospel. </a:t>
            </a:r>
          </a:p>
          <a:p>
            <a:r>
              <a:rPr lang="en-US" dirty="0">
                <a:solidFill>
                  <a:schemeClr val="bg1"/>
                </a:solidFill>
              </a:rPr>
              <a:t>• The nearness and similarity to Christ that Peter and John exhibited 	 	 </a:t>
            </a:r>
          </a:p>
          <a:p>
            <a:r>
              <a:rPr lang="en-US" dirty="0">
                <a:solidFill>
                  <a:schemeClr val="bg1"/>
                </a:solidFill>
              </a:rPr>
              <a:t>• Loyalty to God. </a:t>
            </a:r>
          </a:p>
          <a:p>
            <a:r>
              <a:rPr lang="en-US" dirty="0">
                <a:solidFill>
                  <a:schemeClr val="bg1"/>
                </a:solidFill>
              </a:rPr>
              <a:t>	- Peter and John chose to obey God even if it meant incurring the wrath </a:t>
            </a:r>
          </a:p>
          <a:p>
            <a:r>
              <a:rPr lang="en-US" dirty="0">
                <a:solidFill>
                  <a:schemeClr val="bg1"/>
                </a:solidFill>
              </a:rPr>
              <a:t>	of the most powerful people of the time (vv. 19 – 20). </a:t>
            </a:r>
          </a:p>
          <a:p>
            <a:r>
              <a:rPr lang="en-US" dirty="0">
                <a:solidFill>
                  <a:schemeClr val="bg1"/>
                </a:solidFill>
              </a:rPr>
              <a:t>• Confidence over the gospel. </a:t>
            </a:r>
          </a:p>
          <a:p>
            <a:r>
              <a:rPr lang="en-US" dirty="0">
                <a:solidFill>
                  <a:schemeClr val="bg1"/>
                </a:solidFill>
              </a:rPr>
              <a:t>	- Peter and John said that they had no choice but to share what they </a:t>
            </a:r>
          </a:p>
          <a:p>
            <a:r>
              <a:rPr lang="en-US" dirty="0">
                <a:solidFill>
                  <a:schemeClr val="bg1"/>
                </a:solidFill>
              </a:rPr>
              <a:t>	had “heard and seen” (v. 20) — the facts about the life, death, </a:t>
            </a:r>
          </a:p>
          <a:p>
            <a:r>
              <a:rPr lang="en-US" dirty="0">
                <a:solidFill>
                  <a:schemeClr val="bg1"/>
                </a:solidFill>
              </a:rPr>
              <a:t>	resurrection, ascension, and teaching of Christ (see 3:14 – 15). </a:t>
            </a:r>
            <a:endParaRPr lang="en-US" sz="1200" i="1" dirty="0">
              <a:solidFill>
                <a:schemeClr val="bg1"/>
              </a:solidFill>
            </a:endParaRPr>
          </a:p>
        </p:txBody>
      </p:sp>
    </p:spTree>
    <p:extLst>
      <p:ext uri="{BB962C8B-B14F-4D97-AF65-F5344CB8AC3E}">
        <p14:creationId xmlns:p14="http://schemas.microsoft.com/office/powerpoint/2010/main" val="4163753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9" y="313046"/>
            <a:ext cx="405668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The Words Of God</a:t>
            </a:r>
          </a:p>
        </p:txBody>
      </p:sp>
      <p:sp>
        <p:nvSpPr>
          <p:cNvPr id="2" name="TextBox 1"/>
          <p:cNvSpPr txBox="1"/>
          <p:nvPr/>
        </p:nvSpPr>
        <p:spPr>
          <a:xfrm>
            <a:off x="109599" y="1303898"/>
            <a:ext cx="8725979" cy="1477328"/>
          </a:xfrm>
          <a:prstGeom prst="rect">
            <a:avLst/>
          </a:prstGeom>
          <a:noFill/>
        </p:spPr>
        <p:txBody>
          <a:bodyPr wrap="none" rtlCol="0">
            <a:spAutoFit/>
          </a:bodyPr>
          <a:lstStyle/>
          <a:p>
            <a:r>
              <a:rPr lang="en-US" dirty="0">
                <a:solidFill>
                  <a:schemeClr val="bg1"/>
                </a:solidFill>
              </a:rPr>
              <a:t>The apostles likely had never studied Socrates, but quote him almost verbatim in Acts 4:19</a:t>
            </a:r>
          </a:p>
          <a:p>
            <a:endParaRPr lang="en-US" dirty="0">
              <a:solidFill>
                <a:schemeClr val="bg1"/>
              </a:solidFill>
            </a:endParaRPr>
          </a:p>
          <a:p>
            <a:r>
              <a:rPr lang="en-US" dirty="0">
                <a:solidFill>
                  <a:schemeClr val="bg1"/>
                </a:solidFill>
              </a:rPr>
              <a:t>…  Men of Athens, I honor and love you; but I shall obey God rather than you, and while </a:t>
            </a:r>
          </a:p>
          <a:p>
            <a:r>
              <a:rPr lang="en-US" dirty="0">
                <a:solidFill>
                  <a:schemeClr val="bg1"/>
                </a:solidFill>
              </a:rPr>
              <a:t>I have life and strength I shall never cease from the practice and teaching of philosophy …</a:t>
            </a:r>
          </a:p>
          <a:p>
            <a:r>
              <a:rPr lang="en-US" dirty="0">
                <a:solidFill>
                  <a:schemeClr val="bg1"/>
                </a:solidFill>
              </a:rPr>
              <a:t>							           </a:t>
            </a:r>
            <a:r>
              <a:rPr lang="en-US" sz="1200" i="1" dirty="0">
                <a:solidFill>
                  <a:schemeClr val="bg1"/>
                </a:solidFill>
              </a:rPr>
              <a:t>Apology Of Socrates</a:t>
            </a:r>
          </a:p>
        </p:txBody>
      </p:sp>
      <p:pic>
        <p:nvPicPr>
          <p:cNvPr id="4" name="Picture 3"/>
          <p:cNvPicPr>
            <a:picLocks noChangeAspect="1"/>
          </p:cNvPicPr>
          <p:nvPr/>
        </p:nvPicPr>
        <p:blipFill>
          <a:blip r:embed="rId3"/>
          <a:stretch>
            <a:fillRect/>
          </a:stretch>
        </p:blipFill>
        <p:spPr>
          <a:xfrm>
            <a:off x="0" y="2571750"/>
            <a:ext cx="4105275" cy="4286250"/>
          </a:xfrm>
          <a:prstGeom prst="rect">
            <a:avLst/>
          </a:prstGeom>
        </p:spPr>
      </p:pic>
      <p:sp>
        <p:nvSpPr>
          <p:cNvPr id="6" name="TextBox 5"/>
          <p:cNvSpPr txBox="1"/>
          <p:nvPr/>
        </p:nvSpPr>
        <p:spPr>
          <a:xfrm>
            <a:off x="3573432" y="6370655"/>
            <a:ext cx="2294474" cy="369332"/>
          </a:xfrm>
          <a:prstGeom prst="rect">
            <a:avLst/>
          </a:prstGeom>
          <a:noFill/>
        </p:spPr>
        <p:txBody>
          <a:bodyPr wrap="none" rtlCol="0">
            <a:spAutoFit/>
          </a:bodyPr>
          <a:lstStyle/>
          <a:p>
            <a:r>
              <a:rPr lang="en-US" dirty="0">
                <a:solidFill>
                  <a:schemeClr val="bg1"/>
                </a:solidFill>
              </a:rPr>
              <a:t>Socrates (470 - 399BC)</a:t>
            </a:r>
          </a:p>
        </p:txBody>
      </p:sp>
      <p:sp>
        <p:nvSpPr>
          <p:cNvPr id="8" name="TextBox 7"/>
          <p:cNvSpPr txBox="1"/>
          <p:nvPr/>
        </p:nvSpPr>
        <p:spPr>
          <a:xfrm>
            <a:off x="3573432" y="3749875"/>
            <a:ext cx="5257017" cy="523220"/>
          </a:xfrm>
          <a:prstGeom prst="rect">
            <a:avLst/>
          </a:prstGeom>
          <a:noFill/>
        </p:spPr>
        <p:txBody>
          <a:bodyPr wrap="none" rtlCol="0">
            <a:spAutoFit/>
          </a:bodyPr>
          <a:lstStyle/>
          <a:p>
            <a:r>
              <a:rPr lang="en-US" sz="2800" dirty="0">
                <a:solidFill>
                  <a:schemeClr val="accent6">
                    <a:lumMod val="60000"/>
                    <a:lumOff val="40000"/>
                  </a:schemeClr>
                </a:solidFill>
              </a:rPr>
              <a:t>A truism for any principled person!</a:t>
            </a:r>
          </a:p>
        </p:txBody>
      </p:sp>
    </p:spTree>
    <p:extLst>
      <p:ext uri="{BB962C8B-B14F-4D97-AF65-F5344CB8AC3E}">
        <p14:creationId xmlns:p14="http://schemas.microsoft.com/office/powerpoint/2010/main" val="33310757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334879"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Why Are Bible Colleges Needed Today?</a:t>
            </a:r>
          </a:p>
        </p:txBody>
      </p:sp>
      <p:sp>
        <p:nvSpPr>
          <p:cNvPr id="2" name="TextBox 1"/>
          <p:cNvSpPr txBox="1"/>
          <p:nvPr/>
        </p:nvSpPr>
        <p:spPr>
          <a:xfrm>
            <a:off x="119432" y="963867"/>
            <a:ext cx="8391271" cy="2308324"/>
          </a:xfrm>
          <a:prstGeom prst="rect">
            <a:avLst/>
          </a:prstGeom>
          <a:noFill/>
        </p:spPr>
        <p:txBody>
          <a:bodyPr wrap="none" rtlCol="0">
            <a:spAutoFit/>
          </a:bodyPr>
          <a:lstStyle/>
          <a:p>
            <a:r>
              <a:rPr lang="en-US" dirty="0">
                <a:solidFill>
                  <a:schemeClr val="bg1"/>
                </a:solidFill>
              </a:rPr>
              <a:t>1. Jesus spent three years teaching His disciples.</a:t>
            </a:r>
          </a:p>
          <a:p>
            <a:r>
              <a:rPr lang="en-US" dirty="0">
                <a:solidFill>
                  <a:schemeClr val="bg1"/>
                </a:solidFill>
              </a:rPr>
              <a:t>2. Bad preaching makes bad churches.</a:t>
            </a:r>
          </a:p>
          <a:p>
            <a:r>
              <a:rPr lang="en-US" dirty="0">
                <a:solidFill>
                  <a:schemeClr val="bg1"/>
                </a:solidFill>
              </a:rPr>
              <a:t>3. Sermons that will impact will always be bathed in a good understanding of the Word.</a:t>
            </a:r>
          </a:p>
          <a:p>
            <a:r>
              <a:rPr lang="en-US" dirty="0">
                <a:solidFill>
                  <a:schemeClr val="bg1"/>
                </a:solidFill>
              </a:rPr>
              <a:t>4. Cults are born out of bad theology. </a:t>
            </a:r>
          </a:p>
          <a:p>
            <a:r>
              <a:rPr lang="en-US" dirty="0">
                <a:solidFill>
                  <a:schemeClr val="bg1"/>
                </a:solidFill>
              </a:rPr>
              <a:t>5. Bible colleges teach more than Bible. They teach character. </a:t>
            </a:r>
          </a:p>
          <a:p>
            <a:r>
              <a:rPr lang="en-US" dirty="0">
                <a:solidFill>
                  <a:schemeClr val="bg1"/>
                </a:solidFill>
              </a:rPr>
              <a:t>6. Christian disciplines are often learned first in Bible college. </a:t>
            </a:r>
          </a:p>
          <a:p>
            <a:r>
              <a:rPr lang="en-US" dirty="0">
                <a:solidFill>
                  <a:schemeClr val="bg1"/>
                </a:solidFill>
              </a:rPr>
              <a:t>7. There is no other institution left that teaches or announces a foundation for morality.</a:t>
            </a:r>
          </a:p>
          <a:p>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128" y="3036529"/>
            <a:ext cx="5525729" cy="3683819"/>
          </a:xfrm>
          <a:prstGeom prst="rect">
            <a:avLst/>
          </a:prstGeom>
        </p:spPr>
      </p:pic>
    </p:spTree>
    <p:extLst>
      <p:ext uri="{BB962C8B-B14F-4D97-AF65-F5344CB8AC3E}">
        <p14:creationId xmlns:p14="http://schemas.microsoft.com/office/powerpoint/2010/main" val="190036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316481" y="165464"/>
            <a:ext cx="6763702" cy="5081956"/>
          </a:xfrm>
          <a:prstGeom prst="rect">
            <a:avLst/>
          </a:prstGeom>
        </p:spPr>
      </p:pic>
      <p:pic>
        <p:nvPicPr>
          <p:cNvPr id="5" name="Picture 4"/>
          <p:cNvPicPr>
            <a:picLocks noChangeAspect="1"/>
          </p:cNvPicPr>
          <p:nvPr/>
        </p:nvPicPr>
        <p:blipFill>
          <a:blip r:embed="rId5"/>
          <a:stretch>
            <a:fillRect/>
          </a:stretch>
        </p:blipFill>
        <p:spPr>
          <a:xfrm>
            <a:off x="79466" y="1024667"/>
            <a:ext cx="4640580" cy="1992423"/>
          </a:xfrm>
          <a:prstGeom prst="rect">
            <a:avLst/>
          </a:prstGeom>
          <a:effectLst>
            <a:outerShdw blurRad="76200" dist="38100" dir="2700000" sx="101000" sy="101000" algn="tl" rotWithShape="0">
              <a:prstClr val="black">
                <a:alpha val="40000"/>
              </a:prstClr>
            </a:outerShdw>
          </a:effectLst>
        </p:spPr>
      </p:pic>
      <p:pic>
        <p:nvPicPr>
          <p:cNvPr id="7" name="Picture 6"/>
          <p:cNvPicPr>
            <a:picLocks noChangeAspect="1"/>
          </p:cNvPicPr>
          <p:nvPr/>
        </p:nvPicPr>
        <p:blipFill>
          <a:blip r:embed="rId6"/>
          <a:stretch>
            <a:fillRect/>
          </a:stretch>
        </p:blipFill>
        <p:spPr>
          <a:xfrm>
            <a:off x="452844" y="3275400"/>
            <a:ext cx="3248298" cy="3359759"/>
          </a:xfrm>
          <a:prstGeom prst="rect">
            <a:avLst/>
          </a:prstGeom>
          <a:effectLst>
            <a:outerShdw blurRad="76200" dist="38100" dir="2700000" sx="101000" sy="101000" algn="tl" rotWithShape="0">
              <a:prstClr val="black">
                <a:alpha val="40000"/>
              </a:prstClr>
            </a:outerShdw>
          </a:effectLst>
        </p:spPr>
      </p:pic>
      <p:sp>
        <p:nvSpPr>
          <p:cNvPr id="8" name="TextBox 7"/>
          <p:cNvSpPr txBox="1"/>
          <p:nvPr/>
        </p:nvSpPr>
        <p:spPr>
          <a:xfrm>
            <a:off x="4249783" y="5648902"/>
            <a:ext cx="4097788" cy="584775"/>
          </a:xfrm>
          <a:prstGeom prst="rect">
            <a:avLst/>
          </a:prstGeom>
          <a:noFill/>
        </p:spPr>
        <p:txBody>
          <a:bodyPr wrap="none" rtlCol="0">
            <a:spAutoFit/>
          </a:bodyPr>
          <a:lstStyle/>
          <a:p>
            <a:r>
              <a:rPr lang="en-US" sz="3200" dirty="0">
                <a:solidFill>
                  <a:schemeClr val="bg1"/>
                </a:solidFill>
              </a:rPr>
              <a:t>www.williamsonit.ca/ss</a:t>
            </a:r>
          </a:p>
        </p:txBody>
      </p:sp>
    </p:spTree>
    <p:extLst>
      <p:ext uri="{BB962C8B-B14F-4D97-AF65-F5344CB8AC3E}">
        <p14:creationId xmlns:p14="http://schemas.microsoft.com/office/powerpoint/2010/main" val="23478206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334879"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Exclusivity Of Christ (4:12)</a:t>
            </a:r>
          </a:p>
        </p:txBody>
      </p:sp>
      <p:pic>
        <p:nvPicPr>
          <p:cNvPr id="4" name="Picture 3"/>
          <p:cNvPicPr>
            <a:picLocks noChangeAspect="1"/>
          </p:cNvPicPr>
          <p:nvPr/>
        </p:nvPicPr>
        <p:blipFill>
          <a:blip r:embed="rId3"/>
          <a:stretch>
            <a:fillRect/>
          </a:stretch>
        </p:blipFill>
        <p:spPr>
          <a:xfrm>
            <a:off x="0" y="3923070"/>
            <a:ext cx="5869858" cy="2934929"/>
          </a:xfrm>
          <a:prstGeom prst="rect">
            <a:avLst/>
          </a:prstGeom>
        </p:spPr>
      </p:pic>
      <p:pic>
        <p:nvPicPr>
          <p:cNvPr id="6" name="Picture 5"/>
          <p:cNvPicPr>
            <a:picLocks noChangeAspect="1"/>
          </p:cNvPicPr>
          <p:nvPr/>
        </p:nvPicPr>
        <p:blipFill>
          <a:blip r:embed="rId4"/>
          <a:stretch>
            <a:fillRect/>
          </a:stretch>
        </p:blipFill>
        <p:spPr>
          <a:xfrm>
            <a:off x="5220929" y="3921502"/>
            <a:ext cx="3923071" cy="2936499"/>
          </a:xfrm>
          <a:prstGeom prst="rect">
            <a:avLst/>
          </a:prstGeom>
        </p:spPr>
      </p:pic>
      <p:sp>
        <p:nvSpPr>
          <p:cNvPr id="2" name="TextBox 1"/>
          <p:cNvSpPr txBox="1"/>
          <p:nvPr/>
        </p:nvSpPr>
        <p:spPr>
          <a:xfrm>
            <a:off x="70875" y="904873"/>
            <a:ext cx="9073125" cy="3416320"/>
          </a:xfrm>
          <a:prstGeom prst="rect">
            <a:avLst/>
          </a:prstGeom>
          <a:noFill/>
        </p:spPr>
        <p:txBody>
          <a:bodyPr wrap="none" rtlCol="0">
            <a:spAutoFit/>
          </a:bodyPr>
          <a:lstStyle/>
          <a:p>
            <a:r>
              <a:rPr lang="en-US" dirty="0">
                <a:solidFill>
                  <a:schemeClr val="bg1"/>
                </a:solidFill>
              </a:rPr>
              <a:t>Jesus is the Only Savior</a:t>
            </a:r>
          </a:p>
          <a:p>
            <a:endParaRPr lang="en-US" dirty="0">
              <a:solidFill>
                <a:schemeClr val="bg1"/>
              </a:solidFill>
            </a:endParaRPr>
          </a:p>
          <a:p>
            <a:r>
              <a:rPr lang="en-US" dirty="0">
                <a:solidFill>
                  <a:schemeClr val="bg1"/>
                </a:solidFill>
              </a:rPr>
              <a:t>1. Christ alone was conceived by the Holy Spirit and born of a virgin </a:t>
            </a:r>
          </a:p>
          <a:p>
            <a:r>
              <a:rPr lang="en-US" dirty="0">
                <a:solidFill>
                  <a:schemeClr val="bg1"/>
                </a:solidFill>
              </a:rPr>
              <a:t>(Isaiah 7:14; Matthew 1:18; Luke 1:26), and as such, he alone qualifies to be Savior. </a:t>
            </a:r>
          </a:p>
          <a:p>
            <a:r>
              <a:rPr lang="en-US" dirty="0">
                <a:solidFill>
                  <a:schemeClr val="bg1"/>
                </a:solidFill>
              </a:rPr>
              <a:t>Only as the Holy Spirit takes the place of the human father in Jesus' conception can it be true </a:t>
            </a:r>
          </a:p>
          <a:p>
            <a:r>
              <a:rPr lang="en-US" dirty="0">
                <a:solidFill>
                  <a:schemeClr val="bg1"/>
                </a:solidFill>
              </a:rPr>
              <a:t>that the one conceived is both fully God and fully man. </a:t>
            </a:r>
          </a:p>
          <a:p>
            <a:endParaRPr lang="en-US" dirty="0">
              <a:solidFill>
                <a:schemeClr val="bg1"/>
              </a:solidFill>
            </a:endParaRPr>
          </a:p>
          <a:p>
            <a:r>
              <a:rPr lang="en-US" dirty="0">
                <a:solidFill>
                  <a:schemeClr val="bg1"/>
                </a:solidFill>
              </a:rPr>
              <a:t>2. Christ alone is God incarnate (John 1:1; Hebrews 1:1; Philippians 2:5; 1 Timothy 2:5), and as </a:t>
            </a:r>
          </a:p>
          <a:p>
            <a:r>
              <a:rPr lang="en-US" dirty="0">
                <a:solidFill>
                  <a:schemeClr val="bg1"/>
                </a:solidFill>
              </a:rPr>
              <a:t>such, he alone qualifies to be Savior. As Anselm argued in the 11th century, our Savior must be </a:t>
            </a:r>
          </a:p>
          <a:p>
            <a:r>
              <a:rPr lang="en-US" dirty="0">
                <a:solidFill>
                  <a:schemeClr val="bg1"/>
                </a:solidFill>
              </a:rPr>
              <a:t>fully human in order to take the place of humanity and die in their stead, and he must be fully </a:t>
            </a:r>
          </a:p>
          <a:p>
            <a:r>
              <a:rPr lang="en-US" dirty="0">
                <a:solidFill>
                  <a:schemeClr val="bg1"/>
                </a:solidFill>
              </a:rPr>
              <a:t>God in order for the value of his sacrificial payment to satisfy the demands of our infinitely </a:t>
            </a:r>
          </a:p>
          <a:p>
            <a:r>
              <a:rPr lang="en-US" dirty="0">
                <a:solidFill>
                  <a:schemeClr val="bg1"/>
                </a:solidFill>
              </a:rPr>
              <a:t>holy God. </a:t>
            </a:r>
          </a:p>
        </p:txBody>
      </p:sp>
    </p:spTree>
    <p:extLst>
      <p:ext uri="{BB962C8B-B14F-4D97-AF65-F5344CB8AC3E}">
        <p14:creationId xmlns:p14="http://schemas.microsoft.com/office/powerpoint/2010/main" val="19634482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334879"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Exclusivity Of Christ (4:12)</a:t>
            </a:r>
          </a:p>
        </p:txBody>
      </p:sp>
      <p:sp>
        <p:nvSpPr>
          <p:cNvPr id="2" name="TextBox 1"/>
          <p:cNvSpPr txBox="1"/>
          <p:nvPr/>
        </p:nvSpPr>
        <p:spPr>
          <a:xfrm>
            <a:off x="119432" y="963867"/>
            <a:ext cx="8632684" cy="2862322"/>
          </a:xfrm>
          <a:prstGeom prst="rect">
            <a:avLst/>
          </a:prstGeom>
          <a:noFill/>
        </p:spPr>
        <p:txBody>
          <a:bodyPr wrap="none" rtlCol="0">
            <a:spAutoFit/>
          </a:bodyPr>
          <a:lstStyle/>
          <a:p>
            <a:r>
              <a:rPr lang="en-US" dirty="0">
                <a:solidFill>
                  <a:schemeClr val="bg1"/>
                </a:solidFill>
              </a:rPr>
              <a:t>Jesus is the Only Savior</a:t>
            </a:r>
          </a:p>
          <a:p>
            <a:endParaRPr lang="en-US" dirty="0">
              <a:solidFill>
                <a:schemeClr val="bg1"/>
              </a:solidFill>
            </a:endParaRPr>
          </a:p>
          <a:p>
            <a:r>
              <a:rPr lang="en-US" dirty="0">
                <a:solidFill>
                  <a:schemeClr val="bg1"/>
                </a:solidFill>
              </a:rPr>
              <a:t>3. Christ alone lived a sinless life (2 Corinthians 2:21; Hebrews 4:15; Hebrews 7:23; </a:t>
            </a:r>
          </a:p>
          <a:p>
            <a:r>
              <a:rPr lang="en-US" dirty="0">
                <a:solidFill>
                  <a:schemeClr val="bg1"/>
                </a:solidFill>
              </a:rPr>
              <a:t>Hebrews 9:13; 1 Peter 2:21), and as such, he alone qualifies to be Savior. </a:t>
            </a:r>
          </a:p>
          <a:p>
            <a:endParaRPr lang="en-US" dirty="0">
              <a:solidFill>
                <a:schemeClr val="bg1"/>
              </a:solidFill>
            </a:endParaRPr>
          </a:p>
          <a:p>
            <a:r>
              <a:rPr lang="en-US" dirty="0">
                <a:solidFill>
                  <a:schemeClr val="bg1"/>
                </a:solidFill>
              </a:rPr>
              <a:t>4. Christ alone died a penal, substitutionary death (Isaiah 53:4; Romans 3:21; </a:t>
            </a:r>
          </a:p>
          <a:p>
            <a:r>
              <a:rPr lang="en-US" dirty="0">
                <a:solidFill>
                  <a:schemeClr val="bg1"/>
                </a:solidFill>
              </a:rPr>
              <a:t>2 Corinthians 2:21; Galatians 3:10), and as such, he alone qualifies to be Savior. </a:t>
            </a:r>
          </a:p>
          <a:p>
            <a:r>
              <a:rPr lang="en-US" dirty="0">
                <a:solidFill>
                  <a:schemeClr val="bg1"/>
                </a:solidFill>
              </a:rPr>
              <a:t>The wages of sin is death (Romans 6:23). And because Christ lived a sinless life, he did not </a:t>
            </a:r>
          </a:p>
          <a:p>
            <a:r>
              <a:rPr lang="en-US" dirty="0">
                <a:solidFill>
                  <a:schemeClr val="bg1"/>
                </a:solidFill>
              </a:rPr>
              <a:t>deserve to die. Rather, the cause of his death was owing to the fact that the Father </a:t>
            </a:r>
          </a:p>
          <a:p>
            <a:r>
              <a:rPr lang="en-US" dirty="0">
                <a:solidFill>
                  <a:schemeClr val="bg1"/>
                </a:solidFill>
              </a:rPr>
              <a:t>imputed to him our sin. The death that he died was in our place. </a:t>
            </a:r>
          </a:p>
        </p:txBody>
      </p:sp>
      <p:pic>
        <p:nvPicPr>
          <p:cNvPr id="4" name="Picture 3"/>
          <p:cNvPicPr>
            <a:picLocks noChangeAspect="1"/>
          </p:cNvPicPr>
          <p:nvPr/>
        </p:nvPicPr>
        <p:blipFill>
          <a:blip r:embed="rId3"/>
          <a:stretch>
            <a:fillRect/>
          </a:stretch>
        </p:blipFill>
        <p:spPr>
          <a:xfrm>
            <a:off x="0" y="3923070"/>
            <a:ext cx="5869858" cy="2934929"/>
          </a:xfrm>
          <a:prstGeom prst="rect">
            <a:avLst/>
          </a:prstGeom>
        </p:spPr>
      </p:pic>
      <p:pic>
        <p:nvPicPr>
          <p:cNvPr id="6" name="Picture 5"/>
          <p:cNvPicPr>
            <a:picLocks noChangeAspect="1"/>
          </p:cNvPicPr>
          <p:nvPr/>
        </p:nvPicPr>
        <p:blipFill>
          <a:blip r:embed="rId4"/>
          <a:stretch>
            <a:fillRect/>
          </a:stretch>
        </p:blipFill>
        <p:spPr>
          <a:xfrm>
            <a:off x="5220929" y="3921502"/>
            <a:ext cx="3923071" cy="2936499"/>
          </a:xfrm>
          <a:prstGeom prst="rect">
            <a:avLst/>
          </a:prstGeom>
        </p:spPr>
      </p:pic>
    </p:spTree>
    <p:extLst>
      <p:ext uri="{BB962C8B-B14F-4D97-AF65-F5344CB8AC3E}">
        <p14:creationId xmlns:p14="http://schemas.microsoft.com/office/powerpoint/2010/main" val="2923945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334879"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Exclusivity Of Christ (4:12)</a:t>
            </a:r>
          </a:p>
        </p:txBody>
      </p:sp>
      <p:sp>
        <p:nvSpPr>
          <p:cNvPr id="2" name="TextBox 1"/>
          <p:cNvSpPr txBox="1"/>
          <p:nvPr/>
        </p:nvSpPr>
        <p:spPr>
          <a:xfrm>
            <a:off x="119432" y="963867"/>
            <a:ext cx="8935651" cy="2862322"/>
          </a:xfrm>
          <a:prstGeom prst="rect">
            <a:avLst/>
          </a:prstGeom>
          <a:noFill/>
        </p:spPr>
        <p:txBody>
          <a:bodyPr wrap="none" rtlCol="0">
            <a:spAutoFit/>
          </a:bodyPr>
          <a:lstStyle/>
          <a:p>
            <a:r>
              <a:rPr lang="en-US" dirty="0">
                <a:solidFill>
                  <a:schemeClr val="bg1"/>
                </a:solidFill>
              </a:rPr>
              <a:t>Jesus is the Only Savior</a:t>
            </a:r>
          </a:p>
          <a:p>
            <a:endParaRPr lang="en-US" dirty="0">
              <a:solidFill>
                <a:schemeClr val="bg1"/>
              </a:solidFill>
            </a:endParaRPr>
          </a:p>
          <a:p>
            <a:r>
              <a:rPr lang="en-US" dirty="0">
                <a:solidFill>
                  <a:schemeClr val="bg1"/>
                </a:solidFill>
              </a:rPr>
              <a:t>5. Christ alone rose from the dead triumphant over sin (Acts 2:22; Romans 4:25; </a:t>
            </a:r>
          </a:p>
          <a:p>
            <a:r>
              <a:rPr lang="en-US" dirty="0">
                <a:solidFill>
                  <a:schemeClr val="bg1"/>
                </a:solidFill>
              </a:rPr>
              <a:t>1 Corinthians 15:3, 1 Corinthians 15:16), and as such, he alone qualifies to be Savior. </a:t>
            </a:r>
          </a:p>
          <a:p>
            <a:r>
              <a:rPr lang="en-US" dirty="0">
                <a:solidFill>
                  <a:schemeClr val="bg1"/>
                </a:solidFill>
              </a:rPr>
              <a:t>The Bible indicates that a few people, other than Christ, have been raised from the dead </a:t>
            </a:r>
          </a:p>
          <a:p>
            <a:r>
              <a:rPr lang="en-US" dirty="0">
                <a:solidFill>
                  <a:schemeClr val="bg1"/>
                </a:solidFill>
              </a:rPr>
              <a:t>(1 Kings 17:17; John 11:38), but only Christ has been raised from the dead never to die again.</a:t>
            </a:r>
          </a:p>
          <a:p>
            <a:r>
              <a:rPr lang="en-US" dirty="0">
                <a:solidFill>
                  <a:schemeClr val="bg1"/>
                </a:solidFill>
              </a:rPr>
              <a:t> </a:t>
            </a:r>
          </a:p>
          <a:p>
            <a:r>
              <a:rPr lang="en-US" dirty="0">
                <a:solidFill>
                  <a:schemeClr val="bg1"/>
                </a:solidFill>
              </a:rPr>
              <a:t>Conclusion: Christ alone qualifies as Savior, and Christ alone is Savior. Jesus' own words could </a:t>
            </a:r>
          </a:p>
          <a:p>
            <a:r>
              <a:rPr lang="en-US" dirty="0">
                <a:solidFill>
                  <a:schemeClr val="bg1"/>
                </a:solidFill>
              </a:rPr>
              <a:t>not be clearer: "I am the way, and the truth, and the life.  No one comes to the Father except </a:t>
            </a:r>
          </a:p>
          <a:p>
            <a:r>
              <a:rPr lang="en-US" dirty="0">
                <a:solidFill>
                  <a:schemeClr val="bg1"/>
                </a:solidFill>
              </a:rPr>
              <a:t>through me" (John 14:6). And the Apostle Peter confirms this here.</a:t>
            </a:r>
          </a:p>
        </p:txBody>
      </p:sp>
      <p:pic>
        <p:nvPicPr>
          <p:cNvPr id="4" name="Picture 3"/>
          <p:cNvPicPr>
            <a:picLocks noChangeAspect="1"/>
          </p:cNvPicPr>
          <p:nvPr/>
        </p:nvPicPr>
        <p:blipFill>
          <a:blip r:embed="rId3"/>
          <a:stretch>
            <a:fillRect/>
          </a:stretch>
        </p:blipFill>
        <p:spPr>
          <a:xfrm>
            <a:off x="0" y="3923070"/>
            <a:ext cx="5869858" cy="2934929"/>
          </a:xfrm>
          <a:prstGeom prst="rect">
            <a:avLst/>
          </a:prstGeom>
        </p:spPr>
      </p:pic>
      <p:pic>
        <p:nvPicPr>
          <p:cNvPr id="6" name="Picture 5"/>
          <p:cNvPicPr>
            <a:picLocks noChangeAspect="1"/>
          </p:cNvPicPr>
          <p:nvPr/>
        </p:nvPicPr>
        <p:blipFill>
          <a:blip r:embed="rId4"/>
          <a:stretch>
            <a:fillRect/>
          </a:stretch>
        </p:blipFill>
        <p:spPr>
          <a:xfrm>
            <a:off x="5220929" y="3921502"/>
            <a:ext cx="3923071" cy="2936499"/>
          </a:xfrm>
          <a:prstGeom prst="rect">
            <a:avLst/>
          </a:prstGeom>
        </p:spPr>
      </p:pic>
    </p:spTree>
    <p:extLst>
      <p:ext uri="{BB962C8B-B14F-4D97-AF65-F5344CB8AC3E}">
        <p14:creationId xmlns:p14="http://schemas.microsoft.com/office/powerpoint/2010/main" val="1339081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334879"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Exclusivity Of Christ (4:12)</a:t>
            </a:r>
          </a:p>
        </p:txBody>
      </p:sp>
      <p:sp>
        <p:nvSpPr>
          <p:cNvPr id="2" name="TextBox 1"/>
          <p:cNvSpPr txBox="1"/>
          <p:nvPr/>
        </p:nvSpPr>
        <p:spPr>
          <a:xfrm>
            <a:off x="119432" y="963867"/>
            <a:ext cx="9109545" cy="4524315"/>
          </a:xfrm>
          <a:prstGeom prst="rect">
            <a:avLst/>
          </a:prstGeom>
          <a:noFill/>
        </p:spPr>
        <p:txBody>
          <a:bodyPr wrap="none" rtlCol="0">
            <a:spAutoFit/>
          </a:bodyPr>
          <a:lstStyle/>
          <a:p>
            <a:r>
              <a:rPr lang="en-US" dirty="0">
                <a:solidFill>
                  <a:schemeClr val="bg1"/>
                </a:solidFill>
              </a:rPr>
              <a:t>Faith In Christ Is Needed To Be Saved</a:t>
            </a:r>
          </a:p>
          <a:p>
            <a:endParaRPr lang="en-US" dirty="0">
              <a:solidFill>
                <a:schemeClr val="bg1"/>
              </a:solidFill>
            </a:endParaRPr>
          </a:p>
          <a:p>
            <a:r>
              <a:rPr lang="en-US" dirty="0">
                <a:solidFill>
                  <a:schemeClr val="bg1"/>
                </a:solidFill>
              </a:rPr>
              <a:t>1. Jesus' own teaching shows that the nations need to hear and repent to be saved </a:t>
            </a:r>
          </a:p>
          <a:p>
            <a:r>
              <a:rPr lang="en-US" dirty="0">
                <a:solidFill>
                  <a:schemeClr val="bg1"/>
                </a:solidFill>
              </a:rPr>
              <a:t>(Luke 24:44). Jesus commands that "repentance and forgiveness of sin should be proclaimed </a:t>
            </a:r>
          </a:p>
          <a:p>
            <a:r>
              <a:rPr lang="en-US" dirty="0">
                <a:solidFill>
                  <a:schemeClr val="bg1"/>
                </a:solidFill>
              </a:rPr>
              <a:t>in his name to all the nations, beginning from Jerusalem" (Luke 24:47). The people Jesus </a:t>
            </a:r>
          </a:p>
          <a:p>
            <a:r>
              <a:rPr lang="en-US" dirty="0">
                <a:solidFill>
                  <a:schemeClr val="bg1"/>
                </a:solidFill>
              </a:rPr>
              <a:t>here describes are currently both unrepentant and unforgiven. To be forgiven they must </a:t>
            </a:r>
          </a:p>
          <a:p>
            <a:r>
              <a:rPr lang="en-US" dirty="0">
                <a:solidFill>
                  <a:schemeClr val="bg1"/>
                </a:solidFill>
              </a:rPr>
              <a:t>repent.  But to repent they must hear the proclamation of Christ's work in his name. </a:t>
            </a:r>
          </a:p>
          <a:p>
            <a:r>
              <a:rPr lang="en-US" dirty="0">
                <a:solidFill>
                  <a:schemeClr val="bg1"/>
                </a:solidFill>
              </a:rPr>
              <a:t>And this is true for all the nations, including Jews who haven't trusted Christ. </a:t>
            </a:r>
          </a:p>
          <a:p>
            <a:r>
              <a:rPr lang="en-US" dirty="0">
                <a:solidFill>
                  <a:schemeClr val="bg1"/>
                </a:solidFill>
              </a:rPr>
              <a:t>Jesus does not envision the "nations" as already having saving revelation available to them.</a:t>
            </a:r>
          </a:p>
          <a:p>
            <a:endParaRPr lang="en-US" dirty="0">
              <a:solidFill>
                <a:schemeClr val="bg1"/>
              </a:solidFill>
            </a:endParaRPr>
          </a:p>
          <a:p>
            <a:r>
              <a:rPr lang="en-US" dirty="0">
                <a:solidFill>
                  <a:schemeClr val="bg1"/>
                </a:solidFill>
              </a:rPr>
              <a:t>2. Paul teaches that even pious Jews, and everyone else, must hear and believe in Christ to </a:t>
            </a:r>
          </a:p>
          <a:p>
            <a:r>
              <a:rPr lang="en-US" dirty="0">
                <a:solidFill>
                  <a:schemeClr val="bg1"/>
                </a:solidFill>
              </a:rPr>
              <a:t>				be saved (Romans 10:1).  Paul's heart's desire and </a:t>
            </a:r>
          </a:p>
          <a:p>
            <a:r>
              <a:rPr lang="en-US" dirty="0">
                <a:solidFill>
                  <a:schemeClr val="bg1"/>
                </a:solidFill>
              </a:rPr>
              <a:t>				prayer is for the salvation of his fellow Jews. Even </a:t>
            </a:r>
          </a:p>
          <a:p>
            <a:r>
              <a:rPr lang="en-US" dirty="0">
                <a:solidFill>
                  <a:schemeClr val="bg1"/>
                </a:solidFill>
              </a:rPr>
              <a:t>				though they have a zeal for God, they do not know </a:t>
            </a:r>
          </a:p>
          <a:p>
            <a:r>
              <a:rPr lang="en-US" dirty="0">
                <a:solidFill>
                  <a:schemeClr val="bg1"/>
                </a:solidFill>
              </a:rPr>
              <a:t>				that God's righteousness comes only through faith in </a:t>
            </a:r>
          </a:p>
          <a:p>
            <a:r>
              <a:rPr lang="en-US" dirty="0">
                <a:solidFill>
                  <a:schemeClr val="bg1"/>
                </a:solidFill>
              </a:rPr>
              <a:t>				Christ. So these Jews, even though pious, are not saved.</a:t>
            </a:r>
          </a:p>
        </p:txBody>
      </p:sp>
    </p:spTree>
    <p:extLst>
      <p:ext uri="{BB962C8B-B14F-4D97-AF65-F5344CB8AC3E}">
        <p14:creationId xmlns:p14="http://schemas.microsoft.com/office/powerpoint/2010/main" val="2914328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334260"/>
          </a:xfrm>
          <a:prstGeom prst="rect">
            <a:avLst/>
          </a:prstGeom>
        </p:spPr>
      </p:pic>
    </p:spTree>
    <p:extLst>
      <p:ext uri="{BB962C8B-B14F-4D97-AF65-F5344CB8AC3E}">
        <p14:creationId xmlns:p14="http://schemas.microsoft.com/office/powerpoint/2010/main" val="4220763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334879"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Exclusivity Of Christ (4:12)</a:t>
            </a:r>
          </a:p>
        </p:txBody>
      </p:sp>
      <p:sp>
        <p:nvSpPr>
          <p:cNvPr id="2" name="TextBox 1"/>
          <p:cNvSpPr txBox="1"/>
          <p:nvPr/>
        </p:nvSpPr>
        <p:spPr>
          <a:xfrm>
            <a:off x="119432" y="963867"/>
            <a:ext cx="8889228" cy="3139321"/>
          </a:xfrm>
          <a:prstGeom prst="rect">
            <a:avLst/>
          </a:prstGeom>
          <a:noFill/>
        </p:spPr>
        <p:txBody>
          <a:bodyPr wrap="none" rtlCol="0">
            <a:spAutoFit/>
          </a:bodyPr>
          <a:lstStyle/>
          <a:p>
            <a:r>
              <a:rPr lang="en-US" dirty="0">
                <a:solidFill>
                  <a:schemeClr val="bg1"/>
                </a:solidFill>
              </a:rPr>
              <a:t>Faith In Christ Is Needed To Be Saved</a:t>
            </a:r>
          </a:p>
          <a:p>
            <a:endParaRPr lang="en-US" dirty="0">
              <a:solidFill>
                <a:schemeClr val="bg1"/>
              </a:solidFill>
            </a:endParaRPr>
          </a:p>
          <a:p>
            <a:r>
              <a:rPr lang="en-US" dirty="0">
                <a:solidFill>
                  <a:schemeClr val="bg1"/>
                </a:solidFill>
              </a:rPr>
              <a:t>3. Cornelius's story demonstrates that even pious Gentiles must hear and believe in Christ </a:t>
            </a:r>
          </a:p>
          <a:p>
            <a:r>
              <a:rPr lang="en-US" dirty="0">
                <a:solidFill>
                  <a:schemeClr val="bg1"/>
                </a:solidFill>
              </a:rPr>
              <a:t>to be saved (Acts 10:1, Acts 10:38; Acts 11:13; Acts 15:7). Far from being saved before Peter </a:t>
            </a:r>
          </a:p>
          <a:p>
            <a:r>
              <a:rPr lang="en-US" dirty="0">
                <a:solidFill>
                  <a:schemeClr val="bg1"/>
                </a:solidFill>
              </a:rPr>
              <a:t>came to him, as some think, Cornelius was a pious (Acts 10:2) Gentile who needed to hear </a:t>
            </a:r>
          </a:p>
          <a:p>
            <a:r>
              <a:rPr lang="en-US" dirty="0">
                <a:solidFill>
                  <a:schemeClr val="bg1"/>
                </a:solidFill>
              </a:rPr>
              <a:t>of Christ, and believe in Christ, to be saved.</a:t>
            </a:r>
          </a:p>
          <a:p>
            <a:endParaRPr lang="en-US" dirty="0">
              <a:solidFill>
                <a:schemeClr val="bg1"/>
              </a:solidFill>
            </a:endParaRPr>
          </a:p>
          <a:p>
            <a:r>
              <a:rPr lang="en-US" dirty="0">
                <a:solidFill>
                  <a:schemeClr val="bg1"/>
                </a:solidFill>
              </a:rPr>
              <a:t>Conclusion: Jesus is the only Savior, and people must know and believe in Christ to be saved. </a:t>
            </a:r>
          </a:p>
          <a:p>
            <a:r>
              <a:rPr lang="en-US" dirty="0">
                <a:solidFill>
                  <a:schemeClr val="bg1"/>
                </a:solidFill>
              </a:rPr>
              <a:t>May we honor Christ and the gospel, and manifest our faithfulness to God's word, by </a:t>
            </a:r>
          </a:p>
          <a:p>
            <a:r>
              <a:rPr lang="en-US" dirty="0">
                <a:solidFill>
                  <a:schemeClr val="bg1"/>
                </a:solidFill>
              </a:rPr>
              <a:t>upholding these twin truths and living in a manner that demonstrates our commitment to </a:t>
            </a:r>
          </a:p>
          <a:p>
            <a:r>
              <a:rPr lang="en-US" dirty="0">
                <a:solidFill>
                  <a:schemeClr val="bg1"/>
                </a:solidFill>
              </a:rPr>
              <a:t>them.</a:t>
            </a:r>
          </a:p>
        </p:txBody>
      </p:sp>
    </p:spTree>
    <p:extLst>
      <p:ext uri="{BB962C8B-B14F-4D97-AF65-F5344CB8AC3E}">
        <p14:creationId xmlns:p14="http://schemas.microsoft.com/office/powerpoint/2010/main" val="34456223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334879"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What To Pray For … And NOT … ?</a:t>
            </a:r>
          </a:p>
        </p:txBody>
      </p:sp>
      <p:sp>
        <p:nvSpPr>
          <p:cNvPr id="2" name="TextBox 1"/>
          <p:cNvSpPr txBox="1"/>
          <p:nvPr/>
        </p:nvSpPr>
        <p:spPr>
          <a:xfrm>
            <a:off x="119432" y="963867"/>
            <a:ext cx="8220071" cy="1200329"/>
          </a:xfrm>
          <a:prstGeom prst="rect">
            <a:avLst/>
          </a:prstGeom>
          <a:noFill/>
        </p:spPr>
        <p:txBody>
          <a:bodyPr wrap="none" rtlCol="0">
            <a:spAutoFit/>
          </a:bodyPr>
          <a:lstStyle/>
          <a:p>
            <a:r>
              <a:rPr lang="en-US" dirty="0">
                <a:solidFill>
                  <a:schemeClr val="bg1"/>
                </a:solidFill>
              </a:rPr>
              <a:t>Acts 4:29-30</a:t>
            </a:r>
          </a:p>
          <a:p>
            <a:r>
              <a:rPr lang="en-US" dirty="0">
                <a:solidFill>
                  <a:schemeClr val="bg1"/>
                </a:solidFill>
              </a:rPr>
              <a:t>Lord we remember … 	you are sovereign and this does not take you by surprise</a:t>
            </a:r>
          </a:p>
          <a:p>
            <a:r>
              <a:rPr lang="en-US" dirty="0">
                <a:solidFill>
                  <a:schemeClr val="bg1"/>
                </a:solidFill>
              </a:rPr>
              <a:t>Lord grant us … 		enable powerful and bold preaching</a:t>
            </a:r>
          </a:p>
          <a:p>
            <a:r>
              <a:rPr lang="en-US" dirty="0">
                <a:solidFill>
                  <a:schemeClr val="bg1"/>
                </a:solidFill>
              </a:rPr>
              <a:t>Lord may we see …		signs and wonders</a:t>
            </a:r>
          </a:p>
        </p:txBody>
      </p:sp>
      <p:sp>
        <p:nvSpPr>
          <p:cNvPr id="4" name="TextBox 3"/>
          <p:cNvSpPr txBox="1"/>
          <p:nvPr/>
        </p:nvSpPr>
        <p:spPr>
          <a:xfrm>
            <a:off x="4853069" y="4127322"/>
            <a:ext cx="3704604" cy="1815882"/>
          </a:xfrm>
          <a:prstGeom prst="rect">
            <a:avLst/>
          </a:prstGeom>
          <a:noFill/>
        </p:spPr>
        <p:txBody>
          <a:bodyPr wrap="none" rtlCol="0">
            <a:spAutoFit/>
          </a:bodyPr>
          <a:lstStyle/>
          <a:p>
            <a:r>
              <a:rPr lang="en-US" sz="2800" dirty="0">
                <a:solidFill>
                  <a:schemeClr val="bg1"/>
                </a:solidFill>
              </a:rPr>
              <a:t>No mention of …</a:t>
            </a:r>
          </a:p>
          <a:p>
            <a:r>
              <a:rPr lang="en-US" sz="2800" dirty="0">
                <a:solidFill>
                  <a:schemeClr val="bg1"/>
                </a:solidFill>
              </a:rPr>
              <a:t>- deliverance </a:t>
            </a:r>
          </a:p>
          <a:p>
            <a:r>
              <a:rPr lang="en-US" sz="2800" dirty="0">
                <a:solidFill>
                  <a:schemeClr val="bg1"/>
                </a:solidFill>
              </a:rPr>
              <a:t>- favour with authorities</a:t>
            </a:r>
          </a:p>
          <a:p>
            <a:r>
              <a:rPr lang="en-US" sz="2800" dirty="0">
                <a:solidFill>
                  <a:schemeClr val="bg1"/>
                </a:solidFill>
              </a:rPr>
              <a:t>- wisdom </a:t>
            </a:r>
          </a:p>
        </p:txBody>
      </p:sp>
      <p:pic>
        <p:nvPicPr>
          <p:cNvPr id="3" name="Picture 2"/>
          <p:cNvPicPr>
            <a:picLocks noChangeAspect="1"/>
          </p:cNvPicPr>
          <p:nvPr/>
        </p:nvPicPr>
        <p:blipFill>
          <a:blip r:embed="rId3"/>
          <a:stretch>
            <a:fillRect/>
          </a:stretch>
        </p:blipFill>
        <p:spPr>
          <a:xfrm>
            <a:off x="0" y="2359891"/>
            <a:ext cx="4498109" cy="4498109"/>
          </a:xfrm>
          <a:prstGeom prst="rect">
            <a:avLst/>
          </a:prstGeom>
        </p:spPr>
      </p:pic>
    </p:spTree>
    <p:extLst>
      <p:ext uri="{BB962C8B-B14F-4D97-AF65-F5344CB8AC3E}">
        <p14:creationId xmlns:p14="http://schemas.microsoft.com/office/powerpoint/2010/main" val="16757339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334879"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Land For Sale (Acts 4:32-37)</a:t>
            </a:r>
          </a:p>
        </p:txBody>
      </p:sp>
      <p:sp>
        <p:nvSpPr>
          <p:cNvPr id="2" name="TextBox 1"/>
          <p:cNvSpPr txBox="1"/>
          <p:nvPr/>
        </p:nvSpPr>
        <p:spPr>
          <a:xfrm>
            <a:off x="119432" y="963867"/>
            <a:ext cx="7461402" cy="1200329"/>
          </a:xfrm>
          <a:prstGeom prst="rect">
            <a:avLst/>
          </a:prstGeom>
          <a:noFill/>
        </p:spPr>
        <p:txBody>
          <a:bodyPr wrap="none" rtlCol="0">
            <a:spAutoFit/>
          </a:bodyPr>
          <a:lstStyle/>
          <a:p>
            <a:r>
              <a:rPr lang="en-US" dirty="0">
                <a:solidFill>
                  <a:schemeClr val="bg1"/>
                </a:solidFill>
              </a:rPr>
              <a:t>- Note that in this passage, land is mentioned twice. Why?</a:t>
            </a:r>
          </a:p>
          <a:p>
            <a:r>
              <a:rPr lang="en-US" dirty="0">
                <a:solidFill>
                  <a:schemeClr val="bg1"/>
                </a:solidFill>
              </a:rPr>
              <a:t>	- 1Timothy 6:10 reminds us what wealth can produce. But not here!</a:t>
            </a:r>
          </a:p>
          <a:p>
            <a:r>
              <a:rPr lang="en-US" dirty="0">
                <a:solidFill>
                  <a:schemeClr val="bg1"/>
                </a:solidFill>
              </a:rPr>
              <a:t>- The term "heart and mind" implies a deep sense of unity.</a:t>
            </a:r>
          </a:p>
          <a:p>
            <a:r>
              <a:rPr lang="en-US" dirty="0">
                <a:solidFill>
                  <a:schemeClr val="bg1"/>
                </a:solidFill>
              </a:rPr>
              <a:t>- How do you view the subject of personal ownership (or </a:t>
            </a:r>
            <a:r>
              <a:rPr lang="en-US">
                <a:solidFill>
                  <a:schemeClr val="bg1"/>
                </a:solidFill>
              </a:rPr>
              <a:t>private property)?</a:t>
            </a: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0" y="2900218"/>
            <a:ext cx="5178552" cy="3957782"/>
          </a:xfrm>
          <a:prstGeom prst="rect">
            <a:avLst/>
          </a:prstGeom>
        </p:spPr>
      </p:pic>
    </p:spTree>
    <p:extLst>
      <p:ext uri="{BB962C8B-B14F-4D97-AF65-F5344CB8AC3E}">
        <p14:creationId xmlns:p14="http://schemas.microsoft.com/office/powerpoint/2010/main" val="8957339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2"/>
          <p:cNvSpPr/>
          <p:nvPr/>
        </p:nvSpPr>
        <p:spPr>
          <a:xfrm>
            <a:off x="0" y="3727269"/>
            <a:ext cx="4354822" cy="313073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p:cNvSpPr txBox="1"/>
          <p:nvPr/>
        </p:nvSpPr>
        <p:spPr>
          <a:xfrm>
            <a:off x="230178" y="313046"/>
            <a:ext cx="5334879"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The Power Of One (Acts 4:36)</a:t>
            </a:r>
          </a:p>
        </p:txBody>
      </p:sp>
      <p:sp>
        <p:nvSpPr>
          <p:cNvPr id="2" name="TextBox 1"/>
          <p:cNvSpPr txBox="1"/>
          <p:nvPr/>
        </p:nvSpPr>
        <p:spPr>
          <a:xfrm>
            <a:off x="119432" y="963867"/>
            <a:ext cx="8470780" cy="1477328"/>
          </a:xfrm>
          <a:prstGeom prst="rect">
            <a:avLst/>
          </a:prstGeom>
          <a:noFill/>
        </p:spPr>
        <p:txBody>
          <a:bodyPr wrap="none" rtlCol="0">
            <a:spAutoFit/>
          </a:bodyPr>
          <a:lstStyle/>
          <a:p>
            <a:r>
              <a:rPr lang="en-US" dirty="0">
                <a:solidFill>
                  <a:schemeClr val="bg1"/>
                </a:solidFill>
              </a:rPr>
              <a:t>- Note the power of an individual. These verses deal with God's response to the problem</a:t>
            </a:r>
          </a:p>
          <a:p>
            <a:r>
              <a:rPr lang="en-US" dirty="0">
                <a:solidFill>
                  <a:schemeClr val="bg1"/>
                </a:solidFill>
              </a:rPr>
              <a:t>of the leader's threats. Part of the solution? Barnabas. Why? Because he would disciple</a:t>
            </a:r>
          </a:p>
          <a:p>
            <a:r>
              <a:rPr lang="en-US" dirty="0">
                <a:solidFill>
                  <a:schemeClr val="bg1"/>
                </a:solidFill>
              </a:rPr>
              <a:t>a man named Saul … Paul</a:t>
            </a:r>
          </a:p>
          <a:p>
            <a:endParaRPr lang="en-US" dirty="0">
              <a:solidFill>
                <a:schemeClr val="bg1"/>
              </a:solidFill>
            </a:endParaRPr>
          </a:p>
          <a:p>
            <a:r>
              <a:rPr lang="en-US" dirty="0">
                <a:solidFill>
                  <a:schemeClr val="bg1"/>
                </a:solidFill>
              </a:rPr>
              <a:t>How often does God's Word detail the power and effectiveness of One?</a:t>
            </a:r>
          </a:p>
        </p:txBody>
      </p:sp>
      <p:pic>
        <p:nvPicPr>
          <p:cNvPr id="4" name="Picture 3"/>
          <p:cNvPicPr>
            <a:picLocks noChangeAspect="1"/>
          </p:cNvPicPr>
          <p:nvPr/>
        </p:nvPicPr>
        <p:blipFill>
          <a:blip r:embed="rId3"/>
          <a:stretch>
            <a:fillRect/>
          </a:stretch>
        </p:blipFill>
        <p:spPr>
          <a:xfrm>
            <a:off x="1191796" y="2441195"/>
            <a:ext cx="2917107" cy="1944738"/>
          </a:xfrm>
          <a:prstGeom prst="rect">
            <a:avLst/>
          </a:prstGeom>
        </p:spPr>
      </p:pic>
      <p:sp>
        <p:nvSpPr>
          <p:cNvPr id="7" name="TextBox 6"/>
          <p:cNvSpPr txBox="1"/>
          <p:nvPr/>
        </p:nvSpPr>
        <p:spPr>
          <a:xfrm>
            <a:off x="332792" y="3890557"/>
            <a:ext cx="3880614" cy="3139321"/>
          </a:xfrm>
          <a:prstGeom prst="rect">
            <a:avLst/>
          </a:prstGeom>
          <a:noFill/>
        </p:spPr>
        <p:txBody>
          <a:bodyPr wrap="none" rtlCol="0">
            <a:spAutoFit/>
          </a:bodyPr>
          <a:lstStyle/>
          <a:p>
            <a:r>
              <a:rPr lang="en-US" dirty="0">
                <a:solidFill>
                  <a:schemeClr val="bg1"/>
                </a:solidFill>
              </a:rPr>
              <a:t>Why?</a:t>
            </a:r>
          </a:p>
          <a:p>
            <a:endParaRPr lang="en-US" dirty="0">
              <a:solidFill>
                <a:schemeClr val="bg1"/>
              </a:solidFill>
            </a:endParaRPr>
          </a:p>
          <a:p>
            <a:r>
              <a:rPr lang="en-US" dirty="0">
                <a:solidFill>
                  <a:schemeClr val="bg1"/>
                </a:solidFill>
              </a:rPr>
              <a:t>1) Often the majority do not listen</a:t>
            </a:r>
          </a:p>
          <a:p>
            <a:r>
              <a:rPr lang="en-US" dirty="0">
                <a:solidFill>
                  <a:schemeClr val="bg1"/>
                </a:solidFill>
              </a:rPr>
              <a:t>2) It is rare to find the required courage</a:t>
            </a:r>
          </a:p>
          <a:p>
            <a:r>
              <a:rPr lang="en-US" dirty="0">
                <a:solidFill>
                  <a:schemeClr val="bg1"/>
                </a:solidFill>
              </a:rPr>
              <a:t>3) God's power is manifested</a:t>
            </a:r>
          </a:p>
          <a:p>
            <a:r>
              <a:rPr lang="en-US" dirty="0">
                <a:solidFill>
                  <a:schemeClr val="bg1"/>
                </a:solidFill>
              </a:rPr>
              <a:t>	- not my gifts but availability</a:t>
            </a:r>
          </a:p>
          <a:p>
            <a:r>
              <a:rPr lang="en-US" dirty="0">
                <a:solidFill>
                  <a:schemeClr val="bg1"/>
                </a:solidFill>
              </a:rPr>
              <a:t>4) One's effects are multipliable</a:t>
            </a:r>
          </a:p>
          <a:p>
            <a:endParaRPr lang="en-US" dirty="0">
              <a:solidFill>
                <a:schemeClr val="bg1"/>
              </a:solidFill>
            </a:endParaRPr>
          </a:p>
          <a:p>
            <a:r>
              <a:rPr lang="en-US" dirty="0">
                <a:solidFill>
                  <a:schemeClr val="bg1"/>
                </a:solidFill>
              </a:rPr>
              <a:t>Remember … Gideon</a:t>
            </a:r>
          </a:p>
          <a:p>
            <a:endParaRPr lang="en-US" dirty="0">
              <a:solidFill>
                <a:schemeClr val="bg1"/>
              </a:solidFill>
            </a:endParaRPr>
          </a:p>
          <a:p>
            <a:endParaRPr lang="en-US" dirty="0">
              <a:solidFill>
                <a:schemeClr val="bg1"/>
              </a:solidFill>
            </a:endParaRPr>
          </a:p>
        </p:txBody>
      </p:sp>
      <p:pic>
        <p:nvPicPr>
          <p:cNvPr id="5" name="Picture 4"/>
          <p:cNvPicPr>
            <a:picLocks noChangeAspect="1"/>
          </p:cNvPicPr>
          <p:nvPr/>
        </p:nvPicPr>
        <p:blipFill>
          <a:blip r:embed="rId4"/>
          <a:stretch>
            <a:fillRect/>
          </a:stretch>
        </p:blipFill>
        <p:spPr>
          <a:xfrm>
            <a:off x="4439940" y="3711805"/>
            <a:ext cx="4495054" cy="2949436"/>
          </a:xfrm>
          <a:prstGeom prst="rect">
            <a:avLst/>
          </a:prstGeom>
        </p:spPr>
      </p:pic>
    </p:spTree>
    <p:extLst>
      <p:ext uri="{BB962C8B-B14F-4D97-AF65-F5344CB8AC3E}">
        <p14:creationId xmlns:p14="http://schemas.microsoft.com/office/powerpoint/2010/main" val="19049636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911447685"/>
              </p:ext>
            </p:extLst>
          </p:nvPr>
        </p:nvGraphicFramePr>
        <p:xfrm>
          <a:off x="0" y="2485255"/>
          <a:ext cx="9144000" cy="4348480"/>
        </p:xfrm>
        <a:graphic>
          <a:graphicData uri="http://schemas.openxmlformats.org/drawingml/2006/table">
            <a:tbl>
              <a:tblPr firstRow="1" bandRow="1">
                <a:tableStyleId>{5C22544A-7EE6-4342-B048-85BDC9FD1C3A}</a:tableStyleId>
              </a:tblPr>
              <a:tblGrid>
                <a:gridCol w="4285941">
                  <a:extLst>
                    <a:ext uri="{9D8B030D-6E8A-4147-A177-3AD203B41FA5}">
                      <a16:colId xmlns:a16="http://schemas.microsoft.com/office/drawing/2014/main" val="20000"/>
                    </a:ext>
                  </a:extLst>
                </a:gridCol>
                <a:gridCol w="4858059">
                  <a:extLst>
                    <a:ext uri="{9D8B030D-6E8A-4147-A177-3AD203B41FA5}">
                      <a16:colId xmlns:a16="http://schemas.microsoft.com/office/drawing/2014/main" val="20001"/>
                    </a:ext>
                  </a:extLst>
                </a:gridCol>
              </a:tblGrid>
              <a:tr h="370840">
                <a:tc>
                  <a:txBody>
                    <a:bodyPr/>
                    <a:lstStyle/>
                    <a:p>
                      <a:r>
                        <a:rPr lang="en-US" dirty="0"/>
                        <a:t>Satan's Attack</a:t>
                      </a:r>
                    </a:p>
                  </a:txBody>
                  <a:tcPr/>
                </a:tc>
                <a:tc>
                  <a:txBody>
                    <a:bodyPr/>
                    <a:lstStyle/>
                    <a:p>
                      <a:r>
                        <a:rPr lang="en-US" dirty="0"/>
                        <a:t>God's Response</a:t>
                      </a:r>
                    </a:p>
                  </a:txBody>
                  <a:tcPr/>
                </a:tc>
                <a:extLst>
                  <a:ext uri="{0D108BD9-81ED-4DB2-BD59-A6C34878D82A}">
                    <a16:rowId xmlns:a16="http://schemas.microsoft.com/office/drawing/2014/main" val="10000"/>
                  </a:ext>
                </a:extLst>
              </a:tr>
              <a:tr h="370840">
                <a:tc>
                  <a:txBody>
                    <a:bodyPr/>
                    <a:lstStyle/>
                    <a:p>
                      <a:r>
                        <a:rPr lang="en-US" dirty="0"/>
                        <a:t>1. Intimidation (Acts</a:t>
                      </a:r>
                      <a:r>
                        <a:rPr lang="en-US" baseline="0" dirty="0"/>
                        <a:t> 4)</a:t>
                      </a:r>
                      <a:endParaRPr lang="en-US" dirty="0"/>
                    </a:p>
                  </a:txBody>
                  <a:tcPr/>
                </a:tc>
                <a:tc>
                  <a:txBody>
                    <a:bodyPr/>
                    <a:lstStyle/>
                    <a:p>
                      <a:r>
                        <a:rPr lang="en-US" dirty="0"/>
                        <a:t>Courage, community, prayer</a:t>
                      </a:r>
                    </a:p>
                  </a:txBody>
                  <a:tcPr/>
                </a:tc>
                <a:extLst>
                  <a:ext uri="{0D108BD9-81ED-4DB2-BD59-A6C34878D82A}">
                    <a16:rowId xmlns:a16="http://schemas.microsoft.com/office/drawing/2014/main" val="10001"/>
                  </a:ext>
                </a:extLst>
              </a:tr>
              <a:tr h="370840">
                <a:tc>
                  <a:txBody>
                    <a:bodyPr/>
                    <a:lstStyle/>
                    <a:p>
                      <a:r>
                        <a:rPr lang="en-US" dirty="0"/>
                        <a:t>2. Internal lies (Acts 5)</a:t>
                      </a:r>
                    </a:p>
                  </a:txBody>
                  <a:tcPr/>
                </a:tc>
                <a:tc>
                  <a:txBody>
                    <a:bodyPr/>
                    <a:lstStyle/>
                    <a:p>
                      <a:r>
                        <a:rPr lang="en-US" dirty="0"/>
                        <a:t>God's power roots out the evil</a:t>
                      </a:r>
                    </a:p>
                  </a:txBody>
                  <a:tcPr/>
                </a:tc>
                <a:extLst>
                  <a:ext uri="{0D108BD9-81ED-4DB2-BD59-A6C34878D82A}">
                    <a16:rowId xmlns:a16="http://schemas.microsoft.com/office/drawing/2014/main" val="10002"/>
                  </a:ext>
                </a:extLst>
              </a:tr>
              <a:tr h="370840">
                <a:tc>
                  <a:txBody>
                    <a:bodyPr/>
                    <a:lstStyle/>
                    <a:p>
                      <a:r>
                        <a:rPr lang="en-US" dirty="0"/>
                        <a:t>3. Attack and jail leaders (Acts 5)</a:t>
                      </a:r>
                    </a:p>
                  </a:txBody>
                  <a:tcPr/>
                </a:tc>
                <a:tc>
                  <a:txBody>
                    <a:bodyPr/>
                    <a:lstStyle/>
                    <a:p>
                      <a:r>
                        <a:rPr lang="en-US" dirty="0"/>
                        <a:t>Courage, obedience, external</a:t>
                      </a:r>
                      <a:r>
                        <a:rPr lang="en-US" baseline="0" dirty="0"/>
                        <a:t> help (Gamaliel)</a:t>
                      </a:r>
                      <a:endParaRPr lang="en-US" dirty="0"/>
                    </a:p>
                  </a:txBody>
                  <a:tcPr/>
                </a:tc>
                <a:extLst>
                  <a:ext uri="{0D108BD9-81ED-4DB2-BD59-A6C34878D82A}">
                    <a16:rowId xmlns:a16="http://schemas.microsoft.com/office/drawing/2014/main" val="10003"/>
                  </a:ext>
                </a:extLst>
              </a:tr>
              <a:tr h="370840">
                <a:tc>
                  <a:txBody>
                    <a:bodyPr/>
                    <a:lstStyle/>
                    <a:p>
                      <a:r>
                        <a:rPr lang="en-US" dirty="0"/>
                        <a:t>4. Internal dissension (Acts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Analyze,</a:t>
                      </a:r>
                      <a:r>
                        <a:rPr lang="en-US" baseline="0" dirty="0"/>
                        <a:t> strategize, actions</a:t>
                      </a:r>
                      <a:endParaRPr lang="en-US" dirty="0"/>
                    </a:p>
                  </a:txBody>
                  <a:tcPr/>
                </a:tc>
                <a:extLst>
                  <a:ext uri="{0D108BD9-81ED-4DB2-BD59-A6C34878D82A}">
                    <a16:rowId xmlns:a16="http://schemas.microsoft.com/office/drawing/2014/main" val="10004"/>
                  </a:ext>
                </a:extLst>
              </a:tr>
              <a:tr h="370840">
                <a:tc>
                  <a:txBody>
                    <a:bodyPr/>
                    <a:lstStyle/>
                    <a:p>
                      <a:r>
                        <a:rPr lang="en-US" dirty="0"/>
                        <a:t>5. Death of the first martyr (Acts 7)</a:t>
                      </a:r>
                    </a:p>
                  </a:txBody>
                  <a:tcPr/>
                </a:tc>
                <a:tc>
                  <a:txBody>
                    <a:bodyPr/>
                    <a:lstStyle/>
                    <a:p>
                      <a:r>
                        <a:rPr lang="en-US" dirty="0"/>
                        <a:t>Scatter, spread the Word</a:t>
                      </a:r>
                      <a:r>
                        <a:rPr lang="en-US" baseline="0" dirty="0"/>
                        <a:t>  </a:t>
                      </a:r>
                      <a:r>
                        <a:rPr lang="en-US" dirty="0"/>
                        <a:t>(Samaritans)</a:t>
                      </a:r>
                    </a:p>
                  </a:txBody>
                  <a:tcPr/>
                </a:tc>
                <a:extLst>
                  <a:ext uri="{0D108BD9-81ED-4DB2-BD59-A6C34878D82A}">
                    <a16:rowId xmlns:a16="http://schemas.microsoft.com/office/drawing/2014/main" val="10005"/>
                  </a:ext>
                </a:extLst>
              </a:tr>
              <a:tr h="370840">
                <a:tc>
                  <a:txBody>
                    <a:bodyPr/>
                    <a:lstStyle/>
                    <a:p>
                      <a:r>
                        <a:rPr lang="en-US" dirty="0"/>
                        <a:t>6. Jail and kill believers (Acts 9)</a:t>
                      </a:r>
                    </a:p>
                  </a:txBody>
                  <a:tcPr/>
                </a:tc>
                <a:tc>
                  <a:txBody>
                    <a:bodyPr/>
                    <a:lstStyle/>
                    <a:p>
                      <a:r>
                        <a:rPr lang="en-US" dirty="0"/>
                        <a:t>Salvation of</a:t>
                      </a:r>
                      <a:r>
                        <a:rPr lang="en-US" baseline="0" dirty="0"/>
                        <a:t> Saul</a:t>
                      </a:r>
                      <a:endParaRPr lang="en-US" dirty="0"/>
                    </a:p>
                  </a:txBody>
                  <a:tcPr/>
                </a:tc>
                <a:extLst>
                  <a:ext uri="{0D108BD9-81ED-4DB2-BD59-A6C34878D82A}">
                    <a16:rowId xmlns:a16="http://schemas.microsoft.com/office/drawing/2014/main" val="10006"/>
                  </a:ext>
                </a:extLst>
              </a:tr>
              <a:tr h="370840">
                <a:tc>
                  <a:txBody>
                    <a:bodyPr/>
                    <a:lstStyle/>
                    <a:p>
                      <a:r>
                        <a:rPr lang="en-US" dirty="0"/>
                        <a:t>7. Prejudice (Acts 10)</a:t>
                      </a:r>
                    </a:p>
                  </a:txBody>
                  <a:tcPr/>
                </a:tc>
                <a:tc>
                  <a:txBody>
                    <a:bodyPr/>
                    <a:lstStyle/>
                    <a:p>
                      <a:r>
                        <a:rPr lang="en-US" dirty="0"/>
                        <a:t>Peter's vision and ministry</a:t>
                      </a:r>
                    </a:p>
                  </a:txBody>
                  <a:tcPr/>
                </a:tc>
                <a:extLst>
                  <a:ext uri="{0D108BD9-81ED-4DB2-BD59-A6C34878D82A}">
                    <a16:rowId xmlns:a16="http://schemas.microsoft.com/office/drawing/2014/main" val="10007"/>
                  </a:ext>
                </a:extLst>
              </a:tr>
              <a:tr h="370840">
                <a:tc>
                  <a:txBody>
                    <a:bodyPr/>
                    <a:lstStyle/>
                    <a:p>
                      <a:r>
                        <a:rPr lang="en-US" dirty="0"/>
                        <a:t>8. Attack</a:t>
                      </a:r>
                      <a:r>
                        <a:rPr lang="en-US" baseline="0" dirty="0"/>
                        <a:t> leaders (James killed, Peter jailed)</a:t>
                      </a:r>
                      <a:endParaRPr lang="en-US" dirty="0"/>
                    </a:p>
                  </a:txBody>
                  <a:tcPr/>
                </a:tc>
                <a:tc>
                  <a:txBody>
                    <a:bodyPr/>
                    <a:lstStyle/>
                    <a:p>
                      <a:r>
                        <a:rPr lang="en-US" dirty="0"/>
                        <a:t>Supernatural release of one.</a:t>
                      </a:r>
                    </a:p>
                  </a:txBody>
                  <a:tcPr/>
                </a:tc>
                <a:extLst>
                  <a:ext uri="{0D108BD9-81ED-4DB2-BD59-A6C34878D82A}">
                    <a16:rowId xmlns:a16="http://schemas.microsoft.com/office/drawing/2014/main" val="10008"/>
                  </a:ext>
                </a:extLst>
              </a:tr>
              <a:tr h="370840">
                <a:tc>
                  <a:txBody>
                    <a:bodyPr/>
                    <a:lstStyle/>
                    <a:p>
                      <a:r>
                        <a:rPr lang="en-US" dirty="0"/>
                        <a:t>9. Doctrinal problems (Acts 15)</a:t>
                      </a:r>
                    </a:p>
                  </a:txBody>
                  <a:tcPr/>
                </a:tc>
                <a:tc>
                  <a:txBody>
                    <a:bodyPr/>
                    <a:lstStyle/>
                    <a:p>
                      <a:r>
                        <a:rPr lang="en-US" dirty="0"/>
                        <a:t>Church council</a:t>
                      </a:r>
                    </a:p>
                  </a:txBody>
                  <a:tcPr/>
                </a:tc>
                <a:extLst>
                  <a:ext uri="{0D108BD9-81ED-4DB2-BD59-A6C34878D82A}">
                    <a16:rowId xmlns:a16="http://schemas.microsoft.com/office/drawing/2014/main" val="10009"/>
                  </a:ext>
                </a:extLst>
              </a:tr>
              <a:tr h="370840">
                <a:tc>
                  <a:txBody>
                    <a:bodyPr/>
                    <a:lstStyle/>
                    <a:p>
                      <a:r>
                        <a:rPr lang="en-US" dirty="0">
                          <a:solidFill>
                            <a:schemeClr val="tx1"/>
                          </a:solidFill>
                        </a:rPr>
                        <a:t>10. The threat of the "unseen God"</a:t>
                      </a:r>
                    </a:p>
                    <a:p>
                      <a:r>
                        <a:rPr lang="en-US" dirty="0">
                          <a:solidFill>
                            <a:schemeClr val="tx1"/>
                          </a:solidFill>
                        </a:rPr>
                        <a:t>	- where is He during trials?</a:t>
                      </a:r>
                    </a:p>
                  </a:txBody>
                  <a:tcPr/>
                </a:tc>
                <a:tc>
                  <a:txBody>
                    <a:bodyPr/>
                    <a:lstStyle/>
                    <a:p>
                      <a:r>
                        <a:rPr lang="en-US" dirty="0"/>
                        <a:t>Paul</a:t>
                      </a:r>
                      <a:r>
                        <a:rPr lang="en-US" baseline="0" dirty="0"/>
                        <a:t> would die; The church would grow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	- Is God good??</a:t>
                      </a:r>
                    </a:p>
                  </a:txBody>
                  <a:tcPr/>
                </a:tc>
                <a:extLst>
                  <a:ext uri="{0D108BD9-81ED-4DB2-BD59-A6C34878D82A}">
                    <a16:rowId xmlns:a16="http://schemas.microsoft.com/office/drawing/2014/main" val="10010"/>
                  </a:ext>
                </a:extLst>
              </a:tr>
            </a:tbl>
          </a:graphicData>
        </a:graphic>
      </p:graphicFrame>
      <p:pic>
        <p:nvPicPr>
          <p:cNvPr id="2" name="Picture 1"/>
          <p:cNvPicPr>
            <a:picLocks noChangeAspect="1"/>
          </p:cNvPicPr>
          <p:nvPr/>
        </p:nvPicPr>
        <p:blipFill>
          <a:blip r:embed="rId3"/>
          <a:stretch>
            <a:fillRect/>
          </a:stretch>
        </p:blipFill>
        <p:spPr>
          <a:xfrm>
            <a:off x="126023" y="87089"/>
            <a:ext cx="4445977" cy="2325948"/>
          </a:xfrm>
          <a:prstGeom prst="rect">
            <a:avLst/>
          </a:prstGeom>
        </p:spPr>
      </p:pic>
    </p:spTree>
    <p:extLst>
      <p:ext uri="{BB962C8B-B14F-4D97-AF65-F5344CB8AC3E}">
        <p14:creationId xmlns:p14="http://schemas.microsoft.com/office/powerpoint/2010/main" val="4245092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444137" y="313508"/>
            <a:ext cx="5782352" cy="1323439"/>
          </a:xfrm>
          <a:prstGeom prst="rect">
            <a:avLst/>
          </a:prstGeom>
          <a:noFill/>
        </p:spPr>
        <p:txBody>
          <a:bodyPr wrap="none" rtlCol="0">
            <a:spAutoFit/>
          </a:bodyPr>
          <a:lstStyle/>
          <a:p>
            <a:r>
              <a:rPr lang="en-US" sz="8000" dirty="0">
                <a:solidFill>
                  <a:schemeClr val="bg1"/>
                </a:solidFill>
              </a:rPr>
              <a:t>Is God Good?</a:t>
            </a:r>
          </a:p>
        </p:txBody>
      </p:sp>
    </p:spTree>
    <p:extLst>
      <p:ext uri="{BB962C8B-B14F-4D97-AF65-F5344CB8AC3E}">
        <p14:creationId xmlns:p14="http://schemas.microsoft.com/office/powerpoint/2010/main" val="41529581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444137" y="313508"/>
            <a:ext cx="5782352" cy="1323439"/>
          </a:xfrm>
          <a:prstGeom prst="rect">
            <a:avLst/>
          </a:prstGeom>
          <a:noFill/>
        </p:spPr>
        <p:txBody>
          <a:bodyPr wrap="none" rtlCol="0">
            <a:spAutoFit/>
          </a:bodyPr>
          <a:lstStyle/>
          <a:p>
            <a:r>
              <a:rPr lang="en-US" sz="8000" dirty="0">
                <a:solidFill>
                  <a:schemeClr val="bg1"/>
                </a:solidFill>
              </a:rPr>
              <a:t>Is God Good?</a:t>
            </a:r>
          </a:p>
        </p:txBody>
      </p:sp>
      <p:sp>
        <p:nvSpPr>
          <p:cNvPr id="2" name="TextBox 1"/>
          <p:cNvSpPr txBox="1"/>
          <p:nvPr/>
        </p:nvSpPr>
        <p:spPr>
          <a:xfrm>
            <a:off x="3187337" y="1724297"/>
            <a:ext cx="4467057" cy="1754326"/>
          </a:xfrm>
          <a:prstGeom prst="rect">
            <a:avLst/>
          </a:prstGeom>
          <a:noFill/>
        </p:spPr>
        <p:txBody>
          <a:bodyPr wrap="none" rtlCol="0">
            <a:spAutoFit/>
          </a:bodyPr>
          <a:lstStyle/>
          <a:p>
            <a:r>
              <a:rPr lang="en-US" dirty="0">
                <a:solidFill>
                  <a:schemeClr val="bg1"/>
                </a:solidFill>
              </a:rPr>
              <a:t>He is all loving.</a:t>
            </a:r>
          </a:p>
          <a:p>
            <a:endParaRPr lang="en-US" dirty="0">
              <a:solidFill>
                <a:schemeClr val="bg1"/>
              </a:solidFill>
            </a:endParaRPr>
          </a:p>
          <a:p>
            <a:r>
              <a:rPr lang="en-US" dirty="0">
                <a:solidFill>
                  <a:schemeClr val="bg1"/>
                </a:solidFill>
              </a:rPr>
              <a:t>He is all powerful.</a:t>
            </a:r>
          </a:p>
          <a:p>
            <a:endParaRPr lang="en-US" dirty="0">
              <a:solidFill>
                <a:schemeClr val="bg1"/>
              </a:solidFill>
            </a:endParaRPr>
          </a:p>
          <a:p>
            <a:r>
              <a:rPr lang="en-US" dirty="0">
                <a:solidFill>
                  <a:schemeClr val="bg1"/>
                </a:solidFill>
              </a:rPr>
              <a:t>Evil exists. Bad things happen to good people.</a:t>
            </a:r>
          </a:p>
          <a:p>
            <a:endParaRPr lang="en-US" dirty="0"/>
          </a:p>
        </p:txBody>
      </p:sp>
    </p:spTree>
    <p:extLst>
      <p:ext uri="{BB962C8B-B14F-4D97-AF65-F5344CB8AC3E}">
        <p14:creationId xmlns:p14="http://schemas.microsoft.com/office/powerpoint/2010/main" val="818219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444137" y="313508"/>
            <a:ext cx="5782352" cy="1323439"/>
          </a:xfrm>
          <a:prstGeom prst="rect">
            <a:avLst/>
          </a:prstGeom>
          <a:noFill/>
        </p:spPr>
        <p:txBody>
          <a:bodyPr wrap="none" rtlCol="0">
            <a:spAutoFit/>
          </a:bodyPr>
          <a:lstStyle/>
          <a:p>
            <a:r>
              <a:rPr lang="en-US" sz="8000" dirty="0">
                <a:solidFill>
                  <a:schemeClr val="bg1"/>
                </a:solidFill>
              </a:rPr>
              <a:t>Is God Good?</a:t>
            </a:r>
          </a:p>
        </p:txBody>
      </p:sp>
      <p:sp>
        <p:nvSpPr>
          <p:cNvPr id="2" name="TextBox 1"/>
          <p:cNvSpPr txBox="1"/>
          <p:nvPr/>
        </p:nvSpPr>
        <p:spPr>
          <a:xfrm>
            <a:off x="513805" y="1776549"/>
            <a:ext cx="4467057" cy="1754326"/>
          </a:xfrm>
          <a:prstGeom prst="rect">
            <a:avLst/>
          </a:prstGeom>
          <a:noFill/>
        </p:spPr>
        <p:txBody>
          <a:bodyPr wrap="none" rtlCol="0">
            <a:spAutoFit/>
          </a:bodyPr>
          <a:lstStyle/>
          <a:p>
            <a:r>
              <a:rPr lang="en-US" dirty="0">
                <a:solidFill>
                  <a:schemeClr val="bg1"/>
                </a:solidFill>
              </a:rPr>
              <a:t>He is all loving.</a:t>
            </a:r>
          </a:p>
          <a:p>
            <a:endParaRPr lang="en-US" dirty="0">
              <a:solidFill>
                <a:schemeClr val="bg1"/>
              </a:solidFill>
            </a:endParaRPr>
          </a:p>
          <a:p>
            <a:r>
              <a:rPr lang="en-US" dirty="0">
                <a:solidFill>
                  <a:schemeClr val="bg1"/>
                </a:solidFill>
              </a:rPr>
              <a:t>He is all powerful.</a:t>
            </a:r>
          </a:p>
          <a:p>
            <a:endParaRPr lang="en-US" dirty="0">
              <a:solidFill>
                <a:schemeClr val="bg1"/>
              </a:solidFill>
            </a:endParaRPr>
          </a:p>
          <a:p>
            <a:r>
              <a:rPr lang="en-US" dirty="0">
                <a:solidFill>
                  <a:schemeClr val="bg1"/>
                </a:solidFill>
              </a:rPr>
              <a:t>Evil exists. Bad things happen to good people.</a:t>
            </a:r>
          </a:p>
          <a:p>
            <a:endParaRPr lang="en-US" dirty="0"/>
          </a:p>
        </p:txBody>
      </p:sp>
      <p:sp>
        <p:nvSpPr>
          <p:cNvPr id="4" name="TextBox 3"/>
          <p:cNvSpPr txBox="1"/>
          <p:nvPr/>
        </p:nvSpPr>
        <p:spPr>
          <a:xfrm>
            <a:off x="5184953" y="3853544"/>
            <a:ext cx="2083071" cy="1477328"/>
          </a:xfrm>
          <a:prstGeom prst="rect">
            <a:avLst/>
          </a:prstGeom>
          <a:noFill/>
        </p:spPr>
        <p:txBody>
          <a:bodyPr wrap="none" rtlCol="0">
            <a:spAutoFit/>
          </a:bodyPr>
          <a:lstStyle/>
          <a:p>
            <a:r>
              <a:rPr lang="en-US" dirty="0">
                <a:solidFill>
                  <a:schemeClr val="bg1"/>
                </a:solidFill>
              </a:rPr>
              <a:t>God is eternal.</a:t>
            </a:r>
          </a:p>
          <a:p>
            <a:endParaRPr lang="en-US" dirty="0">
              <a:solidFill>
                <a:schemeClr val="bg1"/>
              </a:solidFill>
            </a:endParaRPr>
          </a:p>
          <a:p>
            <a:r>
              <a:rPr lang="en-US" dirty="0">
                <a:solidFill>
                  <a:schemeClr val="bg1"/>
                </a:solidFill>
              </a:rPr>
              <a:t>God is all knowing.</a:t>
            </a:r>
          </a:p>
          <a:p>
            <a:endParaRPr lang="en-US" dirty="0">
              <a:solidFill>
                <a:schemeClr val="bg1"/>
              </a:solidFill>
            </a:endParaRPr>
          </a:p>
          <a:p>
            <a:r>
              <a:rPr lang="en-US" dirty="0">
                <a:solidFill>
                  <a:schemeClr val="bg1"/>
                </a:solidFill>
              </a:rPr>
              <a:t>God allows free will.</a:t>
            </a:r>
          </a:p>
        </p:txBody>
      </p:sp>
      <p:sp>
        <p:nvSpPr>
          <p:cNvPr id="5" name="TextBox 4"/>
          <p:cNvSpPr txBox="1"/>
          <p:nvPr/>
        </p:nvSpPr>
        <p:spPr>
          <a:xfrm>
            <a:off x="3923211" y="5888221"/>
            <a:ext cx="4480522" cy="584775"/>
          </a:xfrm>
          <a:prstGeom prst="rect">
            <a:avLst/>
          </a:prstGeom>
          <a:noFill/>
        </p:spPr>
        <p:txBody>
          <a:bodyPr wrap="none" rtlCol="0">
            <a:spAutoFit/>
          </a:bodyPr>
          <a:lstStyle/>
          <a:p>
            <a:r>
              <a:rPr lang="en-US" sz="3200" dirty="0">
                <a:solidFill>
                  <a:schemeClr val="bg1"/>
                </a:solidFill>
              </a:rPr>
              <a:t>What does "good" mean?</a:t>
            </a:r>
          </a:p>
        </p:txBody>
      </p:sp>
    </p:spTree>
    <p:extLst>
      <p:ext uri="{BB962C8B-B14F-4D97-AF65-F5344CB8AC3E}">
        <p14:creationId xmlns:p14="http://schemas.microsoft.com/office/powerpoint/2010/main" val="17581638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Moral Corruption (Acts 5:1-10)</a:t>
            </a:r>
          </a:p>
        </p:txBody>
      </p:sp>
      <p:sp>
        <p:nvSpPr>
          <p:cNvPr id="2" name="TextBox 1"/>
          <p:cNvSpPr txBox="1"/>
          <p:nvPr/>
        </p:nvSpPr>
        <p:spPr>
          <a:xfrm>
            <a:off x="152307" y="1050953"/>
            <a:ext cx="8392875" cy="2585323"/>
          </a:xfrm>
          <a:prstGeom prst="rect">
            <a:avLst/>
          </a:prstGeom>
          <a:noFill/>
        </p:spPr>
        <p:txBody>
          <a:bodyPr wrap="none" rtlCol="0">
            <a:spAutoFit/>
          </a:bodyPr>
          <a:lstStyle/>
          <a:p>
            <a:r>
              <a:rPr lang="en-US" dirty="0">
                <a:solidFill>
                  <a:schemeClr val="bg1"/>
                </a:solidFill>
              </a:rPr>
              <a:t>Some clear facts …</a:t>
            </a:r>
          </a:p>
          <a:p>
            <a:endParaRPr lang="en-US" dirty="0">
              <a:solidFill>
                <a:schemeClr val="bg1"/>
              </a:solidFill>
            </a:endParaRPr>
          </a:p>
          <a:p>
            <a:r>
              <a:rPr lang="en-US" dirty="0">
                <a:solidFill>
                  <a:schemeClr val="bg1"/>
                </a:solidFill>
              </a:rPr>
              <a:t>1) Satanic influence is real. </a:t>
            </a:r>
          </a:p>
          <a:p>
            <a:r>
              <a:rPr lang="en-US" dirty="0">
                <a:solidFill>
                  <a:schemeClr val="bg1"/>
                </a:solidFill>
              </a:rPr>
              <a:t>2) Satanic influence does not let Ananias off the hook.</a:t>
            </a:r>
          </a:p>
          <a:p>
            <a:r>
              <a:rPr lang="en-US" dirty="0">
                <a:solidFill>
                  <a:schemeClr val="bg1"/>
                </a:solidFill>
              </a:rPr>
              <a:t>3) Lying to the Spirit is both a "thing" and a grievous thing!</a:t>
            </a:r>
          </a:p>
          <a:p>
            <a:r>
              <a:rPr lang="en-US" dirty="0">
                <a:solidFill>
                  <a:schemeClr val="bg1"/>
                </a:solidFill>
              </a:rPr>
              <a:t>4) Lying to the church is lying to the Spirit.</a:t>
            </a:r>
          </a:p>
          <a:p>
            <a:r>
              <a:rPr lang="en-US" dirty="0">
                <a:solidFill>
                  <a:schemeClr val="bg1"/>
                </a:solidFill>
              </a:rPr>
              <a:t>5) There was a strong motive here for Ananias to claim a reputation that was not theirs!</a:t>
            </a:r>
          </a:p>
          <a:p>
            <a:r>
              <a:rPr lang="en-US" dirty="0">
                <a:solidFill>
                  <a:schemeClr val="bg1"/>
                </a:solidFill>
              </a:rPr>
              <a:t>6) The Acts church was not a perfect church.</a:t>
            </a:r>
          </a:p>
          <a:p>
            <a:r>
              <a:rPr lang="en-US" dirty="0">
                <a:solidFill>
                  <a:schemeClr val="bg1"/>
                </a:solidFill>
              </a:rPr>
              <a:t>7) Husbands and wives are held mutually accountable</a:t>
            </a:r>
          </a:p>
        </p:txBody>
      </p:sp>
      <p:pic>
        <p:nvPicPr>
          <p:cNvPr id="6" name="Picture 5"/>
          <p:cNvPicPr>
            <a:picLocks noChangeAspect="1"/>
          </p:cNvPicPr>
          <p:nvPr/>
        </p:nvPicPr>
        <p:blipFill>
          <a:blip r:embed="rId3"/>
          <a:stretch>
            <a:fillRect/>
          </a:stretch>
        </p:blipFill>
        <p:spPr>
          <a:xfrm>
            <a:off x="3200400" y="3866606"/>
            <a:ext cx="5756365" cy="2878183"/>
          </a:xfrm>
          <a:prstGeom prst="rect">
            <a:avLst/>
          </a:prstGeom>
        </p:spPr>
      </p:pic>
    </p:spTree>
    <p:extLst>
      <p:ext uri="{BB962C8B-B14F-4D97-AF65-F5344CB8AC3E}">
        <p14:creationId xmlns:p14="http://schemas.microsoft.com/office/powerpoint/2010/main" val="20728512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Moral Corruption (Acts 5:1-10)</a:t>
            </a:r>
          </a:p>
        </p:txBody>
      </p:sp>
      <p:graphicFrame>
        <p:nvGraphicFramePr>
          <p:cNvPr id="3" name="Table 2"/>
          <p:cNvGraphicFramePr>
            <a:graphicFrameLocks noGrp="1"/>
          </p:cNvGraphicFramePr>
          <p:nvPr>
            <p:extLst>
              <p:ext uri="{D42A27DB-BD31-4B8C-83A1-F6EECF244321}">
                <p14:modId xmlns:p14="http://schemas.microsoft.com/office/powerpoint/2010/main" val="4113506474"/>
              </p:ext>
            </p:extLst>
          </p:nvPr>
        </p:nvGraphicFramePr>
        <p:xfrm>
          <a:off x="406401" y="1295400"/>
          <a:ext cx="7800622" cy="2397760"/>
        </p:xfrm>
        <a:graphic>
          <a:graphicData uri="http://schemas.openxmlformats.org/drawingml/2006/table">
            <a:tbl>
              <a:tblPr firstRow="1" bandRow="1">
                <a:tableStyleId>{5C22544A-7EE6-4342-B048-85BDC9FD1C3A}</a:tableStyleId>
              </a:tblPr>
              <a:tblGrid>
                <a:gridCol w="3900311">
                  <a:extLst>
                    <a:ext uri="{9D8B030D-6E8A-4147-A177-3AD203B41FA5}">
                      <a16:colId xmlns:a16="http://schemas.microsoft.com/office/drawing/2014/main" val="20000"/>
                    </a:ext>
                  </a:extLst>
                </a:gridCol>
                <a:gridCol w="3900311">
                  <a:extLst>
                    <a:ext uri="{9D8B030D-6E8A-4147-A177-3AD203B41FA5}">
                      <a16:colId xmlns:a16="http://schemas.microsoft.com/office/drawing/2014/main" val="20001"/>
                    </a:ext>
                  </a:extLst>
                </a:gridCol>
              </a:tblGrid>
              <a:tr h="370840">
                <a:tc>
                  <a:txBody>
                    <a:bodyPr/>
                    <a:lstStyle/>
                    <a:p>
                      <a:r>
                        <a:rPr lang="en-US" dirty="0"/>
                        <a:t>Barnabas</a:t>
                      </a:r>
                    </a:p>
                  </a:txBody>
                  <a:tcPr/>
                </a:tc>
                <a:tc>
                  <a:txBody>
                    <a:bodyPr/>
                    <a:lstStyle/>
                    <a:p>
                      <a:r>
                        <a:rPr lang="en-US" dirty="0"/>
                        <a:t>Ananias</a:t>
                      </a:r>
                    </a:p>
                  </a:txBody>
                  <a:tcPr/>
                </a:tc>
                <a:extLst>
                  <a:ext uri="{0D108BD9-81ED-4DB2-BD59-A6C34878D82A}">
                    <a16:rowId xmlns:a16="http://schemas.microsoft.com/office/drawing/2014/main" val="10000"/>
                  </a:ext>
                </a:extLst>
              </a:tr>
              <a:tr h="370840">
                <a:tc>
                  <a:txBody>
                    <a:bodyPr/>
                    <a:lstStyle/>
                    <a:p>
                      <a:r>
                        <a:rPr lang="en-US" dirty="0"/>
                        <a:t>Sold some land</a:t>
                      </a:r>
                    </a:p>
                  </a:txBody>
                  <a:tcPr/>
                </a:tc>
                <a:tc>
                  <a:txBody>
                    <a:bodyPr/>
                    <a:lstStyle/>
                    <a:p>
                      <a:r>
                        <a:rPr lang="en-US" dirty="0"/>
                        <a:t>Sold some</a:t>
                      </a:r>
                      <a:r>
                        <a:rPr lang="en-US" baseline="0" dirty="0"/>
                        <a:t> property</a:t>
                      </a:r>
                      <a:endParaRPr lang="en-US" dirty="0"/>
                    </a:p>
                  </a:txBody>
                  <a:tcPr/>
                </a:tc>
                <a:extLst>
                  <a:ext uri="{0D108BD9-81ED-4DB2-BD59-A6C34878D82A}">
                    <a16:rowId xmlns:a16="http://schemas.microsoft.com/office/drawing/2014/main" val="10001"/>
                  </a:ext>
                </a:extLst>
              </a:tr>
              <a:tr h="370840">
                <a:tc>
                  <a:txBody>
                    <a:bodyPr/>
                    <a:lstStyle/>
                    <a:p>
                      <a:r>
                        <a:rPr lang="en-US" dirty="0"/>
                        <a:t>Put the money at the apostles</a:t>
                      </a:r>
                      <a:r>
                        <a:rPr lang="en-US" baseline="0" dirty="0"/>
                        <a:t> feet</a:t>
                      </a:r>
                      <a:endParaRPr lang="en-US" dirty="0"/>
                    </a:p>
                  </a:txBody>
                  <a:tcPr/>
                </a:tc>
                <a:tc>
                  <a:txBody>
                    <a:bodyPr/>
                    <a:lstStyle/>
                    <a:p>
                      <a:r>
                        <a:rPr lang="en-US" dirty="0"/>
                        <a:t>Put (some) money</a:t>
                      </a:r>
                      <a:r>
                        <a:rPr lang="en-US" baseline="0" dirty="0"/>
                        <a:t> at the apostles feet</a:t>
                      </a:r>
                      <a:endParaRPr lang="en-US" dirty="0"/>
                    </a:p>
                  </a:txBody>
                  <a:tcPr/>
                </a:tc>
                <a:extLst>
                  <a:ext uri="{0D108BD9-81ED-4DB2-BD59-A6C34878D82A}">
                    <a16:rowId xmlns:a16="http://schemas.microsoft.com/office/drawing/2014/main" val="10002"/>
                  </a:ext>
                </a:extLst>
              </a:tr>
              <a:tr h="370840">
                <a:tc>
                  <a:txBody>
                    <a:bodyPr/>
                    <a:lstStyle/>
                    <a:p>
                      <a:r>
                        <a:rPr lang="en-US" dirty="0"/>
                        <a:t>Kept</a:t>
                      </a:r>
                      <a:r>
                        <a:rPr lang="en-US" baseline="0" dirty="0"/>
                        <a:t> back nothing</a:t>
                      </a:r>
                      <a:endParaRPr lang="en-US" dirty="0"/>
                    </a:p>
                  </a:txBody>
                  <a:tcPr/>
                </a:tc>
                <a:tc>
                  <a:txBody>
                    <a:bodyPr/>
                    <a:lstStyle/>
                    <a:p>
                      <a:r>
                        <a:rPr lang="en-US" dirty="0"/>
                        <a:t>Kept back part</a:t>
                      </a:r>
                    </a:p>
                  </a:txBody>
                  <a:tcPr/>
                </a:tc>
                <a:extLst>
                  <a:ext uri="{0D108BD9-81ED-4DB2-BD59-A6C34878D82A}">
                    <a16:rowId xmlns:a16="http://schemas.microsoft.com/office/drawing/2014/main" val="10003"/>
                  </a:ext>
                </a:extLst>
              </a:tr>
              <a:tr h="370840">
                <a:tc>
                  <a:txBody>
                    <a:bodyPr/>
                    <a:lstStyle/>
                    <a:p>
                      <a:r>
                        <a:rPr lang="en-US" dirty="0"/>
                        <a:t>Note the apostles</a:t>
                      </a:r>
                      <a:r>
                        <a:rPr lang="en-US" baseline="0" dirty="0"/>
                        <a:t> renamed Joseph</a:t>
                      </a:r>
                    </a:p>
                    <a:p>
                      <a:r>
                        <a:rPr lang="en-US" baseline="0" dirty="0"/>
                        <a:t>(may Jehovah give increase) to Barnabas (Encourager)</a:t>
                      </a:r>
                      <a:endParaRPr lang="en-US" dirty="0"/>
                    </a:p>
                  </a:txBody>
                  <a:tcPr/>
                </a:tc>
                <a:tc>
                  <a:txBody>
                    <a:bodyPr/>
                    <a:lstStyle/>
                    <a:p>
                      <a:r>
                        <a:rPr lang="en-US" dirty="0"/>
                        <a:t>Ananias</a:t>
                      </a:r>
                      <a:r>
                        <a:rPr lang="en-US" baseline="0" dirty="0"/>
                        <a:t> (God is gracious) seeks to make a name for himself</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02775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506896" y="885526"/>
            <a:ext cx="8547651" cy="2862322"/>
          </a:xfrm>
          <a:prstGeom prst="rect">
            <a:avLst/>
          </a:prstGeom>
        </p:spPr>
        <p:txBody>
          <a:bodyPr wrap="square">
            <a:spAutoFit/>
          </a:bodyPr>
          <a:lstStyle/>
          <a:p>
            <a:r>
              <a:rPr lang="en-US" dirty="0">
                <a:solidFill>
                  <a:schemeClr val="bg1"/>
                </a:solidFill>
              </a:rPr>
              <a:t>ACTS 20 - 28		PAUL’S JOURNEY TO ROME</a:t>
            </a:r>
          </a:p>
          <a:p>
            <a:r>
              <a:rPr lang="en-US" dirty="0">
                <a:solidFill>
                  <a:schemeClr val="bg1"/>
                </a:solidFill>
              </a:rPr>
              <a:t>				20: 1-16	Paul sets out for Jerusalem</a:t>
            </a:r>
          </a:p>
          <a:p>
            <a:r>
              <a:rPr lang="en-US" dirty="0">
                <a:solidFill>
                  <a:schemeClr val="bg1"/>
                </a:solidFill>
              </a:rPr>
              <a:t>				20:17 - 21:14	Paul with the Ephesian Elders</a:t>
            </a:r>
          </a:p>
          <a:p>
            <a:r>
              <a:rPr lang="en-US" dirty="0">
                <a:solidFill>
                  <a:schemeClr val="bg1"/>
                </a:solidFill>
              </a:rPr>
              <a:t>				21:15 - 23:35	Paul is arrested in Jerusalem</a:t>
            </a:r>
          </a:p>
          <a:p>
            <a:r>
              <a:rPr lang="en-US" dirty="0">
                <a:solidFill>
                  <a:schemeClr val="bg1"/>
                </a:solidFill>
              </a:rPr>
              <a:t>				24		The defense before Felix</a:t>
            </a:r>
          </a:p>
          <a:p>
            <a:r>
              <a:rPr lang="en-US" dirty="0">
                <a:solidFill>
                  <a:schemeClr val="bg1"/>
                </a:solidFill>
              </a:rPr>
              <a:t>				25:1-12		The defense before Festus</a:t>
            </a:r>
          </a:p>
          <a:p>
            <a:r>
              <a:rPr lang="en-US" dirty="0">
                <a:solidFill>
                  <a:schemeClr val="bg1"/>
                </a:solidFill>
              </a:rPr>
              <a:t>				25:13 - 26:32	The defense before Agrippa </a:t>
            </a:r>
          </a:p>
          <a:p>
            <a:r>
              <a:rPr lang="en-US" dirty="0">
                <a:solidFill>
                  <a:schemeClr val="bg1"/>
                </a:solidFill>
              </a:rPr>
              <a:t> 				27, 28		Paul’s boat trip, shipwreck, </a:t>
            </a:r>
          </a:p>
          <a:p>
            <a:r>
              <a:rPr lang="en-US" dirty="0">
                <a:solidFill>
                  <a:schemeClr val="bg1"/>
                </a:solidFill>
              </a:rPr>
              <a:t>						arrival at Rome</a:t>
            </a:r>
          </a:p>
          <a:p>
            <a:r>
              <a:rPr lang="en-US" dirty="0">
                <a:solidFill>
                  <a:schemeClr val="bg1"/>
                </a:solidFill>
              </a:rPr>
              <a:t>						Further Study: Angelic realms</a:t>
            </a:r>
          </a:p>
        </p:txBody>
      </p:sp>
    </p:spTree>
    <p:extLst>
      <p:ext uri="{BB962C8B-B14F-4D97-AF65-F5344CB8AC3E}">
        <p14:creationId xmlns:p14="http://schemas.microsoft.com/office/powerpoint/2010/main" val="9943316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Moral Corruption (Acts 5:1-10)</a:t>
            </a:r>
          </a:p>
        </p:txBody>
      </p:sp>
      <p:graphicFrame>
        <p:nvGraphicFramePr>
          <p:cNvPr id="7" name="Table 6"/>
          <p:cNvGraphicFramePr>
            <a:graphicFrameLocks noGrp="1"/>
          </p:cNvGraphicFramePr>
          <p:nvPr>
            <p:extLst>
              <p:ext uri="{D42A27DB-BD31-4B8C-83A1-F6EECF244321}">
                <p14:modId xmlns:p14="http://schemas.microsoft.com/office/powerpoint/2010/main" val="1366554824"/>
              </p:ext>
            </p:extLst>
          </p:nvPr>
        </p:nvGraphicFramePr>
        <p:xfrm>
          <a:off x="406400" y="1278467"/>
          <a:ext cx="7800622" cy="5257800"/>
        </p:xfrm>
        <a:graphic>
          <a:graphicData uri="http://schemas.openxmlformats.org/drawingml/2006/table">
            <a:tbl>
              <a:tblPr firstRow="1" bandRow="1">
                <a:tableStyleId>{5C22544A-7EE6-4342-B048-85BDC9FD1C3A}</a:tableStyleId>
              </a:tblPr>
              <a:tblGrid>
                <a:gridCol w="3900311">
                  <a:extLst>
                    <a:ext uri="{9D8B030D-6E8A-4147-A177-3AD203B41FA5}">
                      <a16:colId xmlns:a16="http://schemas.microsoft.com/office/drawing/2014/main" val="20000"/>
                    </a:ext>
                  </a:extLst>
                </a:gridCol>
                <a:gridCol w="3900311">
                  <a:extLst>
                    <a:ext uri="{9D8B030D-6E8A-4147-A177-3AD203B41FA5}">
                      <a16:colId xmlns:a16="http://schemas.microsoft.com/office/drawing/2014/main" val="20001"/>
                    </a:ext>
                  </a:extLst>
                </a:gridCol>
              </a:tblGrid>
              <a:tr h="370840">
                <a:tc>
                  <a:txBody>
                    <a:bodyPr/>
                    <a:lstStyle/>
                    <a:p>
                      <a:r>
                        <a:rPr lang="en-US" dirty="0"/>
                        <a:t>Achan</a:t>
                      </a:r>
                    </a:p>
                  </a:txBody>
                  <a:tcPr/>
                </a:tc>
                <a:tc>
                  <a:txBody>
                    <a:bodyPr/>
                    <a:lstStyle/>
                    <a:p>
                      <a:r>
                        <a:rPr lang="en-US" dirty="0"/>
                        <a:t>Ananias</a:t>
                      </a:r>
                    </a:p>
                  </a:txBody>
                  <a:tcPr/>
                </a:tc>
                <a:extLst>
                  <a:ext uri="{0D108BD9-81ED-4DB2-BD59-A6C34878D82A}">
                    <a16:rowId xmlns:a16="http://schemas.microsoft.com/office/drawing/2014/main" val="10000"/>
                  </a:ext>
                </a:extLst>
              </a:tr>
              <a:tr h="370840">
                <a:tc>
                  <a:txBody>
                    <a:bodyPr/>
                    <a:lstStyle/>
                    <a:p>
                      <a:r>
                        <a:rPr lang="en-US"/>
                        <a:t>Stole</a:t>
                      </a:r>
                      <a:r>
                        <a:rPr lang="en-US" baseline="0"/>
                        <a:t> some property</a:t>
                      </a:r>
                      <a:endParaRPr lang="en-US" dirty="0"/>
                    </a:p>
                  </a:txBody>
                  <a:tcPr/>
                </a:tc>
                <a:tc>
                  <a:txBody>
                    <a:bodyPr/>
                    <a:lstStyle/>
                    <a:p>
                      <a:r>
                        <a:rPr lang="en-US" dirty="0"/>
                        <a:t>Sold some</a:t>
                      </a:r>
                      <a:r>
                        <a:rPr lang="en-US" baseline="0" dirty="0"/>
                        <a:t> property</a:t>
                      </a:r>
                      <a:endParaRPr lang="en-US" dirty="0"/>
                    </a:p>
                  </a:txBody>
                  <a:tcPr/>
                </a:tc>
                <a:extLst>
                  <a:ext uri="{0D108BD9-81ED-4DB2-BD59-A6C34878D82A}">
                    <a16:rowId xmlns:a16="http://schemas.microsoft.com/office/drawing/2014/main" val="10001"/>
                  </a:ext>
                </a:extLst>
              </a:tr>
              <a:tr h="370840">
                <a:tc>
                  <a:txBody>
                    <a:bodyPr/>
                    <a:lstStyle/>
                    <a:p>
                      <a:r>
                        <a:rPr lang="en-US" dirty="0"/>
                        <a:t>Hid the robe, silver and gold in his tent</a:t>
                      </a:r>
                    </a:p>
                  </a:txBody>
                  <a:tcPr/>
                </a:tc>
                <a:tc>
                  <a:txBody>
                    <a:bodyPr/>
                    <a:lstStyle/>
                    <a:p>
                      <a:r>
                        <a:rPr lang="en-US" dirty="0"/>
                        <a:t>Put (some) money</a:t>
                      </a:r>
                      <a:r>
                        <a:rPr lang="en-US" baseline="0" dirty="0"/>
                        <a:t> at the apostles feet</a:t>
                      </a:r>
                      <a:endParaRPr lang="en-US" dirty="0"/>
                    </a:p>
                  </a:txBody>
                  <a:tcPr/>
                </a:tc>
                <a:extLst>
                  <a:ext uri="{0D108BD9-81ED-4DB2-BD59-A6C34878D82A}">
                    <a16:rowId xmlns:a16="http://schemas.microsoft.com/office/drawing/2014/main" val="10002"/>
                  </a:ext>
                </a:extLst>
              </a:tr>
              <a:tr h="370840">
                <a:tc>
                  <a:txBody>
                    <a:bodyPr/>
                    <a:lstStyle/>
                    <a:p>
                      <a:r>
                        <a:rPr lang="en-US" dirty="0"/>
                        <a:t>Achan stole</a:t>
                      </a:r>
                      <a:r>
                        <a:rPr lang="en-US" baseline="0" dirty="0"/>
                        <a:t> and lied (Josh. 7:11)</a:t>
                      </a:r>
                      <a:endParaRPr lang="en-US" dirty="0"/>
                    </a:p>
                  </a:txBody>
                  <a:tcPr/>
                </a:tc>
                <a:tc>
                  <a:txBody>
                    <a:bodyPr/>
                    <a:lstStyle/>
                    <a:p>
                      <a:r>
                        <a:rPr lang="en-US" dirty="0"/>
                        <a:t>Anania</a:t>
                      </a:r>
                      <a:r>
                        <a:rPr lang="en-US" baseline="0" dirty="0"/>
                        <a:t>s stole and lied</a:t>
                      </a:r>
                      <a:endParaRPr lang="en-US" dirty="0"/>
                    </a:p>
                  </a:txBody>
                  <a:tcPr/>
                </a:tc>
                <a:extLst>
                  <a:ext uri="{0D108BD9-81ED-4DB2-BD59-A6C34878D82A}">
                    <a16:rowId xmlns:a16="http://schemas.microsoft.com/office/drawing/2014/main" val="10003"/>
                  </a:ext>
                </a:extLst>
              </a:tr>
              <a:tr h="370840">
                <a:tc>
                  <a:txBody>
                    <a:bodyPr/>
                    <a:lstStyle/>
                    <a:p>
                      <a:r>
                        <a:rPr lang="en-US" dirty="0"/>
                        <a:t>Joshua confronts him</a:t>
                      </a:r>
                    </a:p>
                  </a:txBody>
                  <a:tcPr/>
                </a:tc>
                <a:tc>
                  <a:txBody>
                    <a:bodyPr/>
                    <a:lstStyle/>
                    <a:p>
                      <a:r>
                        <a:rPr lang="en-US" dirty="0"/>
                        <a:t>Peter confronts</a:t>
                      </a:r>
                      <a:r>
                        <a:rPr lang="en-US" baseline="0" dirty="0"/>
                        <a:t> him</a:t>
                      </a:r>
                      <a:endParaRPr lang="en-US" dirty="0"/>
                    </a:p>
                  </a:txBody>
                  <a:tcPr/>
                </a:tc>
                <a:extLst>
                  <a:ext uri="{0D108BD9-81ED-4DB2-BD59-A6C34878D82A}">
                    <a16:rowId xmlns:a16="http://schemas.microsoft.com/office/drawing/2014/main" val="10004"/>
                  </a:ext>
                </a:extLst>
              </a:tr>
              <a:tr h="370840">
                <a:tc>
                  <a:txBody>
                    <a:bodyPr/>
                    <a:lstStyle/>
                    <a:p>
                      <a:r>
                        <a:rPr lang="en-US" dirty="0"/>
                        <a:t>He</a:t>
                      </a:r>
                      <a:r>
                        <a:rPr lang="en-US" baseline="0" dirty="0"/>
                        <a:t> and his family died (no wife mentioned)</a:t>
                      </a:r>
                    </a:p>
                  </a:txBody>
                  <a:tcPr/>
                </a:tc>
                <a:tc>
                  <a:txBody>
                    <a:bodyPr/>
                    <a:lstStyle/>
                    <a:p>
                      <a:r>
                        <a:rPr lang="en-US" dirty="0"/>
                        <a:t>He and his wife died</a:t>
                      </a:r>
                    </a:p>
                    <a:p>
                      <a:r>
                        <a:rPr lang="en-US" dirty="0"/>
                        <a:t>(Wife is a</a:t>
                      </a:r>
                      <a:r>
                        <a:rPr lang="en-US" baseline="0" dirty="0"/>
                        <a:t> free moral agent!)</a:t>
                      </a:r>
                      <a:endParaRPr lang="en-US" dirty="0"/>
                    </a:p>
                  </a:txBody>
                  <a:tcPr/>
                </a:tc>
                <a:extLst>
                  <a:ext uri="{0D108BD9-81ED-4DB2-BD59-A6C34878D82A}">
                    <a16:rowId xmlns:a16="http://schemas.microsoft.com/office/drawing/2014/main" val="10005"/>
                  </a:ext>
                </a:extLst>
              </a:tr>
              <a:tr h="370840">
                <a:tc>
                  <a:txBody>
                    <a:bodyPr/>
                    <a:lstStyle/>
                    <a:p>
                      <a:r>
                        <a:rPr lang="en-US" dirty="0"/>
                        <a:t>Was at the beginning of God's</a:t>
                      </a:r>
                      <a:r>
                        <a:rPr lang="en-US" baseline="0" dirty="0"/>
                        <a:t> work</a:t>
                      </a:r>
                      <a:endParaRPr lang="en-US" dirty="0"/>
                    </a:p>
                  </a:txBody>
                  <a:tcPr/>
                </a:tc>
                <a:tc>
                  <a:txBody>
                    <a:bodyPr/>
                    <a:lstStyle/>
                    <a:p>
                      <a:r>
                        <a:rPr lang="en-US" dirty="0"/>
                        <a:t>Was at the beginning of God's</a:t>
                      </a:r>
                      <a:r>
                        <a:rPr lang="en-US" baseline="0" dirty="0"/>
                        <a:t> work</a:t>
                      </a:r>
                      <a:endParaRPr lang="en-US" dirty="0"/>
                    </a:p>
                  </a:txBody>
                  <a:tcPr/>
                </a:tc>
                <a:extLst>
                  <a:ext uri="{0D108BD9-81ED-4DB2-BD59-A6C34878D82A}">
                    <a16:rowId xmlns:a16="http://schemas.microsoft.com/office/drawing/2014/main" val="10006"/>
                  </a:ext>
                </a:extLst>
              </a:tr>
              <a:tr h="370840">
                <a:tc>
                  <a:txBody>
                    <a:bodyPr/>
                    <a:lstStyle/>
                    <a:p>
                      <a:r>
                        <a:rPr lang="en-US" dirty="0"/>
                        <a:t>Judgement was severe and quick</a:t>
                      </a:r>
                    </a:p>
                  </a:txBody>
                  <a:tcPr/>
                </a:tc>
                <a:tc>
                  <a:txBody>
                    <a:bodyPr/>
                    <a:lstStyle/>
                    <a:p>
                      <a:r>
                        <a:rPr lang="en-US" dirty="0"/>
                        <a:t>Judgement was severe</a:t>
                      </a:r>
                      <a:r>
                        <a:rPr lang="en-US" baseline="0" dirty="0"/>
                        <a:t> and quick</a:t>
                      </a:r>
                      <a:endParaRPr lang="en-US" dirty="0"/>
                    </a:p>
                  </a:txBody>
                  <a:tcPr/>
                </a:tc>
                <a:extLst>
                  <a:ext uri="{0D108BD9-81ED-4DB2-BD59-A6C34878D82A}">
                    <a16:rowId xmlns:a16="http://schemas.microsoft.com/office/drawing/2014/main" val="10007"/>
                  </a:ext>
                </a:extLst>
              </a:tr>
              <a:tr h="370840">
                <a:tc>
                  <a:txBody>
                    <a:bodyPr/>
                    <a:lstStyle/>
                    <a:p>
                      <a:r>
                        <a:rPr lang="en-US" dirty="0"/>
                        <a:t>Achan and his</a:t>
                      </a:r>
                      <a:r>
                        <a:rPr lang="en-US" baseline="0" dirty="0"/>
                        <a:t> family were piled under stones in a field (Josh. 7:28)</a:t>
                      </a:r>
                      <a:endParaRPr lang="en-US" dirty="0"/>
                    </a:p>
                  </a:txBody>
                  <a:tcPr/>
                </a:tc>
                <a:tc>
                  <a:txBody>
                    <a:bodyPr/>
                    <a:lstStyle/>
                    <a:p>
                      <a:r>
                        <a:rPr lang="en-US" dirty="0"/>
                        <a:t>Both are buried</a:t>
                      </a:r>
                      <a:r>
                        <a:rPr lang="en-US" baseline="0" dirty="0"/>
                        <a:t> </a:t>
                      </a:r>
                      <a:endParaRPr lang="en-US" dirty="0"/>
                    </a:p>
                  </a:txBody>
                  <a:tcPr/>
                </a:tc>
                <a:extLst>
                  <a:ext uri="{0D108BD9-81ED-4DB2-BD59-A6C34878D82A}">
                    <a16:rowId xmlns:a16="http://schemas.microsoft.com/office/drawing/2014/main" val="10008"/>
                  </a:ext>
                </a:extLst>
              </a:tr>
              <a:tr h="370840">
                <a:tc>
                  <a:txBody>
                    <a:bodyPr/>
                    <a:lstStyle/>
                    <a:p>
                      <a:r>
                        <a:rPr lang="en-US" dirty="0"/>
                        <a:t>The people of Israel witnessed it</a:t>
                      </a:r>
                    </a:p>
                  </a:txBody>
                  <a:tcPr/>
                </a:tc>
                <a:tc>
                  <a:txBody>
                    <a:bodyPr/>
                    <a:lstStyle/>
                    <a:p>
                      <a:r>
                        <a:rPr lang="en-US" dirty="0"/>
                        <a:t>The Churc</a:t>
                      </a:r>
                      <a:r>
                        <a:rPr lang="en-US" baseline="0" dirty="0"/>
                        <a:t>h witnessed it</a:t>
                      </a:r>
                      <a:endParaRPr lang="en-US" dirty="0"/>
                    </a:p>
                  </a:txBody>
                  <a:tcPr/>
                </a:tc>
                <a:extLst>
                  <a:ext uri="{0D108BD9-81ED-4DB2-BD59-A6C34878D82A}">
                    <a16:rowId xmlns:a16="http://schemas.microsoft.com/office/drawing/2014/main" val="10009"/>
                  </a:ext>
                </a:extLst>
              </a:tr>
              <a:tr h="370840">
                <a:tc>
                  <a:txBody>
                    <a:bodyPr/>
                    <a:lstStyle/>
                    <a:p>
                      <a:r>
                        <a:rPr lang="en-US" dirty="0"/>
                        <a:t>A great move of God followed</a:t>
                      </a:r>
                    </a:p>
                  </a:txBody>
                  <a:tcPr/>
                </a:tc>
                <a:tc>
                  <a:txBody>
                    <a:bodyPr/>
                    <a:lstStyle/>
                    <a:p>
                      <a:r>
                        <a:rPr lang="en-US" dirty="0"/>
                        <a:t>A great move of</a:t>
                      </a:r>
                      <a:r>
                        <a:rPr lang="en-US" baseline="0" dirty="0"/>
                        <a:t> God followed</a:t>
                      </a:r>
                      <a:endParaRPr lang="en-US" dirty="0"/>
                    </a:p>
                  </a:txBody>
                  <a:tcPr/>
                </a:tc>
                <a:extLst>
                  <a:ext uri="{0D108BD9-81ED-4DB2-BD59-A6C34878D82A}">
                    <a16:rowId xmlns:a16="http://schemas.microsoft.com/office/drawing/2014/main" val="10010"/>
                  </a:ext>
                </a:extLst>
              </a:tr>
              <a:tr h="370840">
                <a:tc>
                  <a:txBody>
                    <a:bodyPr/>
                    <a:lstStyle/>
                    <a:p>
                      <a:r>
                        <a:rPr lang="en-US" dirty="0"/>
                        <a:t>Before this</a:t>
                      </a:r>
                      <a:r>
                        <a:rPr lang="en-US" baseline="0" dirty="0"/>
                        <a:t> judgement, the community was fractured and powerless</a:t>
                      </a:r>
                      <a:endParaRPr lang="en-US" dirty="0"/>
                    </a:p>
                  </a:txBody>
                  <a:tcPr/>
                </a:tc>
                <a:tc>
                  <a:txBody>
                    <a:bodyPr/>
                    <a:lstStyle/>
                    <a:p>
                      <a:r>
                        <a:rPr lang="en-US" dirty="0"/>
                        <a:t>Power returns to the Church</a:t>
                      </a:r>
                      <a:r>
                        <a:rPr lang="en-US" baseline="0" dirty="0"/>
                        <a:t> after this event</a:t>
                      </a:r>
                      <a:endParaRPr lang="en-US"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8998690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Box 10"/>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Moral Corruption (Acts 5:1-10)</a:t>
            </a:r>
          </a:p>
        </p:txBody>
      </p:sp>
      <p:sp>
        <p:nvSpPr>
          <p:cNvPr id="2" name="TextBox 1"/>
          <p:cNvSpPr txBox="1"/>
          <p:nvPr/>
        </p:nvSpPr>
        <p:spPr>
          <a:xfrm>
            <a:off x="152307" y="1050953"/>
            <a:ext cx="8991692" cy="2585323"/>
          </a:xfrm>
          <a:prstGeom prst="rect">
            <a:avLst/>
          </a:prstGeom>
          <a:noFill/>
        </p:spPr>
        <p:txBody>
          <a:bodyPr wrap="none" rtlCol="0">
            <a:spAutoFit/>
          </a:bodyPr>
          <a:lstStyle/>
          <a:p>
            <a:r>
              <a:rPr lang="en-US" dirty="0">
                <a:solidFill>
                  <a:schemeClr val="bg1"/>
                </a:solidFill>
              </a:rPr>
              <a:t>Some Questions From This Tale:</a:t>
            </a:r>
          </a:p>
          <a:p>
            <a:r>
              <a:rPr lang="en-US" dirty="0">
                <a:solidFill>
                  <a:schemeClr val="bg1"/>
                </a:solidFill>
              </a:rPr>
              <a:t>	1) Why is it better to give anonymously?</a:t>
            </a:r>
          </a:p>
          <a:p>
            <a:r>
              <a:rPr lang="en-US" dirty="0">
                <a:solidFill>
                  <a:schemeClr val="bg1"/>
                </a:solidFill>
              </a:rPr>
              <a:t>	2) When I sin, do I really believe that I sin against God?</a:t>
            </a:r>
          </a:p>
          <a:p>
            <a:r>
              <a:rPr lang="en-US" dirty="0">
                <a:solidFill>
                  <a:schemeClr val="bg1"/>
                </a:solidFill>
              </a:rPr>
              <a:t>	3) Will we ever have a pure church?</a:t>
            </a:r>
          </a:p>
          <a:p>
            <a:r>
              <a:rPr lang="en-US" dirty="0">
                <a:solidFill>
                  <a:schemeClr val="bg1"/>
                </a:solidFill>
              </a:rPr>
              <a:t>	4) How important is a pure conscience? (See Acts 24:16, 1John 1:7)</a:t>
            </a:r>
          </a:p>
          <a:p>
            <a:r>
              <a:rPr lang="en-US" dirty="0">
                <a:solidFill>
                  <a:schemeClr val="bg1"/>
                </a:solidFill>
              </a:rPr>
              <a:t>		- Is God concerned when a grab at a reputation to which I do not deserve?</a:t>
            </a:r>
          </a:p>
          <a:p>
            <a:r>
              <a:rPr lang="en-US" dirty="0">
                <a:solidFill>
                  <a:schemeClr val="bg1"/>
                </a:solidFill>
              </a:rPr>
              <a:t> 	5) How important is church discipline today?</a:t>
            </a:r>
          </a:p>
          <a:p>
            <a:r>
              <a:rPr lang="en-US" dirty="0">
                <a:solidFill>
                  <a:schemeClr val="bg1"/>
                </a:solidFill>
              </a:rPr>
              <a:t>	6) Is there a relationship between this act and the great powerful miracles that </a:t>
            </a:r>
          </a:p>
          <a:p>
            <a:r>
              <a:rPr lang="en-US" dirty="0">
                <a:solidFill>
                  <a:schemeClr val="bg1"/>
                </a:solidFill>
              </a:rPr>
              <a:t>	occur in the next section of our study (5:12-16)</a:t>
            </a:r>
          </a:p>
        </p:txBody>
      </p:sp>
      <p:pic>
        <p:nvPicPr>
          <p:cNvPr id="6" name="Picture 5"/>
          <p:cNvPicPr>
            <a:picLocks noChangeAspect="1"/>
          </p:cNvPicPr>
          <p:nvPr/>
        </p:nvPicPr>
        <p:blipFill>
          <a:blip r:embed="rId3"/>
          <a:stretch>
            <a:fillRect/>
          </a:stretch>
        </p:blipFill>
        <p:spPr>
          <a:xfrm>
            <a:off x="3605345" y="3988524"/>
            <a:ext cx="5355771" cy="2677886"/>
          </a:xfrm>
          <a:prstGeom prst="rect">
            <a:avLst/>
          </a:prstGeom>
        </p:spPr>
      </p:pic>
    </p:spTree>
    <p:extLst>
      <p:ext uri="{BB962C8B-B14F-4D97-AF65-F5344CB8AC3E}">
        <p14:creationId xmlns:p14="http://schemas.microsoft.com/office/powerpoint/2010/main" val="24289020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5138057" y="1139575"/>
            <a:ext cx="3812582" cy="5355312"/>
          </a:xfrm>
          <a:prstGeom prst="rect">
            <a:avLst/>
          </a:prstGeom>
          <a:noFill/>
        </p:spPr>
        <p:txBody>
          <a:bodyPr wrap="none" rtlCol="0">
            <a:spAutoFit/>
          </a:bodyPr>
          <a:lstStyle/>
          <a:p>
            <a:r>
              <a:rPr lang="en-US" dirty="0">
                <a:solidFill>
                  <a:schemeClr val="bg1"/>
                </a:solidFill>
              </a:rPr>
              <a:t> A. Be committed to honesty within </a:t>
            </a:r>
          </a:p>
          <a:p>
            <a:r>
              <a:rPr lang="en-US" dirty="0">
                <a:solidFill>
                  <a:schemeClr val="bg1"/>
                </a:solidFill>
              </a:rPr>
              <a:t>yourself. </a:t>
            </a:r>
          </a:p>
          <a:p>
            <a:r>
              <a:rPr lang="en-US" dirty="0">
                <a:solidFill>
                  <a:schemeClr val="bg1"/>
                </a:solidFill>
              </a:rPr>
              <a:t>          1) Be committed to the truth </a:t>
            </a:r>
          </a:p>
          <a:p>
            <a:r>
              <a:rPr lang="en-US" dirty="0">
                <a:solidFill>
                  <a:schemeClr val="bg1"/>
                </a:solidFill>
              </a:rPr>
              <a:t>          regardless of how much it hurts.</a:t>
            </a:r>
          </a:p>
          <a:p>
            <a:r>
              <a:rPr lang="en-US" dirty="0">
                <a:solidFill>
                  <a:schemeClr val="bg1"/>
                </a:solidFill>
              </a:rPr>
              <a:t>          2) Hate all that is phony or false.</a:t>
            </a:r>
          </a:p>
          <a:p>
            <a:r>
              <a:rPr lang="en-US" dirty="0">
                <a:solidFill>
                  <a:schemeClr val="bg1"/>
                </a:solidFill>
              </a:rPr>
              <a:t> </a:t>
            </a:r>
          </a:p>
          <a:p>
            <a:r>
              <a:rPr lang="en-US" dirty="0">
                <a:solidFill>
                  <a:schemeClr val="bg1"/>
                </a:solidFill>
              </a:rPr>
              <a:t> B. Be committed to honesty with God.</a:t>
            </a:r>
          </a:p>
          <a:p>
            <a:r>
              <a:rPr lang="en-US" dirty="0">
                <a:solidFill>
                  <a:schemeClr val="bg1"/>
                </a:solidFill>
              </a:rPr>
              <a:t>          1) Make an in‑depth assessment </a:t>
            </a:r>
          </a:p>
          <a:p>
            <a:r>
              <a:rPr lang="en-US" dirty="0">
                <a:solidFill>
                  <a:schemeClr val="bg1"/>
                </a:solidFill>
              </a:rPr>
              <a:t>          of your spiritual strengths and</a:t>
            </a:r>
          </a:p>
          <a:p>
            <a:r>
              <a:rPr lang="en-US" dirty="0">
                <a:solidFill>
                  <a:schemeClr val="bg1"/>
                </a:solidFill>
              </a:rPr>
              <a:t>           weaknesses.</a:t>
            </a:r>
          </a:p>
          <a:p>
            <a:r>
              <a:rPr lang="en-US" dirty="0">
                <a:solidFill>
                  <a:schemeClr val="bg1"/>
                </a:solidFill>
              </a:rPr>
              <a:t>          2) Don't take God's forgiveness </a:t>
            </a:r>
          </a:p>
          <a:p>
            <a:r>
              <a:rPr lang="en-US" dirty="0">
                <a:solidFill>
                  <a:schemeClr val="bg1"/>
                </a:solidFill>
              </a:rPr>
              <a:t>          lightly.</a:t>
            </a:r>
          </a:p>
          <a:p>
            <a:r>
              <a:rPr lang="en-US" dirty="0">
                <a:solidFill>
                  <a:schemeClr val="bg1"/>
                </a:solidFill>
              </a:rPr>
              <a:t>              a) Don't admit how weak you </a:t>
            </a:r>
          </a:p>
          <a:p>
            <a:r>
              <a:rPr lang="en-US" dirty="0">
                <a:solidFill>
                  <a:schemeClr val="bg1"/>
                </a:solidFill>
              </a:rPr>
              <a:t>              are ‑ and then do nothing</a:t>
            </a:r>
          </a:p>
          <a:p>
            <a:r>
              <a:rPr lang="en-US" dirty="0">
                <a:solidFill>
                  <a:schemeClr val="bg1"/>
                </a:solidFill>
              </a:rPr>
              <a:t>              about getting stronger.</a:t>
            </a:r>
          </a:p>
          <a:p>
            <a:r>
              <a:rPr lang="en-US" dirty="0">
                <a:solidFill>
                  <a:schemeClr val="bg1"/>
                </a:solidFill>
              </a:rPr>
              <a:t>              b) Work on those areas where </a:t>
            </a:r>
          </a:p>
          <a:p>
            <a:r>
              <a:rPr lang="en-US" dirty="0">
                <a:solidFill>
                  <a:schemeClr val="bg1"/>
                </a:solidFill>
              </a:rPr>
              <a:t>              you are weakest.</a:t>
            </a:r>
          </a:p>
          <a:p>
            <a:r>
              <a:rPr lang="en-US" dirty="0">
                <a:solidFill>
                  <a:schemeClr val="bg1"/>
                </a:solidFill>
              </a:rPr>
              <a:t>          3) Do everything as </a:t>
            </a:r>
          </a:p>
          <a:p>
            <a:r>
              <a:rPr lang="en-US" dirty="0">
                <a:solidFill>
                  <a:schemeClr val="bg1"/>
                </a:solidFill>
              </a:rPr>
              <a:t>          "unto the Lord."   </a:t>
            </a:r>
          </a:p>
        </p:txBody>
      </p:sp>
      <p:pic>
        <p:nvPicPr>
          <p:cNvPr id="3" name="Picture 2"/>
          <p:cNvPicPr>
            <a:picLocks noChangeAspect="1"/>
          </p:cNvPicPr>
          <p:nvPr/>
        </p:nvPicPr>
        <p:blipFill>
          <a:blip r:embed="rId3"/>
          <a:stretch>
            <a:fillRect/>
          </a:stretch>
        </p:blipFill>
        <p:spPr>
          <a:xfrm>
            <a:off x="0" y="0"/>
            <a:ext cx="5138057" cy="6872354"/>
          </a:xfrm>
          <a:prstGeom prst="rect">
            <a:avLst/>
          </a:prstGeom>
        </p:spPr>
      </p:pic>
    </p:spTree>
    <p:extLst>
      <p:ext uri="{BB962C8B-B14F-4D97-AF65-F5344CB8AC3E}">
        <p14:creationId xmlns:p14="http://schemas.microsoft.com/office/powerpoint/2010/main" val="17377601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4816"/>
            <a:ext cx="9144000" cy="5663184"/>
          </a:xfrm>
          <a:prstGeom prst="rect">
            <a:avLst/>
          </a:prstGeom>
        </p:spPr>
      </p:pic>
    </p:spTree>
    <p:extLst>
      <p:ext uri="{BB962C8B-B14F-4D97-AF65-F5344CB8AC3E}">
        <p14:creationId xmlns:p14="http://schemas.microsoft.com/office/powerpoint/2010/main" val="3198250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230178" y="1133600"/>
            <a:ext cx="8211670" cy="369332"/>
          </a:xfrm>
          <a:prstGeom prst="rect">
            <a:avLst/>
          </a:prstGeom>
        </p:spPr>
        <p:txBody>
          <a:bodyPr wrap="square">
            <a:spAutoFit/>
          </a:bodyPr>
          <a:lstStyle/>
          <a:p>
            <a:r>
              <a:rPr lang="en-US" dirty="0">
                <a:solidFill>
                  <a:schemeClr val="bg1"/>
                </a:solidFill>
              </a:rPr>
              <a:t>Ps 17:8  Keep me as the apple of your eye; hide me in the shadow of your wings</a:t>
            </a:r>
          </a:p>
        </p:txBody>
      </p:sp>
      <p:pic>
        <p:nvPicPr>
          <p:cNvPr id="3" name="Picture 2"/>
          <p:cNvPicPr>
            <a:picLocks noChangeAspect="1"/>
          </p:cNvPicPr>
          <p:nvPr/>
        </p:nvPicPr>
        <p:blipFill>
          <a:blip r:embed="rId3"/>
          <a:stretch>
            <a:fillRect/>
          </a:stretch>
        </p:blipFill>
        <p:spPr>
          <a:xfrm>
            <a:off x="1" y="3254188"/>
            <a:ext cx="4805082" cy="3603811"/>
          </a:xfrm>
          <a:prstGeom prst="rect">
            <a:avLst/>
          </a:prstGeom>
        </p:spPr>
      </p:pic>
      <p:sp>
        <p:nvSpPr>
          <p:cNvPr id="5" name="TextBox 4"/>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Shadows …</a:t>
            </a:r>
          </a:p>
        </p:txBody>
      </p:sp>
      <p:sp>
        <p:nvSpPr>
          <p:cNvPr id="6" name="Rectangle 5"/>
          <p:cNvSpPr/>
          <p:nvPr/>
        </p:nvSpPr>
        <p:spPr>
          <a:xfrm>
            <a:off x="230178" y="1568837"/>
            <a:ext cx="8211670" cy="646331"/>
          </a:xfrm>
          <a:prstGeom prst="rect">
            <a:avLst/>
          </a:prstGeom>
        </p:spPr>
        <p:txBody>
          <a:bodyPr wrap="square">
            <a:spAutoFit/>
          </a:bodyPr>
          <a:lstStyle/>
          <a:p>
            <a:r>
              <a:rPr lang="en-US" dirty="0">
                <a:solidFill>
                  <a:schemeClr val="bg1"/>
                </a:solidFill>
              </a:rPr>
              <a:t>Isa 32:2  Each man will be like a shelter from the wind and a refuge from the storm, like streams of water in the desert and the shadow of a great rock in a thirsty land.</a:t>
            </a:r>
          </a:p>
        </p:txBody>
      </p:sp>
      <p:sp>
        <p:nvSpPr>
          <p:cNvPr id="8" name="Rectangle 7"/>
          <p:cNvSpPr/>
          <p:nvPr/>
        </p:nvSpPr>
        <p:spPr>
          <a:xfrm>
            <a:off x="230178" y="2281073"/>
            <a:ext cx="8211670" cy="923330"/>
          </a:xfrm>
          <a:prstGeom prst="rect">
            <a:avLst/>
          </a:prstGeom>
        </p:spPr>
        <p:txBody>
          <a:bodyPr wrap="square">
            <a:spAutoFit/>
          </a:bodyPr>
          <a:lstStyle/>
          <a:p>
            <a:r>
              <a:rPr lang="en-US" dirty="0">
                <a:solidFill>
                  <a:schemeClr val="bg1"/>
                </a:solidFill>
              </a:rPr>
              <a:t>1Ki 19:4  while he himself went a day’s journey into the desert. He came to a broom tree, sat down under it and prayed that he might die. "I have had enough, LORD," he said. "Take my life; I am no better than my ancestors."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6447" y="3482788"/>
            <a:ext cx="4010212" cy="3007659"/>
          </a:xfrm>
          <a:prstGeom prst="rect">
            <a:avLst/>
          </a:prstGeom>
        </p:spPr>
      </p:pic>
    </p:spTree>
    <p:extLst>
      <p:ext uri="{BB962C8B-B14F-4D97-AF65-F5344CB8AC3E}">
        <p14:creationId xmlns:p14="http://schemas.microsoft.com/office/powerpoint/2010/main" val="38129983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40667"/>
            <a:ext cx="5147733" cy="3217333"/>
          </a:xfrm>
          <a:prstGeom prst="rect">
            <a:avLst/>
          </a:prstGeom>
        </p:spPr>
      </p:pic>
      <p:sp>
        <p:nvSpPr>
          <p:cNvPr id="3" name="TextBox 2"/>
          <p:cNvSpPr txBox="1"/>
          <p:nvPr/>
        </p:nvSpPr>
        <p:spPr>
          <a:xfrm>
            <a:off x="0" y="301761"/>
            <a:ext cx="6519734" cy="2031325"/>
          </a:xfrm>
          <a:prstGeom prst="rect">
            <a:avLst/>
          </a:prstGeom>
          <a:noFill/>
        </p:spPr>
        <p:txBody>
          <a:bodyPr wrap="none" rtlCol="0">
            <a:spAutoFit/>
          </a:bodyPr>
          <a:lstStyle/>
          <a:p>
            <a:r>
              <a:rPr lang="en-US" i="1" dirty="0">
                <a:solidFill>
                  <a:schemeClr val="bg1"/>
                </a:solidFill>
              </a:rPr>
              <a:t>Cursed is Anyone Hung on a Tree</a:t>
            </a:r>
          </a:p>
          <a:p>
            <a:r>
              <a:rPr lang="en-US" dirty="0">
                <a:solidFill>
                  <a:schemeClr val="bg1"/>
                </a:solidFill>
              </a:rPr>
              <a:t>22"If a man has committed a sin worthy of death and he is put to </a:t>
            </a:r>
          </a:p>
          <a:p>
            <a:r>
              <a:rPr lang="en-US" dirty="0">
                <a:solidFill>
                  <a:schemeClr val="bg1"/>
                </a:solidFill>
              </a:rPr>
              <a:t>death, and you hang him on a tree, 23his corpse shall not hang all </a:t>
            </a:r>
          </a:p>
          <a:p>
            <a:r>
              <a:rPr lang="en-US" dirty="0">
                <a:solidFill>
                  <a:schemeClr val="bg1"/>
                </a:solidFill>
              </a:rPr>
              <a:t>night on the tree, but you shall surely bury him on the same day </a:t>
            </a:r>
          </a:p>
          <a:p>
            <a:r>
              <a:rPr lang="en-US" dirty="0">
                <a:solidFill>
                  <a:schemeClr val="bg1"/>
                </a:solidFill>
              </a:rPr>
              <a:t>(for he who is hanged is accursed of God), so that you do not defile </a:t>
            </a:r>
          </a:p>
          <a:p>
            <a:r>
              <a:rPr lang="en-US" dirty="0">
                <a:solidFill>
                  <a:schemeClr val="bg1"/>
                </a:solidFill>
              </a:rPr>
              <a:t>your land which the LORD your God gives you as an inheritance.</a:t>
            </a:r>
          </a:p>
          <a:p>
            <a:pPr algn="r"/>
            <a:r>
              <a:rPr lang="en-US" i="1" dirty="0">
                <a:solidFill>
                  <a:schemeClr val="bg1"/>
                </a:solidFill>
              </a:rPr>
              <a:t>New American Standard Bible</a:t>
            </a:r>
          </a:p>
        </p:txBody>
      </p:sp>
      <p:sp>
        <p:nvSpPr>
          <p:cNvPr id="5" name="TextBox 4"/>
          <p:cNvSpPr txBox="1"/>
          <p:nvPr/>
        </p:nvSpPr>
        <p:spPr>
          <a:xfrm>
            <a:off x="1985208" y="2542606"/>
            <a:ext cx="6853992" cy="1477328"/>
          </a:xfrm>
          <a:prstGeom prst="rect">
            <a:avLst/>
          </a:prstGeom>
          <a:noFill/>
        </p:spPr>
        <p:txBody>
          <a:bodyPr wrap="none" rtlCol="0">
            <a:spAutoFit/>
          </a:bodyPr>
          <a:lstStyle/>
          <a:p>
            <a:r>
              <a:rPr lang="en-US" dirty="0">
                <a:solidFill>
                  <a:schemeClr val="bg1"/>
                </a:solidFill>
              </a:rPr>
              <a:t>Who his own self bare our sins in his own body on the tree, that we, </a:t>
            </a:r>
          </a:p>
          <a:p>
            <a:r>
              <a:rPr lang="en-US" dirty="0">
                <a:solidFill>
                  <a:schemeClr val="bg1"/>
                </a:solidFill>
              </a:rPr>
              <a:t>being dead to sins, should live unto righteousness: by whose stripes ye </a:t>
            </a:r>
          </a:p>
          <a:p>
            <a:r>
              <a:rPr lang="en-US" dirty="0">
                <a:solidFill>
                  <a:schemeClr val="bg1"/>
                </a:solidFill>
              </a:rPr>
              <a:t>were healed.</a:t>
            </a:r>
          </a:p>
          <a:p>
            <a:pPr algn="r"/>
            <a:r>
              <a:rPr lang="en-US" i="1" dirty="0">
                <a:solidFill>
                  <a:schemeClr val="bg1"/>
                </a:solidFill>
              </a:rPr>
              <a:t>1Peter 2:24</a:t>
            </a:r>
            <a:br>
              <a:rPr lang="en-US" dirty="0">
                <a:solidFill>
                  <a:schemeClr val="bg1"/>
                </a:solidFill>
              </a:rPr>
            </a:br>
            <a:endParaRPr lang="en-US" i="1" dirty="0">
              <a:solidFill>
                <a:schemeClr val="bg1"/>
              </a:solidFill>
            </a:endParaRPr>
          </a:p>
        </p:txBody>
      </p:sp>
      <p:sp>
        <p:nvSpPr>
          <p:cNvPr id="6" name="TextBox 5"/>
          <p:cNvSpPr txBox="1"/>
          <p:nvPr/>
        </p:nvSpPr>
        <p:spPr>
          <a:xfrm>
            <a:off x="5234725" y="4229454"/>
            <a:ext cx="3909275" cy="1477328"/>
          </a:xfrm>
          <a:prstGeom prst="rect">
            <a:avLst/>
          </a:prstGeom>
          <a:noFill/>
        </p:spPr>
        <p:txBody>
          <a:bodyPr wrap="none" rtlCol="0">
            <a:spAutoFit/>
          </a:bodyPr>
          <a:lstStyle/>
          <a:p>
            <a:r>
              <a:rPr lang="en-US" dirty="0">
                <a:solidFill>
                  <a:schemeClr val="bg1"/>
                </a:solidFill>
              </a:rPr>
              <a:t>Christ redeemed us from the curse of </a:t>
            </a:r>
          </a:p>
          <a:p>
            <a:r>
              <a:rPr lang="en-US" dirty="0">
                <a:solidFill>
                  <a:schemeClr val="bg1"/>
                </a:solidFill>
              </a:rPr>
              <a:t>the Law, having become a curse for us– </a:t>
            </a:r>
          </a:p>
          <a:p>
            <a:r>
              <a:rPr lang="en-US" dirty="0">
                <a:solidFill>
                  <a:schemeClr val="bg1"/>
                </a:solidFill>
              </a:rPr>
              <a:t>for it is written, "CURSED IS EVERYONE </a:t>
            </a:r>
          </a:p>
          <a:p>
            <a:r>
              <a:rPr lang="en-US" dirty="0">
                <a:solidFill>
                  <a:schemeClr val="bg1"/>
                </a:solidFill>
              </a:rPr>
              <a:t>WHO HANGS ON A TREE "—</a:t>
            </a:r>
            <a:br>
              <a:rPr lang="en-US" dirty="0">
                <a:solidFill>
                  <a:schemeClr val="bg1"/>
                </a:solidFill>
              </a:rPr>
            </a:br>
            <a:r>
              <a:rPr lang="en-US" dirty="0">
                <a:solidFill>
                  <a:schemeClr val="bg1"/>
                </a:solidFill>
              </a:rPr>
              <a:t>		           </a:t>
            </a:r>
            <a:r>
              <a:rPr lang="en-US" i="1" dirty="0">
                <a:solidFill>
                  <a:schemeClr val="bg1"/>
                </a:solidFill>
              </a:rPr>
              <a:t>Galatian 3:13</a:t>
            </a:r>
          </a:p>
        </p:txBody>
      </p:sp>
    </p:spTree>
    <p:extLst>
      <p:ext uri="{BB962C8B-B14F-4D97-AF65-F5344CB8AC3E}">
        <p14:creationId xmlns:p14="http://schemas.microsoft.com/office/powerpoint/2010/main" val="6613951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3805696"/>
            <a:ext cx="4589929" cy="3052303"/>
          </a:xfrm>
          <a:prstGeom prst="rect">
            <a:avLst/>
          </a:prstGeom>
        </p:spPr>
      </p:pic>
      <p:sp>
        <p:nvSpPr>
          <p:cNvPr id="8" name="TextBox 7"/>
          <p:cNvSpPr txBox="1"/>
          <p:nvPr/>
        </p:nvSpPr>
        <p:spPr>
          <a:xfrm>
            <a:off x="4652682" y="6211668"/>
            <a:ext cx="2231188" cy="646331"/>
          </a:xfrm>
          <a:prstGeom prst="rect">
            <a:avLst/>
          </a:prstGeom>
          <a:noFill/>
        </p:spPr>
        <p:txBody>
          <a:bodyPr wrap="none" rtlCol="0">
            <a:spAutoFit/>
          </a:bodyPr>
          <a:lstStyle/>
          <a:p>
            <a:r>
              <a:rPr lang="en-US" dirty="0">
                <a:solidFill>
                  <a:schemeClr val="bg1"/>
                </a:solidFill>
              </a:rPr>
              <a:t>Church At Wittenberg</a:t>
            </a:r>
          </a:p>
          <a:p>
            <a:r>
              <a:rPr lang="en-US" dirty="0">
                <a:solidFill>
                  <a:schemeClr val="bg1"/>
                </a:solidFill>
              </a:rPr>
              <a:t>October 31, 1517</a:t>
            </a:r>
          </a:p>
        </p:txBody>
      </p:sp>
      <p:sp>
        <p:nvSpPr>
          <p:cNvPr id="9" name="TextBox 8"/>
          <p:cNvSpPr txBox="1"/>
          <p:nvPr/>
        </p:nvSpPr>
        <p:spPr>
          <a:xfrm>
            <a:off x="94820" y="691708"/>
            <a:ext cx="8990218" cy="4524315"/>
          </a:xfrm>
          <a:prstGeom prst="rect">
            <a:avLst/>
          </a:prstGeom>
          <a:noFill/>
        </p:spPr>
        <p:txBody>
          <a:bodyPr wrap="none" rtlCol="0">
            <a:spAutoFit/>
          </a:bodyPr>
          <a:lstStyle/>
          <a:p>
            <a:r>
              <a:rPr lang="en-US" b="1" u="sng" dirty="0">
                <a:solidFill>
                  <a:schemeClr val="bg1"/>
                </a:solidFill>
              </a:rPr>
              <a:t>Four basic authority structures:</a:t>
            </a:r>
            <a:endParaRPr lang="en-US" dirty="0">
              <a:solidFill>
                <a:schemeClr val="bg1"/>
              </a:solidFill>
            </a:endParaRPr>
          </a:p>
          <a:p>
            <a:r>
              <a:rPr lang="en-US" dirty="0">
                <a:solidFill>
                  <a:schemeClr val="bg1"/>
                </a:solidFill>
              </a:rPr>
              <a:t>	Parents over children</a:t>
            </a:r>
          </a:p>
          <a:p>
            <a:r>
              <a:rPr lang="en-US" dirty="0">
                <a:solidFill>
                  <a:schemeClr val="bg1"/>
                </a:solidFill>
              </a:rPr>
              <a:t>	Employers over employees</a:t>
            </a:r>
          </a:p>
          <a:p>
            <a:r>
              <a:rPr lang="en-US" dirty="0">
                <a:solidFill>
                  <a:schemeClr val="bg1"/>
                </a:solidFill>
              </a:rPr>
              <a:t>	Government over people</a:t>
            </a:r>
          </a:p>
          <a:p>
            <a:r>
              <a:rPr lang="en-US" dirty="0">
                <a:solidFill>
                  <a:schemeClr val="bg1"/>
                </a:solidFill>
              </a:rPr>
              <a:t>	Submitting to the teaching of the Word through the Church.</a:t>
            </a:r>
          </a:p>
          <a:p>
            <a:r>
              <a:rPr lang="en-US" dirty="0">
                <a:solidFill>
                  <a:schemeClr val="bg1"/>
                </a:solidFill>
              </a:rPr>
              <a:t> </a:t>
            </a:r>
          </a:p>
          <a:p>
            <a:r>
              <a:rPr lang="en-US" dirty="0">
                <a:solidFill>
                  <a:schemeClr val="bg1"/>
                </a:solidFill>
              </a:rPr>
              <a:t>	Purposes?</a:t>
            </a:r>
          </a:p>
          <a:p>
            <a:r>
              <a:rPr lang="en-US" dirty="0">
                <a:solidFill>
                  <a:schemeClr val="bg1"/>
                </a:solidFill>
              </a:rPr>
              <a:t>		1) To grow in wisdom and character (as Jesus did in Luke 3 - His childhood)</a:t>
            </a:r>
          </a:p>
          <a:p>
            <a:r>
              <a:rPr lang="en-US" dirty="0">
                <a:solidFill>
                  <a:schemeClr val="bg1"/>
                </a:solidFill>
              </a:rPr>
              <a:t>		2) To gain protection from destructive temptations</a:t>
            </a:r>
          </a:p>
          <a:p>
            <a:r>
              <a:rPr lang="en-US" dirty="0">
                <a:solidFill>
                  <a:schemeClr val="bg1"/>
                </a:solidFill>
              </a:rPr>
              <a:t>			- God grants us the ability to learn from those over us!</a:t>
            </a:r>
          </a:p>
          <a:p>
            <a:r>
              <a:rPr lang="en-US" dirty="0">
                <a:solidFill>
                  <a:schemeClr val="bg1"/>
                </a:solidFill>
              </a:rPr>
              <a:t>		3) Clear direction for life decisions</a:t>
            </a:r>
          </a:p>
          <a:p>
            <a:r>
              <a:rPr lang="en-US" dirty="0">
                <a:solidFill>
                  <a:schemeClr val="bg1"/>
                </a:solidFill>
              </a:rPr>
              <a:t>					- Matthew 8:10 great faith from centurion?</a:t>
            </a:r>
          </a:p>
          <a:p>
            <a:r>
              <a:rPr lang="en-US" dirty="0">
                <a:solidFill>
                  <a:schemeClr val="bg1"/>
                </a:solidFill>
              </a:rPr>
              <a:t> </a:t>
            </a:r>
          </a:p>
          <a:p>
            <a:r>
              <a:rPr lang="en-US" dirty="0">
                <a:solidFill>
                  <a:schemeClr val="bg1"/>
                </a:solidFill>
              </a:rPr>
              <a:t>					God uses those in authority over us to </a:t>
            </a:r>
          </a:p>
          <a:p>
            <a:r>
              <a:rPr lang="en-US" dirty="0">
                <a:solidFill>
                  <a:schemeClr val="bg1"/>
                </a:solidFill>
              </a:rPr>
              <a:t>					curb our characters</a:t>
            </a:r>
          </a:p>
          <a:p>
            <a:endParaRPr lang="en-US" dirty="0"/>
          </a:p>
        </p:txBody>
      </p:sp>
    </p:spTree>
    <p:extLst>
      <p:ext uri="{BB962C8B-B14F-4D97-AF65-F5344CB8AC3E}">
        <p14:creationId xmlns:p14="http://schemas.microsoft.com/office/powerpoint/2010/main" val="42281417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75846" y="395546"/>
            <a:ext cx="8602933" cy="1754326"/>
          </a:xfrm>
          <a:prstGeom prst="rect">
            <a:avLst/>
          </a:prstGeom>
          <a:noFill/>
        </p:spPr>
        <p:txBody>
          <a:bodyPr wrap="none" rtlCol="0">
            <a:spAutoFit/>
          </a:bodyPr>
          <a:lstStyle/>
          <a:p>
            <a:r>
              <a:rPr lang="en-US" i="1" dirty="0">
                <a:solidFill>
                  <a:schemeClr val="bg1"/>
                </a:solidFill>
              </a:rPr>
              <a:t>D. J. E. Attwood presents two situations that might warrant civil </a:t>
            </a:r>
          </a:p>
          <a:p>
            <a:r>
              <a:rPr lang="en-US" i="1" dirty="0">
                <a:solidFill>
                  <a:schemeClr val="bg1"/>
                </a:solidFill>
              </a:rPr>
              <a:t>disobedience: </a:t>
            </a:r>
          </a:p>
          <a:p>
            <a:endParaRPr lang="en-US" i="1" dirty="0">
              <a:solidFill>
                <a:schemeClr val="bg1"/>
              </a:solidFill>
            </a:endParaRPr>
          </a:p>
          <a:p>
            <a:r>
              <a:rPr lang="en-US" i="1" dirty="0">
                <a:solidFill>
                  <a:schemeClr val="bg1"/>
                </a:solidFill>
              </a:rPr>
              <a:t>1. when believers are required to deny their faith in Christ, or explicitly disown their Lord</a:t>
            </a:r>
          </a:p>
          <a:p>
            <a:r>
              <a:rPr lang="en-US" i="1" dirty="0">
                <a:solidFill>
                  <a:schemeClr val="bg1"/>
                </a:solidFill>
              </a:rPr>
              <a:t>2. when the state has required Christians to take part in an action which is in clear conflict </a:t>
            </a:r>
          </a:p>
          <a:p>
            <a:r>
              <a:rPr lang="en-US" i="1" dirty="0">
                <a:solidFill>
                  <a:schemeClr val="bg1"/>
                </a:solidFill>
              </a:rPr>
              <a:t>    with their Christianly informed conscience.”</a:t>
            </a:r>
          </a:p>
        </p:txBody>
      </p:sp>
      <p:pic>
        <p:nvPicPr>
          <p:cNvPr id="4" name="Picture 3"/>
          <p:cNvPicPr>
            <a:picLocks noChangeAspect="1"/>
          </p:cNvPicPr>
          <p:nvPr/>
        </p:nvPicPr>
        <p:blipFill>
          <a:blip r:embed="rId3"/>
          <a:stretch>
            <a:fillRect/>
          </a:stretch>
        </p:blipFill>
        <p:spPr>
          <a:xfrm>
            <a:off x="0" y="3350204"/>
            <a:ext cx="5452533" cy="3507796"/>
          </a:xfrm>
          <a:prstGeom prst="rect">
            <a:avLst/>
          </a:prstGeom>
        </p:spPr>
      </p:pic>
    </p:spTree>
    <p:extLst>
      <p:ext uri="{BB962C8B-B14F-4D97-AF65-F5344CB8AC3E}">
        <p14:creationId xmlns:p14="http://schemas.microsoft.com/office/powerpoint/2010/main" val="33793510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313484"/>
            <a:ext cx="9127435" cy="5909310"/>
          </a:xfrm>
          <a:prstGeom prst="rect">
            <a:avLst/>
          </a:prstGeom>
          <a:noFill/>
        </p:spPr>
        <p:txBody>
          <a:bodyPr wrap="none" rtlCol="0">
            <a:spAutoFit/>
          </a:bodyPr>
          <a:lstStyle/>
          <a:p>
            <a:r>
              <a:rPr lang="en-US" i="1" u="sng" dirty="0">
                <a:solidFill>
                  <a:schemeClr val="bg1"/>
                </a:solidFill>
              </a:rPr>
              <a:t>When Is Civil Disobedience Appropriate?</a:t>
            </a:r>
          </a:p>
          <a:p>
            <a:endParaRPr lang="en-US" i="1" dirty="0">
              <a:solidFill>
                <a:schemeClr val="bg1"/>
              </a:solidFill>
            </a:endParaRPr>
          </a:p>
          <a:p>
            <a:r>
              <a:rPr lang="en-US" i="1" dirty="0">
                <a:solidFill>
                  <a:schemeClr val="bg1"/>
                </a:solidFill>
              </a:rPr>
              <a:t>1. All democratic and constitutional means must genuinely be exhausted. It is far preferable </a:t>
            </a:r>
          </a:p>
          <a:p>
            <a:r>
              <a:rPr lang="en-US" i="1" dirty="0">
                <a:solidFill>
                  <a:schemeClr val="bg1"/>
                </a:solidFill>
              </a:rPr>
              <a:t>to persuade people by democratic argument.  [That is what the great apologists of the </a:t>
            </a:r>
          </a:p>
          <a:p>
            <a:r>
              <a:rPr lang="en-US" i="1" dirty="0">
                <a:solidFill>
                  <a:schemeClr val="bg1"/>
                </a:solidFill>
              </a:rPr>
              <a:t>early church did.]</a:t>
            </a:r>
          </a:p>
          <a:p>
            <a:endParaRPr lang="en-US" i="1" dirty="0">
              <a:solidFill>
                <a:schemeClr val="bg1"/>
              </a:solidFill>
            </a:endParaRPr>
          </a:p>
          <a:p>
            <a:r>
              <a:rPr lang="en-US" i="1" dirty="0">
                <a:solidFill>
                  <a:schemeClr val="bg1"/>
                </a:solidFill>
              </a:rPr>
              <a:t>2. Civil disobedience should be open and public. It should be submissive to arrest and </a:t>
            </a:r>
          </a:p>
          <a:p>
            <a:r>
              <a:rPr lang="en-US" i="1" dirty="0">
                <a:solidFill>
                  <a:schemeClr val="bg1"/>
                </a:solidFill>
              </a:rPr>
              <a:t>punishment, ready to take responsibility for its illegal actions. </a:t>
            </a:r>
          </a:p>
          <a:p>
            <a:endParaRPr lang="en-US" i="1" dirty="0">
              <a:solidFill>
                <a:schemeClr val="bg1"/>
              </a:solidFill>
            </a:endParaRPr>
          </a:p>
          <a:p>
            <a:r>
              <a:rPr lang="en-US" i="1" dirty="0">
                <a:solidFill>
                  <a:schemeClr val="bg1"/>
                </a:solidFill>
              </a:rPr>
              <a:t>3. It should strongly prefer non-violent methods, some would say it must insist on </a:t>
            </a:r>
          </a:p>
          <a:p>
            <a:r>
              <a:rPr lang="en-US" i="1" dirty="0">
                <a:solidFill>
                  <a:schemeClr val="bg1"/>
                </a:solidFill>
              </a:rPr>
              <a:t>non-violence. </a:t>
            </a:r>
          </a:p>
          <a:p>
            <a:endParaRPr lang="en-US" i="1" dirty="0">
              <a:solidFill>
                <a:schemeClr val="bg1"/>
              </a:solidFill>
            </a:endParaRPr>
          </a:p>
          <a:p>
            <a:r>
              <a:rPr lang="en-US" i="1" dirty="0">
                <a:solidFill>
                  <a:schemeClr val="bg1"/>
                </a:solidFill>
              </a:rPr>
              <a:t>4. Actions of civil disobedience should display a good knowledge of the law, and a full </a:t>
            </a:r>
          </a:p>
          <a:p>
            <a:r>
              <a:rPr lang="en-US" i="1" dirty="0">
                <a:solidFill>
                  <a:schemeClr val="bg1"/>
                </a:solidFill>
              </a:rPr>
              <a:t>					respect for it. </a:t>
            </a:r>
          </a:p>
          <a:p>
            <a:endParaRPr lang="en-US" i="1" dirty="0">
              <a:solidFill>
                <a:schemeClr val="bg1"/>
              </a:solidFill>
            </a:endParaRPr>
          </a:p>
          <a:p>
            <a:r>
              <a:rPr lang="en-US" i="1" dirty="0">
                <a:solidFill>
                  <a:schemeClr val="bg1"/>
                </a:solidFill>
              </a:rPr>
              <a:t>					5. Actions should be appropriate to the cause. </a:t>
            </a:r>
          </a:p>
          <a:p>
            <a:endParaRPr lang="en-US" i="1" dirty="0">
              <a:solidFill>
                <a:schemeClr val="bg1"/>
              </a:solidFill>
            </a:endParaRPr>
          </a:p>
          <a:p>
            <a:r>
              <a:rPr lang="en-US" i="1" dirty="0">
                <a:solidFill>
                  <a:schemeClr val="bg1"/>
                </a:solidFill>
              </a:rPr>
              <a:t>					6. Civil disobedience should have a specific </a:t>
            </a:r>
          </a:p>
          <a:p>
            <a:r>
              <a:rPr lang="en-US" i="1" dirty="0">
                <a:solidFill>
                  <a:schemeClr val="bg1"/>
                </a:solidFill>
              </a:rPr>
              <a:t>					and realistic end in view. It should not be </a:t>
            </a:r>
          </a:p>
          <a:p>
            <a:r>
              <a:rPr lang="en-US" i="1" dirty="0">
                <a:solidFill>
                  <a:schemeClr val="bg1"/>
                </a:solidFill>
              </a:rPr>
              <a:t>					designed or undertaken in ways that are </a:t>
            </a:r>
          </a:p>
          <a:p>
            <a:r>
              <a:rPr lang="en-US" i="1" dirty="0">
                <a:solidFill>
                  <a:schemeClr val="bg1"/>
                </a:solidFill>
              </a:rPr>
              <a:t>					politically counter-productive</a:t>
            </a:r>
          </a:p>
        </p:txBody>
      </p:sp>
      <p:pic>
        <p:nvPicPr>
          <p:cNvPr id="4" name="Picture 3"/>
          <p:cNvPicPr>
            <a:picLocks noChangeAspect="1"/>
          </p:cNvPicPr>
          <p:nvPr/>
        </p:nvPicPr>
        <p:blipFill>
          <a:blip r:embed="rId3"/>
          <a:stretch>
            <a:fillRect/>
          </a:stretch>
        </p:blipFill>
        <p:spPr>
          <a:xfrm>
            <a:off x="1" y="4059974"/>
            <a:ext cx="4349262" cy="2798025"/>
          </a:xfrm>
          <a:prstGeom prst="rect">
            <a:avLst/>
          </a:prstGeom>
        </p:spPr>
      </p:pic>
    </p:spTree>
    <p:extLst>
      <p:ext uri="{BB962C8B-B14F-4D97-AF65-F5344CB8AC3E}">
        <p14:creationId xmlns:p14="http://schemas.microsoft.com/office/powerpoint/2010/main" val="28186465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313484"/>
            <a:ext cx="9127435" cy="5909310"/>
          </a:xfrm>
          <a:prstGeom prst="rect">
            <a:avLst/>
          </a:prstGeom>
          <a:noFill/>
        </p:spPr>
        <p:txBody>
          <a:bodyPr wrap="none" rtlCol="0">
            <a:spAutoFit/>
          </a:bodyPr>
          <a:lstStyle/>
          <a:p>
            <a:r>
              <a:rPr lang="en-US" i="1" u="sng" dirty="0">
                <a:solidFill>
                  <a:schemeClr val="bg1"/>
                </a:solidFill>
              </a:rPr>
              <a:t>When Is Civil Disobedience Appropriate?</a:t>
            </a:r>
          </a:p>
          <a:p>
            <a:endParaRPr lang="en-US" i="1" dirty="0">
              <a:solidFill>
                <a:schemeClr val="bg1"/>
              </a:solidFill>
            </a:endParaRPr>
          </a:p>
          <a:p>
            <a:r>
              <a:rPr lang="en-US" i="1" dirty="0">
                <a:solidFill>
                  <a:schemeClr val="bg1"/>
                </a:solidFill>
              </a:rPr>
              <a:t>1. All democratic and constitutional means must genuinely be exhausted. It is far preferable </a:t>
            </a:r>
          </a:p>
          <a:p>
            <a:r>
              <a:rPr lang="en-US" i="1" dirty="0">
                <a:solidFill>
                  <a:schemeClr val="bg1"/>
                </a:solidFill>
              </a:rPr>
              <a:t>to persuade people by democratic argument.  [That is what the great apologists of the </a:t>
            </a:r>
          </a:p>
          <a:p>
            <a:r>
              <a:rPr lang="en-US" i="1" dirty="0">
                <a:solidFill>
                  <a:schemeClr val="bg1"/>
                </a:solidFill>
              </a:rPr>
              <a:t>early church did.]</a:t>
            </a:r>
          </a:p>
          <a:p>
            <a:endParaRPr lang="en-US" i="1" dirty="0">
              <a:solidFill>
                <a:schemeClr val="bg1"/>
              </a:solidFill>
            </a:endParaRPr>
          </a:p>
          <a:p>
            <a:r>
              <a:rPr lang="en-US" i="1" dirty="0">
                <a:solidFill>
                  <a:schemeClr val="bg1"/>
                </a:solidFill>
              </a:rPr>
              <a:t>2. Civil disobedience should be open and public. It should be submissive to arrest and </a:t>
            </a:r>
          </a:p>
          <a:p>
            <a:r>
              <a:rPr lang="en-US" i="1" dirty="0">
                <a:solidFill>
                  <a:schemeClr val="bg1"/>
                </a:solidFill>
              </a:rPr>
              <a:t>punishment, ready to take responsibility for its illegal actions. </a:t>
            </a:r>
          </a:p>
          <a:p>
            <a:endParaRPr lang="en-US" i="1" dirty="0">
              <a:solidFill>
                <a:schemeClr val="bg1"/>
              </a:solidFill>
            </a:endParaRPr>
          </a:p>
          <a:p>
            <a:r>
              <a:rPr lang="en-US" i="1" dirty="0">
                <a:solidFill>
                  <a:schemeClr val="bg1"/>
                </a:solidFill>
              </a:rPr>
              <a:t>3. It should strongly prefer non-violent methods, some would say it must insist on </a:t>
            </a:r>
          </a:p>
          <a:p>
            <a:r>
              <a:rPr lang="en-US" i="1" dirty="0">
                <a:solidFill>
                  <a:schemeClr val="bg1"/>
                </a:solidFill>
              </a:rPr>
              <a:t>non-violence. </a:t>
            </a:r>
          </a:p>
          <a:p>
            <a:endParaRPr lang="en-US" i="1" dirty="0">
              <a:solidFill>
                <a:schemeClr val="bg1"/>
              </a:solidFill>
            </a:endParaRPr>
          </a:p>
          <a:p>
            <a:r>
              <a:rPr lang="en-US" i="1" dirty="0">
                <a:solidFill>
                  <a:schemeClr val="bg1"/>
                </a:solidFill>
              </a:rPr>
              <a:t>4. Actions of civil disobedience should display a good knowledge of the law, and a full </a:t>
            </a:r>
          </a:p>
          <a:p>
            <a:r>
              <a:rPr lang="en-US" i="1" dirty="0">
                <a:solidFill>
                  <a:schemeClr val="bg1"/>
                </a:solidFill>
              </a:rPr>
              <a:t>					respect for it. </a:t>
            </a:r>
          </a:p>
          <a:p>
            <a:endParaRPr lang="en-US" i="1" dirty="0">
              <a:solidFill>
                <a:schemeClr val="bg1"/>
              </a:solidFill>
            </a:endParaRPr>
          </a:p>
          <a:p>
            <a:r>
              <a:rPr lang="en-US" i="1" dirty="0">
                <a:solidFill>
                  <a:schemeClr val="bg1"/>
                </a:solidFill>
              </a:rPr>
              <a:t>					5. Actions should be appropriate to the cause. </a:t>
            </a:r>
          </a:p>
          <a:p>
            <a:endParaRPr lang="en-US" i="1" dirty="0">
              <a:solidFill>
                <a:schemeClr val="bg1"/>
              </a:solidFill>
            </a:endParaRPr>
          </a:p>
          <a:p>
            <a:r>
              <a:rPr lang="en-US" i="1" dirty="0">
                <a:solidFill>
                  <a:schemeClr val="bg1"/>
                </a:solidFill>
              </a:rPr>
              <a:t>					6. Civil disobedience should have a specific </a:t>
            </a:r>
          </a:p>
          <a:p>
            <a:r>
              <a:rPr lang="en-US" i="1" dirty="0">
                <a:solidFill>
                  <a:schemeClr val="bg1"/>
                </a:solidFill>
              </a:rPr>
              <a:t>					and realistic end in view. It should not be </a:t>
            </a:r>
          </a:p>
          <a:p>
            <a:r>
              <a:rPr lang="en-US" i="1" dirty="0">
                <a:solidFill>
                  <a:schemeClr val="bg1"/>
                </a:solidFill>
              </a:rPr>
              <a:t>					designed or undertaken in ways that are </a:t>
            </a:r>
          </a:p>
          <a:p>
            <a:r>
              <a:rPr lang="en-US" i="1" dirty="0">
                <a:solidFill>
                  <a:schemeClr val="bg1"/>
                </a:solidFill>
              </a:rPr>
              <a:t>					politically counter-productive</a:t>
            </a:r>
          </a:p>
        </p:txBody>
      </p:sp>
    </p:spTree>
    <p:extLst>
      <p:ext uri="{BB962C8B-B14F-4D97-AF65-F5344CB8AC3E}">
        <p14:creationId xmlns:p14="http://schemas.microsoft.com/office/powerpoint/2010/main" val="3587778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9112"/>
            <a:ext cx="9143999" cy="7675620"/>
          </a:xfrm>
          <a:prstGeom prst="rect">
            <a:avLst/>
          </a:prstGeom>
        </p:spPr>
      </p:pic>
    </p:spTree>
    <p:extLst>
      <p:ext uri="{BB962C8B-B14F-4D97-AF65-F5344CB8AC3E}">
        <p14:creationId xmlns:p14="http://schemas.microsoft.com/office/powerpoint/2010/main" val="34879414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26971" y="92103"/>
            <a:ext cx="4019883" cy="923330"/>
          </a:xfrm>
          <a:prstGeom prst="rect">
            <a:avLst/>
          </a:prstGeom>
          <a:noFill/>
        </p:spPr>
        <p:txBody>
          <a:bodyPr wrap="none" rtlCol="0">
            <a:spAutoFit/>
          </a:bodyPr>
          <a:lstStyle/>
          <a:p>
            <a:r>
              <a:rPr lang="en-US" i="1" u="sng" dirty="0">
                <a:solidFill>
                  <a:schemeClr val="bg1"/>
                </a:solidFill>
              </a:rPr>
              <a:t>Being A Christian In A Secular Workplace </a:t>
            </a:r>
          </a:p>
          <a:p>
            <a:r>
              <a:rPr lang="en-US" i="1" u="sng" dirty="0">
                <a:solidFill>
                  <a:schemeClr val="bg1"/>
                </a:solidFill>
              </a:rPr>
              <a:t>(http://jesusalive.cc/ques324.htm)</a:t>
            </a:r>
          </a:p>
          <a:p>
            <a:endParaRPr lang="en-US" i="1" dirty="0">
              <a:solidFill>
                <a:schemeClr val="bg1"/>
              </a:solidFill>
            </a:endParaRPr>
          </a:p>
        </p:txBody>
      </p:sp>
      <p:pic>
        <p:nvPicPr>
          <p:cNvPr id="2" name="Picture 1"/>
          <p:cNvPicPr>
            <a:picLocks noChangeAspect="1"/>
          </p:cNvPicPr>
          <p:nvPr/>
        </p:nvPicPr>
        <p:blipFill>
          <a:blip r:embed="rId3"/>
          <a:stretch>
            <a:fillRect/>
          </a:stretch>
        </p:blipFill>
        <p:spPr>
          <a:xfrm>
            <a:off x="0" y="4007359"/>
            <a:ext cx="4273826" cy="2850642"/>
          </a:xfrm>
          <a:prstGeom prst="rect">
            <a:avLst/>
          </a:prstGeom>
        </p:spPr>
      </p:pic>
      <p:sp>
        <p:nvSpPr>
          <p:cNvPr id="4" name="TextBox 3"/>
          <p:cNvSpPr txBox="1"/>
          <p:nvPr/>
        </p:nvSpPr>
        <p:spPr>
          <a:xfrm>
            <a:off x="288235" y="920259"/>
            <a:ext cx="8949629" cy="5355312"/>
          </a:xfrm>
          <a:prstGeom prst="rect">
            <a:avLst/>
          </a:prstGeom>
          <a:noFill/>
        </p:spPr>
        <p:txBody>
          <a:bodyPr wrap="none" rtlCol="0">
            <a:spAutoFit/>
          </a:bodyPr>
          <a:lstStyle/>
          <a:p>
            <a:r>
              <a:rPr lang="en-US" dirty="0">
                <a:solidFill>
                  <a:schemeClr val="bg1"/>
                </a:solidFill>
              </a:rPr>
              <a:t>1. Know the law and know what it means</a:t>
            </a:r>
          </a:p>
          <a:p>
            <a:r>
              <a:rPr lang="en-US" dirty="0">
                <a:solidFill>
                  <a:schemeClr val="bg1"/>
                </a:solidFill>
              </a:rPr>
              <a:t>	- Dissemination and harassment is wrong no matter who you are (Acts 16:37-38)</a:t>
            </a:r>
          </a:p>
          <a:p>
            <a:r>
              <a:rPr lang="en-US" dirty="0">
                <a:solidFill>
                  <a:schemeClr val="bg1"/>
                </a:solidFill>
              </a:rPr>
              <a:t>2. Bless and do not curse (Matthew 5:44, Acts 7)</a:t>
            </a:r>
          </a:p>
          <a:p>
            <a:r>
              <a:rPr lang="en-US" dirty="0">
                <a:solidFill>
                  <a:schemeClr val="bg1"/>
                </a:solidFill>
              </a:rPr>
              <a:t>	- Be very careful of your heart and attitude</a:t>
            </a:r>
          </a:p>
          <a:p>
            <a:r>
              <a:rPr lang="en-US" dirty="0">
                <a:solidFill>
                  <a:schemeClr val="bg1"/>
                </a:solidFill>
              </a:rPr>
              <a:t>	- Only three men in Scripture are ever described as meek (power under control)</a:t>
            </a:r>
          </a:p>
          <a:p>
            <a:r>
              <a:rPr lang="en-US" dirty="0">
                <a:solidFill>
                  <a:schemeClr val="bg1"/>
                </a:solidFill>
              </a:rPr>
              <a:t>		1) Christ (Matt. 11:29)</a:t>
            </a:r>
          </a:p>
          <a:p>
            <a:r>
              <a:rPr lang="en-US" dirty="0">
                <a:solidFill>
                  <a:schemeClr val="bg1"/>
                </a:solidFill>
              </a:rPr>
              <a:t>		2) Paul (2Cor. 10:1)</a:t>
            </a:r>
          </a:p>
          <a:p>
            <a:r>
              <a:rPr lang="en-US" dirty="0">
                <a:solidFill>
                  <a:schemeClr val="bg1"/>
                </a:solidFill>
              </a:rPr>
              <a:t>		3) Moses (Numbers 12:3)</a:t>
            </a:r>
          </a:p>
          <a:p>
            <a:endParaRPr lang="en-US" dirty="0">
              <a:solidFill>
                <a:schemeClr val="bg1"/>
              </a:solidFill>
            </a:endParaRPr>
          </a:p>
          <a:p>
            <a:r>
              <a:rPr lang="en-US" dirty="0">
                <a:solidFill>
                  <a:schemeClr val="bg1"/>
                </a:solidFill>
              </a:rPr>
              <a:t>3. Some verses to consider:	(Rom 12:21) says, "Do not be overcome by evil, but overcome </a:t>
            </a:r>
          </a:p>
          <a:p>
            <a:r>
              <a:rPr lang="en-US" dirty="0">
                <a:solidFill>
                  <a:schemeClr val="bg1"/>
                </a:solidFill>
              </a:rPr>
              <a:t>evil with good."</a:t>
            </a:r>
          </a:p>
          <a:p>
            <a:endParaRPr lang="en-US" dirty="0">
              <a:solidFill>
                <a:schemeClr val="bg1"/>
              </a:solidFill>
            </a:endParaRPr>
          </a:p>
          <a:p>
            <a:r>
              <a:rPr lang="en-US" dirty="0">
                <a:solidFill>
                  <a:schemeClr val="bg1"/>
                </a:solidFill>
              </a:rPr>
              <a:t>					(1 Pet 3:8-9) says, "To sum up, all of you be </a:t>
            </a:r>
          </a:p>
          <a:p>
            <a:r>
              <a:rPr lang="en-US" dirty="0">
                <a:solidFill>
                  <a:schemeClr val="bg1"/>
                </a:solidFill>
              </a:rPr>
              <a:t>					harmonious, sympathetic, brotherly, </a:t>
            </a:r>
          </a:p>
          <a:p>
            <a:r>
              <a:rPr lang="en-US" dirty="0">
                <a:solidFill>
                  <a:schemeClr val="bg1"/>
                </a:solidFill>
              </a:rPr>
              <a:t>					kindhearted, and humble in spirit; (9) not </a:t>
            </a:r>
          </a:p>
          <a:p>
            <a:r>
              <a:rPr lang="en-US" dirty="0">
                <a:solidFill>
                  <a:schemeClr val="bg1"/>
                </a:solidFill>
              </a:rPr>
              <a:t>					returning evil for evil or insult for insult, but </a:t>
            </a:r>
          </a:p>
          <a:p>
            <a:r>
              <a:rPr lang="en-US" dirty="0">
                <a:solidFill>
                  <a:schemeClr val="bg1"/>
                </a:solidFill>
              </a:rPr>
              <a:t>					giving a blessing instead; for you were </a:t>
            </a:r>
          </a:p>
          <a:p>
            <a:r>
              <a:rPr lang="en-US" dirty="0">
                <a:solidFill>
                  <a:schemeClr val="bg1"/>
                </a:solidFill>
              </a:rPr>
              <a:t>					called for the very purpose that you might </a:t>
            </a:r>
          </a:p>
          <a:p>
            <a:r>
              <a:rPr lang="en-US" dirty="0">
                <a:solidFill>
                  <a:schemeClr val="bg1"/>
                </a:solidFill>
              </a:rPr>
              <a:t>					inherit a blessing."</a:t>
            </a:r>
          </a:p>
        </p:txBody>
      </p:sp>
    </p:spTree>
    <p:extLst>
      <p:ext uri="{BB962C8B-B14F-4D97-AF65-F5344CB8AC3E}">
        <p14:creationId xmlns:p14="http://schemas.microsoft.com/office/powerpoint/2010/main" val="41963552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313484"/>
            <a:ext cx="3966983" cy="646331"/>
          </a:xfrm>
          <a:prstGeom prst="rect">
            <a:avLst/>
          </a:prstGeom>
          <a:noFill/>
        </p:spPr>
        <p:txBody>
          <a:bodyPr wrap="none" rtlCol="0">
            <a:spAutoFit/>
          </a:bodyPr>
          <a:lstStyle/>
          <a:p>
            <a:r>
              <a:rPr lang="en-US" i="1" u="sng" dirty="0">
                <a:solidFill>
                  <a:schemeClr val="bg1"/>
                </a:solidFill>
              </a:rPr>
              <a:t>Being A Christian In A Secular Workplace</a:t>
            </a:r>
          </a:p>
          <a:p>
            <a:endParaRPr lang="en-US" i="1" dirty="0">
              <a:solidFill>
                <a:schemeClr val="bg1"/>
              </a:solidFill>
            </a:endParaRPr>
          </a:p>
        </p:txBody>
      </p:sp>
      <p:pic>
        <p:nvPicPr>
          <p:cNvPr id="2" name="Picture 1"/>
          <p:cNvPicPr>
            <a:picLocks noChangeAspect="1"/>
          </p:cNvPicPr>
          <p:nvPr/>
        </p:nvPicPr>
        <p:blipFill>
          <a:blip r:embed="rId3"/>
          <a:stretch>
            <a:fillRect/>
          </a:stretch>
        </p:blipFill>
        <p:spPr>
          <a:xfrm>
            <a:off x="0" y="4007359"/>
            <a:ext cx="4273826" cy="2850642"/>
          </a:xfrm>
          <a:prstGeom prst="rect">
            <a:avLst/>
          </a:prstGeom>
        </p:spPr>
      </p:pic>
      <p:sp>
        <p:nvSpPr>
          <p:cNvPr id="4" name="TextBox 3"/>
          <p:cNvSpPr txBox="1"/>
          <p:nvPr/>
        </p:nvSpPr>
        <p:spPr>
          <a:xfrm>
            <a:off x="288235" y="795130"/>
            <a:ext cx="8763168" cy="5078313"/>
          </a:xfrm>
          <a:prstGeom prst="rect">
            <a:avLst/>
          </a:prstGeom>
          <a:noFill/>
        </p:spPr>
        <p:txBody>
          <a:bodyPr wrap="none" rtlCol="0">
            <a:spAutoFit/>
          </a:bodyPr>
          <a:lstStyle/>
          <a:p>
            <a:r>
              <a:rPr lang="en-US" dirty="0">
                <a:solidFill>
                  <a:schemeClr val="bg1"/>
                </a:solidFill>
              </a:rPr>
              <a:t>(1 Pet 3:17)(NLT) says, "Remember, it is better to suffer for doing good, if that is what God </a:t>
            </a:r>
          </a:p>
          <a:p>
            <a:r>
              <a:rPr lang="en-US" dirty="0">
                <a:solidFill>
                  <a:schemeClr val="bg1"/>
                </a:solidFill>
              </a:rPr>
              <a:t>wants, than to suffer for doing wrong!"</a:t>
            </a:r>
          </a:p>
          <a:p>
            <a:endParaRPr lang="en-US" dirty="0">
              <a:solidFill>
                <a:schemeClr val="bg1"/>
              </a:solidFill>
            </a:endParaRPr>
          </a:p>
          <a:p>
            <a:r>
              <a:rPr lang="en-US" dirty="0">
                <a:solidFill>
                  <a:schemeClr val="bg1"/>
                </a:solidFill>
              </a:rPr>
              <a:t>(Titus 2:9-10)(NIV) in speaking to Christian slaves, God says, "Teach slaves to be subject to </a:t>
            </a:r>
          </a:p>
          <a:p>
            <a:r>
              <a:rPr lang="en-US" dirty="0">
                <a:solidFill>
                  <a:schemeClr val="bg1"/>
                </a:solidFill>
              </a:rPr>
              <a:t>their masters in everything, to try to please them, not to talk back to them, (10) and not </a:t>
            </a:r>
          </a:p>
          <a:p>
            <a:r>
              <a:rPr lang="en-US" dirty="0">
                <a:solidFill>
                  <a:schemeClr val="bg1"/>
                </a:solidFill>
              </a:rPr>
              <a:t>to steal from them, but to show that they can be fully trusted, so that in every way they </a:t>
            </a:r>
          </a:p>
          <a:p>
            <a:r>
              <a:rPr lang="en-US" dirty="0">
                <a:solidFill>
                  <a:schemeClr val="bg1"/>
                </a:solidFill>
              </a:rPr>
              <a:t>will make the teaching about God our Savior attractive.</a:t>
            </a:r>
          </a:p>
          <a:p>
            <a:endParaRPr lang="en-US" dirty="0">
              <a:solidFill>
                <a:schemeClr val="bg1"/>
              </a:solidFill>
            </a:endParaRPr>
          </a:p>
          <a:p>
            <a:r>
              <a:rPr lang="en-US" dirty="0">
                <a:solidFill>
                  <a:schemeClr val="bg1"/>
                </a:solidFill>
              </a:rPr>
              <a:t>(Gal 6:9) says, "And let us not be weary in well doing: for in due season we shall reap, if we </a:t>
            </a:r>
          </a:p>
          <a:p>
            <a:r>
              <a:rPr lang="en-US" dirty="0">
                <a:solidFill>
                  <a:schemeClr val="bg1"/>
                </a:solidFill>
              </a:rPr>
              <a:t>faint not."</a:t>
            </a:r>
          </a:p>
          <a:p>
            <a:endParaRPr lang="en-US" dirty="0">
              <a:solidFill>
                <a:schemeClr val="bg1"/>
              </a:solidFill>
            </a:endParaRPr>
          </a:p>
          <a:p>
            <a:r>
              <a:rPr lang="en-US" dirty="0">
                <a:solidFill>
                  <a:schemeClr val="bg1"/>
                </a:solidFill>
              </a:rPr>
              <a:t>					(James 1:2-4) says, "Consider it all joy, my </a:t>
            </a:r>
          </a:p>
          <a:p>
            <a:r>
              <a:rPr lang="en-US" dirty="0">
                <a:solidFill>
                  <a:schemeClr val="bg1"/>
                </a:solidFill>
              </a:rPr>
              <a:t>					brethren, when you encounter various </a:t>
            </a:r>
          </a:p>
          <a:p>
            <a:r>
              <a:rPr lang="en-US" dirty="0">
                <a:solidFill>
                  <a:schemeClr val="bg1"/>
                </a:solidFill>
              </a:rPr>
              <a:t>					trials, (3) knowing that the testing of your </a:t>
            </a:r>
          </a:p>
          <a:p>
            <a:r>
              <a:rPr lang="en-US" dirty="0">
                <a:solidFill>
                  <a:schemeClr val="bg1"/>
                </a:solidFill>
              </a:rPr>
              <a:t>					faith produces endurance. (4) And let </a:t>
            </a:r>
          </a:p>
          <a:p>
            <a:r>
              <a:rPr lang="en-US" dirty="0">
                <a:solidFill>
                  <a:schemeClr val="bg1"/>
                </a:solidFill>
              </a:rPr>
              <a:t>					endurance have its perfect result, so that </a:t>
            </a:r>
          </a:p>
          <a:p>
            <a:r>
              <a:rPr lang="en-US" dirty="0">
                <a:solidFill>
                  <a:schemeClr val="bg1"/>
                </a:solidFill>
              </a:rPr>
              <a:t>					you may be perfect and complete, lacking </a:t>
            </a:r>
          </a:p>
          <a:p>
            <a:r>
              <a:rPr lang="en-US" dirty="0">
                <a:solidFill>
                  <a:schemeClr val="bg1"/>
                </a:solidFill>
              </a:rPr>
              <a:t>					in nothing."</a:t>
            </a:r>
          </a:p>
        </p:txBody>
      </p:sp>
    </p:spTree>
    <p:extLst>
      <p:ext uri="{BB962C8B-B14F-4D97-AF65-F5344CB8AC3E}">
        <p14:creationId xmlns:p14="http://schemas.microsoft.com/office/powerpoint/2010/main" val="1288750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313484"/>
            <a:ext cx="3966983" cy="646331"/>
          </a:xfrm>
          <a:prstGeom prst="rect">
            <a:avLst/>
          </a:prstGeom>
          <a:noFill/>
        </p:spPr>
        <p:txBody>
          <a:bodyPr wrap="none" rtlCol="0">
            <a:spAutoFit/>
          </a:bodyPr>
          <a:lstStyle/>
          <a:p>
            <a:r>
              <a:rPr lang="en-US" i="1" u="sng" dirty="0">
                <a:solidFill>
                  <a:schemeClr val="bg1"/>
                </a:solidFill>
              </a:rPr>
              <a:t>Being A Christian In A Secular Workplace</a:t>
            </a:r>
          </a:p>
          <a:p>
            <a:endParaRPr lang="en-US" i="1" dirty="0">
              <a:solidFill>
                <a:schemeClr val="bg1"/>
              </a:solidFill>
            </a:endParaRPr>
          </a:p>
        </p:txBody>
      </p:sp>
      <p:pic>
        <p:nvPicPr>
          <p:cNvPr id="2" name="Picture 1"/>
          <p:cNvPicPr>
            <a:picLocks noChangeAspect="1"/>
          </p:cNvPicPr>
          <p:nvPr/>
        </p:nvPicPr>
        <p:blipFill>
          <a:blip r:embed="rId3"/>
          <a:stretch>
            <a:fillRect/>
          </a:stretch>
        </p:blipFill>
        <p:spPr>
          <a:xfrm>
            <a:off x="0" y="4007359"/>
            <a:ext cx="4273826" cy="2850642"/>
          </a:xfrm>
          <a:prstGeom prst="rect">
            <a:avLst/>
          </a:prstGeom>
        </p:spPr>
      </p:pic>
      <p:sp>
        <p:nvSpPr>
          <p:cNvPr id="4" name="TextBox 3"/>
          <p:cNvSpPr txBox="1"/>
          <p:nvPr/>
        </p:nvSpPr>
        <p:spPr>
          <a:xfrm>
            <a:off x="288235" y="795130"/>
            <a:ext cx="8763168" cy="5078313"/>
          </a:xfrm>
          <a:prstGeom prst="rect">
            <a:avLst/>
          </a:prstGeom>
          <a:noFill/>
        </p:spPr>
        <p:txBody>
          <a:bodyPr wrap="none" rtlCol="0">
            <a:spAutoFit/>
          </a:bodyPr>
          <a:lstStyle/>
          <a:p>
            <a:r>
              <a:rPr lang="en-US" dirty="0">
                <a:solidFill>
                  <a:schemeClr val="bg1"/>
                </a:solidFill>
              </a:rPr>
              <a:t>(1 Pet 3:17)(NLT) says, "Remember, it is better to suffer for doing good, if that is what God </a:t>
            </a:r>
          </a:p>
          <a:p>
            <a:r>
              <a:rPr lang="en-US" dirty="0">
                <a:solidFill>
                  <a:schemeClr val="bg1"/>
                </a:solidFill>
              </a:rPr>
              <a:t>wants, than to suffer for doing wrong!"</a:t>
            </a:r>
          </a:p>
          <a:p>
            <a:endParaRPr lang="en-US" dirty="0">
              <a:solidFill>
                <a:schemeClr val="bg1"/>
              </a:solidFill>
            </a:endParaRPr>
          </a:p>
          <a:p>
            <a:r>
              <a:rPr lang="en-US" dirty="0">
                <a:solidFill>
                  <a:schemeClr val="bg1"/>
                </a:solidFill>
              </a:rPr>
              <a:t>(Titus 2:9-10)(NIV) in speaking to Christian slaves, God says, "Teach slaves to be subject to </a:t>
            </a:r>
          </a:p>
          <a:p>
            <a:r>
              <a:rPr lang="en-US" dirty="0">
                <a:solidFill>
                  <a:schemeClr val="bg1"/>
                </a:solidFill>
              </a:rPr>
              <a:t>their masters in everything, to try to please them, not to talk back to them, (10) and not </a:t>
            </a:r>
          </a:p>
          <a:p>
            <a:r>
              <a:rPr lang="en-US" dirty="0">
                <a:solidFill>
                  <a:schemeClr val="bg1"/>
                </a:solidFill>
              </a:rPr>
              <a:t>to steal from them, but to show that they can be fully trusted, so that in every way they </a:t>
            </a:r>
          </a:p>
          <a:p>
            <a:r>
              <a:rPr lang="en-US" dirty="0">
                <a:solidFill>
                  <a:schemeClr val="bg1"/>
                </a:solidFill>
              </a:rPr>
              <a:t>will make the teaching about God our Savior attractive.</a:t>
            </a:r>
          </a:p>
          <a:p>
            <a:endParaRPr lang="en-US" dirty="0">
              <a:solidFill>
                <a:schemeClr val="bg1"/>
              </a:solidFill>
            </a:endParaRPr>
          </a:p>
          <a:p>
            <a:r>
              <a:rPr lang="en-US" dirty="0">
                <a:solidFill>
                  <a:schemeClr val="bg1"/>
                </a:solidFill>
              </a:rPr>
              <a:t>(Gal 6:9) says, "And let us not be weary in well doing: for in due season we shall reap, if we </a:t>
            </a:r>
          </a:p>
          <a:p>
            <a:r>
              <a:rPr lang="en-US" dirty="0">
                <a:solidFill>
                  <a:schemeClr val="bg1"/>
                </a:solidFill>
              </a:rPr>
              <a:t>faint not."</a:t>
            </a:r>
          </a:p>
          <a:p>
            <a:endParaRPr lang="en-US" dirty="0">
              <a:solidFill>
                <a:schemeClr val="bg1"/>
              </a:solidFill>
            </a:endParaRPr>
          </a:p>
          <a:p>
            <a:r>
              <a:rPr lang="en-US" dirty="0">
                <a:solidFill>
                  <a:schemeClr val="bg1"/>
                </a:solidFill>
              </a:rPr>
              <a:t>					(James 1:2-4) says, "Consider it all joy, my </a:t>
            </a:r>
          </a:p>
          <a:p>
            <a:r>
              <a:rPr lang="en-US" dirty="0">
                <a:solidFill>
                  <a:schemeClr val="bg1"/>
                </a:solidFill>
              </a:rPr>
              <a:t>					brethren, when you encounter various </a:t>
            </a:r>
          </a:p>
          <a:p>
            <a:r>
              <a:rPr lang="en-US" dirty="0">
                <a:solidFill>
                  <a:schemeClr val="bg1"/>
                </a:solidFill>
              </a:rPr>
              <a:t>					trials, (3) knowing that the testing of your </a:t>
            </a:r>
          </a:p>
          <a:p>
            <a:r>
              <a:rPr lang="en-US" dirty="0">
                <a:solidFill>
                  <a:schemeClr val="bg1"/>
                </a:solidFill>
              </a:rPr>
              <a:t>					faith produces endurance. (4) And let </a:t>
            </a:r>
          </a:p>
          <a:p>
            <a:r>
              <a:rPr lang="en-US" dirty="0">
                <a:solidFill>
                  <a:schemeClr val="bg1"/>
                </a:solidFill>
              </a:rPr>
              <a:t>					endurance have its perfect result, so that </a:t>
            </a:r>
          </a:p>
          <a:p>
            <a:r>
              <a:rPr lang="en-US" dirty="0">
                <a:solidFill>
                  <a:schemeClr val="bg1"/>
                </a:solidFill>
              </a:rPr>
              <a:t>					you may be perfect and complete, lacking </a:t>
            </a:r>
          </a:p>
          <a:p>
            <a:r>
              <a:rPr lang="en-US" dirty="0">
                <a:solidFill>
                  <a:schemeClr val="bg1"/>
                </a:solidFill>
              </a:rPr>
              <a:t>					in nothing."</a:t>
            </a:r>
          </a:p>
        </p:txBody>
      </p:sp>
    </p:spTree>
    <p:extLst>
      <p:ext uri="{BB962C8B-B14F-4D97-AF65-F5344CB8AC3E}">
        <p14:creationId xmlns:p14="http://schemas.microsoft.com/office/powerpoint/2010/main" val="1073988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313484"/>
            <a:ext cx="3966983" cy="646331"/>
          </a:xfrm>
          <a:prstGeom prst="rect">
            <a:avLst/>
          </a:prstGeom>
          <a:noFill/>
        </p:spPr>
        <p:txBody>
          <a:bodyPr wrap="none" rtlCol="0">
            <a:spAutoFit/>
          </a:bodyPr>
          <a:lstStyle/>
          <a:p>
            <a:r>
              <a:rPr lang="en-US" i="1" u="sng" dirty="0">
                <a:solidFill>
                  <a:schemeClr val="bg1"/>
                </a:solidFill>
              </a:rPr>
              <a:t>Being A Christian In A Secular Workplace</a:t>
            </a:r>
          </a:p>
          <a:p>
            <a:endParaRPr lang="en-US" i="1" dirty="0">
              <a:solidFill>
                <a:schemeClr val="bg1"/>
              </a:solidFill>
            </a:endParaRPr>
          </a:p>
        </p:txBody>
      </p:sp>
      <p:pic>
        <p:nvPicPr>
          <p:cNvPr id="2" name="Picture 1"/>
          <p:cNvPicPr>
            <a:picLocks noChangeAspect="1"/>
          </p:cNvPicPr>
          <p:nvPr/>
        </p:nvPicPr>
        <p:blipFill>
          <a:blip r:embed="rId3"/>
          <a:stretch>
            <a:fillRect/>
          </a:stretch>
        </p:blipFill>
        <p:spPr>
          <a:xfrm>
            <a:off x="0" y="4007359"/>
            <a:ext cx="4273826" cy="2850642"/>
          </a:xfrm>
          <a:prstGeom prst="rect">
            <a:avLst/>
          </a:prstGeom>
        </p:spPr>
      </p:pic>
      <p:sp>
        <p:nvSpPr>
          <p:cNvPr id="4" name="TextBox 3"/>
          <p:cNvSpPr txBox="1"/>
          <p:nvPr/>
        </p:nvSpPr>
        <p:spPr>
          <a:xfrm>
            <a:off x="288235" y="795130"/>
            <a:ext cx="26325412" cy="9510296"/>
          </a:xfrm>
          <a:prstGeom prst="rect">
            <a:avLst/>
          </a:prstGeom>
          <a:noFill/>
        </p:spPr>
        <p:txBody>
          <a:bodyPr wrap="none" rtlCol="0">
            <a:spAutoFit/>
          </a:bodyPr>
          <a:lstStyle/>
          <a:p>
            <a:r>
              <a:rPr lang="en-US" dirty="0">
                <a:solidFill>
                  <a:schemeClr val="bg1"/>
                </a:solidFill>
              </a:rPr>
              <a:t>When required to confront …</a:t>
            </a:r>
          </a:p>
          <a:p>
            <a:endParaRPr lang="en-US" dirty="0">
              <a:solidFill>
                <a:schemeClr val="bg1"/>
              </a:solidFill>
            </a:endParaRPr>
          </a:p>
          <a:p>
            <a:r>
              <a:rPr lang="en-US" dirty="0">
                <a:solidFill>
                  <a:schemeClr val="bg1"/>
                </a:solidFill>
              </a:rPr>
              <a:t> First, we need to pray. Pray about if you should confront whoever is treating you unfairly. </a:t>
            </a:r>
          </a:p>
          <a:p>
            <a:r>
              <a:rPr lang="en-US" dirty="0">
                <a:solidFill>
                  <a:schemeClr val="bg1"/>
                </a:solidFill>
              </a:rPr>
              <a:t>If you feel lead to do so, pray about what to say. Pray for God to search your heart and show </a:t>
            </a:r>
          </a:p>
          <a:p>
            <a:r>
              <a:rPr lang="en-US" dirty="0">
                <a:solidFill>
                  <a:schemeClr val="bg1"/>
                </a:solidFill>
              </a:rPr>
              <a:t>you if you are doing anything wrong (Ps 139:23-24). If so, you may need to apologize. Then, </a:t>
            </a:r>
          </a:p>
          <a:p>
            <a:r>
              <a:rPr lang="en-US" dirty="0">
                <a:solidFill>
                  <a:schemeClr val="bg1"/>
                </a:solidFill>
              </a:rPr>
              <a:t>we should keep the following verses in mind as we confront:</a:t>
            </a:r>
          </a:p>
          <a:p>
            <a:endParaRPr lang="en-US" dirty="0">
              <a:solidFill>
                <a:schemeClr val="bg1"/>
              </a:solidFill>
            </a:endParaRPr>
          </a:p>
          <a:p>
            <a:r>
              <a:rPr lang="en-US" dirty="0">
                <a:solidFill>
                  <a:schemeClr val="bg1"/>
                </a:solidFill>
              </a:rPr>
              <a:t>Remember to approach it with "meekness" and "humility".</a:t>
            </a:r>
          </a:p>
          <a:p>
            <a:endParaRPr lang="en-US" dirty="0">
              <a:solidFill>
                <a:schemeClr val="bg1"/>
              </a:solidFill>
            </a:endParaRPr>
          </a:p>
          <a:p>
            <a:r>
              <a:rPr lang="en-US" dirty="0">
                <a:solidFill>
                  <a:schemeClr val="bg1"/>
                </a:solidFill>
              </a:rPr>
              <a:t>Do it without "selfishness or empty conceit," "not merely looking out for your own personal </a:t>
            </a:r>
          </a:p>
          <a:p>
            <a:r>
              <a:rPr lang="en-US" dirty="0">
                <a:solidFill>
                  <a:schemeClr val="bg1"/>
                </a:solidFill>
              </a:rPr>
              <a:t>interests, but also the interests of (the one you are speaking to) others" (Phil 2:3-4).</a:t>
            </a:r>
          </a:p>
          <a:p>
            <a:endParaRPr lang="en-US" dirty="0">
              <a:solidFill>
                <a:schemeClr val="bg1"/>
              </a:solidFill>
            </a:endParaRPr>
          </a:p>
          <a:p>
            <a:r>
              <a:rPr lang="en-US" dirty="0">
                <a:solidFill>
                  <a:schemeClr val="bg1"/>
                </a:solidFill>
              </a:rPr>
              <a:t>					Do it with "love" (1 </a:t>
            </a:r>
            <a:r>
              <a:rPr lang="en-US" dirty="0" err="1">
                <a:solidFill>
                  <a:schemeClr val="bg1"/>
                </a:solidFill>
              </a:rPr>
              <a:t>Cor</a:t>
            </a:r>
            <a:r>
              <a:rPr lang="en-US" dirty="0">
                <a:solidFill>
                  <a:schemeClr val="bg1"/>
                </a:solidFill>
              </a:rPr>
              <a:t> 16:14)(1 </a:t>
            </a:r>
            <a:r>
              <a:rPr lang="en-US" dirty="0" err="1">
                <a:solidFill>
                  <a:schemeClr val="bg1"/>
                </a:solidFill>
              </a:rPr>
              <a:t>Jn</a:t>
            </a:r>
            <a:r>
              <a:rPr lang="en-US" dirty="0">
                <a:solidFill>
                  <a:schemeClr val="bg1"/>
                </a:solidFill>
              </a:rPr>
              <a:t> 4:7-8), </a:t>
            </a:r>
          </a:p>
          <a:p>
            <a:r>
              <a:rPr lang="en-US" dirty="0">
                <a:solidFill>
                  <a:schemeClr val="bg1"/>
                </a:solidFill>
              </a:rPr>
              <a:t>					and "grace" (Col 4:6), remembering to </a:t>
            </a:r>
          </a:p>
          <a:p>
            <a:r>
              <a:rPr lang="en-US" dirty="0">
                <a:solidFill>
                  <a:schemeClr val="bg1"/>
                </a:solidFill>
              </a:rPr>
              <a:t>					"love your neighbor as yourself" </a:t>
            </a:r>
          </a:p>
          <a:p>
            <a:r>
              <a:rPr lang="en-US" dirty="0">
                <a:solidFill>
                  <a:schemeClr val="bg1"/>
                </a:solidFill>
              </a:rPr>
              <a:t>					(Mt 19:19)(Mt 22:39)(Mk 12:31).</a:t>
            </a:r>
          </a:p>
          <a:p>
            <a:endParaRPr lang="en-US" dirty="0">
              <a:solidFill>
                <a:schemeClr val="bg1"/>
              </a:solidFill>
            </a:endParaRPr>
          </a:p>
          <a:p>
            <a:r>
              <a:rPr lang="en-US" dirty="0">
                <a:solidFill>
                  <a:schemeClr val="bg1"/>
                </a:solidFill>
              </a:rPr>
              <a:t>					Do it without "complaining or arguing" </a:t>
            </a:r>
          </a:p>
          <a:p>
            <a:r>
              <a:rPr lang="en-US" dirty="0">
                <a:solidFill>
                  <a:schemeClr val="bg1"/>
                </a:solidFill>
              </a:rPr>
              <a:t>					(Phil 2:14), or anger (</a:t>
            </a:r>
            <a:r>
              <a:rPr lang="en-US" dirty="0" err="1">
                <a:solidFill>
                  <a:schemeClr val="bg1"/>
                </a:solidFill>
              </a:rPr>
              <a:t>Eph</a:t>
            </a:r>
            <a:r>
              <a:rPr lang="en-US" dirty="0">
                <a:solidFill>
                  <a:schemeClr val="bg1"/>
                </a:solidFill>
              </a:rPr>
              <a:t> 4:31)(Col 3:8).</a:t>
            </a:r>
          </a:p>
          <a:p>
            <a:endParaRPr lang="en-US" dirty="0">
              <a:solidFill>
                <a:schemeClr val="bg1"/>
              </a:solidFill>
            </a:endParaRPr>
          </a:p>
          <a:p>
            <a:r>
              <a:rPr lang="en-US" dirty="0">
                <a:solidFill>
                  <a:schemeClr val="bg1"/>
                </a:solidFill>
              </a:rPr>
              <a:t>Speak to the person in private (not in front of others) (Mt 18:15). (This was meant for Christians speaking to Christians, but I still think it applies.)</a:t>
            </a:r>
          </a:p>
          <a:p>
            <a:endParaRPr lang="en-US" dirty="0">
              <a:solidFill>
                <a:schemeClr val="bg1"/>
              </a:solidFill>
            </a:endParaRPr>
          </a:p>
          <a:p>
            <a:r>
              <a:rPr lang="en-US" dirty="0">
                <a:solidFill>
                  <a:schemeClr val="bg1"/>
                </a:solidFill>
              </a:rPr>
              <a:t>     In confronting, I find it useful to ask questions, and find out where people are coming from.</a:t>
            </a:r>
          </a:p>
          <a:p>
            <a:r>
              <a:rPr lang="en-US" dirty="0">
                <a:solidFill>
                  <a:schemeClr val="bg1"/>
                </a:solidFill>
              </a:rPr>
              <a:t>*** Note: It is interesting to note that when Jesus was attacked by people, nearly every time He confronted them with a question in response: (Attacked Mt 9:3 - Question Mt 9:4)(Attacked  Mt 12:2 - Question Mt 12:3-4) (Mt 12:10/Mt 12:11-12) (Mt 12:24/Mt 12:26-27) and more.</a:t>
            </a:r>
          </a:p>
          <a:p>
            <a:endParaRPr lang="en-US" dirty="0">
              <a:solidFill>
                <a:schemeClr val="bg1"/>
              </a:solidFill>
            </a:endParaRPr>
          </a:p>
          <a:p>
            <a:r>
              <a:rPr lang="en-US" dirty="0">
                <a:solidFill>
                  <a:schemeClr val="bg1"/>
                </a:solidFill>
              </a:rPr>
              <a:t>     Perhaps ask questions such as:</a:t>
            </a:r>
          </a:p>
          <a:p>
            <a:endParaRPr lang="en-US" dirty="0">
              <a:solidFill>
                <a:schemeClr val="bg1"/>
              </a:solidFill>
            </a:endParaRPr>
          </a:p>
          <a:p>
            <a:r>
              <a:rPr lang="en-US" dirty="0">
                <a:solidFill>
                  <a:schemeClr val="bg1"/>
                </a:solidFill>
              </a:rPr>
              <a:t>Have I done something to make you upset? (As opposed to: I don't like being picked on!)</a:t>
            </a:r>
          </a:p>
          <a:p>
            <a:endParaRPr lang="en-US" dirty="0">
              <a:solidFill>
                <a:schemeClr val="bg1"/>
              </a:solidFill>
            </a:endParaRPr>
          </a:p>
          <a:p>
            <a:r>
              <a:rPr lang="en-US" dirty="0">
                <a:solidFill>
                  <a:schemeClr val="bg1"/>
                </a:solidFill>
              </a:rPr>
              <a:t>Am I doing something wrong that I can do better?  (As opposed to: I don't deserve this kind of treatment!)</a:t>
            </a:r>
          </a:p>
          <a:p>
            <a:endParaRPr lang="en-US" dirty="0">
              <a:solidFill>
                <a:schemeClr val="bg1"/>
              </a:solidFill>
            </a:endParaRPr>
          </a:p>
          <a:p>
            <a:r>
              <a:rPr lang="en-US" dirty="0">
                <a:solidFill>
                  <a:schemeClr val="bg1"/>
                </a:solidFill>
              </a:rPr>
              <a:t>I have not gotten a raise in two years, is there some reason why? (As opposed to: I have been here 2 years and haven't gotten a raise, and I deserve one!)</a:t>
            </a:r>
          </a:p>
          <a:p>
            <a:endParaRPr lang="en-US" dirty="0">
              <a:solidFill>
                <a:schemeClr val="bg1"/>
              </a:solidFill>
            </a:endParaRPr>
          </a:p>
          <a:p>
            <a:r>
              <a:rPr lang="en-US" dirty="0">
                <a:solidFill>
                  <a:schemeClr val="bg1"/>
                </a:solidFill>
              </a:rPr>
              <a:t>I have been here for 5 years, and others who have been here less time are being promoted instead of me, is there something I have done wrong? (As opposed to: I have been here for 5 years and IT ISN'T FAIR that I haven't been promoted!)</a:t>
            </a:r>
          </a:p>
        </p:txBody>
      </p:sp>
    </p:spTree>
    <p:extLst>
      <p:ext uri="{BB962C8B-B14F-4D97-AF65-F5344CB8AC3E}">
        <p14:creationId xmlns:p14="http://schemas.microsoft.com/office/powerpoint/2010/main" val="18488090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313484"/>
            <a:ext cx="3966983" cy="646331"/>
          </a:xfrm>
          <a:prstGeom prst="rect">
            <a:avLst/>
          </a:prstGeom>
          <a:noFill/>
        </p:spPr>
        <p:txBody>
          <a:bodyPr wrap="none" rtlCol="0">
            <a:spAutoFit/>
          </a:bodyPr>
          <a:lstStyle/>
          <a:p>
            <a:r>
              <a:rPr lang="en-US" i="1" u="sng" dirty="0">
                <a:solidFill>
                  <a:schemeClr val="bg1"/>
                </a:solidFill>
              </a:rPr>
              <a:t>Being A Christian In A Secular Workplace</a:t>
            </a:r>
          </a:p>
          <a:p>
            <a:endParaRPr lang="en-US" i="1" dirty="0">
              <a:solidFill>
                <a:schemeClr val="bg1"/>
              </a:solidFill>
            </a:endParaRPr>
          </a:p>
        </p:txBody>
      </p:sp>
      <p:pic>
        <p:nvPicPr>
          <p:cNvPr id="2" name="Picture 1"/>
          <p:cNvPicPr>
            <a:picLocks noChangeAspect="1"/>
          </p:cNvPicPr>
          <p:nvPr/>
        </p:nvPicPr>
        <p:blipFill>
          <a:blip r:embed="rId3"/>
          <a:stretch>
            <a:fillRect/>
          </a:stretch>
        </p:blipFill>
        <p:spPr>
          <a:xfrm>
            <a:off x="0" y="4007359"/>
            <a:ext cx="4273826" cy="2850642"/>
          </a:xfrm>
          <a:prstGeom prst="rect">
            <a:avLst/>
          </a:prstGeom>
        </p:spPr>
      </p:pic>
      <p:sp>
        <p:nvSpPr>
          <p:cNvPr id="4" name="TextBox 3"/>
          <p:cNvSpPr txBox="1"/>
          <p:nvPr/>
        </p:nvSpPr>
        <p:spPr>
          <a:xfrm>
            <a:off x="288235" y="795130"/>
            <a:ext cx="8977650" cy="5078313"/>
          </a:xfrm>
          <a:prstGeom prst="rect">
            <a:avLst/>
          </a:prstGeom>
          <a:noFill/>
        </p:spPr>
        <p:txBody>
          <a:bodyPr wrap="none" rtlCol="0">
            <a:spAutoFit/>
          </a:bodyPr>
          <a:lstStyle/>
          <a:p>
            <a:r>
              <a:rPr lang="en-US" dirty="0">
                <a:solidFill>
                  <a:schemeClr val="bg1"/>
                </a:solidFill>
              </a:rPr>
              <a:t>When required to confront …</a:t>
            </a:r>
          </a:p>
          <a:p>
            <a:endParaRPr lang="en-US" dirty="0">
              <a:solidFill>
                <a:schemeClr val="bg1"/>
              </a:solidFill>
            </a:endParaRPr>
          </a:p>
          <a:p>
            <a:r>
              <a:rPr lang="en-US" dirty="0">
                <a:solidFill>
                  <a:schemeClr val="bg1"/>
                </a:solidFill>
              </a:rPr>
              <a:t>Speak to the person in private (not in front of others) (Mt 18:15). </a:t>
            </a:r>
          </a:p>
          <a:p>
            <a:endParaRPr lang="en-US" dirty="0">
              <a:solidFill>
                <a:schemeClr val="bg1"/>
              </a:solidFill>
            </a:endParaRPr>
          </a:p>
          <a:p>
            <a:r>
              <a:rPr lang="en-US" dirty="0">
                <a:solidFill>
                  <a:schemeClr val="bg1"/>
                </a:solidFill>
              </a:rPr>
              <a:t>In confronting, I find it useful to ask questions, and find out where people are coming from.</a:t>
            </a:r>
          </a:p>
          <a:p>
            <a:r>
              <a:rPr lang="en-US" dirty="0">
                <a:solidFill>
                  <a:schemeClr val="bg1"/>
                </a:solidFill>
              </a:rPr>
              <a:t>*** Note: It is interesting to note that when Jesus was attacked by people, nearly every </a:t>
            </a:r>
          </a:p>
          <a:p>
            <a:r>
              <a:rPr lang="en-US" dirty="0">
                <a:solidFill>
                  <a:schemeClr val="bg1"/>
                </a:solidFill>
              </a:rPr>
              <a:t>time He confronted them with a question in response: (Attacked Mt 9:3 - Question Mt 9:4)</a:t>
            </a:r>
          </a:p>
          <a:p>
            <a:r>
              <a:rPr lang="en-US" dirty="0">
                <a:solidFill>
                  <a:schemeClr val="bg1"/>
                </a:solidFill>
              </a:rPr>
              <a:t>(Attacked  Mt 12:2 - Question Mt 12:3-4) (Mt 12:10/Mt 12:11-12) (Mt 12:24/Mt 12:26-27) </a:t>
            </a:r>
          </a:p>
          <a:p>
            <a:r>
              <a:rPr lang="en-US" dirty="0">
                <a:solidFill>
                  <a:schemeClr val="bg1"/>
                </a:solidFill>
              </a:rPr>
              <a:t>and more.</a:t>
            </a:r>
          </a:p>
          <a:p>
            <a:endParaRPr lang="en-US" dirty="0">
              <a:solidFill>
                <a:schemeClr val="bg1"/>
              </a:solidFill>
            </a:endParaRPr>
          </a:p>
          <a:p>
            <a:r>
              <a:rPr lang="en-US" dirty="0">
                <a:solidFill>
                  <a:schemeClr val="bg1"/>
                </a:solidFill>
              </a:rPr>
              <a:t>Perhaps ask questions such as:</a:t>
            </a:r>
          </a:p>
          <a:p>
            <a:endParaRPr lang="en-US" dirty="0">
              <a:solidFill>
                <a:schemeClr val="bg1"/>
              </a:solidFill>
            </a:endParaRPr>
          </a:p>
          <a:p>
            <a:r>
              <a:rPr lang="en-US" dirty="0">
                <a:solidFill>
                  <a:schemeClr val="bg1"/>
                </a:solidFill>
              </a:rPr>
              <a:t>					Have I done something to make you upset? </a:t>
            </a:r>
          </a:p>
          <a:p>
            <a:r>
              <a:rPr lang="en-US" dirty="0">
                <a:solidFill>
                  <a:schemeClr val="bg1"/>
                </a:solidFill>
              </a:rPr>
              <a:t>					(As opposed to: I don't like being picked on!)</a:t>
            </a:r>
          </a:p>
          <a:p>
            <a:endParaRPr lang="en-US" dirty="0">
              <a:solidFill>
                <a:schemeClr val="bg1"/>
              </a:solidFill>
            </a:endParaRPr>
          </a:p>
          <a:p>
            <a:r>
              <a:rPr lang="en-US" dirty="0">
                <a:solidFill>
                  <a:schemeClr val="bg1"/>
                </a:solidFill>
              </a:rPr>
              <a:t>					Am I doing something wrong that I can do </a:t>
            </a:r>
          </a:p>
          <a:p>
            <a:r>
              <a:rPr lang="en-US" dirty="0">
                <a:solidFill>
                  <a:schemeClr val="bg1"/>
                </a:solidFill>
              </a:rPr>
              <a:t>					better?  (As opposed to: I don't deserve </a:t>
            </a:r>
          </a:p>
          <a:p>
            <a:r>
              <a:rPr lang="en-US" dirty="0">
                <a:solidFill>
                  <a:schemeClr val="bg1"/>
                </a:solidFill>
              </a:rPr>
              <a:t>					this kind of treatment!)</a:t>
            </a:r>
          </a:p>
        </p:txBody>
      </p:sp>
    </p:spTree>
    <p:extLst>
      <p:ext uri="{BB962C8B-B14F-4D97-AF65-F5344CB8AC3E}">
        <p14:creationId xmlns:p14="http://schemas.microsoft.com/office/powerpoint/2010/main" val="25099681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313484"/>
            <a:ext cx="3966983" cy="646331"/>
          </a:xfrm>
          <a:prstGeom prst="rect">
            <a:avLst/>
          </a:prstGeom>
          <a:noFill/>
        </p:spPr>
        <p:txBody>
          <a:bodyPr wrap="none" rtlCol="0">
            <a:spAutoFit/>
          </a:bodyPr>
          <a:lstStyle/>
          <a:p>
            <a:r>
              <a:rPr lang="en-US" i="1" u="sng" dirty="0">
                <a:solidFill>
                  <a:schemeClr val="bg1"/>
                </a:solidFill>
              </a:rPr>
              <a:t>Being A Christian In A Secular Workplace</a:t>
            </a:r>
          </a:p>
          <a:p>
            <a:endParaRPr lang="en-US" i="1" dirty="0">
              <a:solidFill>
                <a:schemeClr val="bg1"/>
              </a:solidFill>
            </a:endParaRPr>
          </a:p>
        </p:txBody>
      </p:sp>
      <p:pic>
        <p:nvPicPr>
          <p:cNvPr id="2" name="Picture 1"/>
          <p:cNvPicPr>
            <a:picLocks noChangeAspect="1"/>
          </p:cNvPicPr>
          <p:nvPr/>
        </p:nvPicPr>
        <p:blipFill>
          <a:blip r:embed="rId3"/>
          <a:stretch>
            <a:fillRect/>
          </a:stretch>
        </p:blipFill>
        <p:spPr>
          <a:xfrm>
            <a:off x="0" y="4007359"/>
            <a:ext cx="4273826" cy="2850642"/>
          </a:xfrm>
          <a:prstGeom prst="rect">
            <a:avLst/>
          </a:prstGeom>
        </p:spPr>
      </p:pic>
      <p:sp>
        <p:nvSpPr>
          <p:cNvPr id="4" name="TextBox 3"/>
          <p:cNvSpPr txBox="1"/>
          <p:nvPr/>
        </p:nvSpPr>
        <p:spPr>
          <a:xfrm>
            <a:off x="288235" y="795130"/>
            <a:ext cx="8405250" cy="2308324"/>
          </a:xfrm>
          <a:prstGeom prst="rect">
            <a:avLst/>
          </a:prstGeom>
          <a:noFill/>
        </p:spPr>
        <p:txBody>
          <a:bodyPr wrap="none" rtlCol="0">
            <a:spAutoFit/>
          </a:bodyPr>
          <a:lstStyle/>
          <a:p>
            <a:r>
              <a:rPr lang="en-US" dirty="0">
                <a:solidFill>
                  <a:schemeClr val="bg1"/>
                </a:solidFill>
              </a:rPr>
              <a:t>When required to confront …</a:t>
            </a:r>
          </a:p>
          <a:p>
            <a:endParaRPr lang="en-US" dirty="0">
              <a:solidFill>
                <a:schemeClr val="bg1"/>
              </a:solidFill>
            </a:endParaRPr>
          </a:p>
          <a:p>
            <a:r>
              <a:rPr lang="en-US" dirty="0">
                <a:solidFill>
                  <a:schemeClr val="bg1"/>
                </a:solidFill>
              </a:rPr>
              <a:t>I have not gotten a raise in two years, is there some reason why? </a:t>
            </a:r>
          </a:p>
          <a:p>
            <a:r>
              <a:rPr lang="en-US" dirty="0">
                <a:solidFill>
                  <a:schemeClr val="bg1"/>
                </a:solidFill>
              </a:rPr>
              <a:t>(As opposed to: I have been here 2 years and haven't gotten a raise, and I deserve one!)</a:t>
            </a:r>
          </a:p>
          <a:p>
            <a:endParaRPr lang="en-US" dirty="0">
              <a:solidFill>
                <a:schemeClr val="bg1"/>
              </a:solidFill>
            </a:endParaRPr>
          </a:p>
          <a:p>
            <a:r>
              <a:rPr lang="en-US" dirty="0">
                <a:solidFill>
                  <a:schemeClr val="bg1"/>
                </a:solidFill>
              </a:rPr>
              <a:t>I have been here for 5 years, and others who have been here less time are being </a:t>
            </a:r>
          </a:p>
          <a:p>
            <a:r>
              <a:rPr lang="en-US" dirty="0">
                <a:solidFill>
                  <a:schemeClr val="bg1"/>
                </a:solidFill>
              </a:rPr>
              <a:t>promoted instead of me, is there something I have done wrong? (As opposed to: </a:t>
            </a:r>
          </a:p>
          <a:p>
            <a:r>
              <a:rPr lang="en-US" dirty="0">
                <a:solidFill>
                  <a:schemeClr val="bg1"/>
                </a:solidFill>
              </a:rPr>
              <a:t>I have been here for 5 years and IT ISN'T FAIR that I haven't been promoted!)</a:t>
            </a:r>
          </a:p>
        </p:txBody>
      </p:sp>
    </p:spTree>
    <p:extLst>
      <p:ext uri="{BB962C8B-B14F-4D97-AF65-F5344CB8AC3E}">
        <p14:creationId xmlns:p14="http://schemas.microsoft.com/office/powerpoint/2010/main" val="17647343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313484"/>
            <a:ext cx="3966983" cy="646331"/>
          </a:xfrm>
          <a:prstGeom prst="rect">
            <a:avLst/>
          </a:prstGeom>
          <a:noFill/>
        </p:spPr>
        <p:txBody>
          <a:bodyPr wrap="none" rtlCol="0">
            <a:spAutoFit/>
          </a:bodyPr>
          <a:lstStyle/>
          <a:p>
            <a:r>
              <a:rPr lang="en-US" i="1" u="sng" dirty="0">
                <a:solidFill>
                  <a:schemeClr val="bg1"/>
                </a:solidFill>
              </a:rPr>
              <a:t>Being A Christian In A Secular Workplace</a:t>
            </a:r>
          </a:p>
          <a:p>
            <a:endParaRPr lang="en-US" i="1" dirty="0">
              <a:solidFill>
                <a:schemeClr val="bg1"/>
              </a:solidFill>
            </a:endParaRPr>
          </a:p>
        </p:txBody>
      </p:sp>
      <p:pic>
        <p:nvPicPr>
          <p:cNvPr id="2" name="Picture 1"/>
          <p:cNvPicPr>
            <a:picLocks noChangeAspect="1"/>
          </p:cNvPicPr>
          <p:nvPr/>
        </p:nvPicPr>
        <p:blipFill>
          <a:blip r:embed="rId3"/>
          <a:stretch>
            <a:fillRect/>
          </a:stretch>
        </p:blipFill>
        <p:spPr>
          <a:xfrm>
            <a:off x="0" y="4007359"/>
            <a:ext cx="4273826" cy="2850642"/>
          </a:xfrm>
          <a:prstGeom prst="rect">
            <a:avLst/>
          </a:prstGeom>
        </p:spPr>
      </p:pic>
      <p:sp>
        <p:nvSpPr>
          <p:cNvPr id="4" name="TextBox 3"/>
          <p:cNvSpPr txBox="1"/>
          <p:nvPr/>
        </p:nvSpPr>
        <p:spPr>
          <a:xfrm>
            <a:off x="288235" y="795130"/>
            <a:ext cx="8869929" cy="5355312"/>
          </a:xfrm>
          <a:prstGeom prst="rect">
            <a:avLst/>
          </a:prstGeom>
          <a:noFill/>
        </p:spPr>
        <p:txBody>
          <a:bodyPr wrap="none" rtlCol="0">
            <a:spAutoFit/>
          </a:bodyPr>
          <a:lstStyle/>
          <a:p>
            <a:r>
              <a:rPr lang="en-US" dirty="0">
                <a:solidFill>
                  <a:schemeClr val="bg1"/>
                </a:solidFill>
              </a:rPr>
              <a:t>When asked to do something unethical at work … what should I do?</a:t>
            </a:r>
          </a:p>
          <a:p>
            <a:endParaRPr lang="en-US" dirty="0">
              <a:solidFill>
                <a:schemeClr val="bg1"/>
              </a:solidFill>
            </a:endParaRPr>
          </a:p>
          <a:p>
            <a:r>
              <a:rPr lang="en-US" dirty="0">
                <a:solidFill>
                  <a:schemeClr val="bg1"/>
                </a:solidFill>
              </a:rPr>
              <a:t>Should Christians be forced to attend diversity training?</a:t>
            </a:r>
          </a:p>
          <a:p>
            <a:r>
              <a:rPr lang="en-US" dirty="0">
                <a:solidFill>
                  <a:schemeClr val="bg1"/>
                </a:solidFill>
              </a:rPr>
              <a:t>	- How might the story of Daniel help us answer this question? </a:t>
            </a:r>
          </a:p>
          <a:p>
            <a:r>
              <a:rPr lang="en-US" dirty="0">
                <a:solidFill>
                  <a:schemeClr val="bg1"/>
                </a:solidFill>
              </a:rPr>
              <a:t>	- Daniel 1:4-5, 17)</a:t>
            </a:r>
          </a:p>
          <a:p>
            <a:endParaRPr lang="en-US" dirty="0">
              <a:solidFill>
                <a:schemeClr val="bg1"/>
              </a:solidFill>
            </a:endParaRPr>
          </a:p>
          <a:p>
            <a:r>
              <a:rPr lang="en-US" dirty="0">
                <a:solidFill>
                  <a:schemeClr val="bg1"/>
                </a:solidFill>
              </a:rPr>
              <a:t>Should Christians be required to work on Sunday? (see Romans 13)</a:t>
            </a:r>
          </a:p>
          <a:p>
            <a:endParaRPr lang="en-US" dirty="0">
              <a:solidFill>
                <a:schemeClr val="bg1"/>
              </a:solidFill>
            </a:endParaRPr>
          </a:p>
          <a:p>
            <a:r>
              <a:rPr lang="en-US" dirty="0">
                <a:solidFill>
                  <a:schemeClr val="bg1"/>
                </a:solidFill>
              </a:rPr>
              <a:t>TRUTH: Opposition to our way of life, to our faith, is a certainty, a little-quoted promise </a:t>
            </a:r>
          </a:p>
          <a:p>
            <a:r>
              <a:rPr lang="en-US" dirty="0">
                <a:solidFill>
                  <a:schemeClr val="bg1"/>
                </a:solidFill>
              </a:rPr>
              <a:t>             of Jesus. The courts can not be trusted to protect us. We have had it fairly easy from </a:t>
            </a:r>
          </a:p>
          <a:p>
            <a:r>
              <a:rPr lang="en-US" dirty="0">
                <a:solidFill>
                  <a:schemeClr val="bg1"/>
                </a:solidFill>
              </a:rPr>
              <a:t>             Constantine onwards (Edict of Milan, 313AD). No longer. There may be a time</a:t>
            </a:r>
          </a:p>
          <a:p>
            <a:r>
              <a:rPr lang="en-US" dirty="0">
                <a:solidFill>
                  <a:schemeClr val="bg1"/>
                </a:solidFill>
              </a:rPr>
              <a:t>					that we are required to quit a beloved job.</a:t>
            </a:r>
          </a:p>
          <a:p>
            <a:endParaRPr lang="en-US" dirty="0">
              <a:solidFill>
                <a:schemeClr val="bg1"/>
              </a:solidFill>
            </a:endParaRPr>
          </a:p>
          <a:p>
            <a:r>
              <a:rPr lang="en-US" dirty="0">
                <a:solidFill>
                  <a:schemeClr val="bg1"/>
                </a:solidFill>
              </a:rPr>
              <a:t>					a) Determine to exit with dignity and honor</a:t>
            </a:r>
          </a:p>
          <a:p>
            <a:r>
              <a:rPr lang="en-US" dirty="0">
                <a:solidFill>
                  <a:schemeClr val="bg1"/>
                </a:solidFill>
              </a:rPr>
              <a:t>					b) Did you give your employer a chance?</a:t>
            </a:r>
          </a:p>
          <a:p>
            <a:r>
              <a:rPr lang="en-US" dirty="0">
                <a:solidFill>
                  <a:schemeClr val="bg1"/>
                </a:solidFill>
              </a:rPr>
              <a:t>					c) Are you honoring your commitments</a:t>
            </a:r>
          </a:p>
          <a:p>
            <a:r>
              <a:rPr lang="en-US" dirty="0">
                <a:solidFill>
                  <a:schemeClr val="bg1"/>
                </a:solidFill>
              </a:rPr>
              <a:t>					     even to the end?</a:t>
            </a:r>
          </a:p>
          <a:p>
            <a:r>
              <a:rPr lang="en-US" dirty="0">
                <a:solidFill>
                  <a:schemeClr val="bg1"/>
                </a:solidFill>
              </a:rPr>
              <a:t>					d) Make sure you are not conspiring with </a:t>
            </a:r>
          </a:p>
          <a:p>
            <a:r>
              <a:rPr lang="en-US" dirty="0">
                <a:solidFill>
                  <a:schemeClr val="bg1"/>
                </a:solidFill>
              </a:rPr>
              <a:t>					     others.</a:t>
            </a:r>
          </a:p>
        </p:txBody>
      </p:sp>
    </p:spTree>
    <p:extLst>
      <p:ext uri="{BB962C8B-B14F-4D97-AF65-F5344CB8AC3E}">
        <p14:creationId xmlns:p14="http://schemas.microsoft.com/office/powerpoint/2010/main" val="18759947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08266" y="277626"/>
            <a:ext cx="8748549" cy="4247317"/>
          </a:xfrm>
          <a:prstGeom prst="rect">
            <a:avLst/>
          </a:prstGeom>
          <a:noFill/>
        </p:spPr>
        <p:txBody>
          <a:bodyPr wrap="none" rtlCol="0">
            <a:spAutoFit/>
          </a:bodyPr>
          <a:lstStyle/>
          <a:p>
            <a:r>
              <a:rPr lang="en-US" i="1" u="sng" dirty="0">
                <a:solidFill>
                  <a:schemeClr val="bg1"/>
                </a:solidFill>
              </a:rPr>
              <a:t>Gamaliel</a:t>
            </a:r>
          </a:p>
          <a:p>
            <a:endParaRPr lang="en-US" i="1" u="sng" dirty="0">
              <a:solidFill>
                <a:schemeClr val="bg1"/>
              </a:solidFill>
            </a:endParaRPr>
          </a:p>
          <a:p>
            <a:r>
              <a:rPr lang="en-US" dirty="0">
                <a:solidFill>
                  <a:schemeClr val="bg1"/>
                </a:solidFill>
              </a:rPr>
              <a:t>- note also that it is at the intervention of the more tolerant Pharisee Gamaliel, that they </a:t>
            </a:r>
          </a:p>
          <a:p>
            <a:r>
              <a:rPr lang="en-US" dirty="0">
                <a:solidFill>
                  <a:schemeClr val="bg1"/>
                </a:solidFill>
              </a:rPr>
              <a:t>  obtained their freedom. Gamaliel’s most famous student - Saul (see Acts 22:3)</a:t>
            </a:r>
          </a:p>
          <a:p>
            <a:r>
              <a:rPr lang="en-US" dirty="0">
                <a:solidFill>
                  <a:schemeClr val="bg1"/>
                </a:solidFill>
              </a:rPr>
              <a:t>- we see a leadership style here that is worth mentioning:</a:t>
            </a:r>
          </a:p>
          <a:p>
            <a:r>
              <a:rPr lang="en-US" dirty="0">
                <a:solidFill>
                  <a:schemeClr val="bg1"/>
                </a:solidFill>
              </a:rPr>
              <a:t> 	a) restrain anger: decisions can never be made emotionally</a:t>
            </a:r>
          </a:p>
          <a:p>
            <a:r>
              <a:rPr lang="en-US" dirty="0">
                <a:solidFill>
                  <a:schemeClr val="bg1"/>
                </a:solidFill>
              </a:rPr>
              <a:t>	b) respond cautiously: Is this of God or not?</a:t>
            </a:r>
          </a:p>
          <a:p>
            <a:r>
              <a:rPr lang="en-US" dirty="0">
                <a:solidFill>
                  <a:schemeClr val="bg1"/>
                </a:solidFill>
              </a:rPr>
              <a:t>	c) present facts </a:t>
            </a:r>
          </a:p>
          <a:p>
            <a:r>
              <a:rPr lang="en-US" dirty="0">
                <a:solidFill>
                  <a:schemeClr val="bg1"/>
                </a:solidFill>
              </a:rPr>
              <a:t>	d) move ahead slowly: God’s timing is not always ours</a:t>
            </a:r>
          </a:p>
          <a:p>
            <a:r>
              <a:rPr lang="en-US" dirty="0">
                <a:solidFill>
                  <a:schemeClr val="bg1"/>
                </a:solidFill>
              </a:rPr>
              <a:t>	e) understand that things we don’t necessarily see can still be of God</a:t>
            </a:r>
          </a:p>
          <a:p>
            <a:r>
              <a:rPr lang="en-US" dirty="0">
                <a:solidFill>
                  <a:schemeClr val="bg1"/>
                </a:solidFill>
              </a:rPr>
              <a:t>		- Is Gamaliel’s principle (verse 38) an accurate one?</a:t>
            </a:r>
          </a:p>
          <a:p>
            <a:r>
              <a:rPr lang="en-US" dirty="0">
                <a:solidFill>
                  <a:schemeClr val="bg1"/>
                </a:solidFill>
              </a:rPr>
              <a:t>			- The Apostles left the place with 39 lashes, yet rejoicing</a:t>
            </a:r>
          </a:p>
          <a:p>
            <a:r>
              <a:rPr lang="en-US" dirty="0">
                <a:solidFill>
                  <a:schemeClr val="bg1"/>
                </a:solidFill>
              </a:rPr>
              <a:t>			- “the honour to be </a:t>
            </a:r>
            <a:r>
              <a:rPr lang="en-US" dirty="0" err="1">
                <a:solidFill>
                  <a:schemeClr val="bg1"/>
                </a:solidFill>
              </a:rPr>
              <a:t>dishonoured</a:t>
            </a:r>
            <a:r>
              <a:rPr lang="en-US" dirty="0">
                <a:solidFill>
                  <a:schemeClr val="bg1"/>
                </a:solidFill>
              </a:rPr>
              <a:t> ... the grace to be disgraced”</a:t>
            </a:r>
          </a:p>
          <a:p>
            <a:endParaRPr lang="en-US" i="1" u="sng" dirty="0">
              <a:solidFill>
                <a:schemeClr val="bg1"/>
              </a:solidFill>
            </a:endParaRPr>
          </a:p>
          <a:p>
            <a:endParaRPr lang="en-US" i="1" dirty="0">
              <a:solidFill>
                <a:schemeClr val="bg1"/>
              </a:solidFill>
            </a:endParaRPr>
          </a:p>
        </p:txBody>
      </p:sp>
      <p:pic>
        <p:nvPicPr>
          <p:cNvPr id="2" name="Picture 1"/>
          <p:cNvPicPr>
            <a:picLocks noChangeAspect="1"/>
          </p:cNvPicPr>
          <p:nvPr/>
        </p:nvPicPr>
        <p:blipFill>
          <a:blip r:embed="rId3"/>
          <a:stretch>
            <a:fillRect/>
          </a:stretch>
        </p:blipFill>
        <p:spPr>
          <a:xfrm>
            <a:off x="0" y="4019998"/>
            <a:ext cx="5405718" cy="2838002"/>
          </a:xfrm>
          <a:prstGeom prst="rect">
            <a:avLst/>
          </a:prstGeom>
        </p:spPr>
      </p:pic>
    </p:spTree>
    <p:extLst>
      <p:ext uri="{BB962C8B-B14F-4D97-AF65-F5344CB8AC3E}">
        <p14:creationId xmlns:p14="http://schemas.microsoft.com/office/powerpoint/2010/main" val="21719524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71690" y="797758"/>
            <a:ext cx="8901981" cy="5693866"/>
          </a:xfrm>
          <a:prstGeom prst="rect">
            <a:avLst/>
          </a:prstGeom>
          <a:noFill/>
        </p:spPr>
        <p:txBody>
          <a:bodyPr wrap="square" rtlCol="0">
            <a:spAutoFit/>
          </a:bodyPr>
          <a:lstStyle/>
          <a:p>
            <a:r>
              <a:rPr lang="en-US" sz="1400" dirty="0">
                <a:solidFill>
                  <a:schemeClr val="bg1"/>
                </a:solidFill>
              </a:rPr>
              <a:t>Under Nero (AD 54-68) Christians were imprisoned and executed, including probably  Paul and Peter. </a:t>
            </a:r>
          </a:p>
          <a:p>
            <a:endParaRPr lang="en-US" sz="1400" dirty="0">
              <a:solidFill>
                <a:schemeClr val="bg1"/>
              </a:solidFill>
            </a:endParaRPr>
          </a:p>
          <a:p>
            <a:r>
              <a:rPr lang="en-US" sz="1400" dirty="0">
                <a:solidFill>
                  <a:schemeClr val="bg1"/>
                </a:solidFill>
              </a:rPr>
              <a:t>Domitian (AD 81-96) oppressed Christians who refused to pay him the divine </a:t>
            </a:r>
            <a:r>
              <a:rPr lang="en-US" sz="1400" dirty="0" err="1">
                <a:solidFill>
                  <a:schemeClr val="bg1"/>
                </a:solidFill>
              </a:rPr>
              <a:t>honours</a:t>
            </a:r>
            <a:r>
              <a:rPr lang="en-US" sz="1400" dirty="0">
                <a:solidFill>
                  <a:schemeClr val="bg1"/>
                </a:solidFill>
              </a:rPr>
              <a:t> he demanded; under him John was exiled to Patmos. </a:t>
            </a:r>
          </a:p>
          <a:p>
            <a:endParaRPr lang="en-US" sz="1400" dirty="0">
              <a:solidFill>
                <a:schemeClr val="bg1"/>
              </a:solidFill>
            </a:endParaRPr>
          </a:p>
          <a:p>
            <a:r>
              <a:rPr lang="en-US" sz="1400" dirty="0">
                <a:solidFill>
                  <a:schemeClr val="bg1"/>
                </a:solidFill>
              </a:rPr>
              <a:t>Marcus Aurelius (AD 161-180), believing that Christianity was dangerous and immoral, turned a blind eye to severe local outbreaks of mob violence. </a:t>
            </a:r>
          </a:p>
          <a:p>
            <a:endParaRPr lang="en-US" sz="1400" dirty="0">
              <a:solidFill>
                <a:schemeClr val="bg1"/>
              </a:solidFill>
            </a:endParaRPr>
          </a:p>
          <a:p>
            <a:r>
              <a:rPr lang="en-US" sz="1400" dirty="0">
                <a:solidFill>
                  <a:schemeClr val="bg1"/>
                </a:solidFill>
              </a:rPr>
              <a:t>Then in the third century what had so far been sporadic became systematic. Under Decius (AD 249-251)  thousands died, including Fabian, Bishop of Rome, for refusing to sacrifice to the imperial name. </a:t>
            </a:r>
          </a:p>
          <a:p>
            <a:endParaRPr lang="en-US" sz="1400" dirty="0">
              <a:solidFill>
                <a:schemeClr val="bg1"/>
              </a:solidFill>
            </a:endParaRPr>
          </a:p>
          <a:p>
            <a:r>
              <a:rPr lang="en-US" sz="1400" dirty="0">
                <a:solidFill>
                  <a:schemeClr val="bg1"/>
                </a:solidFill>
              </a:rPr>
              <a:t>The last persecuting emperor before the conversion of Constantine was Diocletian (AD 284-305). He issued  four edicts which were intended to stamp out Christianity altogether. He ordered churches to be burned,  Scriptures to be confiscated, clergy to be tortured, and Christian civil servants to be deprived of their citizenship and, if stubbornly unrepentant, executed. </a:t>
            </a:r>
          </a:p>
          <a:p>
            <a:endParaRPr lang="en-US" sz="1400" dirty="0">
              <a:solidFill>
                <a:schemeClr val="bg1"/>
              </a:solidFill>
            </a:endParaRPr>
          </a:p>
          <a:p>
            <a:r>
              <a:rPr lang="en-US" sz="1400" dirty="0">
                <a:solidFill>
                  <a:schemeClr val="bg1"/>
                </a:solidFill>
              </a:rPr>
              <a:t>Tertullian, addressing the rulers of the Roman Empire, cried out: “Kill us, torture us, condemn us, grind us to dust.... The more you mow us down, the more we grow;  the seed is the blood of Christians.” </a:t>
            </a:r>
          </a:p>
          <a:p>
            <a:endParaRPr lang="en-US" sz="1400" dirty="0">
              <a:solidFill>
                <a:schemeClr val="bg1"/>
              </a:solidFill>
            </a:endParaRPr>
          </a:p>
          <a:p>
            <a:r>
              <a:rPr lang="en-US" sz="1400" dirty="0">
                <a:solidFill>
                  <a:schemeClr val="bg1"/>
                </a:solidFill>
              </a:rPr>
              <a:t>				Bishop </a:t>
            </a:r>
            <a:r>
              <a:rPr lang="en-US" sz="1400" dirty="0" err="1">
                <a:solidFill>
                  <a:schemeClr val="bg1"/>
                </a:solidFill>
              </a:rPr>
              <a:t>Festo</a:t>
            </a:r>
            <a:r>
              <a:rPr lang="en-US" sz="1400" dirty="0">
                <a:solidFill>
                  <a:schemeClr val="bg1"/>
                </a:solidFill>
              </a:rPr>
              <a:t> </a:t>
            </a:r>
            <a:r>
              <a:rPr lang="en-US" sz="1400" dirty="0" err="1">
                <a:solidFill>
                  <a:schemeClr val="bg1"/>
                </a:solidFill>
              </a:rPr>
              <a:t>Kivengere</a:t>
            </a:r>
            <a:r>
              <a:rPr lang="en-US" sz="1400" dirty="0">
                <a:solidFill>
                  <a:schemeClr val="bg1"/>
                </a:solidFill>
              </a:rPr>
              <a:t> said in February 1979, on the second 					anniversary of the martyrdom of Archbishop Janani </a:t>
            </a:r>
            <a:r>
              <a:rPr lang="en-US" sz="1400" dirty="0" err="1">
                <a:solidFill>
                  <a:schemeClr val="bg1"/>
                </a:solidFill>
              </a:rPr>
              <a:t>Luwum</a:t>
            </a:r>
            <a:r>
              <a:rPr lang="en-US" sz="1400" dirty="0">
                <a:solidFill>
                  <a:schemeClr val="bg1"/>
                </a:solidFill>
              </a:rPr>
              <a:t> of 					Uganda: 'Without bleeding the church fails to bless.' Persecution will 				refine the church, but not destroy it. If it leads to prayer and praise, to 				an acknowledgment of the sovereignty of God and of solidarity with 				Christ in his sufferings, then - however painful - it may even be 					welcome.</a:t>
            </a:r>
          </a:p>
        </p:txBody>
      </p:sp>
    </p:spTree>
    <p:extLst>
      <p:ext uri="{BB962C8B-B14F-4D97-AF65-F5344CB8AC3E}">
        <p14:creationId xmlns:p14="http://schemas.microsoft.com/office/powerpoint/2010/main" val="23260702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53062"/>
            <a:ext cx="9144000" cy="5143500"/>
          </a:xfrm>
          <a:prstGeom prst="rect">
            <a:avLst/>
          </a:prstGeom>
        </p:spPr>
      </p:pic>
      <p:sp>
        <p:nvSpPr>
          <p:cNvPr id="3" name="TextBox 2"/>
          <p:cNvSpPr txBox="1"/>
          <p:nvPr/>
        </p:nvSpPr>
        <p:spPr>
          <a:xfrm>
            <a:off x="99302" y="1036629"/>
            <a:ext cx="8496621" cy="2031325"/>
          </a:xfrm>
          <a:prstGeom prst="rect">
            <a:avLst/>
          </a:prstGeom>
          <a:noFill/>
        </p:spPr>
        <p:txBody>
          <a:bodyPr wrap="none" rtlCol="0">
            <a:spAutoFit/>
          </a:bodyPr>
          <a:lstStyle/>
          <a:p>
            <a:r>
              <a:rPr lang="en-US" dirty="0">
                <a:solidFill>
                  <a:schemeClr val="bg1"/>
                </a:solidFill>
              </a:rPr>
              <a:t>a) Don’t ignore the problem</a:t>
            </a:r>
          </a:p>
          <a:p>
            <a:r>
              <a:rPr lang="en-US" dirty="0">
                <a:solidFill>
                  <a:schemeClr val="bg1"/>
                </a:solidFill>
              </a:rPr>
              <a:t>b) Don’t be content to attack the complainers</a:t>
            </a:r>
          </a:p>
          <a:p>
            <a:r>
              <a:rPr lang="en-US" dirty="0">
                <a:solidFill>
                  <a:schemeClr val="bg1"/>
                </a:solidFill>
              </a:rPr>
              <a:t>c) Act as a group. Share the burden. Know your strengths.</a:t>
            </a:r>
          </a:p>
          <a:p>
            <a:r>
              <a:rPr lang="en-US" dirty="0">
                <a:solidFill>
                  <a:schemeClr val="bg1"/>
                </a:solidFill>
              </a:rPr>
              <a:t>d) Deal with the problem with sensitivity (Note all of the chosen men had Greek names!)</a:t>
            </a:r>
          </a:p>
          <a:p>
            <a:r>
              <a:rPr lang="en-US" dirty="0">
                <a:solidFill>
                  <a:schemeClr val="bg1"/>
                </a:solidFill>
              </a:rPr>
              <a:t>e) Don’t negate the physical over the spiritual</a:t>
            </a:r>
          </a:p>
          <a:p>
            <a:r>
              <a:rPr lang="en-US" dirty="0">
                <a:solidFill>
                  <a:schemeClr val="bg1"/>
                </a:solidFill>
              </a:rPr>
              <a:t>f) Secular giftings do not trump spiritual hearts. BOTH are required in the Church.</a:t>
            </a:r>
          </a:p>
          <a:p>
            <a:endParaRPr lang="en-US" i="1" dirty="0">
              <a:solidFill>
                <a:schemeClr val="bg1"/>
              </a:solidFill>
            </a:endParaRPr>
          </a:p>
        </p:txBody>
      </p:sp>
      <p:sp>
        <p:nvSpPr>
          <p:cNvPr id="5" name="TextBox 4"/>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Service (Acts 6:1-7, Romans 12:6-8)</a:t>
            </a:r>
          </a:p>
        </p:txBody>
      </p:sp>
    </p:spTree>
    <p:extLst>
      <p:ext uri="{BB962C8B-B14F-4D97-AF65-F5344CB8AC3E}">
        <p14:creationId xmlns:p14="http://schemas.microsoft.com/office/powerpoint/2010/main" val="16887262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1669</TotalTime>
  <Words>11686</Words>
  <Application>Microsoft Office PowerPoint</Application>
  <PresentationFormat>On-screen Show (4:3)</PresentationFormat>
  <Paragraphs>1054</Paragraphs>
  <Slides>102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102</vt:i4>
      </vt:variant>
    </vt:vector>
  </HeadingPairs>
  <TitlesOfParts>
    <vt:vector size="108" baseType="lpstr">
      <vt:lpstr>Adobe Gothic Std B</vt:lpstr>
      <vt:lpstr>Arial</vt:lpstr>
      <vt:lpstr>Bodoni MT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Williamson</dc:creator>
  <cp:lastModifiedBy>Bob Williamson</cp:lastModifiedBy>
  <cp:revision>126</cp:revision>
  <dcterms:created xsi:type="dcterms:W3CDTF">2017-02-25T19:57:17Z</dcterms:created>
  <dcterms:modified xsi:type="dcterms:W3CDTF">2023-05-09T01:20:47Z</dcterms:modified>
</cp:coreProperties>
</file>