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8" r:id="rId5"/>
    <p:sldMasterId id="2147483680" r:id="rId6"/>
    <p:sldMasterId id="2147483682" r:id="rId7"/>
  </p:sldMasterIdLst>
  <p:sldIdLst>
    <p:sldId id="256" r:id="rId8"/>
    <p:sldId id="258" r:id="rId9"/>
    <p:sldId id="259" r:id="rId10"/>
    <p:sldId id="260" r:id="rId11"/>
    <p:sldId id="261" r:id="rId12"/>
    <p:sldId id="262" r:id="rId13"/>
    <p:sldId id="263" r:id="rId14"/>
    <p:sldId id="264" r:id="rId15"/>
    <p:sldId id="265" r:id="rId16"/>
    <p:sldId id="266" r:id="rId17"/>
    <p:sldId id="267" r:id="rId18"/>
    <p:sldId id="270" r:id="rId19"/>
    <p:sldId id="271" r:id="rId20"/>
    <p:sldId id="268" r:id="rId21"/>
    <p:sldId id="269" r:id="rId22"/>
    <p:sldId id="272" r:id="rId23"/>
    <p:sldId id="273" r:id="rId24"/>
    <p:sldId id="274" r:id="rId25"/>
    <p:sldId id="278" r:id="rId26"/>
    <p:sldId id="275" r:id="rId27"/>
    <p:sldId id="276" r:id="rId28"/>
    <p:sldId id="277" r:id="rId29"/>
    <p:sldId id="279" r:id="rId30"/>
    <p:sldId id="280" r:id="rId31"/>
    <p:sldId id="282" r:id="rId32"/>
    <p:sldId id="281" r:id="rId33"/>
    <p:sldId id="283" r:id="rId34"/>
    <p:sldId id="285" r:id="rId35"/>
    <p:sldId id="291" r:id="rId36"/>
    <p:sldId id="284" r:id="rId37"/>
    <p:sldId id="286" r:id="rId38"/>
    <p:sldId id="287" r:id="rId39"/>
    <p:sldId id="288" r:id="rId40"/>
    <p:sldId id="289" r:id="rId41"/>
    <p:sldId id="290" r:id="rId42"/>
    <p:sldId id="294" r:id="rId43"/>
    <p:sldId id="292" r:id="rId44"/>
    <p:sldId id="293" r:id="rId45"/>
    <p:sldId id="296" r:id="rId46"/>
    <p:sldId id="295" r:id="rId47"/>
    <p:sldId id="297" r:id="rId48"/>
    <p:sldId id="300" r:id="rId49"/>
    <p:sldId id="298" r:id="rId50"/>
    <p:sldId id="299" r:id="rId51"/>
    <p:sldId id="301" r:id="rId52"/>
    <p:sldId id="30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80F8"/>
    <a:srgbClr val="66FF66"/>
    <a:srgbClr val="475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102" d="100"/>
          <a:sy n="102" d="100"/>
        </p:scale>
        <p:origin x="10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BF589A-8FB2-4661-9EA4-9B799647AD95}"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529570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F589A-8FB2-4661-9EA4-9B799647AD95}"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191041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F589A-8FB2-4661-9EA4-9B799647AD95}"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1157892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7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40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630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8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76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79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F589A-8FB2-4661-9EA4-9B799647AD95}"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124888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BF589A-8FB2-4661-9EA4-9B799647AD95}"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386083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BF589A-8FB2-4661-9EA4-9B799647AD95}"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175286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BF589A-8FB2-4661-9EA4-9B799647AD95}"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384529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BF589A-8FB2-4661-9EA4-9B799647AD95}"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65749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F589A-8FB2-4661-9EA4-9B799647AD95}"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92612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BF589A-8FB2-4661-9EA4-9B799647AD95}"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474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BF589A-8FB2-4661-9EA4-9B799647AD95}"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B4B33-D49D-434E-B98D-DD8298BEA012}" type="slidenum">
              <a:rPr lang="en-US" smtClean="0"/>
              <a:t>‹#›</a:t>
            </a:fld>
            <a:endParaRPr lang="en-US"/>
          </a:p>
        </p:txBody>
      </p:sp>
    </p:spTree>
    <p:extLst>
      <p:ext uri="{BB962C8B-B14F-4D97-AF65-F5344CB8AC3E}">
        <p14:creationId xmlns:p14="http://schemas.microsoft.com/office/powerpoint/2010/main" val="245558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F589A-8FB2-4661-9EA4-9B799647AD95}"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B4B33-D49D-434E-B98D-DD8298BEA012}" type="slidenum">
              <a:rPr lang="en-US" smtClean="0"/>
              <a:t>‹#›</a:t>
            </a:fld>
            <a:endParaRPr lang="en-US"/>
          </a:p>
        </p:txBody>
      </p:sp>
    </p:spTree>
    <p:extLst>
      <p:ext uri="{BB962C8B-B14F-4D97-AF65-F5344CB8AC3E}">
        <p14:creationId xmlns:p14="http://schemas.microsoft.com/office/powerpoint/2010/main" val="1600550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22850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803235"/>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88502"/>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275435"/>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222804"/>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79133-2DB1-4C17-8AEF-15BB253C6C8A}"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81643-0445-4A2B-9CC4-7C1C351A95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301897"/>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085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3" name="TextBox 2"/>
          <p:cNvSpPr txBox="1"/>
          <p:nvPr/>
        </p:nvSpPr>
        <p:spPr>
          <a:xfrm>
            <a:off x="3739895" y="1653702"/>
            <a:ext cx="4418838" cy="1754326"/>
          </a:xfrm>
          <a:prstGeom prst="rect">
            <a:avLst/>
          </a:prstGeom>
          <a:noFill/>
        </p:spPr>
        <p:txBody>
          <a:bodyPr wrap="none" rtlCol="0">
            <a:spAutoFit/>
          </a:bodyPr>
          <a:lstStyle/>
          <a:p>
            <a:r>
              <a:rPr lang="en-US" dirty="0">
                <a:solidFill>
                  <a:prstClr val="black"/>
                </a:solidFill>
              </a:rPr>
              <a:t>True mother dressed in white (12:1-2)</a:t>
            </a:r>
          </a:p>
          <a:p>
            <a:r>
              <a:rPr lang="en-US" dirty="0">
                <a:solidFill>
                  <a:prstClr val="black"/>
                </a:solidFill>
              </a:rPr>
              <a:t>Her child keeps the commandments (12:17)</a:t>
            </a:r>
          </a:p>
          <a:p>
            <a:r>
              <a:rPr lang="en-US" dirty="0">
                <a:solidFill>
                  <a:prstClr val="black"/>
                </a:solidFill>
              </a:rPr>
              <a:t>Woman in the wilderness (12:14)</a:t>
            </a:r>
          </a:p>
          <a:p>
            <a:r>
              <a:rPr lang="en-US" dirty="0">
                <a:solidFill>
                  <a:prstClr val="black"/>
                </a:solidFill>
              </a:rPr>
              <a:t> Beast with 7 heads and 10 horns (12:3, 13:1)</a:t>
            </a:r>
          </a:p>
          <a:p>
            <a:r>
              <a:rPr lang="en-US" dirty="0">
                <a:solidFill>
                  <a:prstClr val="black"/>
                </a:solidFill>
              </a:rPr>
              <a:t>Fallen is Babylon (14:8)</a:t>
            </a:r>
          </a:p>
          <a:p>
            <a:r>
              <a:rPr lang="en-US" dirty="0">
                <a:solidFill>
                  <a:prstClr val="black"/>
                </a:solidFill>
              </a:rPr>
              <a:t>Testimony of Jesus (12:17)</a:t>
            </a:r>
          </a:p>
        </p:txBody>
      </p:sp>
      <p:sp>
        <p:nvSpPr>
          <p:cNvPr id="8" name="TextBox 7"/>
          <p:cNvSpPr txBox="1"/>
          <p:nvPr/>
        </p:nvSpPr>
        <p:spPr>
          <a:xfrm>
            <a:off x="3739895" y="4113090"/>
            <a:ext cx="3841757" cy="1754326"/>
          </a:xfrm>
          <a:prstGeom prst="rect">
            <a:avLst/>
          </a:prstGeom>
          <a:noFill/>
        </p:spPr>
        <p:txBody>
          <a:bodyPr wrap="none" rtlCol="0">
            <a:spAutoFit/>
          </a:bodyPr>
          <a:lstStyle/>
          <a:p>
            <a:r>
              <a:rPr lang="en-US" dirty="0">
                <a:solidFill>
                  <a:prstClr val="black"/>
                </a:solidFill>
              </a:rPr>
              <a:t>False mother, dressed in purple (17:4)</a:t>
            </a:r>
          </a:p>
          <a:p>
            <a:r>
              <a:rPr lang="en-US" dirty="0">
                <a:solidFill>
                  <a:prstClr val="black"/>
                </a:solidFill>
              </a:rPr>
              <a:t>Her children are harlots (17:5)</a:t>
            </a:r>
          </a:p>
          <a:p>
            <a:r>
              <a:rPr lang="en-US" dirty="0">
                <a:solidFill>
                  <a:prstClr val="black"/>
                </a:solidFill>
              </a:rPr>
              <a:t>Woman in the wilderness (17:3)</a:t>
            </a:r>
          </a:p>
          <a:p>
            <a:r>
              <a:rPr lang="en-US" dirty="0">
                <a:solidFill>
                  <a:prstClr val="black"/>
                </a:solidFill>
              </a:rPr>
              <a:t>Beast with 7 heads and 10 horns (17:3)</a:t>
            </a:r>
          </a:p>
          <a:p>
            <a:r>
              <a:rPr lang="en-US" dirty="0">
                <a:solidFill>
                  <a:prstClr val="black"/>
                </a:solidFill>
              </a:rPr>
              <a:t>Fallen is Babylon (18:2)</a:t>
            </a:r>
          </a:p>
          <a:p>
            <a:r>
              <a:rPr lang="en-US" dirty="0">
                <a:solidFill>
                  <a:prstClr val="black"/>
                </a:solidFill>
              </a:rPr>
              <a:t>Testimony of Jesus (19:10)</a:t>
            </a:r>
          </a:p>
        </p:txBody>
      </p:sp>
      <p:sp>
        <p:nvSpPr>
          <p:cNvPr id="5" name="Left Brace 4"/>
          <p:cNvSpPr/>
          <p:nvPr/>
        </p:nvSpPr>
        <p:spPr>
          <a:xfrm>
            <a:off x="3300371" y="1665893"/>
            <a:ext cx="439524" cy="17421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9" name="Left Brace 8"/>
          <p:cNvSpPr/>
          <p:nvPr/>
        </p:nvSpPr>
        <p:spPr>
          <a:xfrm>
            <a:off x="3300371" y="4114799"/>
            <a:ext cx="439524" cy="17526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10" name="TextBox 9"/>
          <p:cNvSpPr txBox="1"/>
          <p:nvPr/>
        </p:nvSpPr>
        <p:spPr>
          <a:xfrm>
            <a:off x="350478" y="2352294"/>
            <a:ext cx="2740622" cy="369332"/>
          </a:xfrm>
          <a:prstGeom prst="rect">
            <a:avLst/>
          </a:prstGeom>
          <a:noFill/>
        </p:spPr>
        <p:txBody>
          <a:bodyPr wrap="none" rtlCol="0">
            <a:spAutoFit/>
          </a:bodyPr>
          <a:lstStyle/>
          <a:p>
            <a:r>
              <a:rPr lang="en-US" dirty="0">
                <a:solidFill>
                  <a:prstClr val="black"/>
                </a:solidFill>
              </a:rPr>
              <a:t>Satan attacks (11:19-14:20)</a:t>
            </a:r>
          </a:p>
        </p:txBody>
      </p:sp>
      <p:sp>
        <p:nvSpPr>
          <p:cNvPr id="11" name="TextBox 10"/>
          <p:cNvSpPr txBox="1"/>
          <p:nvPr/>
        </p:nvSpPr>
        <p:spPr>
          <a:xfrm>
            <a:off x="350478" y="4806441"/>
            <a:ext cx="2794996" cy="369332"/>
          </a:xfrm>
          <a:prstGeom prst="rect">
            <a:avLst/>
          </a:prstGeom>
          <a:noFill/>
        </p:spPr>
        <p:txBody>
          <a:bodyPr wrap="none" rtlCol="0">
            <a:spAutoFit/>
          </a:bodyPr>
          <a:lstStyle/>
          <a:p>
            <a:r>
              <a:rPr lang="en-US" dirty="0">
                <a:solidFill>
                  <a:prstClr val="black"/>
                </a:solidFill>
              </a:rPr>
              <a:t>Fall Of Babylon (17:1-19:10)</a:t>
            </a:r>
          </a:p>
        </p:txBody>
      </p:sp>
    </p:spTree>
    <p:extLst>
      <p:ext uri="{BB962C8B-B14F-4D97-AF65-F5344CB8AC3E}">
        <p14:creationId xmlns:p14="http://schemas.microsoft.com/office/powerpoint/2010/main" val="292406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7224" y="1344990"/>
            <a:ext cx="8162926" cy="369332"/>
          </a:xfrm>
          <a:prstGeom prst="rect">
            <a:avLst/>
          </a:prstGeom>
        </p:spPr>
        <p:txBody>
          <a:bodyPr wrap="square">
            <a:spAutoFit/>
          </a:bodyPr>
          <a:lstStyle/>
          <a:p>
            <a:r>
              <a:rPr lang="en-US" dirty="0">
                <a:solidFill>
                  <a:schemeClr val="bg1"/>
                </a:solidFill>
              </a:rPr>
              <a:t>Ethnocentrism … </a:t>
            </a:r>
          </a:p>
        </p:txBody>
      </p:sp>
      <p:sp>
        <p:nvSpPr>
          <p:cNvPr id="3" name="TextBox 2"/>
          <p:cNvSpPr txBox="1"/>
          <p:nvPr/>
        </p:nvSpPr>
        <p:spPr>
          <a:xfrm>
            <a:off x="657225" y="495300"/>
            <a:ext cx="2852063" cy="523220"/>
          </a:xfrm>
          <a:prstGeom prst="rect">
            <a:avLst/>
          </a:prstGeom>
          <a:noFill/>
        </p:spPr>
        <p:txBody>
          <a:bodyPr wrap="none" rtlCol="0">
            <a:spAutoFit/>
          </a:bodyPr>
          <a:lstStyle/>
          <a:p>
            <a:r>
              <a:rPr lang="en-US" sz="2800" dirty="0">
                <a:solidFill>
                  <a:schemeClr val="bg1"/>
                </a:solidFill>
              </a:rPr>
              <a:t>Some Concerns … </a:t>
            </a:r>
          </a:p>
        </p:txBody>
      </p:sp>
      <p:pic>
        <p:nvPicPr>
          <p:cNvPr id="5" name="Picture 4"/>
          <p:cNvPicPr>
            <a:picLocks noChangeAspect="1"/>
          </p:cNvPicPr>
          <p:nvPr/>
        </p:nvPicPr>
        <p:blipFill>
          <a:blip r:embed="rId3"/>
          <a:stretch>
            <a:fillRect/>
          </a:stretch>
        </p:blipFill>
        <p:spPr>
          <a:xfrm>
            <a:off x="3152775" y="1195616"/>
            <a:ext cx="4152900" cy="3181121"/>
          </a:xfrm>
          <a:prstGeom prst="rect">
            <a:avLst/>
          </a:prstGeom>
          <a:effectLst>
            <a:outerShdw blurRad="241300" dist="38100" dir="2700000" sx="101000" sy="101000" algn="tl" rotWithShape="0">
              <a:prstClr val="black">
                <a:alpha val="86000"/>
              </a:prstClr>
            </a:outerShdw>
          </a:effectLst>
        </p:spPr>
      </p:pic>
    </p:spTree>
    <p:extLst>
      <p:ext uri="{BB962C8B-B14F-4D97-AF65-F5344CB8AC3E}">
        <p14:creationId xmlns:p14="http://schemas.microsoft.com/office/powerpoint/2010/main" val="22998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42949" y="181317"/>
            <a:ext cx="3190876" cy="369332"/>
          </a:xfrm>
          <a:prstGeom prst="rect">
            <a:avLst/>
          </a:prstGeom>
        </p:spPr>
        <p:txBody>
          <a:bodyPr wrap="square">
            <a:spAutoFit/>
          </a:bodyPr>
          <a:lstStyle/>
          <a:p>
            <a:r>
              <a:rPr lang="en-US" dirty="0">
                <a:solidFill>
                  <a:schemeClr val="bg1"/>
                </a:solidFill>
              </a:rPr>
              <a:t>Canonizing of culture … </a:t>
            </a:r>
          </a:p>
        </p:txBody>
      </p:sp>
      <p:pic>
        <p:nvPicPr>
          <p:cNvPr id="4" name="Picture 3"/>
          <p:cNvPicPr>
            <a:picLocks noChangeAspect="1"/>
          </p:cNvPicPr>
          <p:nvPr/>
        </p:nvPicPr>
        <p:blipFill>
          <a:blip r:embed="rId3"/>
          <a:stretch>
            <a:fillRect/>
          </a:stretch>
        </p:blipFill>
        <p:spPr>
          <a:xfrm>
            <a:off x="847725" y="645899"/>
            <a:ext cx="7943849" cy="6024086"/>
          </a:xfrm>
          <a:prstGeom prst="rect">
            <a:avLst/>
          </a:prstGeom>
          <a:effectLst>
            <a:outerShdw blurRad="241300" dist="38100" dir="2700000" sx="101000" sy="101000" algn="tl" rotWithShape="0">
              <a:prstClr val="black">
                <a:alpha val="86000"/>
              </a:prstClr>
            </a:outerShdw>
          </a:effectLst>
        </p:spPr>
      </p:pic>
    </p:spTree>
    <p:extLst>
      <p:ext uri="{BB962C8B-B14F-4D97-AF65-F5344CB8AC3E}">
        <p14:creationId xmlns:p14="http://schemas.microsoft.com/office/powerpoint/2010/main" val="271252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5" r="55296"/>
          <a:stretch/>
        </p:blipFill>
        <p:spPr>
          <a:xfrm>
            <a:off x="6629400" y="23611"/>
            <a:ext cx="2517166" cy="2960796"/>
          </a:xfrm>
          <a:prstGeom prst="rect">
            <a:avLst/>
          </a:prstGeom>
        </p:spPr>
      </p:pic>
      <p:pic>
        <p:nvPicPr>
          <p:cNvPr id="7" name="Picture 6"/>
          <p:cNvPicPr>
            <a:picLocks noChangeAspect="1"/>
          </p:cNvPicPr>
          <p:nvPr/>
        </p:nvPicPr>
        <p:blipFill rotWithShape="1">
          <a:blip r:embed="rId4"/>
          <a:srcRect l="14624" r="14941"/>
          <a:stretch/>
        </p:blipFill>
        <p:spPr>
          <a:xfrm>
            <a:off x="6629400" y="2290376"/>
            <a:ext cx="2514600" cy="2511608"/>
          </a:xfrm>
          <a:prstGeom prst="rect">
            <a:avLst/>
          </a:prstGeom>
        </p:spPr>
      </p:pic>
      <p:sp>
        <p:nvSpPr>
          <p:cNvPr id="2" name="Rectangle 1"/>
          <p:cNvSpPr/>
          <p:nvPr/>
        </p:nvSpPr>
        <p:spPr>
          <a:xfrm>
            <a:off x="289970" y="923314"/>
            <a:ext cx="8162926" cy="3170099"/>
          </a:xfrm>
          <a:prstGeom prst="rect">
            <a:avLst/>
          </a:prstGeom>
        </p:spPr>
        <p:txBody>
          <a:bodyPr wrap="square">
            <a:spAutoFit/>
          </a:bodyPr>
          <a:lstStyle/>
          <a:p>
            <a:r>
              <a:rPr lang="en-US" sz="2000" dirty="0">
                <a:solidFill>
                  <a:schemeClr val="bg1"/>
                </a:solidFill>
              </a:rPr>
              <a:t>1) Christian unity and why it is important</a:t>
            </a:r>
          </a:p>
          <a:p>
            <a:r>
              <a:rPr lang="en-US" sz="2000" dirty="0">
                <a:solidFill>
                  <a:schemeClr val="bg1"/>
                </a:solidFill>
              </a:rPr>
              <a:t>2) How should Christians really view the cross</a:t>
            </a:r>
          </a:p>
          <a:p>
            <a:r>
              <a:rPr lang="en-US" sz="2000" dirty="0">
                <a:solidFill>
                  <a:schemeClr val="bg1"/>
                </a:solidFill>
              </a:rPr>
              <a:t>3) Sexual practices for Christians</a:t>
            </a:r>
          </a:p>
          <a:p>
            <a:r>
              <a:rPr lang="en-US" sz="2000" dirty="0">
                <a:solidFill>
                  <a:schemeClr val="bg1"/>
                </a:solidFill>
              </a:rPr>
              <a:t>4) Living the life God called us to in a hostile world</a:t>
            </a:r>
          </a:p>
          <a:p>
            <a:r>
              <a:rPr lang="en-US" sz="2000" dirty="0">
                <a:solidFill>
                  <a:schemeClr val="bg1"/>
                </a:solidFill>
              </a:rPr>
              <a:t>5) Marriage</a:t>
            </a:r>
          </a:p>
          <a:p>
            <a:r>
              <a:rPr lang="en-US" sz="2000" dirty="0">
                <a:solidFill>
                  <a:schemeClr val="bg1"/>
                </a:solidFill>
              </a:rPr>
              <a:t>6) Communion</a:t>
            </a:r>
          </a:p>
          <a:p>
            <a:r>
              <a:rPr lang="en-US" sz="2000" dirty="0">
                <a:solidFill>
                  <a:schemeClr val="bg1"/>
                </a:solidFill>
              </a:rPr>
              <a:t>7) The place of men and women in spiritual leadership</a:t>
            </a:r>
          </a:p>
          <a:p>
            <a:r>
              <a:rPr lang="en-US" sz="2000" dirty="0">
                <a:solidFill>
                  <a:schemeClr val="bg1"/>
                </a:solidFill>
              </a:rPr>
              <a:t>8) Spiritual gifts</a:t>
            </a:r>
          </a:p>
          <a:p>
            <a:r>
              <a:rPr lang="en-US" sz="2000" dirty="0">
                <a:solidFill>
                  <a:schemeClr val="bg1"/>
                </a:solidFill>
              </a:rPr>
              <a:t>9) Love</a:t>
            </a:r>
          </a:p>
          <a:p>
            <a:r>
              <a:rPr lang="en-US" sz="2000" dirty="0">
                <a:solidFill>
                  <a:schemeClr val="bg1"/>
                </a:solidFill>
              </a:rPr>
              <a:t>10) Understanding the resurrection</a:t>
            </a:r>
          </a:p>
        </p:txBody>
      </p:sp>
      <p:sp>
        <p:nvSpPr>
          <p:cNvPr id="3" name="TextBox 2"/>
          <p:cNvSpPr txBox="1"/>
          <p:nvPr/>
        </p:nvSpPr>
        <p:spPr>
          <a:xfrm>
            <a:off x="381000" y="228600"/>
            <a:ext cx="1497526" cy="584775"/>
          </a:xfrm>
          <a:prstGeom prst="rect">
            <a:avLst/>
          </a:prstGeom>
          <a:noFill/>
        </p:spPr>
        <p:txBody>
          <a:bodyPr wrap="none" rtlCol="0">
            <a:spAutoFit/>
          </a:bodyPr>
          <a:lstStyle/>
          <a:p>
            <a:r>
              <a:rPr lang="en-US" sz="3200" dirty="0">
                <a:solidFill>
                  <a:schemeClr val="bg1"/>
                </a:solidFill>
              </a:rPr>
              <a:t>Themes</a:t>
            </a:r>
          </a:p>
        </p:txBody>
      </p:sp>
      <p:pic>
        <p:nvPicPr>
          <p:cNvPr id="5" name="Picture 4"/>
          <p:cNvPicPr>
            <a:picLocks noChangeAspect="1"/>
          </p:cNvPicPr>
          <p:nvPr/>
        </p:nvPicPr>
        <p:blipFill>
          <a:blip r:embed="rId5"/>
          <a:stretch>
            <a:fillRect/>
          </a:stretch>
        </p:blipFill>
        <p:spPr>
          <a:xfrm>
            <a:off x="0" y="4564380"/>
            <a:ext cx="6553200" cy="2293620"/>
          </a:xfrm>
          <a:prstGeom prst="rect">
            <a:avLst/>
          </a:prstGeom>
        </p:spPr>
      </p:pic>
      <p:pic>
        <p:nvPicPr>
          <p:cNvPr id="6" name="Picture 5"/>
          <p:cNvPicPr>
            <a:picLocks noChangeAspect="1"/>
          </p:cNvPicPr>
          <p:nvPr/>
        </p:nvPicPr>
        <p:blipFill>
          <a:blip r:embed="rId6"/>
          <a:stretch>
            <a:fillRect/>
          </a:stretch>
        </p:blipFill>
        <p:spPr>
          <a:xfrm>
            <a:off x="5686425" y="4557141"/>
            <a:ext cx="3457575" cy="2300859"/>
          </a:xfrm>
          <a:prstGeom prst="rect">
            <a:avLst/>
          </a:prstGeom>
        </p:spPr>
      </p:pic>
    </p:spTree>
    <p:extLst>
      <p:ext uri="{BB962C8B-B14F-4D97-AF65-F5344CB8AC3E}">
        <p14:creationId xmlns:p14="http://schemas.microsoft.com/office/powerpoint/2010/main" val="4163368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3850" y="257175"/>
            <a:ext cx="1888209" cy="769441"/>
          </a:xfrm>
          <a:prstGeom prst="rect">
            <a:avLst/>
          </a:prstGeom>
          <a:noFill/>
        </p:spPr>
        <p:txBody>
          <a:bodyPr wrap="none" rtlCol="0">
            <a:spAutoFit/>
          </a:bodyPr>
          <a:lstStyle/>
          <a:p>
            <a:r>
              <a:rPr lang="en-US" sz="4400" dirty="0">
                <a:solidFill>
                  <a:schemeClr val="bg1"/>
                </a:solidFill>
              </a:rPr>
              <a:t>Corinth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1207"/>
            <a:ext cx="9144000" cy="5566793"/>
          </a:xfrm>
          <a:prstGeom prst="rect">
            <a:avLst/>
          </a:prstGeom>
        </p:spPr>
      </p:pic>
    </p:spTree>
    <p:extLst>
      <p:ext uri="{BB962C8B-B14F-4D97-AF65-F5344CB8AC3E}">
        <p14:creationId xmlns:p14="http://schemas.microsoft.com/office/powerpoint/2010/main" val="677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195"/>
            <a:ext cx="9144000" cy="6772275"/>
          </a:xfrm>
          <a:prstGeom prst="rect">
            <a:avLst/>
          </a:prstGeom>
          <a:effectLst>
            <a:outerShdw blurRad="241300" dist="38100" dir="2700000" sx="101000" sy="101000" algn="tl" rotWithShape="0">
              <a:prstClr val="black">
                <a:alpha val="86000"/>
              </a:prstClr>
            </a:outerShdw>
          </a:effectLst>
        </p:spPr>
      </p:pic>
      <p:sp>
        <p:nvSpPr>
          <p:cNvPr id="3" name="TextBox 2"/>
          <p:cNvSpPr txBox="1"/>
          <p:nvPr/>
        </p:nvSpPr>
        <p:spPr>
          <a:xfrm>
            <a:off x="657225" y="495300"/>
            <a:ext cx="2526525" cy="523220"/>
          </a:xfrm>
          <a:prstGeom prst="rect">
            <a:avLst/>
          </a:prstGeom>
          <a:noFill/>
        </p:spPr>
        <p:txBody>
          <a:bodyPr wrap="none" rtlCol="0">
            <a:spAutoFit/>
          </a:bodyPr>
          <a:lstStyle/>
          <a:p>
            <a:r>
              <a:rPr lang="en-US" sz="2800" dirty="0">
                <a:solidFill>
                  <a:srgbClr val="FF0000"/>
                </a:solidFill>
              </a:rPr>
              <a:t>Modern Corinth</a:t>
            </a:r>
          </a:p>
        </p:txBody>
      </p:sp>
    </p:spTree>
    <p:extLst>
      <p:ext uri="{BB962C8B-B14F-4D97-AF65-F5344CB8AC3E}">
        <p14:creationId xmlns:p14="http://schemas.microsoft.com/office/powerpoint/2010/main" val="28753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2576218" cy="523220"/>
          </a:xfrm>
          <a:prstGeom prst="rect">
            <a:avLst/>
          </a:prstGeom>
          <a:noFill/>
        </p:spPr>
        <p:txBody>
          <a:bodyPr wrap="none" rtlCol="0">
            <a:spAutoFit/>
          </a:bodyPr>
          <a:lstStyle/>
          <a:p>
            <a:r>
              <a:rPr lang="en-US" sz="2800" dirty="0">
                <a:solidFill>
                  <a:srgbClr val="92D050"/>
                </a:solidFill>
              </a:rPr>
              <a:t>1Corinthains 1:2</a:t>
            </a:r>
          </a:p>
        </p:txBody>
      </p:sp>
      <p:sp>
        <p:nvSpPr>
          <p:cNvPr id="5" name="Rectangle 4"/>
          <p:cNvSpPr/>
          <p:nvPr/>
        </p:nvSpPr>
        <p:spPr>
          <a:xfrm>
            <a:off x="238125" y="3819525"/>
            <a:ext cx="3286125"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64588" y="1350818"/>
            <a:ext cx="5416804" cy="1323439"/>
          </a:xfrm>
          <a:prstGeom prst="rect">
            <a:avLst/>
          </a:prstGeom>
          <a:noFill/>
        </p:spPr>
        <p:txBody>
          <a:bodyPr wrap="none" rtlCol="0">
            <a:spAutoFit/>
          </a:bodyPr>
          <a:lstStyle/>
          <a:p>
            <a:r>
              <a:rPr lang="en-US" sz="4000" dirty="0">
                <a:solidFill>
                  <a:schemeClr val="bg1"/>
                </a:solidFill>
              </a:rPr>
              <a:t>Do people change?</a:t>
            </a:r>
          </a:p>
          <a:p>
            <a:r>
              <a:rPr lang="en-US" sz="4000" dirty="0">
                <a:solidFill>
                  <a:schemeClr val="bg1"/>
                </a:solidFill>
              </a:rPr>
              <a:t>	What is the catalyst?</a:t>
            </a:r>
          </a:p>
        </p:txBody>
      </p:sp>
      <p:pic>
        <p:nvPicPr>
          <p:cNvPr id="2" name="Picture 1"/>
          <p:cNvPicPr>
            <a:picLocks noChangeAspect="1"/>
          </p:cNvPicPr>
          <p:nvPr/>
        </p:nvPicPr>
        <p:blipFill>
          <a:blip r:embed="rId3"/>
          <a:stretch>
            <a:fillRect/>
          </a:stretch>
        </p:blipFill>
        <p:spPr>
          <a:xfrm>
            <a:off x="1319646" y="3175950"/>
            <a:ext cx="7824354" cy="3682049"/>
          </a:xfrm>
          <a:prstGeom prst="rect">
            <a:avLst/>
          </a:prstGeom>
        </p:spPr>
      </p:pic>
    </p:spTree>
    <p:extLst>
      <p:ext uri="{BB962C8B-B14F-4D97-AF65-F5344CB8AC3E}">
        <p14:creationId xmlns:p14="http://schemas.microsoft.com/office/powerpoint/2010/main" val="416594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2576218" cy="523220"/>
          </a:xfrm>
          <a:prstGeom prst="rect">
            <a:avLst/>
          </a:prstGeom>
          <a:noFill/>
        </p:spPr>
        <p:txBody>
          <a:bodyPr wrap="none" rtlCol="0">
            <a:spAutoFit/>
          </a:bodyPr>
          <a:lstStyle/>
          <a:p>
            <a:r>
              <a:rPr lang="en-US" sz="2800" dirty="0">
                <a:solidFill>
                  <a:srgbClr val="92D050"/>
                </a:solidFill>
              </a:rPr>
              <a:t>1Corinthains 1:2</a:t>
            </a:r>
          </a:p>
        </p:txBody>
      </p:sp>
      <p:sp>
        <p:nvSpPr>
          <p:cNvPr id="5" name="Rectangle 4"/>
          <p:cNvSpPr/>
          <p:nvPr/>
        </p:nvSpPr>
        <p:spPr>
          <a:xfrm>
            <a:off x="130821" y="3819525"/>
            <a:ext cx="5282843"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7768" y="837545"/>
            <a:ext cx="7959423" cy="5632311"/>
          </a:xfrm>
          <a:prstGeom prst="rect">
            <a:avLst/>
          </a:prstGeom>
          <a:noFill/>
        </p:spPr>
        <p:txBody>
          <a:bodyPr wrap="none" rtlCol="0">
            <a:spAutoFit/>
          </a:bodyPr>
          <a:lstStyle/>
          <a:p>
            <a:r>
              <a:rPr lang="en-US" sz="2400" dirty="0">
                <a:solidFill>
                  <a:schemeClr val="bg1"/>
                </a:solidFill>
              </a:rPr>
              <a:t>Some factors that cause people to change:</a:t>
            </a:r>
          </a:p>
          <a:p>
            <a:endParaRPr lang="en-US" sz="2400" dirty="0">
              <a:solidFill>
                <a:schemeClr val="bg1"/>
              </a:solidFill>
            </a:endParaRPr>
          </a:p>
          <a:p>
            <a:r>
              <a:rPr lang="en-US" sz="2400" dirty="0">
                <a:solidFill>
                  <a:schemeClr val="bg1"/>
                </a:solidFill>
              </a:rPr>
              <a:t>1) A life altering event</a:t>
            </a:r>
          </a:p>
          <a:p>
            <a:r>
              <a:rPr lang="en-US" sz="2400" dirty="0">
                <a:solidFill>
                  <a:schemeClr val="bg1"/>
                </a:solidFill>
              </a:rPr>
              <a:t>	- Salvation, death, love, loss, failure, disappoint,</a:t>
            </a:r>
          </a:p>
          <a:p>
            <a:r>
              <a:rPr lang="en-US" sz="2400" dirty="0">
                <a:solidFill>
                  <a:schemeClr val="bg1"/>
                </a:solidFill>
              </a:rPr>
              <a:t>	catastrophe, breakup</a:t>
            </a:r>
          </a:p>
          <a:p>
            <a:r>
              <a:rPr lang="en-US" sz="2400" dirty="0">
                <a:solidFill>
                  <a:schemeClr val="bg1"/>
                </a:solidFill>
              </a:rPr>
              <a:t>2) Stories we read or see</a:t>
            </a:r>
          </a:p>
          <a:p>
            <a:r>
              <a:rPr lang="en-US" sz="2400" dirty="0">
                <a:solidFill>
                  <a:schemeClr val="bg1"/>
                </a:solidFill>
              </a:rPr>
              <a:t>	- We identify with the characters and what happens to </a:t>
            </a:r>
          </a:p>
          <a:p>
            <a:r>
              <a:rPr lang="en-US" sz="2400" dirty="0">
                <a:solidFill>
                  <a:schemeClr val="bg1"/>
                </a:solidFill>
              </a:rPr>
              <a:t>	them </a:t>
            </a:r>
            <a:r>
              <a:rPr lang="en-US" sz="2400" i="1" dirty="0">
                <a:solidFill>
                  <a:schemeClr val="bg1"/>
                </a:solidFill>
              </a:rPr>
              <a:t>feels</a:t>
            </a:r>
            <a:r>
              <a:rPr lang="en-US" sz="2400" dirty="0">
                <a:solidFill>
                  <a:schemeClr val="bg1"/>
                </a:solidFill>
              </a:rPr>
              <a:t> like has happened to us.  </a:t>
            </a:r>
          </a:p>
          <a:p>
            <a:r>
              <a:rPr lang="en-US" sz="2400" dirty="0">
                <a:solidFill>
                  <a:schemeClr val="bg1"/>
                </a:solidFill>
              </a:rPr>
              <a:t>	- strong emotions cement memories</a:t>
            </a:r>
          </a:p>
          <a:p>
            <a:r>
              <a:rPr lang="en-US" sz="2400" dirty="0">
                <a:solidFill>
                  <a:schemeClr val="bg1"/>
                </a:solidFill>
              </a:rPr>
              <a:t>3) People that believe in us</a:t>
            </a:r>
          </a:p>
          <a:p>
            <a:r>
              <a:rPr lang="en-US" sz="2400" dirty="0">
                <a:solidFill>
                  <a:schemeClr val="bg1"/>
                </a:solidFill>
              </a:rPr>
              <a:t>	- also, the environment we </a:t>
            </a:r>
          </a:p>
          <a:p>
            <a:r>
              <a:rPr lang="en-US" sz="2400" dirty="0">
                <a:solidFill>
                  <a:schemeClr val="bg1"/>
                </a:solidFill>
              </a:rPr>
              <a:t>	surround ourselves with.</a:t>
            </a:r>
          </a:p>
          <a:p>
            <a:r>
              <a:rPr lang="en-US" sz="2400" dirty="0">
                <a:solidFill>
                  <a:schemeClr val="bg1"/>
                </a:solidFill>
              </a:rPr>
              <a:t>4) Goals and grit</a:t>
            </a:r>
          </a:p>
          <a:p>
            <a:r>
              <a:rPr lang="en-US" sz="2400" dirty="0">
                <a:solidFill>
                  <a:schemeClr val="bg1"/>
                </a:solidFill>
              </a:rPr>
              <a:t>	- a strong desire to change</a:t>
            </a:r>
          </a:p>
          <a:p>
            <a:r>
              <a:rPr lang="en-US" sz="2400" dirty="0">
                <a:solidFill>
                  <a:schemeClr val="bg1"/>
                </a:solidFill>
              </a:rPr>
              <a:t>	- dreams, betterment etc.</a:t>
            </a:r>
          </a:p>
        </p:txBody>
      </p:sp>
    </p:spTree>
    <p:extLst>
      <p:ext uri="{BB962C8B-B14F-4D97-AF65-F5344CB8AC3E}">
        <p14:creationId xmlns:p14="http://schemas.microsoft.com/office/powerpoint/2010/main" val="247081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5747727" cy="523220"/>
          </a:xfrm>
          <a:prstGeom prst="rect">
            <a:avLst/>
          </a:prstGeom>
          <a:noFill/>
        </p:spPr>
        <p:txBody>
          <a:bodyPr wrap="none" rtlCol="0">
            <a:spAutoFit/>
          </a:bodyPr>
          <a:lstStyle/>
          <a:p>
            <a:r>
              <a:rPr lang="en-US" sz="2800" dirty="0">
                <a:solidFill>
                  <a:srgbClr val="92D050"/>
                </a:solidFill>
              </a:rPr>
              <a:t>1Corinthains 1:10-4:16 Christian Unity</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7768" y="837545"/>
            <a:ext cx="8052941" cy="5909310"/>
          </a:xfrm>
          <a:prstGeom prst="rect">
            <a:avLst/>
          </a:prstGeom>
          <a:noFill/>
        </p:spPr>
        <p:txBody>
          <a:bodyPr wrap="square" rtlCol="0">
            <a:spAutoFit/>
          </a:bodyPr>
          <a:lstStyle/>
          <a:p>
            <a:r>
              <a:rPr lang="en-US" dirty="0">
                <a:solidFill>
                  <a:schemeClr val="bg1"/>
                </a:solidFill>
              </a:rPr>
              <a:t>I appeal to you, brothers and sisters, 			Jesus is our Lord</a:t>
            </a:r>
          </a:p>
          <a:p>
            <a:r>
              <a:rPr lang="en-US" dirty="0">
                <a:solidFill>
                  <a:schemeClr val="bg1"/>
                </a:solidFill>
              </a:rPr>
              <a:t>in the name of our Lord Jesus Christ, 			NAME … of Jesus</a:t>
            </a:r>
          </a:p>
          <a:p>
            <a:endParaRPr lang="en-US" dirty="0">
              <a:solidFill>
                <a:schemeClr val="bg1"/>
              </a:solidFill>
            </a:endParaRPr>
          </a:p>
          <a:p>
            <a:r>
              <a:rPr lang="en-US" dirty="0">
                <a:solidFill>
                  <a:schemeClr val="bg1"/>
                </a:solidFill>
              </a:rPr>
              <a:t>   that all of you agree with one another		Divisions </a:t>
            </a:r>
          </a:p>
          <a:p>
            <a:r>
              <a:rPr lang="en-US" dirty="0">
                <a:solidFill>
                  <a:schemeClr val="bg1"/>
                </a:solidFill>
              </a:rPr>
              <a:t>   in what you say and that there be no </a:t>
            </a:r>
          </a:p>
          <a:p>
            <a:r>
              <a:rPr lang="en-US" dirty="0">
                <a:solidFill>
                  <a:schemeClr val="bg1"/>
                </a:solidFill>
              </a:rPr>
              <a:t>   divisions among you, </a:t>
            </a:r>
          </a:p>
          <a:p>
            <a:endParaRPr lang="en-US" dirty="0">
              <a:solidFill>
                <a:schemeClr val="bg1"/>
              </a:solidFill>
            </a:endParaRPr>
          </a:p>
          <a:p>
            <a:r>
              <a:rPr lang="en-US" dirty="0">
                <a:solidFill>
                  <a:schemeClr val="bg1"/>
                </a:solidFill>
              </a:rPr>
              <a:t>      but that you be perfectly united in 			Must unite</a:t>
            </a:r>
          </a:p>
          <a:p>
            <a:r>
              <a:rPr lang="en-US" dirty="0">
                <a:solidFill>
                  <a:schemeClr val="bg1"/>
                </a:solidFill>
              </a:rPr>
              <a:t>      mind and thought. </a:t>
            </a:r>
          </a:p>
          <a:p>
            <a:endParaRPr lang="en-US" dirty="0">
              <a:solidFill>
                <a:schemeClr val="bg1"/>
              </a:solidFill>
            </a:endParaRPr>
          </a:p>
          <a:p>
            <a:r>
              <a:rPr lang="en-US" dirty="0">
                <a:solidFill>
                  <a:schemeClr val="bg1"/>
                </a:solidFill>
              </a:rPr>
              <a:t>      My brothers and sisters, some from Chloe’s 		Not Fight</a:t>
            </a:r>
          </a:p>
          <a:p>
            <a:r>
              <a:rPr lang="en-US" dirty="0">
                <a:solidFill>
                  <a:schemeClr val="bg1"/>
                </a:solidFill>
              </a:rPr>
              <a:t>      household have informed me that there are </a:t>
            </a:r>
          </a:p>
          <a:p>
            <a:r>
              <a:rPr lang="en-US" dirty="0">
                <a:solidFill>
                  <a:schemeClr val="bg1"/>
                </a:solidFill>
              </a:rPr>
              <a:t>      quarrels among you.</a:t>
            </a:r>
          </a:p>
          <a:p>
            <a:endParaRPr lang="en-US" dirty="0">
              <a:solidFill>
                <a:schemeClr val="bg1"/>
              </a:solidFill>
            </a:endParaRPr>
          </a:p>
          <a:p>
            <a:r>
              <a:rPr lang="en-US" dirty="0">
                <a:solidFill>
                  <a:schemeClr val="bg1"/>
                </a:solidFill>
              </a:rPr>
              <a:t>   What I mean is this: One of you says, “I follow 		Divisions</a:t>
            </a:r>
          </a:p>
          <a:p>
            <a:r>
              <a:rPr lang="en-US" dirty="0">
                <a:solidFill>
                  <a:schemeClr val="bg1"/>
                </a:solidFill>
              </a:rPr>
              <a:t>   Paul”; another, “I follow Apollos”; another, </a:t>
            </a:r>
          </a:p>
          <a:p>
            <a:r>
              <a:rPr lang="en-US" dirty="0">
                <a:solidFill>
                  <a:schemeClr val="bg1"/>
                </a:solidFill>
              </a:rPr>
              <a:t>   “I follow Cephas[b]”; still another, “I follow Christ.”</a:t>
            </a:r>
          </a:p>
          <a:p>
            <a:r>
              <a:rPr lang="en-US" dirty="0">
                <a:solidFill>
                  <a:schemeClr val="bg1"/>
                </a:solidFill>
              </a:rPr>
              <a:t>   Is Christ divided? </a:t>
            </a:r>
          </a:p>
          <a:p>
            <a:endParaRPr lang="en-US" dirty="0">
              <a:solidFill>
                <a:schemeClr val="bg1"/>
              </a:solidFill>
            </a:endParaRPr>
          </a:p>
          <a:p>
            <a:r>
              <a:rPr lang="en-US" dirty="0">
                <a:solidFill>
                  <a:schemeClr val="bg1"/>
                </a:solidFill>
              </a:rPr>
              <a:t>Was Paul crucified for you? Were you baptized 		Jesus died for you</a:t>
            </a:r>
          </a:p>
          <a:p>
            <a:r>
              <a:rPr lang="en-US" dirty="0">
                <a:solidFill>
                  <a:schemeClr val="bg1"/>
                </a:solidFill>
              </a:rPr>
              <a:t>in the name of Paul? 				NAME … of Paul?</a:t>
            </a:r>
          </a:p>
        </p:txBody>
      </p:sp>
    </p:spTree>
    <p:extLst>
      <p:ext uri="{BB962C8B-B14F-4D97-AF65-F5344CB8AC3E}">
        <p14:creationId xmlns:p14="http://schemas.microsoft.com/office/powerpoint/2010/main" val="150144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5747727" cy="523220"/>
          </a:xfrm>
          <a:prstGeom prst="rect">
            <a:avLst/>
          </a:prstGeom>
          <a:noFill/>
        </p:spPr>
        <p:txBody>
          <a:bodyPr wrap="none" rtlCol="0">
            <a:spAutoFit/>
          </a:bodyPr>
          <a:lstStyle/>
          <a:p>
            <a:r>
              <a:rPr lang="en-US" sz="2800" dirty="0">
                <a:solidFill>
                  <a:srgbClr val="92D050"/>
                </a:solidFill>
              </a:rPr>
              <a:t>1Corinthains 1:10-4:16 Christian Unity</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7768" y="837545"/>
            <a:ext cx="8052941" cy="369332"/>
          </a:xfrm>
          <a:prstGeom prst="rect">
            <a:avLst/>
          </a:prstGeom>
          <a:noFill/>
        </p:spPr>
        <p:txBody>
          <a:bodyPr wrap="square" rtlCol="0">
            <a:spAutoFit/>
          </a:bodyPr>
          <a:lstStyle/>
          <a:p>
            <a:r>
              <a:rPr lang="en-US" dirty="0">
                <a:solidFill>
                  <a:schemeClr val="bg1"/>
                </a:solidFill>
              </a:rPr>
              <a:t>Divisions … like torn tent cloth that leaks … </a:t>
            </a:r>
          </a:p>
        </p:txBody>
      </p:sp>
      <p:pic>
        <p:nvPicPr>
          <p:cNvPr id="2" name="Picture 1"/>
          <p:cNvPicPr>
            <a:picLocks noChangeAspect="1"/>
          </p:cNvPicPr>
          <p:nvPr/>
        </p:nvPicPr>
        <p:blipFill>
          <a:blip r:embed="rId3"/>
          <a:stretch>
            <a:fillRect/>
          </a:stretch>
        </p:blipFill>
        <p:spPr>
          <a:xfrm>
            <a:off x="1934536" y="1512332"/>
            <a:ext cx="5257311" cy="4964668"/>
          </a:xfrm>
          <a:prstGeom prst="rect">
            <a:avLst/>
          </a:prstGeom>
        </p:spPr>
      </p:pic>
    </p:spTree>
    <p:extLst>
      <p:ext uri="{BB962C8B-B14F-4D97-AF65-F5344CB8AC3E}">
        <p14:creationId xmlns:p14="http://schemas.microsoft.com/office/powerpoint/2010/main" val="101156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7224" y="1344990"/>
            <a:ext cx="8162926" cy="3139321"/>
          </a:xfrm>
          <a:prstGeom prst="rect">
            <a:avLst/>
          </a:prstGeom>
        </p:spPr>
        <p:txBody>
          <a:bodyPr wrap="square">
            <a:spAutoFit/>
          </a:bodyPr>
          <a:lstStyle/>
          <a:p>
            <a:r>
              <a:rPr lang="en-US" dirty="0">
                <a:solidFill>
                  <a:schemeClr val="bg1"/>
                </a:solidFill>
              </a:rPr>
              <a:t> Isaiah 55:6-7 New International Version (NIV)</a:t>
            </a:r>
          </a:p>
          <a:p>
            <a:endParaRPr lang="en-US" dirty="0">
              <a:solidFill>
                <a:schemeClr val="bg1"/>
              </a:solidFill>
            </a:endParaRPr>
          </a:p>
          <a:p>
            <a:r>
              <a:rPr lang="en-US" dirty="0">
                <a:solidFill>
                  <a:srgbClr val="FF0000"/>
                </a:solidFill>
              </a:rPr>
              <a:t>A. </a:t>
            </a:r>
            <a:r>
              <a:rPr lang="en-US" dirty="0">
                <a:solidFill>
                  <a:schemeClr val="bg1"/>
                </a:solidFill>
              </a:rPr>
              <a:t>Seek the Lord while he may be found;		SEEK the Lord</a:t>
            </a:r>
          </a:p>
          <a:p>
            <a:r>
              <a:rPr lang="en-US" dirty="0">
                <a:solidFill>
                  <a:srgbClr val="FF0000"/>
                </a:solidFill>
              </a:rPr>
              <a:t>A. </a:t>
            </a:r>
            <a:r>
              <a:rPr lang="en-US" dirty="0">
                <a:solidFill>
                  <a:schemeClr val="bg1"/>
                </a:solidFill>
              </a:rPr>
              <a:t>call on him while he is near.			Call on Him</a:t>
            </a:r>
          </a:p>
          <a:p>
            <a:r>
              <a:rPr lang="en-US" dirty="0">
                <a:solidFill>
                  <a:schemeClr val="bg1"/>
                </a:solidFill>
              </a:rPr>
              <a:t> </a:t>
            </a:r>
          </a:p>
          <a:p>
            <a:r>
              <a:rPr lang="en-US" dirty="0">
                <a:solidFill>
                  <a:srgbClr val="FF0000"/>
                </a:solidFill>
              </a:rPr>
              <a:t>B. </a:t>
            </a:r>
            <a:r>
              <a:rPr lang="en-US" dirty="0">
                <a:solidFill>
                  <a:schemeClr val="bg1"/>
                </a:solidFill>
              </a:rPr>
              <a:t>Let the wicked forsake their ways			HIS WAYS</a:t>
            </a:r>
          </a:p>
          <a:p>
            <a:r>
              <a:rPr lang="en-US" dirty="0">
                <a:solidFill>
                  <a:srgbClr val="FF0000"/>
                </a:solidFill>
              </a:rPr>
              <a:t>B. </a:t>
            </a:r>
            <a:r>
              <a:rPr lang="en-US" dirty="0">
                <a:solidFill>
                  <a:schemeClr val="bg1"/>
                </a:solidFill>
              </a:rPr>
              <a:t>and the unrighteous their thoughts.			His thoughts</a:t>
            </a:r>
          </a:p>
          <a:p>
            <a:endParaRPr lang="en-US" dirty="0">
              <a:solidFill>
                <a:schemeClr val="bg1"/>
              </a:solidFill>
            </a:endParaRPr>
          </a:p>
          <a:p>
            <a:r>
              <a:rPr lang="en-US" dirty="0">
                <a:solidFill>
                  <a:srgbClr val="FF0000"/>
                </a:solidFill>
              </a:rPr>
              <a:t>C. </a:t>
            </a:r>
            <a:r>
              <a:rPr lang="en-US" dirty="0">
                <a:solidFill>
                  <a:schemeClr val="bg1"/>
                </a:solidFill>
              </a:rPr>
              <a:t>Let them turn to the Lord, and he will have 		TO THE LORD - MERCY</a:t>
            </a:r>
          </a:p>
          <a:p>
            <a:r>
              <a:rPr lang="en-US" dirty="0">
                <a:solidFill>
                  <a:srgbClr val="FF0000"/>
                </a:solidFill>
              </a:rPr>
              <a:t>C. </a:t>
            </a:r>
            <a:r>
              <a:rPr lang="en-US" dirty="0">
                <a:solidFill>
                  <a:schemeClr val="bg1"/>
                </a:solidFill>
              </a:rPr>
              <a:t>mercy on them, and to our God, for he will 		To God - Pardon</a:t>
            </a:r>
          </a:p>
          <a:p>
            <a:r>
              <a:rPr lang="en-US" dirty="0">
                <a:solidFill>
                  <a:srgbClr val="FF0000"/>
                </a:solidFill>
              </a:rPr>
              <a:t>C. </a:t>
            </a:r>
            <a:r>
              <a:rPr lang="en-US" dirty="0">
                <a:solidFill>
                  <a:schemeClr val="bg1"/>
                </a:solidFill>
              </a:rPr>
              <a:t>freely pardon.</a:t>
            </a:r>
          </a:p>
        </p:txBody>
      </p:sp>
      <p:sp>
        <p:nvSpPr>
          <p:cNvPr id="3" name="TextBox 2"/>
          <p:cNvSpPr txBox="1"/>
          <p:nvPr/>
        </p:nvSpPr>
        <p:spPr>
          <a:xfrm>
            <a:off x="657225" y="495300"/>
            <a:ext cx="1756571" cy="523220"/>
          </a:xfrm>
          <a:prstGeom prst="rect">
            <a:avLst/>
          </a:prstGeom>
          <a:noFill/>
        </p:spPr>
        <p:txBody>
          <a:bodyPr wrap="none" rtlCol="0">
            <a:spAutoFit/>
          </a:bodyPr>
          <a:lstStyle/>
          <a:p>
            <a:r>
              <a:rPr lang="en-US" sz="2800" dirty="0">
                <a:solidFill>
                  <a:schemeClr val="bg1"/>
                </a:solidFill>
              </a:rPr>
              <a:t>Parallelism</a:t>
            </a:r>
          </a:p>
        </p:txBody>
      </p:sp>
    </p:spTree>
    <p:extLst>
      <p:ext uri="{BB962C8B-B14F-4D97-AF65-F5344CB8AC3E}">
        <p14:creationId xmlns:p14="http://schemas.microsoft.com/office/powerpoint/2010/main" val="302851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2758960" cy="523220"/>
          </a:xfrm>
          <a:prstGeom prst="rect">
            <a:avLst/>
          </a:prstGeom>
          <a:noFill/>
        </p:spPr>
        <p:txBody>
          <a:bodyPr wrap="none" rtlCol="0">
            <a:spAutoFit/>
          </a:bodyPr>
          <a:lstStyle/>
          <a:p>
            <a:r>
              <a:rPr lang="en-US" sz="2800" dirty="0">
                <a:solidFill>
                  <a:srgbClr val="92D050"/>
                </a:solidFill>
              </a:rPr>
              <a:t>1Corinthains 1:11</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0821" y="843816"/>
            <a:ext cx="8052941" cy="3693319"/>
          </a:xfrm>
          <a:prstGeom prst="rect">
            <a:avLst/>
          </a:prstGeom>
          <a:noFill/>
        </p:spPr>
        <p:txBody>
          <a:bodyPr wrap="square" rtlCol="0">
            <a:spAutoFit/>
          </a:bodyPr>
          <a:lstStyle/>
          <a:p>
            <a:r>
              <a:rPr lang="en-US" dirty="0">
                <a:solidFill>
                  <a:schemeClr val="bg1"/>
                </a:solidFill>
              </a:rPr>
              <a:t>ERIS was the goddess or personified spirit of strife, discord, contention and rivalry. She was often portrayed, more specifically, as the spirit of the strife of war, haunting the battlefield and delighting in human bloodshed.</a:t>
            </a:r>
          </a:p>
          <a:p>
            <a:endParaRPr lang="en-US" dirty="0">
              <a:solidFill>
                <a:schemeClr val="bg1"/>
              </a:solidFill>
            </a:endParaRPr>
          </a:p>
          <a:p>
            <a:r>
              <a:rPr lang="en-US" dirty="0">
                <a:solidFill>
                  <a:schemeClr val="bg1"/>
                </a:solidFill>
              </a:rPr>
              <a:t>Because of Eris' disagreeable nature she was the </a:t>
            </a:r>
          </a:p>
          <a:p>
            <a:r>
              <a:rPr lang="en-US" dirty="0">
                <a:solidFill>
                  <a:schemeClr val="bg1"/>
                </a:solidFill>
              </a:rPr>
              <a:t>only goddess not to be invited to the wedding of </a:t>
            </a:r>
          </a:p>
          <a:p>
            <a:r>
              <a:rPr lang="en-US" dirty="0">
                <a:solidFill>
                  <a:schemeClr val="bg1"/>
                </a:solidFill>
              </a:rPr>
              <a:t>Peleus and Thetis. When she turned up anyway </a:t>
            </a:r>
          </a:p>
          <a:p>
            <a:r>
              <a:rPr lang="en-US" dirty="0">
                <a:solidFill>
                  <a:schemeClr val="bg1"/>
                </a:solidFill>
              </a:rPr>
              <a:t>and was refused admittance, she raged and </a:t>
            </a:r>
          </a:p>
          <a:p>
            <a:r>
              <a:rPr lang="en-US" dirty="0">
                <a:solidFill>
                  <a:schemeClr val="bg1"/>
                </a:solidFill>
              </a:rPr>
              <a:t>threw a golden apple amongst the goddesses </a:t>
            </a:r>
          </a:p>
          <a:p>
            <a:r>
              <a:rPr lang="en-US" dirty="0">
                <a:solidFill>
                  <a:schemeClr val="bg1"/>
                </a:solidFill>
              </a:rPr>
              <a:t>inscribed "To the fairest." Three laid claim to </a:t>
            </a:r>
          </a:p>
          <a:p>
            <a:r>
              <a:rPr lang="en-US" dirty="0">
                <a:solidFill>
                  <a:schemeClr val="bg1"/>
                </a:solidFill>
              </a:rPr>
              <a:t>it--Hera, Aphrodite and Athena--and in their </a:t>
            </a:r>
          </a:p>
          <a:p>
            <a:r>
              <a:rPr lang="en-US" dirty="0">
                <a:solidFill>
                  <a:schemeClr val="bg1"/>
                </a:solidFill>
              </a:rPr>
              <a:t>rivalry brought about the events leading </a:t>
            </a:r>
          </a:p>
          <a:p>
            <a:r>
              <a:rPr lang="en-US" dirty="0">
                <a:solidFill>
                  <a:schemeClr val="bg1"/>
                </a:solidFill>
              </a:rPr>
              <a:t>up to the Trojan War.</a:t>
            </a:r>
          </a:p>
        </p:txBody>
      </p:sp>
      <p:pic>
        <p:nvPicPr>
          <p:cNvPr id="2" name="Picture 1"/>
          <p:cNvPicPr>
            <a:picLocks noChangeAspect="1"/>
          </p:cNvPicPr>
          <p:nvPr/>
        </p:nvPicPr>
        <p:blipFill>
          <a:blip r:embed="rId3"/>
          <a:stretch>
            <a:fillRect/>
          </a:stretch>
        </p:blipFill>
        <p:spPr>
          <a:xfrm>
            <a:off x="4845545" y="2690476"/>
            <a:ext cx="4048125" cy="3971925"/>
          </a:xfrm>
          <a:prstGeom prst="rect">
            <a:avLst/>
          </a:prstGeom>
        </p:spPr>
      </p:pic>
    </p:spTree>
    <p:extLst>
      <p:ext uri="{BB962C8B-B14F-4D97-AF65-F5344CB8AC3E}">
        <p14:creationId xmlns:p14="http://schemas.microsoft.com/office/powerpoint/2010/main" val="3117917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2758960" cy="523220"/>
          </a:xfrm>
          <a:prstGeom prst="rect">
            <a:avLst/>
          </a:prstGeom>
          <a:noFill/>
        </p:spPr>
        <p:txBody>
          <a:bodyPr wrap="none" rtlCol="0">
            <a:spAutoFit/>
          </a:bodyPr>
          <a:lstStyle/>
          <a:p>
            <a:r>
              <a:rPr lang="en-US" sz="2800" dirty="0">
                <a:solidFill>
                  <a:srgbClr val="92D050"/>
                </a:solidFill>
              </a:rPr>
              <a:t>1Corinthains 1:11</a:t>
            </a:r>
          </a:p>
        </p:txBody>
      </p:sp>
      <p:sp>
        <p:nvSpPr>
          <p:cNvPr id="5" name="Rectangle 4"/>
          <p:cNvSpPr/>
          <p:nvPr/>
        </p:nvSpPr>
        <p:spPr>
          <a:xfrm>
            <a:off x="0" y="383857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0821" y="843816"/>
            <a:ext cx="8052941" cy="2031325"/>
          </a:xfrm>
          <a:prstGeom prst="rect">
            <a:avLst/>
          </a:prstGeom>
          <a:noFill/>
        </p:spPr>
        <p:txBody>
          <a:bodyPr wrap="square" rtlCol="0">
            <a:spAutoFit/>
          </a:bodyPr>
          <a:lstStyle/>
          <a:p>
            <a:r>
              <a:rPr lang="en-US" dirty="0">
                <a:solidFill>
                  <a:schemeClr val="bg1"/>
                </a:solidFill>
              </a:rPr>
              <a:t>I follow Paul:		Paul was viewed as a Roman Citizen</a:t>
            </a:r>
          </a:p>
          <a:p>
            <a:endParaRPr lang="en-US" dirty="0">
              <a:solidFill>
                <a:schemeClr val="bg1"/>
              </a:solidFill>
            </a:endParaRPr>
          </a:p>
          <a:p>
            <a:r>
              <a:rPr lang="en-US" dirty="0">
                <a:solidFill>
                  <a:schemeClr val="bg1"/>
                </a:solidFill>
              </a:rPr>
              <a:t>I follow Apollos		Apollos (Greek named)</a:t>
            </a:r>
          </a:p>
          <a:p>
            <a:endParaRPr lang="en-US" dirty="0">
              <a:solidFill>
                <a:schemeClr val="bg1"/>
              </a:solidFill>
            </a:endParaRPr>
          </a:p>
          <a:p>
            <a:r>
              <a:rPr lang="en-US" dirty="0">
                <a:solidFill>
                  <a:schemeClr val="bg1"/>
                </a:solidFill>
              </a:rPr>
              <a:t>I follow Cephas		Cephas is Peter’s Jewish name</a:t>
            </a:r>
          </a:p>
          <a:p>
            <a:endParaRPr lang="en-US" dirty="0">
              <a:solidFill>
                <a:schemeClr val="bg1"/>
              </a:solidFill>
            </a:endParaRPr>
          </a:p>
          <a:p>
            <a:r>
              <a:rPr lang="en-US" dirty="0">
                <a:solidFill>
                  <a:schemeClr val="bg1"/>
                </a:solidFill>
              </a:rPr>
              <a:t>I follow Jesus		Implies that everyone else isn’t; Just us.</a:t>
            </a:r>
          </a:p>
        </p:txBody>
      </p:sp>
      <p:sp>
        <p:nvSpPr>
          <p:cNvPr id="7" name="TextBox 6"/>
          <p:cNvSpPr txBox="1"/>
          <p:nvPr/>
        </p:nvSpPr>
        <p:spPr>
          <a:xfrm>
            <a:off x="130819" y="3223633"/>
            <a:ext cx="8052941" cy="646331"/>
          </a:xfrm>
          <a:prstGeom prst="rect">
            <a:avLst/>
          </a:prstGeom>
          <a:noFill/>
        </p:spPr>
        <p:txBody>
          <a:bodyPr wrap="square" rtlCol="0">
            <a:spAutoFit/>
          </a:bodyPr>
          <a:lstStyle/>
          <a:p>
            <a:r>
              <a:rPr lang="en-US" dirty="0">
                <a:solidFill>
                  <a:schemeClr val="bg1"/>
                </a:solidFill>
              </a:rPr>
              <a:t>Corinth was a city in Greece, which was destroyed by the Romans in 146 B.C. and then rebuilt by them in 44BC.</a:t>
            </a:r>
          </a:p>
        </p:txBody>
      </p:sp>
      <p:pic>
        <p:nvPicPr>
          <p:cNvPr id="4" name="Picture 3"/>
          <p:cNvPicPr>
            <a:picLocks noChangeAspect="1"/>
          </p:cNvPicPr>
          <p:nvPr/>
        </p:nvPicPr>
        <p:blipFill>
          <a:blip r:embed="rId3"/>
          <a:stretch>
            <a:fillRect/>
          </a:stretch>
        </p:blipFill>
        <p:spPr>
          <a:xfrm>
            <a:off x="4416134" y="4021282"/>
            <a:ext cx="4727864" cy="2836718"/>
          </a:xfrm>
          <a:prstGeom prst="rect">
            <a:avLst/>
          </a:prstGeom>
        </p:spPr>
      </p:pic>
      <p:sp>
        <p:nvSpPr>
          <p:cNvPr id="8" name="TextBox 7"/>
          <p:cNvSpPr txBox="1"/>
          <p:nvPr/>
        </p:nvSpPr>
        <p:spPr>
          <a:xfrm>
            <a:off x="130819" y="4793313"/>
            <a:ext cx="8052941" cy="523220"/>
          </a:xfrm>
          <a:prstGeom prst="rect">
            <a:avLst/>
          </a:prstGeom>
          <a:noFill/>
        </p:spPr>
        <p:txBody>
          <a:bodyPr wrap="square" rtlCol="0">
            <a:spAutoFit/>
          </a:bodyPr>
          <a:lstStyle/>
          <a:p>
            <a:r>
              <a:rPr lang="en-US" sz="2800" dirty="0">
                <a:solidFill>
                  <a:schemeClr val="bg1"/>
                </a:solidFill>
              </a:rPr>
              <a:t>Racial tensions ran high.</a:t>
            </a:r>
          </a:p>
        </p:txBody>
      </p:sp>
    </p:spTree>
    <p:extLst>
      <p:ext uri="{BB962C8B-B14F-4D97-AF65-F5344CB8AC3E}">
        <p14:creationId xmlns:p14="http://schemas.microsoft.com/office/powerpoint/2010/main" val="156374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5758"/>
            <a:ext cx="9144000" cy="6087533"/>
          </a:xfrm>
          <a:prstGeom prst="rect">
            <a:avLst/>
          </a:prstGeom>
        </p:spPr>
      </p:pic>
      <p:sp>
        <p:nvSpPr>
          <p:cNvPr id="3" name="TextBox 2"/>
          <p:cNvSpPr txBox="1"/>
          <p:nvPr/>
        </p:nvSpPr>
        <p:spPr>
          <a:xfrm>
            <a:off x="485775" y="314325"/>
            <a:ext cx="1611339" cy="523220"/>
          </a:xfrm>
          <a:prstGeom prst="rect">
            <a:avLst/>
          </a:prstGeom>
          <a:noFill/>
        </p:spPr>
        <p:txBody>
          <a:bodyPr wrap="none" rtlCol="0">
            <a:spAutoFit/>
          </a:bodyPr>
          <a:lstStyle/>
          <a:p>
            <a:r>
              <a:rPr lang="en-US" sz="2800" dirty="0">
                <a:solidFill>
                  <a:srgbClr val="92D050"/>
                </a:solidFill>
              </a:rPr>
              <a:t>Gleanings</a:t>
            </a:r>
          </a:p>
        </p:txBody>
      </p:sp>
      <p:sp>
        <p:nvSpPr>
          <p:cNvPr id="6" name="TextBox 5"/>
          <p:cNvSpPr txBox="1"/>
          <p:nvPr/>
        </p:nvSpPr>
        <p:spPr>
          <a:xfrm>
            <a:off x="182775" y="837545"/>
            <a:ext cx="8052941" cy="1631216"/>
          </a:xfrm>
          <a:prstGeom prst="rect">
            <a:avLst/>
          </a:prstGeom>
          <a:noFill/>
        </p:spPr>
        <p:txBody>
          <a:bodyPr wrap="square" rtlCol="0">
            <a:spAutoFit/>
          </a:bodyPr>
          <a:lstStyle/>
          <a:p>
            <a:r>
              <a:rPr lang="en-US" sz="2000" dirty="0"/>
              <a:t>1. There is no place in the Body for racial segregation or separation. </a:t>
            </a:r>
          </a:p>
          <a:p>
            <a:r>
              <a:rPr lang="en-US" sz="2000" dirty="0"/>
              <a:t>2. Leaders should not be that which separates. </a:t>
            </a:r>
          </a:p>
          <a:p>
            <a:r>
              <a:rPr lang="en-US" sz="2000" dirty="0"/>
              <a:t>3. We are called by Christ (1:2). THAT is our unity</a:t>
            </a:r>
          </a:p>
          <a:p>
            <a:r>
              <a:rPr lang="en-US" sz="2000" dirty="0"/>
              <a:t>4. Baptism and the cross unite us. </a:t>
            </a:r>
          </a:p>
          <a:p>
            <a:r>
              <a:rPr lang="en-US" sz="2000" dirty="0"/>
              <a:t>5. The real question is, Who died for me … not … Who is my leader. </a:t>
            </a:r>
          </a:p>
        </p:txBody>
      </p:sp>
    </p:spTree>
    <p:extLst>
      <p:ext uri="{BB962C8B-B14F-4D97-AF65-F5344CB8AC3E}">
        <p14:creationId xmlns:p14="http://schemas.microsoft.com/office/powerpoint/2010/main" val="26371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1401346" cy="523220"/>
          </a:xfrm>
          <a:prstGeom prst="rect">
            <a:avLst/>
          </a:prstGeom>
          <a:noFill/>
        </p:spPr>
        <p:txBody>
          <a:bodyPr wrap="none" rtlCol="0">
            <a:spAutoFit/>
          </a:bodyPr>
          <a:lstStyle/>
          <a:p>
            <a:r>
              <a:rPr lang="en-US" sz="2800" dirty="0">
                <a:solidFill>
                  <a:srgbClr val="92D050"/>
                </a:solidFill>
              </a:rPr>
              <a:t>1:17-2:2</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370736"/>
            <a:ext cx="8052941" cy="1200329"/>
          </a:xfrm>
          <a:prstGeom prst="rect">
            <a:avLst/>
          </a:prstGeom>
          <a:noFill/>
        </p:spPr>
        <p:txBody>
          <a:bodyPr wrap="square" rtlCol="0">
            <a:spAutoFit/>
          </a:bodyPr>
          <a:lstStyle/>
          <a:p>
            <a:r>
              <a:rPr lang="en-US" dirty="0">
                <a:solidFill>
                  <a:schemeClr val="bg1"/>
                </a:solidFill>
              </a:rPr>
              <a:t>Three Themes:</a:t>
            </a:r>
          </a:p>
          <a:p>
            <a:r>
              <a:rPr lang="en-US" dirty="0">
                <a:solidFill>
                  <a:schemeClr val="bg1"/>
                </a:solidFill>
              </a:rPr>
              <a:t>	- Wise words and wise people are inadequate</a:t>
            </a:r>
          </a:p>
          <a:p>
            <a:r>
              <a:rPr lang="en-US" dirty="0">
                <a:solidFill>
                  <a:schemeClr val="bg1"/>
                </a:solidFill>
              </a:rPr>
              <a:t>		- The power of God lies in the Cross</a:t>
            </a:r>
          </a:p>
          <a:p>
            <a:r>
              <a:rPr lang="en-US" dirty="0">
                <a:solidFill>
                  <a:schemeClr val="bg1"/>
                </a:solidFill>
              </a:rPr>
              <a:t>	- Wise words and wise power are inadequate</a:t>
            </a:r>
          </a:p>
        </p:txBody>
      </p:sp>
      <p:pic>
        <p:nvPicPr>
          <p:cNvPr id="4" name="Picture 3"/>
          <p:cNvPicPr>
            <a:picLocks noChangeAspect="1"/>
          </p:cNvPicPr>
          <p:nvPr/>
        </p:nvPicPr>
        <p:blipFill>
          <a:blip r:embed="rId3"/>
          <a:stretch>
            <a:fillRect/>
          </a:stretch>
        </p:blipFill>
        <p:spPr>
          <a:xfrm>
            <a:off x="323849" y="3387328"/>
            <a:ext cx="6238875" cy="3275409"/>
          </a:xfrm>
          <a:prstGeom prst="rect">
            <a:avLst/>
          </a:prstGeom>
        </p:spPr>
      </p:pic>
      <p:pic>
        <p:nvPicPr>
          <p:cNvPr id="8" name="Picture 7"/>
          <p:cNvPicPr>
            <a:picLocks noChangeAspect="1"/>
          </p:cNvPicPr>
          <p:nvPr/>
        </p:nvPicPr>
        <p:blipFill>
          <a:blip r:embed="rId4"/>
          <a:stretch>
            <a:fillRect/>
          </a:stretch>
        </p:blipFill>
        <p:spPr>
          <a:xfrm>
            <a:off x="5579416" y="652463"/>
            <a:ext cx="3167062" cy="3167062"/>
          </a:xfrm>
          <a:prstGeom prst="rect">
            <a:avLst/>
          </a:prstGeom>
        </p:spPr>
      </p:pic>
    </p:spTree>
    <p:extLst>
      <p:ext uri="{BB962C8B-B14F-4D97-AF65-F5344CB8AC3E}">
        <p14:creationId xmlns:p14="http://schemas.microsoft.com/office/powerpoint/2010/main" val="412979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1401346" cy="523220"/>
          </a:xfrm>
          <a:prstGeom prst="rect">
            <a:avLst/>
          </a:prstGeom>
          <a:noFill/>
        </p:spPr>
        <p:txBody>
          <a:bodyPr wrap="none" rtlCol="0">
            <a:spAutoFit/>
          </a:bodyPr>
          <a:lstStyle/>
          <a:p>
            <a:r>
              <a:rPr lang="en-US" sz="2800" dirty="0">
                <a:solidFill>
                  <a:srgbClr val="92D050"/>
                </a:solidFill>
              </a:rPr>
              <a:t>1:17-2:2</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821" y="897374"/>
            <a:ext cx="8052941" cy="2862322"/>
          </a:xfrm>
          <a:prstGeom prst="rect">
            <a:avLst/>
          </a:prstGeom>
          <a:noFill/>
        </p:spPr>
        <p:txBody>
          <a:bodyPr wrap="square" rtlCol="0">
            <a:spAutoFit/>
          </a:bodyPr>
          <a:lstStyle/>
          <a:p>
            <a:r>
              <a:rPr lang="en-US" dirty="0">
                <a:solidFill>
                  <a:schemeClr val="bg1"/>
                </a:solidFill>
              </a:rPr>
              <a:t>Why human wisdom fails:</a:t>
            </a:r>
          </a:p>
          <a:p>
            <a:endParaRPr lang="en-US" dirty="0">
              <a:solidFill>
                <a:schemeClr val="bg1"/>
              </a:solidFill>
            </a:endParaRPr>
          </a:p>
          <a:p>
            <a:r>
              <a:rPr lang="en-US" dirty="0">
                <a:solidFill>
                  <a:schemeClr val="bg1"/>
                </a:solidFill>
              </a:rPr>
              <a:t>1) It does not adequately describe reality</a:t>
            </a:r>
          </a:p>
          <a:p>
            <a:r>
              <a:rPr lang="en-US" dirty="0">
                <a:solidFill>
                  <a:schemeClr val="bg1"/>
                </a:solidFill>
              </a:rPr>
              <a:t>	- I must understand what is broken and how to fix it</a:t>
            </a:r>
          </a:p>
          <a:p>
            <a:r>
              <a:rPr lang="en-US" dirty="0">
                <a:solidFill>
                  <a:schemeClr val="bg1"/>
                </a:solidFill>
              </a:rPr>
              <a:t>2) Sooner or later, what it demands for my happiness will </a:t>
            </a:r>
          </a:p>
          <a:p>
            <a:r>
              <a:rPr lang="en-US" dirty="0">
                <a:solidFill>
                  <a:schemeClr val="bg1"/>
                </a:solidFill>
              </a:rPr>
              <a:t>    impinge upon your happiness</a:t>
            </a:r>
          </a:p>
          <a:p>
            <a:r>
              <a:rPr lang="en-US" dirty="0">
                <a:solidFill>
                  <a:schemeClr val="bg1"/>
                </a:solidFill>
              </a:rPr>
              <a:t>3) It never answers the question of significance</a:t>
            </a:r>
          </a:p>
          <a:p>
            <a:r>
              <a:rPr lang="en-US" dirty="0">
                <a:solidFill>
                  <a:schemeClr val="bg1"/>
                </a:solidFill>
              </a:rPr>
              <a:t>	- It leads to a crisis of helplessness</a:t>
            </a:r>
          </a:p>
          <a:p>
            <a:r>
              <a:rPr lang="en-US" dirty="0">
                <a:solidFill>
                  <a:schemeClr val="bg1"/>
                </a:solidFill>
              </a:rPr>
              <a:t>	- Solomon discovered this in Eccles. 2</a:t>
            </a:r>
          </a:p>
          <a:p>
            <a:r>
              <a:rPr lang="en-US" dirty="0">
                <a:solidFill>
                  <a:schemeClr val="bg1"/>
                </a:solidFill>
              </a:rPr>
              <a:t>4) God’s way is to find my purpose in life by following Him … giving myself. </a:t>
            </a:r>
          </a:p>
        </p:txBody>
      </p:sp>
      <p:pic>
        <p:nvPicPr>
          <p:cNvPr id="2" name="Picture 1"/>
          <p:cNvPicPr>
            <a:picLocks noChangeAspect="1"/>
          </p:cNvPicPr>
          <p:nvPr/>
        </p:nvPicPr>
        <p:blipFill>
          <a:blip r:embed="rId3"/>
          <a:stretch>
            <a:fillRect/>
          </a:stretch>
        </p:blipFill>
        <p:spPr>
          <a:xfrm>
            <a:off x="0" y="4409040"/>
            <a:ext cx="9144000" cy="26309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30822"/>
            <a:ext cx="2423318" cy="305811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528" r="6306"/>
          <a:stretch/>
        </p:blipFill>
        <p:spPr>
          <a:xfrm rot="5400000">
            <a:off x="164581" y="4129510"/>
            <a:ext cx="2694730" cy="2762250"/>
          </a:xfrm>
          <a:prstGeom prst="rect">
            <a:avLst/>
          </a:prstGeom>
        </p:spPr>
      </p:pic>
    </p:spTree>
    <p:extLst>
      <p:ext uri="{BB962C8B-B14F-4D97-AF65-F5344CB8AC3E}">
        <p14:creationId xmlns:p14="http://schemas.microsoft.com/office/powerpoint/2010/main" val="167501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7123425" cy="523220"/>
          </a:xfrm>
          <a:prstGeom prst="rect">
            <a:avLst/>
          </a:prstGeom>
          <a:noFill/>
        </p:spPr>
        <p:txBody>
          <a:bodyPr wrap="none" rtlCol="0">
            <a:spAutoFit/>
          </a:bodyPr>
          <a:lstStyle/>
          <a:p>
            <a:r>
              <a:rPr lang="en-US" sz="2800" dirty="0">
                <a:solidFill>
                  <a:srgbClr val="92D050"/>
                </a:solidFill>
              </a:rPr>
              <a:t>1Corinthains 1:10-4:16 Outer Block: The “Wise”</a:t>
            </a:r>
          </a:p>
        </p:txBody>
      </p:sp>
      <p:sp>
        <p:nvSpPr>
          <p:cNvPr id="5" name="Rectangle 4"/>
          <p:cNvSpPr/>
          <p:nvPr/>
        </p:nvSpPr>
        <p:spPr>
          <a:xfrm>
            <a:off x="0" y="4400548"/>
            <a:ext cx="9144000"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85318" y="902821"/>
            <a:ext cx="8052941" cy="2523768"/>
          </a:xfrm>
          <a:prstGeom prst="rect">
            <a:avLst/>
          </a:prstGeom>
          <a:noFill/>
        </p:spPr>
        <p:txBody>
          <a:bodyPr wrap="square" rtlCol="0">
            <a:spAutoFit/>
          </a:bodyPr>
          <a:lstStyle/>
          <a:p>
            <a:r>
              <a:rPr lang="en-US" sz="600" dirty="0">
                <a:solidFill>
                  <a:srgbClr val="00B0F0"/>
                </a:solidFill>
              </a:rPr>
              <a:t>17</a:t>
            </a:r>
            <a:r>
              <a:rPr lang="en-US" sz="1200" dirty="0">
                <a:solidFill>
                  <a:srgbClr val="00B0F0"/>
                </a:solidFill>
              </a:rPr>
              <a:t>For Christ did not send me to baptize,  but to preach the gospel—not with</a:t>
            </a:r>
          </a:p>
          <a:p>
            <a:r>
              <a:rPr lang="en-US" sz="1200" dirty="0">
                <a:solidFill>
                  <a:srgbClr val="00B0F0"/>
                </a:solidFill>
              </a:rPr>
              <a:t>wisdom and eloquence, lest the cross of Christ be emptied of its power.</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r>
              <a:rPr lang="en-US" sz="1200" dirty="0">
                <a:solidFill>
                  <a:schemeClr val="accent6">
                    <a:lumMod val="40000"/>
                    <a:lumOff val="60000"/>
                  </a:schemeClr>
                </a:solidFill>
              </a:rPr>
              <a:t>   For the message of the cross is foolishness  to those who are perishing, but to us who 		</a:t>
            </a:r>
          </a:p>
          <a:p>
            <a:r>
              <a:rPr lang="en-US" sz="1200" dirty="0">
                <a:solidFill>
                  <a:schemeClr val="accent6">
                    <a:lumMod val="40000"/>
                    <a:lumOff val="60000"/>
                  </a:schemeClr>
                </a:solidFill>
              </a:rPr>
              <a:t>   are being saved it is the power of God, For it is written: </a:t>
            </a:r>
            <a:r>
              <a:rPr lang="en-US" sz="1200" b="1" i="1" dirty="0">
                <a:solidFill>
                  <a:schemeClr val="accent6">
                    <a:lumMod val="40000"/>
                    <a:lumOff val="60000"/>
                  </a:schemeClr>
                </a:solidFill>
              </a:rPr>
              <a:t>“I will destroy the wisdom </a:t>
            </a:r>
          </a:p>
          <a:p>
            <a:r>
              <a:rPr lang="en-US" sz="1200" b="1" i="1" dirty="0">
                <a:solidFill>
                  <a:schemeClr val="accent6">
                    <a:lumMod val="40000"/>
                    <a:lumOff val="60000"/>
                  </a:schemeClr>
                </a:solidFill>
              </a:rPr>
              <a:t>   of the wise; the intelligence of the intelligent   I will frustrate.”</a:t>
            </a:r>
          </a:p>
          <a:p>
            <a:endParaRPr lang="en-US" sz="1200" dirty="0">
              <a:solidFill>
                <a:schemeClr val="bg1"/>
              </a:solidFill>
            </a:endParaRPr>
          </a:p>
          <a:p>
            <a:endParaRPr lang="en-US" sz="1200" dirty="0">
              <a:solidFill>
                <a:schemeClr val="bg1"/>
              </a:solidFill>
            </a:endParaRPr>
          </a:p>
          <a:p>
            <a:r>
              <a:rPr lang="en-US" sz="1200" dirty="0">
                <a:solidFill>
                  <a:srgbClr val="FFC000"/>
                </a:solidFill>
              </a:rPr>
              <a:t>     </a:t>
            </a:r>
            <a:r>
              <a:rPr lang="en-US" sz="700" dirty="0">
                <a:solidFill>
                  <a:srgbClr val="FFC000"/>
                </a:solidFill>
              </a:rPr>
              <a:t>20</a:t>
            </a:r>
            <a:r>
              <a:rPr lang="en-US" sz="1200" dirty="0">
                <a:solidFill>
                  <a:srgbClr val="FFC000"/>
                </a:solidFill>
              </a:rPr>
              <a:t> Where is the wise person? Where is the teacher of the law? Where is the philosopher </a:t>
            </a:r>
          </a:p>
          <a:p>
            <a:r>
              <a:rPr lang="en-US" sz="1200" dirty="0">
                <a:solidFill>
                  <a:srgbClr val="FFC000"/>
                </a:solidFill>
              </a:rPr>
              <a:t>      of this age? Has not God made foolish the wisdom of the world? (skip 21-25)</a:t>
            </a:r>
          </a:p>
        </p:txBody>
      </p:sp>
      <p:sp>
        <p:nvSpPr>
          <p:cNvPr id="7" name="TextBox 6"/>
          <p:cNvSpPr txBox="1"/>
          <p:nvPr/>
        </p:nvSpPr>
        <p:spPr>
          <a:xfrm>
            <a:off x="185318" y="3747284"/>
            <a:ext cx="8052941" cy="2862322"/>
          </a:xfrm>
          <a:prstGeom prst="rect">
            <a:avLst/>
          </a:prstGeom>
          <a:noFill/>
        </p:spPr>
        <p:txBody>
          <a:bodyPr wrap="square" rtlCol="0">
            <a:spAutoFit/>
          </a:bodyPr>
          <a:lstStyle/>
          <a:p>
            <a:r>
              <a:rPr lang="en-US" sz="1200" dirty="0">
                <a:solidFill>
                  <a:srgbClr val="FFC000"/>
                </a:solidFill>
              </a:rPr>
              <a:t>       </a:t>
            </a:r>
            <a:r>
              <a:rPr lang="en-US" sz="800" dirty="0">
                <a:solidFill>
                  <a:srgbClr val="FFC000"/>
                </a:solidFill>
              </a:rPr>
              <a:t>26</a:t>
            </a:r>
            <a:r>
              <a:rPr lang="en-US" sz="1200" dirty="0">
                <a:solidFill>
                  <a:srgbClr val="FFC000"/>
                </a:solidFill>
              </a:rPr>
              <a:t>Not many of you were wise by human standards; </a:t>
            </a:r>
          </a:p>
          <a:p>
            <a:r>
              <a:rPr lang="en-US" sz="1200" dirty="0">
                <a:solidFill>
                  <a:srgbClr val="FFC000"/>
                </a:solidFill>
              </a:rPr>
              <a:t>       not many were influential; not many were of noble birth.         (also … think Jesus here)</a:t>
            </a:r>
            <a:r>
              <a:rPr lang="en-US" sz="1200" dirty="0">
                <a:solidFill>
                  <a:schemeClr val="bg1"/>
                </a:solidFill>
              </a:rPr>
              <a:t>					</a:t>
            </a:r>
          </a:p>
          <a:p>
            <a:r>
              <a:rPr lang="en-US" sz="1200" dirty="0">
                <a:solidFill>
                  <a:schemeClr val="bg1"/>
                </a:solidFill>
              </a:rPr>
              <a:t>An Example: But God chose the foolish things of the world to shame the wise; God chose the weak things of the world to shame the strong. God chose the </a:t>
            </a:r>
            <a:r>
              <a:rPr lang="en-US" sz="1200" dirty="0">
                <a:solidFill>
                  <a:srgbClr val="FF0000"/>
                </a:solidFill>
              </a:rPr>
              <a:t>lowly things </a:t>
            </a:r>
            <a:r>
              <a:rPr lang="en-US" sz="1200" dirty="0">
                <a:solidFill>
                  <a:schemeClr val="bg1"/>
                </a:solidFill>
              </a:rPr>
              <a:t>of this world and the </a:t>
            </a:r>
            <a:r>
              <a:rPr lang="en-US" sz="1200" dirty="0">
                <a:solidFill>
                  <a:srgbClr val="FF0000"/>
                </a:solidFill>
              </a:rPr>
              <a:t>despised things—and </a:t>
            </a:r>
            <a:r>
              <a:rPr lang="en-US" sz="1200" dirty="0">
                <a:solidFill>
                  <a:schemeClr val="bg1"/>
                </a:solidFill>
              </a:rPr>
              <a:t>the things that are not—to nullify the things that are,</a:t>
            </a:r>
          </a:p>
          <a:p>
            <a:endParaRPr lang="en-US" sz="1200" dirty="0">
              <a:solidFill>
                <a:schemeClr val="bg1"/>
              </a:solidFill>
            </a:endParaRPr>
          </a:p>
          <a:p>
            <a:endParaRPr lang="en-US" sz="1200" dirty="0">
              <a:solidFill>
                <a:schemeClr val="bg1"/>
              </a:solidFill>
            </a:endParaRPr>
          </a:p>
          <a:p>
            <a:r>
              <a:rPr lang="en-US" sz="1200" dirty="0">
                <a:solidFill>
                  <a:schemeClr val="accent6">
                    <a:lumMod val="40000"/>
                    <a:lumOff val="60000"/>
                  </a:schemeClr>
                </a:solidFill>
              </a:rPr>
              <a:t>   so that no one may boast before him. It is because of him that you are in Christ Jesus, </a:t>
            </a:r>
          </a:p>
          <a:p>
            <a:r>
              <a:rPr lang="en-US" sz="1200" dirty="0">
                <a:solidFill>
                  <a:schemeClr val="accent6">
                    <a:lumMod val="40000"/>
                    <a:lumOff val="60000"/>
                  </a:schemeClr>
                </a:solidFill>
              </a:rPr>
              <a:t>   who has become for us wisdom from God—that is, our righteousness,  holiness and </a:t>
            </a:r>
          </a:p>
          <a:p>
            <a:r>
              <a:rPr lang="en-US" sz="1200" dirty="0">
                <a:solidFill>
                  <a:schemeClr val="accent6">
                    <a:lumMod val="40000"/>
                    <a:lumOff val="60000"/>
                  </a:schemeClr>
                </a:solidFill>
              </a:rPr>
              <a:t>   redemption. Therefore, as it is written: </a:t>
            </a:r>
            <a:r>
              <a:rPr lang="en-US" sz="1200" b="1" i="1" dirty="0">
                <a:solidFill>
                  <a:schemeClr val="accent6">
                    <a:lumMod val="40000"/>
                    <a:lumOff val="60000"/>
                  </a:schemeClr>
                </a:solidFill>
              </a:rPr>
              <a:t>“Let the one who boasts boast in the Lord.”</a:t>
            </a:r>
          </a:p>
          <a:p>
            <a:endParaRPr lang="en-US" sz="1200" dirty="0">
              <a:solidFill>
                <a:schemeClr val="bg1"/>
              </a:solidFill>
            </a:endParaRPr>
          </a:p>
          <a:p>
            <a:r>
              <a:rPr lang="en-US" sz="1200" dirty="0">
                <a:solidFill>
                  <a:srgbClr val="00B0F0"/>
                </a:solidFill>
              </a:rPr>
              <a:t>And so it was with me, brothers and sisters. When I came to you, I did not come with </a:t>
            </a:r>
          </a:p>
          <a:p>
            <a:r>
              <a:rPr lang="en-US" sz="1200" dirty="0">
                <a:solidFill>
                  <a:srgbClr val="00B0F0"/>
                </a:solidFill>
              </a:rPr>
              <a:t>eloquence or human wisdom as I proclaimed to you the testimony about God. </a:t>
            </a:r>
            <a:r>
              <a:rPr lang="en-US" sz="700" dirty="0">
                <a:solidFill>
                  <a:srgbClr val="00B0F0"/>
                </a:solidFill>
              </a:rPr>
              <a:t>(2:2) </a:t>
            </a:r>
            <a:r>
              <a:rPr lang="en-US" sz="1200" dirty="0">
                <a:solidFill>
                  <a:srgbClr val="00B0F0"/>
                </a:solidFill>
              </a:rPr>
              <a:t>For </a:t>
            </a:r>
          </a:p>
          <a:p>
            <a:r>
              <a:rPr lang="en-US" sz="1200" dirty="0">
                <a:solidFill>
                  <a:srgbClr val="00B0F0"/>
                </a:solidFill>
              </a:rPr>
              <a:t>I resolved to know nothing while I was with you except Jesus Christ and him crucified.</a:t>
            </a:r>
          </a:p>
        </p:txBody>
      </p:sp>
      <p:sp>
        <p:nvSpPr>
          <p:cNvPr id="8" name="TextBox 7"/>
          <p:cNvSpPr txBox="1"/>
          <p:nvPr/>
        </p:nvSpPr>
        <p:spPr>
          <a:xfrm>
            <a:off x="6671844" y="902821"/>
            <a:ext cx="2119731" cy="3416320"/>
          </a:xfrm>
          <a:prstGeom prst="rect">
            <a:avLst/>
          </a:prstGeom>
          <a:noFill/>
        </p:spPr>
        <p:txBody>
          <a:bodyPr wrap="square" rtlCol="0">
            <a:spAutoFit/>
          </a:bodyPr>
          <a:lstStyle/>
          <a:p>
            <a:r>
              <a:rPr lang="en-US" sz="1200" dirty="0">
                <a:solidFill>
                  <a:schemeClr val="bg1"/>
                </a:solidFill>
              </a:rPr>
              <a:t>Paul Sent</a:t>
            </a:r>
          </a:p>
          <a:p>
            <a:r>
              <a:rPr lang="en-US" sz="1200" dirty="0">
                <a:solidFill>
                  <a:schemeClr val="bg1"/>
                </a:solidFill>
              </a:rPr>
              <a:t>Preach Gospel</a:t>
            </a:r>
          </a:p>
          <a:p>
            <a:r>
              <a:rPr lang="en-US" sz="1200" dirty="0">
                <a:solidFill>
                  <a:schemeClr val="bg1"/>
                </a:solidFill>
              </a:rPr>
              <a:t>Not Wise Words</a:t>
            </a:r>
          </a:p>
          <a:p>
            <a:r>
              <a:rPr lang="en-US" sz="1200" dirty="0">
                <a:solidFill>
                  <a:schemeClr val="bg1"/>
                </a:solidFill>
              </a:rPr>
              <a:t>The Cross</a:t>
            </a:r>
          </a:p>
          <a:p>
            <a:endParaRPr lang="en-US" sz="1200" dirty="0">
              <a:solidFill>
                <a:schemeClr val="bg1"/>
              </a:solidFill>
            </a:endParaRPr>
          </a:p>
          <a:p>
            <a:r>
              <a:rPr lang="en-US" sz="1200" dirty="0">
                <a:solidFill>
                  <a:schemeClr val="bg1"/>
                </a:solidFill>
              </a:rPr>
              <a:t>		</a:t>
            </a:r>
          </a:p>
          <a:p>
            <a:r>
              <a:rPr lang="en-US" sz="1200" dirty="0">
                <a:solidFill>
                  <a:schemeClr val="bg1"/>
                </a:solidFill>
              </a:rPr>
              <a:t>Perishing	</a:t>
            </a:r>
          </a:p>
          <a:p>
            <a:r>
              <a:rPr lang="en-US" sz="1200" dirty="0">
                <a:solidFill>
                  <a:schemeClr val="bg1"/>
                </a:solidFill>
              </a:rPr>
              <a:t>The Power Of God</a:t>
            </a:r>
          </a:p>
          <a:p>
            <a:r>
              <a:rPr lang="en-US" sz="1200" dirty="0">
                <a:solidFill>
                  <a:schemeClr val="bg1"/>
                </a:solidFill>
              </a:rPr>
              <a:t>Scripture: Destroy</a:t>
            </a:r>
          </a:p>
          <a:p>
            <a:endParaRPr lang="en-US" sz="1200" dirty="0">
              <a:solidFill>
                <a:schemeClr val="bg1"/>
              </a:solidFill>
            </a:endParaRPr>
          </a:p>
          <a:p>
            <a:endParaRPr lang="en-US" sz="1200" dirty="0">
              <a:solidFill>
                <a:schemeClr val="bg1"/>
              </a:solidFill>
            </a:endParaRPr>
          </a:p>
          <a:p>
            <a:r>
              <a:rPr lang="en-US" sz="1200" dirty="0">
                <a:solidFill>
                  <a:schemeClr val="bg1"/>
                </a:solidFill>
              </a:rPr>
              <a:t>Jewish Scholar</a:t>
            </a:r>
          </a:p>
          <a:p>
            <a:r>
              <a:rPr lang="en-US" sz="1200" dirty="0">
                <a:solidFill>
                  <a:schemeClr val="bg1"/>
                </a:solidFill>
              </a:rPr>
              <a:t>Greek Scholar</a:t>
            </a:r>
          </a:p>
          <a:p>
            <a:endParaRPr lang="en-US" sz="1200" dirty="0">
              <a:solidFill>
                <a:schemeClr val="bg1"/>
              </a:solidFill>
            </a:endParaRPr>
          </a:p>
          <a:p>
            <a:endParaRPr lang="en-US" sz="1200" dirty="0">
              <a:solidFill>
                <a:schemeClr val="bg1"/>
              </a:solidFill>
            </a:endParaRPr>
          </a:p>
          <a:p>
            <a:r>
              <a:rPr lang="en-US" sz="1200" dirty="0">
                <a:solidFill>
                  <a:schemeClr val="bg1"/>
                </a:solidFill>
              </a:rPr>
              <a:t>Jewish Scholar</a:t>
            </a:r>
          </a:p>
          <a:p>
            <a:r>
              <a:rPr lang="en-US" sz="1200" dirty="0">
                <a:solidFill>
                  <a:schemeClr val="bg1"/>
                </a:solidFill>
              </a:rPr>
              <a:t>Greek Scholar</a:t>
            </a:r>
          </a:p>
          <a:p>
            <a:endParaRPr lang="en-US" sz="1200" dirty="0">
              <a:solidFill>
                <a:schemeClr val="bg1"/>
              </a:solidFill>
            </a:endParaRPr>
          </a:p>
        </p:txBody>
      </p:sp>
      <p:sp>
        <p:nvSpPr>
          <p:cNvPr id="2" name="Rectangle 1"/>
          <p:cNvSpPr/>
          <p:nvPr/>
        </p:nvSpPr>
        <p:spPr>
          <a:xfrm>
            <a:off x="6748044" y="5227289"/>
            <a:ext cx="1600200" cy="1384995"/>
          </a:xfrm>
          <a:prstGeom prst="rect">
            <a:avLst/>
          </a:prstGeom>
        </p:spPr>
        <p:txBody>
          <a:bodyPr wrap="square">
            <a:spAutoFit/>
          </a:bodyPr>
          <a:lstStyle/>
          <a:p>
            <a:r>
              <a:rPr lang="en-US" sz="1200" dirty="0">
                <a:solidFill>
                  <a:schemeClr val="bg1"/>
                </a:solidFill>
              </a:rPr>
              <a:t>Boasting</a:t>
            </a:r>
          </a:p>
          <a:p>
            <a:r>
              <a:rPr lang="en-US" sz="1200" dirty="0">
                <a:solidFill>
                  <a:schemeClr val="bg1"/>
                </a:solidFill>
              </a:rPr>
              <a:t>Wisdom Of God</a:t>
            </a:r>
          </a:p>
          <a:p>
            <a:endParaRPr lang="en-US" sz="1200" dirty="0">
              <a:solidFill>
                <a:schemeClr val="bg1"/>
              </a:solidFill>
            </a:endParaRPr>
          </a:p>
          <a:p>
            <a:endParaRPr lang="en-US" sz="1200" dirty="0">
              <a:solidFill>
                <a:schemeClr val="bg1"/>
              </a:solidFill>
            </a:endParaRPr>
          </a:p>
          <a:p>
            <a:r>
              <a:rPr lang="en-US" sz="1200" dirty="0">
                <a:solidFill>
                  <a:schemeClr val="bg1"/>
                </a:solidFill>
              </a:rPr>
              <a:t>I Paul Came</a:t>
            </a:r>
          </a:p>
          <a:p>
            <a:r>
              <a:rPr lang="en-US" sz="1200" dirty="0">
                <a:solidFill>
                  <a:schemeClr val="bg1"/>
                </a:solidFill>
              </a:rPr>
              <a:t>No Wise Words</a:t>
            </a:r>
          </a:p>
          <a:p>
            <a:r>
              <a:rPr lang="en-US" sz="1200" dirty="0">
                <a:solidFill>
                  <a:schemeClr val="bg1"/>
                </a:solidFill>
              </a:rPr>
              <a:t>Proclaiming</a:t>
            </a:r>
          </a:p>
        </p:txBody>
      </p:sp>
      <p:sp>
        <p:nvSpPr>
          <p:cNvPr id="9" name="Oval 8"/>
          <p:cNvSpPr/>
          <p:nvPr/>
        </p:nvSpPr>
        <p:spPr>
          <a:xfrm>
            <a:off x="282239" y="2105874"/>
            <a:ext cx="5712562" cy="76962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5623759" y="2621221"/>
            <a:ext cx="1295400" cy="261610"/>
          </a:xfrm>
          <a:prstGeom prst="rect">
            <a:avLst/>
          </a:prstGeom>
          <a:noFill/>
        </p:spPr>
        <p:txBody>
          <a:bodyPr wrap="square" rtlCol="0">
            <a:spAutoFit/>
          </a:bodyPr>
          <a:lstStyle/>
          <a:p>
            <a:r>
              <a:rPr lang="en-US" sz="1100" dirty="0">
                <a:solidFill>
                  <a:schemeClr val="bg1"/>
                </a:solidFill>
              </a:rPr>
              <a:t>Isa. 29:14</a:t>
            </a:r>
          </a:p>
        </p:txBody>
      </p:sp>
      <p:sp>
        <p:nvSpPr>
          <p:cNvPr id="11" name="TextBox 10"/>
          <p:cNvSpPr txBox="1"/>
          <p:nvPr/>
        </p:nvSpPr>
        <p:spPr>
          <a:xfrm>
            <a:off x="5717438" y="5711117"/>
            <a:ext cx="1030606" cy="769441"/>
          </a:xfrm>
          <a:prstGeom prst="rect">
            <a:avLst/>
          </a:prstGeom>
          <a:noFill/>
        </p:spPr>
        <p:txBody>
          <a:bodyPr wrap="square" rtlCol="0">
            <a:spAutoFit/>
          </a:bodyPr>
          <a:lstStyle>
            <a:defPPr>
              <a:defRPr lang="en-US"/>
            </a:defPPr>
            <a:lvl1pPr>
              <a:defRPr sz="1100">
                <a:solidFill>
                  <a:schemeClr val="bg1"/>
                </a:solidFill>
              </a:defRPr>
            </a:lvl1pPr>
          </a:lstStyle>
          <a:p>
            <a:r>
              <a:rPr lang="en-US" dirty="0"/>
              <a:t>Jer. 9:23-24</a:t>
            </a:r>
          </a:p>
          <a:p>
            <a:r>
              <a:rPr lang="en-US" dirty="0"/>
              <a:t>Wisdom</a:t>
            </a:r>
          </a:p>
          <a:p>
            <a:r>
              <a:rPr lang="en-US" dirty="0"/>
              <a:t>Strength</a:t>
            </a:r>
          </a:p>
          <a:p>
            <a:r>
              <a:rPr lang="en-US" dirty="0"/>
              <a:t>Riches</a:t>
            </a:r>
          </a:p>
        </p:txBody>
      </p:sp>
      <p:sp>
        <p:nvSpPr>
          <p:cNvPr id="12" name="Oval 11"/>
          <p:cNvSpPr/>
          <p:nvPr/>
        </p:nvSpPr>
        <p:spPr>
          <a:xfrm>
            <a:off x="2506979" y="5326307"/>
            <a:ext cx="3284287" cy="76962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835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7124514" cy="523220"/>
          </a:xfrm>
          <a:prstGeom prst="rect">
            <a:avLst/>
          </a:prstGeom>
          <a:noFill/>
        </p:spPr>
        <p:txBody>
          <a:bodyPr wrap="none" rtlCol="0">
            <a:spAutoFit/>
          </a:bodyPr>
          <a:lstStyle/>
          <a:p>
            <a:r>
              <a:rPr lang="en-US" sz="2800" dirty="0">
                <a:solidFill>
                  <a:srgbClr val="92D050"/>
                </a:solidFill>
              </a:rPr>
              <a:t>1Corinthains 1:10-4:16 Inner Block: “The Cross”</a:t>
            </a:r>
          </a:p>
        </p:txBody>
      </p:sp>
      <p:sp>
        <p:nvSpPr>
          <p:cNvPr id="5" name="Rectangle 4"/>
          <p:cNvSpPr/>
          <p:nvPr/>
        </p:nvSpPr>
        <p:spPr>
          <a:xfrm>
            <a:off x="130821" y="3819525"/>
            <a:ext cx="9013179" cy="3038475"/>
          </a:xfrm>
          <a:prstGeom prst="rect">
            <a:avLst/>
          </a:prstGeom>
          <a:solidFill>
            <a:srgbClr val="47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7768" y="837545"/>
            <a:ext cx="8052941" cy="6001643"/>
          </a:xfrm>
          <a:prstGeom prst="rect">
            <a:avLst/>
          </a:prstGeom>
          <a:noFill/>
        </p:spPr>
        <p:txBody>
          <a:bodyPr wrap="square" rtlCol="0">
            <a:spAutoFit/>
          </a:bodyPr>
          <a:lstStyle/>
          <a:p>
            <a:r>
              <a:rPr lang="en-US" sz="900" dirty="0">
                <a:solidFill>
                  <a:schemeClr val="accent2">
                    <a:lumMod val="40000"/>
                    <a:lumOff val="60000"/>
                  </a:schemeClr>
                </a:solidFill>
              </a:rPr>
              <a:t>21</a:t>
            </a:r>
            <a:r>
              <a:rPr lang="en-US" sz="1600" dirty="0">
                <a:solidFill>
                  <a:schemeClr val="accent2">
                    <a:lumMod val="40000"/>
                    <a:lumOff val="60000"/>
                  </a:schemeClr>
                </a:solidFill>
              </a:rPr>
              <a:t>For since in the wisdom of God the world 			Wisdom of God</a:t>
            </a:r>
          </a:p>
          <a:p>
            <a:r>
              <a:rPr lang="en-US" sz="1600" dirty="0">
                <a:solidFill>
                  <a:schemeClr val="accent2">
                    <a:lumMod val="40000"/>
                    <a:lumOff val="60000"/>
                  </a:schemeClr>
                </a:solidFill>
              </a:rPr>
              <a:t>      through its wisdom did not know him, 			World Ignorant</a:t>
            </a:r>
          </a:p>
          <a:p>
            <a:r>
              <a:rPr lang="en-US" sz="1600" dirty="0">
                <a:solidFill>
                  <a:schemeClr val="bg1"/>
                </a:solidFill>
              </a:rPr>
              <a:t> </a:t>
            </a:r>
          </a:p>
          <a:p>
            <a:r>
              <a:rPr lang="en-US" sz="1600" dirty="0">
                <a:solidFill>
                  <a:srgbClr val="00B0F0"/>
                </a:solidFill>
              </a:rPr>
              <a:t>         God was pleased through the foolishness 		Kerygma</a:t>
            </a:r>
          </a:p>
          <a:p>
            <a:r>
              <a:rPr lang="en-US" sz="1600" dirty="0">
                <a:solidFill>
                  <a:srgbClr val="00B0F0"/>
                </a:solidFill>
              </a:rPr>
              <a:t>         of what was preached to save those who believe.		Believers</a:t>
            </a:r>
          </a:p>
          <a:p>
            <a:r>
              <a:rPr lang="en-US" sz="1600" dirty="0">
                <a:solidFill>
                  <a:schemeClr val="bg1"/>
                </a:solidFill>
              </a:rPr>
              <a:t> </a:t>
            </a:r>
          </a:p>
          <a:p>
            <a:r>
              <a:rPr lang="en-US" sz="1600" dirty="0">
                <a:solidFill>
                  <a:srgbClr val="FFFF00"/>
                </a:solidFill>
              </a:rPr>
              <a:t>            Jews demand signs and				Jews </a:t>
            </a:r>
          </a:p>
          <a:p>
            <a:r>
              <a:rPr lang="en-US" sz="1600" dirty="0">
                <a:solidFill>
                  <a:srgbClr val="FFFF00"/>
                </a:solidFill>
              </a:rPr>
              <a:t>            Greeks look for wisdom, 				Greeks</a:t>
            </a:r>
          </a:p>
          <a:p>
            <a:r>
              <a:rPr lang="en-US" sz="1600" dirty="0">
                <a:solidFill>
                  <a:schemeClr val="bg1"/>
                </a:solidFill>
              </a:rPr>
              <a:t> </a:t>
            </a:r>
          </a:p>
          <a:p>
            <a:r>
              <a:rPr lang="en-US" sz="1600" dirty="0">
                <a:solidFill>
                  <a:srgbClr val="66FF66"/>
                </a:solidFill>
              </a:rPr>
              <a:t>	but we preach	 			We Preach</a:t>
            </a:r>
          </a:p>
          <a:p>
            <a:r>
              <a:rPr lang="en-US" sz="1600" dirty="0">
                <a:solidFill>
                  <a:srgbClr val="66FF66"/>
                </a:solidFill>
              </a:rPr>
              <a:t>  	Christ crucified: 				The Cross</a:t>
            </a:r>
          </a:p>
          <a:p>
            <a:r>
              <a:rPr lang="en-US" sz="1600" dirty="0">
                <a:solidFill>
                  <a:schemeClr val="bg1"/>
                </a:solidFill>
              </a:rPr>
              <a:t> </a:t>
            </a:r>
          </a:p>
          <a:p>
            <a:r>
              <a:rPr lang="en-US" sz="1600" dirty="0">
                <a:solidFill>
                  <a:srgbClr val="FFFF00"/>
                </a:solidFill>
              </a:rPr>
              <a:t>            a stumbling block to Jews and 			Jews</a:t>
            </a:r>
          </a:p>
          <a:p>
            <a:r>
              <a:rPr lang="en-US" sz="1600" dirty="0">
                <a:solidFill>
                  <a:srgbClr val="FFFF00"/>
                </a:solidFill>
              </a:rPr>
              <a:t>            foolishness to Gentiles, 				Greeks</a:t>
            </a:r>
          </a:p>
          <a:p>
            <a:r>
              <a:rPr lang="en-US" sz="1600" dirty="0">
                <a:solidFill>
                  <a:schemeClr val="bg1"/>
                </a:solidFill>
              </a:rPr>
              <a:t> </a:t>
            </a:r>
          </a:p>
          <a:p>
            <a:r>
              <a:rPr lang="en-US" sz="1600" dirty="0">
                <a:solidFill>
                  <a:srgbClr val="00B0F0"/>
                </a:solidFill>
              </a:rPr>
              <a:t>        but to those whom God has called, 			Those Called</a:t>
            </a:r>
          </a:p>
          <a:p>
            <a:r>
              <a:rPr lang="en-US" sz="1600" dirty="0">
                <a:solidFill>
                  <a:srgbClr val="00B0F0"/>
                </a:solidFill>
              </a:rPr>
              <a:t>        both Jews and Greeks, Christ the 			Christ:  Power and Wisdom</a:t>
            </a:r>
          </a:p>
          <a:p>
            <a:r>
              <a:rPr lang="en-US" sz="1600" dirty="0">
                <a:solidFill>
                  <a:srgbClr val="00B0F0"/>
                </a:solidFill>
              </a:rPr>
              <a:t>        power of God and the wisdom of God.</a:t>
            </a:r>
          </a:p>
          <a:p>
            <a:endParaRPr lang="en-US" sz="1600" dirty="0">
              <a:solidFill>
                <a:schemeClr val="bg1"/>
              </a:solidFill>
            </a:endParaRPr>
          </a:p>
          <a:p>
            <a:r>
              <a:rPr lang="en-US" sz="1600" dirty="0">
                <a:solidFill>
                  <a:schemeClr val="accent2">
                    <a:lumMod val="40000"/>
                    <a:lumOff val="60000"/>
                  </a:schemeClr>
                </a:solidFill>
              </a:rPr>
              <a:t>      </a:t>
            </a:r>
            <a:r>
              <a:rPr lang="en-US" sz="900" dirty="0">
                <a:solidFill>
                  <a:schemeClr val="accent2">
                    <a:lumMod val="40000"/>
                    <a:lumOff val="60000"/>
                  </a:schemeClr>
                </a:solidFill>
              </a:rPr>
              <a:t>25</a:t>
            </a:r>
            <a:r>
              <a:rPr lang="en-US" sz="1600" dirty="0">
                <a:solidFill>
                  <a:schemeClr val="accent2">
                    <a:lumMod val="40000"/>
                    <a:lumOff val="60000"/>
                  </a:schemeClr>
                </a:solidFill>
              </a:rPr>
              <a:t>For the foolishness of God is wiser than human 		God is Wise, Strong</a:t>
            </a:r>
          </a:p>
          <a:p>
            <a:r>
              <a:rPr lang="en-US" sz="1600" dirty="0">
                <a:solidFill>
                  <a:schemeClr val="accent2">
                    <a:lumMod val="40000"/>
                    <a:lumOff val="60000"/>
                  </a:schemeClr>
                </a:solidFill>
              </a:rPr>
              <a:t>      wisdom, and the weakness of God is stronger 		Humans are Weak/Foolish</a:t>
            </a:r>
          </a:p>
          <a:p>
            <a:r>
              <a:rPr lang="en-US" sz="1600" dirty="0">
                <a:solidFill>
                  <a:schemeClr val="accent2">
                    <a:lumMod val="40000"/>
                    <a:lumOff val="60000"/>
                  </a:schemeClr>
                </a:solidFill>
              </a:rPr>
              <a:t>      than human strength.</a:t>
            </a:r>
          </a:p>
          <a:p>
            <a:endParaRPr lang="en-US" sz="1600" dirty="0">
              <a:solidFill>
                <a:schemeClr val="bg1"/>
              </a:solidFill>
            </a:endParaRPr>
          </a:p>
          <a:p>
            <a:r>
              <a:rPr lang="en-US" sz="1600" dirty="0">
                <a:solidFill>
                  <a:schemeClr val="bg1"/>
                </a:solidFill>
              </a:rPr>
              <a:t>An Example:  Brothers and sisters, think of what you were when you were called. </a:t>
            </a:r>
          </a:p>
        </p:txBody>
      </p:sp>
    </p:spTree>
    <p:extLst>
      <p:ext uri="{BB962C8B-B14F-4D97-AF65-F5344CB8AC3E}">
        <p14:creationId xmlns:p14="http://schemas.microsoft.com/office/powerpoint/2010/main" val="444274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848443" cy="523220"/>
          </a:xfrm>
          <a:prstGeom prst="rect">
            <a:avLst/>
          </a:prstGeom>
          <a:noFill/>
        </p:spPr>
        <p:txBody>
          <a:bodyPr wrap="none" rtlCol="0">
            <a:spAutoFit/>
          </a:bodyPr>
          <a:lstStyle/>
          <a:p>
            <a:r>
              <a:rPr lang="en-US" sz="2800" dirty="0">
                <a:solidFill>
                  <a:srgbClr val="92D050"/>
                </a:solidFill>
              </a:rPr>
              <a:t>1Corinthains 1:10-4:16 Boasting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7" y="1714500"/>
            <a:ext cx="9144000" cy="5143500"/>
          </a:xfrm>
          <a:prstGeom prst="rect">
            <a:avLst/>
          </a:prstGeom>
        </p:spPr>
      </p:pic>
      <p:pic>
        <p:nvPicPr>
          <p:cNvPr id="4" name="Picture 3"/>
          <p:cNvPicPr>
            <a:picLocks noChangeAspect="1"/>
          </p:cNvPicPr>
          <p:nvPr/>
        </p:nvPicPr>
        <p:blipFill>
          <a:blip r:embed="rId4"/>
          <a:stretch>
            <a:fillRect/>
          </a:stretch>
        </p:blipFill>
        <p:spPr>
          <a:xfrm>
            <a:off x="98952" y="845891"/>
            <a:ext cx="6204633" cy="1954459"/>
          </a:xfrm>
          <a:prstGeom prst="rect">
            <a:avLst/>
          </a:prstGeom>
        </p:spPr>
      </p:pic>
    </p:spTree>
    <p:extLst>
      <p:ext uri="{BB962C8B-B14F-4D97-AF65-F5344CB8AC3E}">
        <p14:creationId xmlns:p14="http://schemas.microsoft.com/office/powerpoint/2010/main" val="101656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7308219" cy="523220"/>
          </a:xfrm>
          <a:prstGeom prst="rect">
            <a:avLst/>
          </a:prstGeom>
          <a:noFill/>
        </p:spPr>
        <p:txBody>
          <a:bodyPr wrap="none" rtlCol="0">
            <a:spAutoFit/>
          </a:bodyPr>
          <a:lstStyle/>
          <a:p>
            <a:r>
              <a:rPr lang="en-US" sz="2800" dirty="0">
                <a:solidFill>
                  <a:srgbClr val="92D050"/>
                </a:solidFill>
              </a:rPr>
              <a:t>1Corinthains 1:10-4:16 What is Paul NOT Saying?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978" y="3404680"/>
            <a:ext cx="3837022" cy="3453319"/>
          </a:xfrm>
          <a:prstGeom prst="rect">
            <a:avLst/>
          </a:prstGeom>
        </p:spPr>
      </p:pic>
      <p:sp>
        <p:nvSpPr>
          <p:cNvPr id="5" name="TextBox 4"/>
          <p:cNvSpPr txBox="1"/>
          <p:nvPr/>
        </p:nvSpPr>
        <p:spPr>
          <a:xfrm>
            <a:off x="670489" y="837545"/>
            <a:ext cx="6555000" cy="5355312"/>
          </a:xfrm>
          <a:prstGeom prst="rect">
            <a:avLst/>
          </a:prstGeom>
          <a:noFill/>
        </p:spPr>
        <p:txBody>
          <a:bodyPr wrap="none" rtlCol="0">
            <a:spAutoFit/>
          </a:bodyPr>
          <a:lstStyle/>
          <a:p>
            <a:r>
              <a:rPr lang="en-US" dirty="0">
                <a:solidFill>
                  <a:schemeClr val="bg1"/>
                </a:solidFill>
              </a:rPr>
              <a:t>1) That study is wrong</a:t>
            </a:r>
          </a:p>
          <a:p>
            <a:r>
              <a:rPr lang="en-US" dirty="0">
                <a:solidFill>
                  <a:schemeClr val="bg1"/>
                </a:solidFill>
              </a:rPr>
              <a:t>	- Paul was a scholar himself who wrote difficult theology!</a:t>
            </a:r>
          </a:p>
          <a:p>
            <a:endParaRPr lang="en-US" dirty="0">
              <a:solidFill>
                <a:schemeClr val="bg1"/>
              </a:solidFill>
            </a:endParaRPr>
          </a:p>
          <a:p>
            <a:r>
              <a:rPr lang="en-US" dirty="0">
                <a:solidFill>
                  <a:schemeClr val="bg1"/>
                </a:solidFill>
              </a:rPr>
              <a:t>2) That wisdom cannot be found</a:t>
            </a:r>
          </a:p>
          <a:p>
            <a:r>
              <a:rPr lang="en-US" dirty="0">
                <a:solidFill>
                  <a:schemeClr val="bg1"/>
                </a:solidFill>
              </a:rPr>
              <a:t>	- It can, but must be viewed in the PROPER context of God</a:t>
            </a:r>
          </a:p>
          <a:p>
            <a:r>
              <a:rPr lang="en-US" dirty="0">
                <a:solidFill>
                  <a:schemeClr val="bg1"/>
                </a:solidFill>
              </a:rPr>
              <a:t>	- Galileo </a:t>
            </a:r>
          </a:p>
          <a:p>
            <a:endParaRPr lang="en-US" dirty="0">
              <a:solidFill>
                <a:schemeClr val="bg1"/>
              </a:solidFill>
            </a:endParaRPr>
          </a:p>
          <a:p>
            <a:r>
              <a:rPr lang="en-US" dirty="0">
                <a:solidFill>
                  <a:schemeClr val="bg1"/>
                </a:solidFill>
              </a:rPr>
              <a:t>3) That the gospel makes no sense</a:t>
            </a:r>
          </a:p>
          <a:p>
            <a:r>
              <a:rPr lang="en-US" dirty="0">
                <a:solidFill>
                  <a:schemeClr val="bg1"/>
                </a:solidFill>
              </a:rPr>
              <a:t>	- It does, but requires a divine POV. </a:t>
            </a:r>
          </a:p>
          <a:p>
            <a:endParaRPr lang="en-US" dirty="0">
              <a:solidFill>
                <a:schemeClr val="bg1"/>
              </a:solidFill>
            </a:endParaRPr>
          </a:p>
          <a:p>
            <a:r>
              <a:rPr lang="en-US" dirty="0">
                <a:solidFill>
                  <a:schemeClr val="bg1"/>
                </a:solidFill>
              </a:rPr>
              <a:t>4) God only saves the simple.</a:t>
            </a:r>
          </a:p>
          <a:p>
            <a:r>
              <a:rPr lang="en-US" dirty="0">
                <a:solidFill>
                  <a:schemeClr val="bg1"/>
                </a:solidFill>
              </a:rPr>
              <a:t>	- Simply not true!</a:t>
            </a:r>
          </a:p>
          <a:p>
            <a:r>
              <a:rPr lang="en-US" dirty="0">
                <a:solidFill>
                  <a:schemeClr val="bg1"/>
                </a:solidFill>
              </a:rPr>
              <a:t>	-  A child-like faith is not </a:t>
            </a:r>
          </a:p>
          <a:p>
            <a:r>
              <a:rPr lang="en-US" dirty="0">
                <a:solidFill>
                  <a:schemeClr val="bg1"/>
                </a:solidFill>
              </a:rPr>
              <a:t>	   a childish faith. (Heb. 6:1-3)</a:t>
            </a:r>
          </a:p>
          <a:p>
            <a:endParaRPr lang="en-US" dirty="0">
              <a:solidFill>
                <a:schemeClr val="bg1"/>
              </a:solidFill>
            </a:endParaRPr>
          </a:p>
          <a:p>
            <a:r>
              <a:rPr lang="en-US" dirty="0">
                <a:solidFill>
                  <a:schemeClr val="bg1"/>
                </a:solidFill>
              </a:rPr>
              <a:t>5) That we should mimic the world to win the </a:t>
            </a:r>
          </a:p>
          <a:p>
            <a:r>
              <a:rPr lang="en-US" dirty="0">
                <a:solidFill>
                  <a:schemeClr val="bg1"/>
                </a:solidFill>
              </a:rPr>
              <a:t>     world. </a:t>
            </a:r>
          </a:p>
          <a:p>
            <a:endParaRPr lang="en-US" dirty="0"/>
          </a:p>
          <a:p>
            <a:endParaRPr lang="en-US" dirty="0"/>
          </a:p>
        </p:txBody>
      </p:sp>
    </p:spTree>
    <p:extLst>
      <p:ext uri="{BB962C8B-B14F-4D97-AF65-F5344CB8AC3E}">
        <p14:creationId xmlns:p14="http://schemas.microsoft.com/office/powerpoint/2010/main" val="2001203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730371"/>
            <a:ext cx="9144000" cy="3035808"/>
          </a:xfrm>
          <a:prstGeom prst="rect">
            <a:avLst/>
          </a:prstGeom>
        </p:spPr>
      </p:pic>
      <p:sp>
        <p:nvSpPr>
          <p:cNvPr id="3" name="TextBox 2"/>
          <p:cNvSpPr txBox="1"/>
          <p:nvPr/>
        </p:nvSpPr>
        <p:spPr>
          <a:xfrm>
            <a:off x="485775" y="314325"/>
            <a:ext cx="3595728" cy="523220"/>
          </a:xfrm>
          <a:prstGeom prst="rect">
            <a:avLst/>
          </a:prstGeom>
          <a:noFill/>
        </p:spPr>
        <p:txBody>
          <a:bodyPr wrap="none" rtlCol="0">
            <a:spAutoFit/>
          </a:bodyPr>
          <a:lstStyle/>
          <a:p>
            <a:r>
              <a:rPr lang="en-US" sz="2800" dirty="0">
                <a:solidFill>
                  <a:srgbClr val="92D050"/>
                </a:solidFill>
              </a:rPr>
              <a:t>1Corinthains 1:10-4:16</a:t>
            </a:r>
          </a:p>
        </p:txBody>
      </p:sp>
      <p:pic>
        <p:nvPicPr>
          <p:cNvPr id="4" name="Picture 3"/>
          <p:cNvPicPr>
            <a:picLocks noChangeAspect="1"/>
          </p:cNvPicPr>
          <p:nvPr/>
        </p:nvPicPr>
        <p:blipFill>
          <a:blip r:embed="rId4"/>
          <a:stretch>
            <a:fillRect/>
          </a:stretch>
        </p:blipFill>
        <p:spPr>
          <a:xfrm>
            <a:off x="5602897" y="4543425"/>
            <a:ext cx="3541103" cy="2314575"/>
          </a:xfrm>
          <a:prstGeom prst="rect">
            <a:avLst/>
          </a:prstGeom>
        </p:spPr>
      </p:pic>
      <p:sp>
        <p:nvSpPr>
          <p:cNvPr id="7" name="Rectangle 6"/>
          <p:cNvSpPr/>
          <p:nvPr/>
        </p:nvSpPr>
        <p:spPr>
          <a:xfrm>
            <a:off x="119062" y="975771"/>
            <a:ext cx="8905875" cy="5509200"/>
          </a:xfrm>
          <a:prstGeom prst="rect">
            <a:avLst/>
          </a:prstGeom>
        </p:spPr>
        <p:txBody>
          <a:bodyPr wrap="square">
            <a:spAutoFit/>
          </a:bodyPr>
          <a:lstStyle/>
          <a:p>
            <a:r>
              <a:rPr lang="en-US" sz="1600" b="1" dirty="0">
                <a:solidFill>
                  <a:schemeClr val="bg1"/>
                </a:solidFill>
              </a:rPr>
              <a:t>Moralistic therapeutic deism</a:t>
            </a:r>
            <a:r>
              <a:rPr lang="en-US" sz="1600" dirty="0">
                <a:solidFill>
                  <a:schemeClr val="bg1"/>
                </a:solidFill>
              </a:rPr>
              <a:t> (</a:t>
            </a:r>
            <a:r>
              <a:rPr lang="en-US" sz="1600" b="1" dirty="0">
                <a:solidFill>
                  <a:schemeClr val="bg1"/>
                </a:solidFill>
              </a:rPr>
              <a:t>MTD</a:t>
            </a:r>
            <a:r>
              <a:rPr lang="en-US" sz="1600" dirty="0">
                <a:solidFill>
                  <a:schemeClr val="bg1"/>
                </a:solidFill>
              </a:rPr>
              <a:t>) is a term that was first introduced in the book </a:t>
            </a:r>
            <a:r>
              <a:rPr lang="en-US" sz="1600" i="1" dirty="0">
                <a:solidFill>
                  <a:schemeClr val="bg1"/>
                </a:solidFill>
              </a:rPr>
              <a:t>Soul Searching: The Religious and Spiritual Lives of American Teenagers</a:t>
            </a:r>
            <a:r>
              <a:rPr lang="en-US" sz="1600" dirty="0">
                <a:solidFill>
                  <a:schemeClr val="bg1"/>
                </a:solidFill>
              </a:rPr>
              <a:t> (2005) by sociologists Christian Smith and Melinda Lundquist Denton. </a:t>
            </a:r>
          </a:p>
          <a:p>
            <a:r>
              <a:rPr lang="en-US" sz="1600" dirty="0">
                <a:solidFill>
                  <a:schemeClr val="bg1"/>
                </a:solidFill>
              </a:rPr>
              <a:t>The term is used to describe what they consider to be the common beliefs among American youth. The book is the result of the research project the "National Study of Youth and Religion".</a:t>
            </a:r>
          </a:p>
          <a:p>
            <a:endParaRPr lang="en-US" sz="1600" dirty="0">
              <a:solidFill>
                <a:schemeClr val="bg1"/>
              </a:solidFill>
            </a:endParaRPr>
          </a:p>
          <a:p>
            <a:r>
              <a:rPr lang="en-US" sz="1600" dirty="0">
                <a:solidFill>
                  <a:schemeClr val="bg1"/>
                </a:solidFill>
              </a:rPr>
              <a:t>The author's study found that many young people believe in several moral statutes </a:t>
            </a:r>
            <a:r>
              <a:rPr lang="en-US" sz="1600" u="sng" dirty="0">
                <a:solidFill>
                  <a:schemeClr val="bg1"/>
                </a:solidFill>
              </a:rPr>
              <a:t>not exclusive </a:t>
            </a:r>
            <a:r>
              <a:rPr lang="en-US" sz="1600" dirty="0">
                <a:solidFill>
                  <a:schemeClr val="bg1"/>
                </a:solidFill>
              </a:rPr>
              <a:t>to any of the major world religions. It is not a new religion or theology as such, but identified as a set of commonly-held spiritual beliefs. It is this combination of beliefs that they label Moralistic Therapeutic Deism: </a:t>
            </a:r>
          </a:p>
          <a:p>
            <a:pPr lvl="0"/>
            <a:endParaRPr lang="en-US" sz="1600" dirty="0">
              <a:solidFill>
                <a:schemeClr val="bg1"/>
              </a:solidFill>
            </a:endParaRPr>
          </a:p>
          <a:p>
            <a:pPr lvl="0"/>
            <a:r>
              <a:rPr lang="en-US" sz="1600" dirty="0">
                <a:solidFill>
                  <a:schemeClr val="bg1"/>
                </a:solidFill>
              </a:rPr>
              <a:t>1) A god exists who created and ordered the world and watches over human life on earth.</a:t>
            </a:r>
          </a:p>
          <a:p>
            <a:pPr lvl="0"/>
            <a:endParaRPr lang="en-US" sz="1600" dirty="0">
              <a:solidFill>
                <a:schemeClr val="bg1"/>
              </a:solidFill>
            </a:endParaRPr>
          </a:p>
          <a:p>
            <a:pPr lvl="0"/>
            <a:r>
              <a:rPr lang="en-US" sz="1600" dirty="0">
                <a:solidFill>
                  <a:schemeClr val="bg1"/>
                </a:solidFill>
              </a:rPr>
              <a:t>2) God wants people to be good, nice, and fair to each other, as taught in the Bible and by most world religions.</a:t>
            </a:r>
          </a:p>
          <a:p>
            <a:pPr lvl="0"/>
            <a:endParaRPr lang="en-US" sz="1600" dirty="0">
              <a:solidFill>
                <a:schemeClr val="bg1"/>
              </a:solidFill>
            </a:endParaRPr>
          </a:p>
          <a:p>
            <a:pPr lvl="0"/>
            <a:r>
              <a:rPr lang="en-US" sz="1600" dirty="0">
                <a:solidFill>
                  <a:schemeClr val="bg1"/>
                </a:solidFill>
              </a:rPr>
              <a:t>3) The central goal of life is to be happy and to feel good about </a:t>
            </a:r>
          </a:p>
          <a:p>
            <a:pPr lvl="0"/>
            <a:r>
              <a:rPr lang="en-US" sz="1600" dirty="0">
                <a:solidFill>
                  <a:schemeClr val="bg1"/>
                </a:solidFill>
              </a:rPr>
              <a:t>     oneself.</a:t>
            </a:r>
          </a:p>
          <a:p>
            <a:pPr lvl="0"/>
            <a:endParaRPr lang="en-US" sz="1600" dirty="0">
              <a:solidFill>
                <a:schemeClr val="bg1"/>
              </a:solidFill>
            </a:endParaRPr>
          </a:p>
          <a:p>
            <a:pPr lvl="0"/>
            <a:r>
              <a:rPr lang="en-US" sz="1600" dirty="0">
                <a:solidFill>
                  <a:schemeClr val="bg1"/>
                </a:solidFill>
              </a:rPr>
              <a:t>4) God does not need to be particularly involved in one's life </a:t>
            </a:r>
          </a:p>
          <a:p>
            <a:pPr lvl="0"/>
            <a:r>
              <a:rPr lang="en-US" sz="1600" dirty="0">
                <a:solidFill>
                  <a:schemeClr val="bg1"/>
                </a:solidFill>
              </a:rPr>
              <a:t>     except when God is needed to resolve a problem.</a:t>
            </a:r>
          </a:p>
          <a:p>
            <a:pPr lvl="0"/>
            <a:endParaRPr lang="en-US" sz="1600" dirty="0">
              <a:solidFill>
                <a:schemeClr val="bg1"/>
              </a:solidFill>
            </a:endParaRPr>
          </a:p>
          <a:p>
            <a:pPr lvl="0"/>
            <a:r>
              <a:rPr lang="en-US" sz="1600" dirty="0">
                <a:solidFill>
                  <a:schemeClr val="bg1"/>
                </a:solidFill>
              </a:rPr>
              <a:t>5) Good people go to heaven when they die.</a:t>
            </a:r>
          </a:p>
        </p:txBody>
      </p:sp>
    </p:spTree>
    <p:extLst>
      <p:ext uri="{BB962C8B-B14F-4D97-AF65-F5344CB8AC3E}">
        <p14:creationId xmlns:p14="http://schemas.microsoft.com/office/powerpoint/2010/main" val="104969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7224" y="1344990"/>
            <a:ext cx="8162926" cy="2308324"/>
          </a:xfrm>
          <a:prstGeom prst="rect">
            <a:avLst/>
          </a:prstGeom>
        </p:spPr>
        <p:txBody>
          <a:bodyPr wrap="square">
            <a:spAutoFit/>
          </a:bodyPr>
          <a:lstStyle/>
          <a:p>
            <a:r>
              <a:rPr lang="en-US" dirty="0">
                <a:solidFill>
                  <a:schemeClr val="bg1"/>
                </a:solidFill>
              </a:rPr>
              <a:t> Isaiah 55:8-9 New International Version (NIV)</a:t>
            </a:r>
          </a:p>
          <a:p>
            <a:endParaRPr lang="en-US" dirty="0">
              <a:solidFill>
                <a:schemeClr val="bg1"/>
              </a:solidFill>
            </a:endParaRPr>
          </a:p>
          <a:p>
            <a:r>
              <a:rPr lang="en-US" dirty="0">
                <a:solidFill>
                  <a:srgbClr val="FF0000"/>
                </a:solidFill>
              </a:rPr>
              <a:t>A. </a:t>
            </a:r>
            <a:r>
              <a:rPr lang="en-US" dirty="0">
                <a:solidFill>
                  <a:schemeClr val="bg1"/>
                </a:solidFill>
              </a:rPr>
              <a:t>“For my thoughts are not your thoughts,		THOUGHTS</a:t>
            </a:r>
            <a:br>
              <a:rPr lang="en-US" dirty="0">
                <a:solidFill>
                  <a:schemeClr val="bg1"/>
                </a:solidFill>
              </a:rPr>
            </a:br>
            <a:r>
              <a:rPr lang="en-US" dirty="0">
                <a:solidFill>
                  <a:srgbClr val="FF0000"/>
                </a:solidFill>
              </a:rPr>
              <a:t>B. </a:t>
            </a:r>
            <a:r>
              <a:rPr lang="en-US" dirty="0">
                <a:solidFill>
                  <a:schemeClr val="bg1"/>
                </a:solidFill>
              </a:rPr>
              <a:t>    neither are your ways my ways,”			   Ways</a:t>
            </a:r>
            <a:br>
              <a:rPr lang="en-US" dirty="0">
                <a:solidFill>
                  <a:schemeClr val="bg1"/>
                </a:solidFill>
              </a:rPr>
            </a:br>
            <a:r>
              <a:rPr lang="en-US" dirty="0">
                <a:solidFill>
                  <a:schemeClr val="bg1"/>
                </a:solidFill>
              </a:rPr>
              <a:t>        declares the </a:t>
            </a:r>
            <a:r>
              <a:rPr lang="en-US" cap="small" dirty="0">
                <a:solidFill>
                  <a:schemeClr val="bg1"/>
                </a:solidFill>
                <a:effectLst/>
              </a:rPr>
              <a:t>Lord</a:t>
            </a:r>
            <a:r>
              <a:rPr lang="en-US" dirty="0">
                <a:solidFill>
                  <a:schemeClr val="bg1"/>
                </a:solidFill>
              </a:rPr>
              <a:t>.			      	</a:t>
            </a:r>
            <a:br>
              <a:rPr lang="en-US" dirty="0">
                <a:solidFill>
                  <a:schemeClr val="bg1"/>
                </a:solidFill>
              </a:rPr>
            </a:br>
            <a:r>
              <a:rPr lang="en-US" dirty="0">
                <a:solidFill>
                  <a:srgbClr val="FF0000"/>
                </a:solidFill>
              </a:rPr>
              <a:t>C.        </a:t>
            </a:r>
            <a:r>
              <a:rPr lang="en-US" dirty="0">
                <a:solidFill>
                  <a:schemeClr val="bg1"/>
                </a:solidFill>
              </a:rPr>
              <a:t>“As the heavens are higher than the earth,		      Parable	</a:t>
            </a:r>
            <a:br>
              <a:rPr lang="en-US" dirty="0">
                <a:solidFill>
                  <a:schemeClr val="bg1"/>
                </a:solidFill>
              </a:rPr>
            </a:br>
            <a:r>
              <a:rPr lang="en-US" dirty="0">
                <a:solidFill>
                  <a:srgbClr val="FF0000"/>
                </a:solidFill>
              </a:rPr>
              <a:t>B.</a:t>
            </a:r>
            <a:r>
              <a:rPr lang="en-US" dirty="0">
                <a:solidFill>
                  <a:schemeClr val="bg1"/>
                </a:solidFill>
              </a:rPr>
              <a:t>    so are my ways higher than your ways		   Ways</a:t>
            </a:r>
            <a:br>
              <a:rPr lang="en-US" dirty="0">
                <a:solidFill>
                  <a:schemeClr val="bg1"/>
                </a:solidFill>
              </a:rPr>
            </a:br>
            <a:r>
              <a:rPr lang="en-US" dirty="0">
                <a:solidFill>
                  <a:srgbClr val="FF0000"/>
                </a:solidFill>
              </a:rPr>
              <a:t>A.</a:t>
            </a:r>
            <a:r>
              <a:rPr lang="en-US" dirty="0">
                <a:solidFill>
                  <a:schemeClr val="bg1"/>
                </a:solidFill>
              </a:rPr>
              <a:t>  and my thoughts than your thoughts.		THOUGHTS</a:t>
            </a:r>
          </a:p>
        </p:txBody>
      </p:sp>
      <p:sp>
        <p:nvSpPr>
          <p:cNvPr id="3" name="TextBox 2"/>
          <p:cNvSpPr txBox="1"/>
          <p:nvPr/>
        </p:nvSpPr>
        <p:spPr>
          <a:xfrm>
            <a:off x="657225" y="495300"/>
            <a:ext cx="7814062" cy="523220"/>
          </a:xfrm>
          <a:prstGeom prst="rect">
            <a:avLst/>
          </a:prstGeom>
          <a:noFill/>
        </p:spPr>
        <p:txBody>
          <a:bodyPr wrap="none" rtlCol="0">
            <a:spAutoFit/>
          </a:bodyPr>
          <a:lstStyle/>
          <a:p>
            <a:r>
              <a:rPr lang="en-US" sz="2800" dirty="0">
                <a:solidFill>
                  <a:schemeClr val="bg1"/>
                </a:solidFill>
              </a:rPr>
              <a:t>Chiasm (or Inverted Parallelism or Ring Composition)</a:t>
            </a:r>
          </a:p>
        </p:txBody>
      </p:sp>
    </p:spTree>
    <p:extLst>
      <p:ext uri="{BB962C8B-B14F-4D97-AF65-F5344CB8AC3E}">
        <p14:creationId xmlns:p14="http://schemas.microsoft.com/office/powerpoint/2010/main" val="1727366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328459" y="329114"/>
            <a:ext cx="8629285" cy="523220"/>
          </a:xfrm>
          <a:prstGeom prst="rect">
            <a:avLst/>
          </a:prstGeom>
          <a:noFill/>
          <a:effectLst>
            <a:outerShdw blurRad="50800" dist="38100" dir="2700000" algn="tl" rotWithShape="0">
              <a:prstClr val="black"/>
            </a:outerShdw>
          </a:effectLst>
        </p:spPr>
        <p:txBody>
          <a:bodyPr wrap="none" rtlCol="0">
            <a:spAutoFit/>
          </a:bodyPr>
          <a:lstStyle/>
          <a:p>
            <a:r>
              <a:rPr lang="en-US" sz="2800" b="1" dirty="0">
                <a:solidFill>
                  <a:schemeClr val="bg1"/>
                </a:solidFill>
              </a:rPr>
              <a:t>1Corinthains 1:10-4:16 What is Cross Centred Preaching?</a:t>
            </a:r>
          </a:p>
        </p:txBody>
      </p:sp>
      <p:sp>
        <p:nvSpPr>
          <p:cNvPr id="5" name="TextBox 4"/>
          <p:cNvSpPr txBox="1"/>
          <p:nvPr/>
        </p:nvSpPr>
        <p:spPr>
          <a:xfrm>
            <a:off x="253798" y="1500677"/>
            <a:ext cx="8636403" cy="3046988"/>
          </a:xfrm>
          <a:prstGeom prst="rect">
            <a:avLst/>
          </a:prstGeom>
          <a:noFill/>
          <a:effectLst>
            <a:outerShdw blurRad="50800" dist="38100" dir="2700000" algn="tl" rotWithShape="0">
              <a:prstClr val="black"/>
            </a:outerShdw>
          </a:effectLst>
        </p:spPr>
        <p:txBody>
          <a:bodyPr wrap="none" rtlCol="0">
            <a:spAutoFit/>
          </a:bodyPr>
          <a:lstStyle>
            <a:defPPr>
              <a:defRPr lang="en-US"/>
            </a:defPPr>
            <a:lvl1pPr>
              <a:defRPr sz="2800" b="1">
                <a:solidFill>
                  <a:schemeClr val="bg1"/>
                </a:solidFill>
              </a:defRPr>
            </a:lvl1pPr>
          </a:lstStyle>
          <a:p>
            <a:r>
              <a:rPr lang="en-US" sz="2400" dirty="0"/>
              <a:t>1. My need for Christ’s substitutionary death (1Corinthians 15:1-4)</a:t>
            </a:r>
          </a:p>
          <a:p>
            <a:r>
              <a:rPr lang="en-US" sz="2400" dirty="0"/>
              <a:t>2. Preaching the life and message of Christ (Acts 8:35)</a:t>
            </a:r>
          </a:p>
          <a:p>
            <a:r>
              <a:rPr lang="en-US" sz="2400" dirty="0"/>
              <a:t>	- Note that Paul uses Christ’s name 17 times in chapter 1</a:t>
            </a:r>
          </a:p>
          <a:p>
            <a:r>
              <a:rPr lang="en-US" sz="2400" dirty="0"/>
              <a:t>3. Preaching a message of identification with Christ (Romans 6)</a:t>
            </a:r>
          </a:p>
          <a:p>
            <a:r>
              <a:rPr lang="en-US" sz="2400" dirty="0"/>
              <a:t>4. Preaching the Church (Ephesians 2:15-16)</a:t>
            </a:r>
          </a:p>
          <a:p>
            <a:r>
              <a:rPr lang="en-US" sz="2400" dirty="0"/>
              <a:t>5. Preaching in spite of the existence of evil</a:t>
            </a:r>
          </a:p>
          <a:p>
            <a:r>
              <a:rPr lang="en-US" sz="2400" dirty="0"/>
              <a:t>	- the cross was evil. Christ submits to it. </a:t>
            </a:r>
          </a:p>
          <a:p>
            <a:r>
              <a:rPr lang="en-US" sz="2400" dirty="0"/>
              <a:t>	- We serve God in spite of the evil we see around us.</a:t>
            </a:r>
          </a:p>
        </p:txBody>
      </p:sp>
    </p:spTree>
    <p:extLst>
      <p:ext uri="{BB962C8B-B14F-4D97-AF65-F5344CB8AC3E}">
        <p14:creationId xmlns:p14="http://schemas.microsoft.com/office/powerpoint/2010/main" val="3025473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771030"/>
            <a:ext cx="9144000" cy="3035808"/>
          </a:xfrm>
          <a:prstGeom prst="rect">
            <a:avLst/>
          </a:prstGeom>
        </p:spPr>
      </p:pic>
      <p:sp>
        <p:nvSpPr>
          <p:cNvPr id="3" name="TextBox 2"/>
          <p:cNvSpPr txBox="1"/>
          <p:nvPr/>
        </p:nvSpPr>
        <p:spPr>
          <a:xfrm>
            <a:off x="485775" y="314325"/>
            <a:ext cx="3052310" cy="523220"/>
          </a:xfrm>
          <a:prstGeom prst="rect">
            <a:avLst/>
          </a:prstGeom>
          <a:noFill/>
        </p:spPr>
        <p:txBody>
          <a:bodyPr wrap="none" rtlCol="0">
            <a:spAutoFit/>
          </a:bodyPr>
          <a:lstStyle/>
          <a:p>
            <a:r>
              <a:rPr lang="en-US" sz="2800" dirty="0">
                <a:solidFill>
                  <a:srgbClr val="92D050"/>
                </a:solidFill>
              </a:rPr>
              <a:t>1Corinthains 2:3-10</a:t>
            </a:r>
          </a:p>
        </p:txBody>
      </p:sp>
      <p:sp>
        <p:nvSpPr>
          <p:cNvPr id="5" name="TextBox 4"/>
          <p:cNvSpPr txBox="1"/>
          <p:nvPr/>
        </p:nvSpPr>
        <p:spPr>
          <a:xfrm>
            <a:off x="697798" y="1098369"/>
            <a:ext cx="3874202" cy="5447645"/>
          </a:xfrm>
          <a:prstGeom prst="rect">
            <a:avLst/>
          </a:prstGeom>
          <a:noFill/>
        </p:spPr>
        <p:txBody>
          <a:bodyPr wrap="none" rtlCol="0">
            <a:spAutoFit/>
          </a:bodyPr>
          <a:lstStyle/>
          <a:p>
            <a:r>
              <a:rPr lang="en-US" sz="800" dirty="0">
                <a:solidFill>
                  <a:schemeClr val="bg1"/>
                </a:solidFill>
              </a:rPr>
              <a:t>3</a:t>
            </a:r>
            <a:r>
              <a:rPr lang="en-US" sz="1200" dirty="0">
                <a:solidFill>
                  <a:schemeClr val="bg1"/>
                </a:solidFill>
              </a:rPr>
              <a:t> I came to you in weakness with great fear and trembling. </a:t>
            </a:r>
          </a:p>
          <a:p>
            <a:r>
              <a:rPr lang="en-US" sz="800" dirty="0">
                <a:solidFill>
                  <a:schemeClr val="bg1"/>
                </a:solidFill>
              </a:rPr>
              <a:t>4</a:t>
            </a:r>
            <a:r>
              <a:rPr lang="en-US" sz="1200" dirty="0">
                <a:solidFill>
                  <a:schemeClr val="bg1"/>
                </a:solidFill>
              </a:rPr>
              <a:t> My message and my preaching were not with wise and </a:t>
            </a:r>
          </a:p>
          <a:p>
            <a:r>
              <a:rPr lang="en-US" sz="1200" dirty="0">
                <a:solidFill>
                  <a:schemeClr val="bg1"/>
                </a:solidFill>
              </a:rPr>
              <a:t>persuasive words, but with a demonstration of the </a:t>
            </a:r>
          </a:p>
          <a:p>
            <a:r>
              <a:rPr lang="en-US" sz="1200" dirty="0">
                <a:solidFill>
                  <a:schemeClr val="bg1"/>
                </a:solidFill>
              </a:rPr>
              <a:t>Spirit’s power, </a:t>
            </a:r>
          </a:p>
          <a:p>
            <a:endParaRPr lang="en-US" sz="1200" dirty="0">
              <a:solidFill>
                <a:schemeClr val="bg1"/>
              </a:solidFill>
            </a:endParaRPr>
          </a:p>
          <a:p>
            <a:r>
              <a:rPr lang="en-US" sz="800" dirty="0">
                <a:solidFill>
                  <a:schemeClr val="bg1"/>
                </a:solidFill>
              </a:rPr>
              <a:t>5</a:t>
            </a:r>
            <a:r>
              <a:rPr lang="en-US" sz="1200" dirty="0">
                <a:solidFill>
                  <a:schemeClr val="bg1"/>
                </a:solidFill>
              </a:rPr>
              <a:t> so that your faith </a:t>
            </a:r>
            <a:r>
              <a:rPr lang="en-US" sz="1200" u="sng" dirty="0">
                <a:solidFill>
                  <a:schemeClr val="bg1"/>
                </a:solidFill>
              </a:rPr>
              <a:t>might not rest </a:t>
            </a:r>
            <a:r>
              <a:rPr lang="en-US" sz="1200" dirty="0">
                <a:solidFill>
                  <a:schemeClr val="bg1"/>
                </a:solidFill>
              </a:rPr>
              <a:t>on human wisdom, </a:t>
            </a:r>
          </a:p>
          <a:p>
            <a:r>
              <a:rPr lang="en-US" sz="1200" dirty="0">
                <a:solidFill>
                  <a:schemeClr val="bg1"/>
                </a:solidFill>
              </a:rPr>
              <a:t>    but on God’s power.</a:t>
            </a:r>
          </a:p>
          <a:p>
            <a:endParaRPr lang="en-US" sz="1200" dirty="0">
              <a:solidFill>
                <a:schemeClr val="bg1"/>
              </a:solidFill>
            </a:endParaRPr>
          </a:p>
          <a:p>
            <a:r>
              <a:rPr lang="en-US" sz="800" dirty="0">
                <a:solidFill>
                  <a:schemeClr val="bg1"/>
                </a:solidFill>
              </a:rPr>
              <a:t>6</a:t>
            </a:r>
            <a:r>
              <a:rPr lang="en-US" sz="1200" dirty="0">
                <a:solidFill>
                  <a:schemeClr val="bg1"/>
                </a:solidFill>
              </a:rPr>
              <a:t> We do, however, speak a message of wisdom among </a:t>
            </a:r>
          </a:p>
          <a:p>
            <a:r>
              <a:rPr lang="en-US" sz="1200" dirty="0">
                <a:solidFill>
                  <a:schemeClr val="bg1"/>
                </a:solidFill>
              </a:rPr>
              <a:t>    the mature, but not the wisdom of this age or of the </a:t>
            </a:r>
          </a:p>
          <a:p>
            <a:r>
              <a:rPr lang="en-US" sz="1200" dirty="0">
                <a:solidFill>
                  <a:schemeClr val="bg1"/>
                </a:solidFill>
              </a:rPr>
              <a:t>    rulers of this age, </a:t>
            </a:r>
            <a:r>
              <a:rPr lang="en-US" sz="1200" dirty="0">
                <a:solidFill>
                  <a:srgbClr val="FF0000"/>
                </a:solidFill>
              </a:rPr>
              <a:t>who are coming to nothing</a:t>
            </a:r>
            <a:r>
              <a:rPr lang="en-US" sz="1200" dirty="0">
                <a:solidFill>
                  <a:schemeClr val="bg1"/>
                </a:solidFill>
              </a:rPr>
              <a:t>. </a:t>
            </a:r>
          </a:p>
          <a:p>
            <a:endParaRPr lang="en-US" sz="1200" dirty="0">
              <a:solidFill>
                <a:schemeClr val="bg1"/>
              </a:solidFill>
            </a:endParaRPr>
          </a:p>
          <a:p>
            <a:r>
              <a:rPr lang="en-US" sz="800" dirty="0">
                <a:solidFill>
                  <a:srgbClr val="00B0F0"/>
                </a:solidFill>
              </a:rPr>
              <a:t>7</a:t>
            </a:r>
            <a:r>
              <a:rPr lang="en-US" sz="1200" dirty="0">
                <a:solidFill>
                  <a:srgbClr val="00B0F0"/>
                </a:solidFill>
              </a:rPr>
              <a:t> No, we declare God’s wisdom, a mystery that has been </a:t>
            </a:r>
          </a:p>
          <a:p>
            <a:r>
              <a:rPr lang="en-US" sz="1200" dirty="0">
                <a:solidFill>
                  <a:srgbClr val="00B0F0"/>
                </a:solidFill>
              </a:rPr>
              <a:t>    hidden </a:t>
            </a:r>
          </a:p>
          <a:p>
            <a:endParaRPr lang="en-US" sz="1200" dirty="0">
              <a:solidFill>
                <a:schemeClr val="bg1"/>
              </a:solidFill>
            </a:endParaRPr>
          </a:p>
          <a:p>
            <a:r>
              <a:rPr lang="en-US" sz="1200" dirty="0">
                <a:solidFill>
                  <a:srgbClr val="FFFF00"/>
                </a:solidFill>
              </a:rPr>
              <a:t>     and that God destined for our glory before time began. </a:t>
            </a:r>
          </a:p>
          <a:p>
            <a:endParaRPr lang="en-US" sz="1200" dirty="0">
              <a:solidFill>
                <a:schemeClr val="bg1"/>
              </a:solidFill>
            </a:endParaRPr>
          </a:p>
          <a:p>
            <a:r>
              <a:rPr lang="en-US" sz="800" dirty="0">
                <a:solidFill>
                  <a:srgbClr val="66FF66"/>
                </a:solidFill>
              </a:rPr>
              <a:t>             8</a:t>
            </a:r>
            <a:r>
              <a:rPr lang="en-US" sz="1200" dirty="0">
                <a:solidFill>
                  <a:srgbClr val="66FF66"/>
                </a:solidFill>
              </a:rPr>
              <a:t> None of the rulers of this age understood it, </a:t>
            </a:r>
          </a:p>
          <a:p>
            <a:endParaRPr lang="en-US" sz="1200" dirty="0">
              <a:solidFill>
                <a:schemeClr val="bg1"/>
              </a:solidFill>
            </a:endParaRPr>
          </a:p>
          <a:p>
            <a:r>
              <a:rPr lang="en-US" sz="1200" dirty="0">
                <a:solidFill>
                  <a:srgbClr val="8E80F8"/>
                </a:solidFill>
              </a:rPr>
              <a:t>             For if they had, they would not have crucified the </a:t>
            </a:r>
          </a:p>
          <a:p>
            <a:r>
              <a:rPr lang="en-US" sz="1200" dirty="0">
                <a:solidFill>
                  <a:srgbClr val="8E80F8"/>
                </a:solidFill>
              </a:rPr>
              <a:t>             Lord of glory. </a:t>
            </a:r>
          </a:p>
          <a:p>
            <a:endParaRPr lang="en-US" sz="1200" dirty="0">
              <a:solidFill>
                <a:schemeClr val="bg1"/>
              </a:solidFill>
            </a:endParaRPr>
          </a:p>
          <a:p>
            <a:r>
              <a:rPr lang="en-US" sz="800" dirty="0">
                <a:solidFill>
                  <a:srgbClr val="66FF66"/>
                </a:solidFill>
              </a:rPr>
              <a:t>             9</a:t>
            </a:r>
            <a:r>
              <a:rPr lang="en-US" sz="1200" dirty="0">
                <a:solidFill>
                  <a:srgbClr val="66FF66"/>
                </a:solidFill>
              </a:rPr>
              <a:t> However, as it is written: “What no eye has seen,</a:t>
            </a:r>
          </a:p>
          <a:p>
            <a:r>
              <a:rPr lang="en-US" sz="1200" dirty="0">
                <a:solidFill>
                  <a:srgbClr val="66FF66"/>
                </a:solidFill>
              </a:rPr>
              <a:t>           what no ear has heard, and what no human mind </a:t>
            </a:r>
          </a:p>
          <a:p>
            <a:r>
              <a:rPr lang="en-US" sz="1200" dirty="0">
                <a:solidFill>
                  <a:srgbClr val="66FF66"/>
                </a:solidFill>
              </a:rPr>
              <a:t>           has conceived”—</a:t>
            </a:r>
          </a:p>
          <a:p>
            <a:r>
              <a:rPr lang="en-US" sz="1200" dirty="0">
                <a:solidFill>
                  <a:schemeClr val="bg1"/>
                </a:solidFill>
              </a:rPr>
              <a:t>    </a:t>
            </a:r>
          </a:p>
          <a:p>
            <a:r>
              <a:rPr lang="en-US" sz="1200" dirty="0">
                <a:solidFill>
                  <a:srgbClr val="FFFF00"/>
                </a:solidFill>
              </a:rPr>
              <a:t>     the things God has prepared for those who love him—</a:t>
            </a:r>
          </a:p>
          <a:p>
            <a:endParaRPr lang="en-US" sz="1200" dirty="0">
              <a:solidFill>
                <a:schemeClr val="bg1"/>
              </a:solidFill>
            </a:endParaRPr>
          </a:p>
          <a:p>
            <a:r>
              <a:rPr lang="en-US" sz="800" dirty="0">
                <a:solidFill>
                  <a:srgbClr val="00B0F0"/>
                </a:solidFill>
              </a:rPr>
              <a:t>10 </a:t>
            </a:r>
            <a:r>
              <a:rPr lang="en-US" sz="1200" dirty="0">
                <a:solidFill>
                  <a:srgbClr val="00B0F0"/>
                </a:solidFill>
              </a:rPr>
              <a:t>these are the things God has revealed to us by his Spirit.</a:t>
            </a:r>
          </a:p>
        </p:txBody>
      </p:sp>
      <p:sp>
        <p:nvSpPr>
          <p:cNvPr id="6" name="TextBox 5"/>
          <p:cNvSpPr txBox="1"/>
          <p:nvPr/>
        </p:nvSpPr>
        <p:spPr>
          <a:xfrm>
            <a:off x="5622591" y="1098369"/>
            <a:ext cx="1905522" cy="2123658"/>
          </a:xfrm>
          <a:prstGeom prst="rect">
            <a:avLst/>
          </a:prstGeom>
          <a:noFill/>
        </p:spPr>
        <p:txBody>
          <a:bodyPr wrap="none" rtlCol="0">
            <a:spAutoFit/>
          </a:bodyPr>
          <a:lstStyle/>
          <a:p>
            <a:r>
              <a:rPr lang="en-US" sz="1200" dirty="0">
                <a:solidFill>
                  <a:schemeClr val="bg1"/>
                </a:solidFill>
              </a:rPr>
              <a:t>PAUL: </a:t>
            </a:r>
          </a:p>
          <a:p>
            <a:r>
              <a:rPr lang="en-US" sz="1200" dirty="0">
                <a:solidFill>
                  <a:schemeClr val="bg1"/>
                </a:solidFill>
              </a:rPr>
              <a:t>Fear and trembling</a:t>
            </a:r>
          </a:p>
          <a:p>
            <a:r>
              <a:rPr lang="en-US" sz="1200" dirty="0">
                <a:solidFill>
                  <a:schemeClr val="bg1"/>
                </a:solidFill>
              </a:rPr>
              <a:t>HIS MESSAGE: </a:t>
            </a:r>
          </a:p>
          <a:p>
            <a:r>
              <a:rPr lang="en-US" sz="1200" dirty="0">
                <a:solidFill>
                  <a:schemeClr val="bg1"/>
                </a:solidFill>
              </a:rPr>
              <a:t>Spirit and Power</a:t>
            </a:r>
          </a:p>
          <a:p>
            <a:endParaRPr lang="en-US" sz="1200" dirty="0">
              <a:solidFill>
                <a:schemeClr val="bg1"/>
              </a:solidFill>
            </a:endParaRPr>
          </a:p>
          <a:p>
            <a:r>
              <a:rPr lang="en-US" sz="1200" dirty="0">
                <a:solidFill>
                  <a:schemeClr val="bg1"/>
                </a:solidFill>
              </a:rPr>
              <a:t>YOUR FAITH: </a:t>
            </a:r>
          </a:p>
          <a:p>
            <a:r>
              <a:rPr lang="en-US" sz="1200" dirty="0">
                <a:solidFill>
                  <a:schemeClr val="bg1"/>
                </a:solidFill>
              </a:rPr>
              <a:t>In the power of God</a:t>
            </a:r>
          </a:p>
          <a:p>
            <a:endParaRPr lang="en-US" sz="1200" dirty="0">
              <a:solidFill>
                <a:schemeClr val="bg1"/>
              </a:solidFill>
            </a:endParaRPr>
          </a:p>
          <a:p>
            <a:r>
              <a:rPr lang="en-US" sz="1200" dirty="0">
                <a:solidFill>
                  <a:schemeClr val="bg1"/>
                </a:solidFill>
              </a:rPr>
              <a:t>FOR THE MATURE</a:t>
            </a:r>
          </a:p>
          <a:p>
            <a:r>
              <a:rPr lang="en-US" sz="1200" dirty="0">
                <a:solidFill>
                  <a:schemeClr val="bg1"/>
                </a:solidFill>
              </a:rPr>
              <a:t>Wisdom</a:t>
            </a:r>
          </a:p>
          <a:p>
            <a:r>
              <a:rPr lang="en-US" sz="1200" dirty="0">
                <a:solidFill>
                  <a:schemeClr val="bg1"/>
                </a:solidFill>
              </a:rPr>
              <a:t>This age cannot understand</a:t>
            </a:r>
          </a:p>
        </p:txBody>
      </p:sp>
      <p:sp>
        <p:nvSpPr>
          <p:cNvPr id="7" name="TextBox 6"/>
          <p:cNvSpPr txBox="1"/>
          <p:nvPr/>
        </p:nvSpPr>
        <p:spPr>
          <a:xfrm>
            <a:off x="5149192" y="3277441"/>
            <a:ext cx="2841675" cy="3231654"/>
          </a:xfrm>
          <a:prstGeom prst="rect">
            <a:avLst/>
          </a:prstGeom>
          <a:noFill/>
        </p:spPr>
        <p:txBody>
          <a:bodyPr wrap="none" rtlCol="0">
            <a:spAutoFit/>
          </a:bodyPr>
          <a:lstStyle/>
          <a:p>
            <a:r>
              <a:rPr lang="en-US" sz="1200" dirty="0">
                <a:solidFill>
                  <a:srgbClr val="00B0F0"/>
                </a:solidFill>
              </a:rPr>
              <a:t>God’s wisdom: </a:t>
            </a:r>
            <a:r>
              <a:rPr lang="en-US" sz="1200" dirty="0">
                <a:solidFill>
                  <a:srgbClr val="FF0000"/>
                </a:solidFill>
              </a:rPr>
              <a:t>Hidden</a:t>
            </a:r>
            <a:r>
              <a:rPr lang="en-US" sz="1200" dirty="0">
                <a:solidFill>
                  <a:srgbClr val="00B0F0"/>
                </a:solidFill>
              </a:rPr>
              <a:t> in a mystery</a:t>
            </a:r>
          </a:p>
          <a:p>
            <a:endParaRPr lang="en-US" sz="1200" dirty="0">
              <a:solidFill>
                <a:schemeClr val="bg1"/>
              </a:solidFill>
            </a:endParaRPr>
          </a:p>
          <a:p>
            <a:endParaRPr lang="en-US" sz="1200" dirty="0">
              <a:solidFill>
                <a:schemeClr val="bg1"/>
              </a:solidFill>
            </a:endParaRPr>
          </a:p>
          <a:p>
            <a:r>
              <a:rPr lang="en-US" sz="1200" dirty="0">
                <a:solidFill>
                  <a:srgbClr val="FFFF00"/>
                </a:solidFill>
              </a:rPr>
              <a:t>God’s decree:  For our glory</a:t>
            </a:r>
          </a:p>
          <a:p>
            <a:endParaRPr lang="en-US" sz="1200" dirty="0">
              <a:solidFill>
                <a:schemeClr val="bg1"/>
              </a:solidFill>
            </a:endParaRPr>
          </a:p>
          <a:p>
            <a:r>
              <a:rPr lang="en-US" sz="1200" dirty="0">
                <a:solidFill>
                  <a:srgbClr val="66FF66"/>
                </a:solidFill>
              </a:rPr>
              <a:t>Not understood by the people</a:t>
            </a:r>
          </a:p>
          <a:p>
            <a:endParaRPr lang="en-US" sz="1200" dirty="0">
              <a:solidFill>
                <a:schemeClr val="bg1"/>
              </a:solidFill>
            </a:endParaRPr>
          </a:p>
          <a:p>
            <a:r>
              <a:rPr lang="en-US" sz="1200" dirty="0">
                <a:solidFill>
                  <a:srgbClr val="8E80F8"/>
                </a:solidFill>
              </a:rPr>
              <a:t>THE CROSS!</a:t>
            </a:r>
          </a:p>
          <a:p>
            <a:endParaRPr lang="en-US" sz="1200" dirty="0">
              <a:solidFill>
                <a:schemeClr val="bg1"/>
              </a:solidFill>
            </a:endParaRPr>
          </a:p>
          <a:p>
            <a:endParaRPr lang="en-US" sz="1200" dirty="0">
              <a:solidFill>
                <a:schemeClr val="bg1"/>
              </a:solidFill>
            </a:endParaRPr>
          </a:p>
          <a:p>
            <a:r>
              <a:rPr lang="en-US" sz="1200" dirty="0">
                <a:solidFill>
                  <a:srgbClr val="66FF66"/>
                </a:solidFill>
              </a:rPr>
              <a:t>Not understood by the people</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r>
              <a:rPr lang="en-US" sz="1200" dirty="0">
                <a:solidFill>
                  <a:srgbClr val="FFFF00"/>
                </a:solidFill>
              </a:rPr>
              <a:t>God prepared: For us who loved Him</a:t>
            </a:r>
          </a:p>
          <a:p>
            <a:endParaRPr lang="en-US" sz="1200" dirty="0">
              <a:solidFill>
                <a:schemeClr val="bg1"/>
              </a:solidFill>
            </a:endParaRPr>
          </a:p>
          <a:p>
            <a:r>
              <a:rPr lang="en-US" sz="1200" dirty="0">
                <a:solidFill>
                  <a:srgbClr val="00B0F0"/>
                </a:solidFill>
              </a:rPr>
              <a:t>God’s wisdom: </a:t>
            </a:r>
            <a:r>
              <a:rPr lang="en-US" sz="1200" dirty="0">
                <a:solidFill>
                  <a:srgbClr val="FF0000"/>
                </a:solidFill>
              </a:rPr>
              <a:t>Revealed</a:t>
            </a:r>
            <a:r>
              <a:rPr lang="en-US" sz="1200" dirty="0">
                <a:solidFill>
                  <a:srgbClr val="00B0F0"/>
                </a:solidFill>
              </a:rPr>
              <a:t> through the Spirit</a:t>
            </a:r>
          </a:p>
        </p:txBody>
      </p:sp>
      <p:cxnSp>
        <p:nvCxnSpPr>
          <p:cNvPr id="11" name="Straight Arrow Connector 10"/>
          <p:cNvCxnSpPr>
            <a:stCxn id="12" idx="2"/>
          </p:cNvCxnSpPr>
          <p:nvPr/>
        </p:nvCxnSpPr>
        <p:spPr>
          <a:xfrm flipH="1">
            <a:off x="3754877" y="837545"/>
            <a:ext cx="1539332" cy="216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44374" y="560546"/>
            <a:ext cx="899670" cy="276999"/>
          </a:xfrm>
          <a:prstGeom prst="rect">
            <a:avLst/>
          </a:prstGeom>
          <a:noFill/>
        </p:spPr>
        <p:txBody>
          <a:bodyPr wrap="none" rtlCol="0">
            <a:spAutoFit/>
          </a:bodyPr>
          <a:lstStyle/>
          <a:p>
            <a:r>
              <a:rPr lang="en-US" sz="1200" dirty="0">
                <a:solidFill>
                  <a:srgbClr val="FF0000"/>
                </a:solidFill>
              </a:rPr>
              <a:t>Subversive!</a:t>
            </a:r>
          </a:p>
        </p:txBody>
      </p:sp>
      <p:sp>
        <p:nvSpPr>
          <p:cNvPr id="14" name="Curved Right Arrow 13"/>
          <p:cNvSpPr/>
          <p:nvPr/>
        </p:nvSpPr>
        <p:spPr>
          <a:xfrm>
            <a:off x="593387" y="3463047"/>
            <a:ext cx="175098" cy="29572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498172" y="5445743"/>
            <a:ext cx="824265" cy="261610"/>
          </a:xfrm>
          <a:prstGeom prst="rect">
            <a:avLst/>
          </a:prstGeom>
          <a:noFill/>
        </p:spPr>
        <p:txBody>
          <a:bodyPr wrap="square" rtlCol="0">
            <a:spAutoFit/>
          </a:bodyPr>
          <a:lstStyle>
            <a:defPPr>
              <a:defRPr lang="en-US"/>
            </a:defPPr>
            <a:lvl1pPr>
              <a:defRPr sz="1100">
                <a:solidFill>
                  <a:schemeClr val="bg1"/>
                </a:solidFill>
              </a:defRPr>
            </a:lvl1pPr>
          </a:lstStyle>
          <a:p>
            <a:r>
              <a:rPr lang="en-US" dirty="0"/>
              <a:t>Isa. </a:t>
            </a:r>
            <a:r>
              <a:rPr lang="en-US"/>
              <a:t>52:15</a:t>
            </a:r>
            <a:endParaRPr lang="en-US" dirty="0"/>
          </a:p>
        </p:txBody>
      </p:sp>
      <p:sp>
        <p:nvSpPr>
          <p:cNvPr id="16" name="Oval 15"/>
          <p:cNvSpPr/>
          <p:nvPr/>
        </p:nvSpPr>
        <p:spPr>
          <a:xfrm>
            <a:off x="768485" y="5060933"/>
            <a:ext cx="3803515" cy="76962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817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2" name="Rectangle 1"/>
          <p:cNvSpPr/>
          <p:nvPr/>
        </p:nvSpPr>
        <p:spPr>
          <a:xfrm>
            <a:off x="534741" y="1066145"/>
            <a:ext cx="8237784" cy="923330"/>
          </a:xfrm>
          <a:prstGeom prst="rect">
            <a:avLst/>
          </a:prstGeom>
        </p:spPr>
        <p:txBody>
          <a:bodyPr wrap="square">
            <a:spAutoFit/>
          </a:bodyPr>
          <a:lstStyle/>
          <a:p>
            <a:r>
              <a:rPr lang="en-US" dirty="0">
                <a:solidFill>
                  <a:schemeClr val="bg1"/>
                </a:solidFill>
              </a:rPr>
              <a:t>The doctrine of the Trinity emerges from the depth Grammar of the Holy Scriptures and Christian worship. Bringing this ‘depth grammar’ to light should make apparent the logic and necessity of the Christian doctrine of the Trinity.</a:t>
            </a:r>
          </a:p>
        </p:txBody>
      </p:sp>
      <p:sp>
        <p:nvSpPr>
          <p:cNvPr id="8" name="TextBox 7"/>
          <p:cNvSpPr txBox="1"/>
          <p:nvPr/>
        </p:nvSpPr>
        <p:spPr>
          <a:xfrm>
            <a:off x="534741" y="2324100"/>
            <a:ext cx="5986382" cy="1754326"/>
          </a:xfrm>
          <a:prstGeom prst="rect">
            <a:avLst/>
          </a:prstGeom>
          <a:noFill/>
        </p:spPr>
        <p:txBody>
          <a:bodyPr wrap="none" rtlCol="0">
            <a:spAutoFit/>
          </a:bodyPr>
          <a:lstStyle/>
          <a:p>
            <a:r>
              <a:rPr lang="en-US" dirty="0">
                <a:solidFill>
                  <a:schemeClr val="bg1"/>
                </a:solidFill>
              </a:rPr>
              <a:t>1. There is only one God.</a:t>
            </a:r>
          </a:p>
          <a:p>
            <a:r>
              <a:rPr lang="en-US" dirty="0">
                <a:solidFill>
                  <a:schemeClr val="bg1"/>
                </a:solidFill>
              </a:rPr>
              <a:t>2. His name is YHWH (tetragrammaton)</a:t>
            </a:r>
          </a:p>
          <a:p>
            <a:r>
              <a:rPr lang="en-US" dirty="0">
                <a:solidFill>
                  <a:schemeClr val="bg1"/>
                </a:solidFill>
              </a:rPr>
              <a:t>3. The LORD brought the people of Israel up out of slavery in</a:t>
            </a:r>
          </a:p>
          <a:p>
            <a:r>
              <a:rPr lang="en-US" dirty="0">
                <a:solidFill>
                  <a:schemeClr val="bg1"/>
                </a:solidFill>
              </a:rPr>
              <a:t>     Egypt. Therefore they shall have no other gods.</a:t>
            </a:r>
          </a:p>
          <a:p>
            <a:r>
              <a:rPr lang="en-US" dirty="0">
                <a:solidFill>
                  <a:schemeClr val="bg1"/>
                </a:solidFill>
              </a:rPr>
              <a:t>4. The LORD will not share his glory with another.</a:t>
            </a:r>
          </a:p>
          <a:p>
            <a:r>
              <a:rPr lang="en-US" dirty="0">
                <a:solidFill>
                  <a:schemeClr val="bg1"/>
                </a:solidFill>
              </a:rPr>
              <a:t>5. The LORD is the incomparable Creator of heaven and earth.</a:t>
            </a:r>
          </a:p>
        </p:txBody>
      </p:sp>
      <p:sp>
        <p:nvSpPr>
          <p:cNvPr id="4" name="TextBox 3"/>
          <p:cNvSpPr txBox="1"/>
          <p:nvPr/>
        </p:nvSpPr>
        <p:spPr>
          <a:xfrm>
            <a:off x="5037319" y="4078426"/>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4274709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8" name="TextBox 7"/>
          <p:cNvSpPr txBox="1"/>
          <p:nvPr/>
        </p:nvSpPr>
        <p:spPr>
          <a:xfrm>
            <a:off x="485775" y="905142"/>
            <a:ext cx="7172325" cy="2031325"/>
          </a:xfrm>
          <a:prstGeom prst="rect">
            <a:avLst/>
          </a:prstGeom>
          <a:noFill/>
        </p:spPr>
        <p:txBody>
          <a:bodyPr wrap="square" rtlCol="0">
            <a:spAutoFit/>
          </a:bodyPr>
          <a:lstStyle/>
          <a:p>
            <a:r>
              <a:rPr lang="en-US" dirty="0">
                <a:solidFill>
                  <a:schemeClr val="bg1"/>
                </a:solidFill>
              </a:rPr>
              <a:t>1. Jesus refers to the God of Israel as his Father. (Math. 7:21, 10:32 etc.)</a:t>
            </a:r>
          </a:p>
          <a:p>
            <a:r>
              <a:rPr lang="en-US" dirty="0">
                <a:solidFill>
                  <a:schemeClr val="bg1"/>
                </a:solidFill>
              </a:rPr>
              <a:t>2. Jesus identifies Himself with the God of Israel in word and deed. (Matt. 8:27, John 5:16-18, John 5:36)</a:t>
            </a:r>
          </a:p>
          <a:p>
            <a:r>
              <a:rPr lang="en-US" dirty="0">
                <a:solidFill>
                  <a:schemeClr val="bg1"/>
                </a:solidFill>
              </a:rPr>
              <a:t>3. Jesus claims that he and the Father are one.  (John 10:30, John 14:10-11)</a:t>
            </a:r>
          </a:p>
          <a:p>
            <a:r>
              <a:rPr lang="en-US" dirty="0">
                <a:solidFill>
                  <a:schemeClr val="bg1"/>
                </a:solidFill>
              </a:rPr>
              <a:t>4. Jesus’ followers worship him as God. (Matt. 16:16, 14:33, John 9:38, John 20:28)</a:t>
            </a:r>
          </a:p>
          <a:p>
            <a:r>
              <a:rPr lang="en-US" dirty="0">
                <a:solidFill>
                  <a:schemeClr val="bg1"/>
                </a:solidFill>
              </a:rPr>
              <a:t>5. Jesus shares the divine name of the LORD. (John 8:58, 20:28, Rev. 1:18)</a:t>
            </a:r>
          </a:p>
        </p:txBody>
      </p:sp>
      <p:sp>
        <p:nvSpPr>
          <p:cNvPr id="4" name="Rectangle 3"/>
          <p:cNvSpPr/>
          <p:nvPr/>
        </p:nvSpPr>
        <p:spPr>
          <a:xfrm>
            <a:off x="485775" y="3115955"/>
            <a:ext cx="8534401" cy="2031325"/>
          </a:xfrm>
          <a:prstGeom prst="rect">
            <a:avLst/>
          </a:prstGeom>
        </p:spPr>
        <p:txBody>
          <a:bodyPr wrap="square">
            <a:spAutoFit/>
          </a:bodyPr>
          <a:lstStyle/>
          <a:p>
            <a:r>
              <a:rPr lang="en-US" dirty="0">
                <a:solidFill>
                  <a:schemeClr val="bg1"/>
                </a:solidFill>
              </a:rPr>
              <a:t>Possible Options for Understanding the relationship between Jesus and the God of Israel:</a:t>
            </a:r>
          </a:p>
          <a:p>
            <a:r>
              <a:rPr lang="en-US" dirty="0">
                <a:solidFill>
                  <a:schemeClr val="bg1"/>
                </a:solidFill>
              </a:rPr>
              <a:t>1. Jesus is a second god</a:t>
            </a:r>
          </a:p>
          <a:p>
            <a:r>
              <a:rPr lang="en-US" dirty="0">
                <a:solidFill>
                  <a:schemeClr val="bg1"/>
                </a:solidFill>
              </a:rPr>
              <a:t>	- There is only one God</a:t>
            </a:r>
          </a:p>
          <a:p>
            <a:r>
              <a:rPr lang="en-US" dirty="0">
                <a:solidFill>
                  <a:schemeClr val="bg1"/>
                </a:solidFill>
              </a:rPr>
              <a:t>2. Jesus became God at some point</a:t>
            </a:r>
          </a:p>
          <a:p>
            <a:r>
              <a:rPr lang="en-US" dirty="0">
                <a:solidFill>
                  <a:schemeClr val="bg1"/>
                </a:solidFill>
              </a:rPr>
              <a:t>	- Because God is eternal, either one is God or is not God, one does not </a:t>
            </a:r>
          </a:p>
          <a:p>
            <a:r>
              <a:rPr lang="en-US" dirty="0">
                <a:solidFill>
                  <a:schemeClr val="bg1"/>
                </a:solidFill>
              </a:rPr>
              <a:t> 	‘become’ God</a:t>
            </a:r>
          </a:p>
          <a:p>
            <a:r>
              <a:rPr lang="en-US" dirty="0">
                <a:solidFill>
                  <a:schemeClr val="bg1"/>
                </a:solidFill>
              </a:rPr>
              <a:t>3. Jesus must share in the identity of the God of Israel</a:t>
            </a:r>
          </a:p>
        </p:txBody>
      </p:sp>
      <p:sp>
        <p:nvSpPr>
          <p:cNvPr id="5" name="TextBox 4"/>
          <p:cNvSpPr txBox="1"/>
          <p:nvPr/>
        </p:nvSpPr>
        <p:spPr>
          <a:xfrm>
            <a:off x="4141969" y="5326768"/>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10727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8" name="TextBox 7"/>
          <p:cNvSpPr txBox="1"/>
          <p:nvPr/>
        </p:nvSpPr>
        <p:spPr>
          <a:xfrm>
            <a:off x="485775" y="1152525"/>
            <a:ext cx="7800975" cy="3416320"/>
          </a:xfrm>
          <a:prstGeom prst="rect">
            <a:avLst/>
          </a:prstGeom>
          <a:noFill/>
        </p:spPr>
        <p:txBody>
          <a:bodyPr wrap="square" rtlCol="0">
            <a:spAutoFit/>
          </a:bodyPr>
          <a:lstStyle/>
          <a:p>
            <a:r>
              <a:rPr lang="en-US" dirty="0">
                <a:solidFill>
                  <a:schemeClr val="bg1"/>
                </a:solidFill>
              </a:rPr>
              <a:t>1. The Spirit is closely associated with both Jesus and the Father (Matt. 28:19)</a:t>
            </a:r>
          </a:p>
          <a:p>
            <a:r>
              <a:rPr lang="en-US" dirty="0">
                <a:solidFill>
                  <a:schemeClr val="bg1"/>
                </a:solidFill>
              </a:rPr>
              <a:t>2. The Spirit is portrayed in personal terms and not simply as an abstract power</a:t>
            </a:r>
          </a:p>
          <a:p>
            <a:r>
              <a:rPr lang="en-US" dirty="0">
                <a:solidFill>
                  <a:schemeClr val="bg1"/>
                </a:solidFill>
              </a:rPr>
              <a:t>	a) Lie against the Spirit (Acts 5:3)</a:t>
            </a:r>
          </a:p>
          <a:p>
            <a:r>
              <a:rPr lang="en-US" dirty="0">
                <a:solidFill>
                  <a:schemeClr val="bg1"/>
                </a:solidFill>
              </a:rPr>
              <a:t>	b) Grieve the Spirit  (Eph. 4:30)</a:t>
            </a:r>
          </a:p>
          <a:p>
            <a:r>
              <a:rPr lang="en-US" dirty="0">
                <a:solidFill>
                  <a:schemeClr val="bg1"/>
                </a:solidFill>
              </a:rPr>
              <a:t>3. The Spirit does divine things (John 14:16)</a:t>
            </a:r>
          </a:p>
          <a:p>
            <a:r>
              <a:rPr lang="en-US" dirty="0">
                <a:solidFill>
                  <a:schemeClr val="bg1"/>
                </a:solidFill>
              </a:rPr>
              <a:t>	a) Teaches (John 14:26)</a:t>
            </a:r>
          </a:p>
          <a:p>
            <a:r>
              <a:rPr lang="en-US" dirty="0">
                <a:solidFill>
                  <a:schemeClr val="bg1"/>
                </a:solidFill>
              </a:rPr>
              <a:t>	b) Guides in truth (John 16:13)</a:t>
            </a:r>
          </a:p>
          <a:p>
            <a:r>
              <a:rPr lang="en-US" dirty="0">
                <a:solidFill>
                  <a:schemeClr val="bg1"/>
                </a:solidFill>
              </a:rPr>
              <a:t>	c) Gives life (John 6:63, Romans 8:11)</a:t>
            </a:r>
          </a:p>
          <a:p>
            <a:r>
              <a:rPr lang="en-US" dirty="0">
                <a:solidFill>
                  <a:schemeClr val="bg1"/>
                </a:solidFill>
              </a:rPr>
              <a:t>	d) Sanctifies and Justifies (1 Corinth. 6:11)</a:t>
            </a:r>
          </a:p>
          <a:p>
            <a:endParaRPr lang="en-US" dirty="0">
              <a:solidFill>
                <a:schemeClr val="bg1"/>
              </a:solidFill>
            </a:endParaRPr>
          </a:p>
          <a:p>
            <a:r>
              <a:rPr lang="en-US" dirty="0">
                <a:solidFill>
                  <a:schemeClr val="bg1"/>
                </a:solidFill>
              </a:rPr>
              <a:t>Therefore, the Spirit, like the Son, must also be understood to participate in the identity of the God of Israel.</a:t>
            </a:r>
          </a:p>
        </p:txBody>
      </p:sp>
      <p:sp>
        <p:nvSpPr>
          <p:cNvPr id="2" name="Rectangle 1"/>
          <p:cNvSpPr/>
          <p:nvPr/>
        </p:nvSpPr>
        <p:spPr>
          <a:xfrm>
            <a:off x="213577" y="4564618"/>
            <a:ext cx="7609134" cy="1477328"/>
          </a:xfrm>
          <a:prstGeom prst="rect">
            <a:avLst/>
          </a:prstGeom>
        </p:spPr>
        <p:txBody>
          <a:bodyPr wrap="square">
            <a:spAutoFit/>
          </a:bodyPr>
          <a:lstStyle/>
          <a:p>
            <a:r>
              <a:rPr lang="en-US" dirty="0">
                <a:solidFill>
                  <a:schemeClr val="bg1"/>
                </a:solidFill>
              </a:rPr>
              <a:t>The </a:t>
            </a:r>
            <a:r>
              <a:rPr lang="en-US" dirty="0" err="1">
                <a:solidFill>
                  <a:schemeClr val="bg1"/>
                </a:solidFill>
              </a:rPr>
              <a:t>Cappadocians</a:t>
            </a:r>
            <a:r>
              <a:rPr lang="en-US" dirty="0">
                <a:solidFill>
                  <a:schemeClr val="bg1"/>
                </a:solidFill>
              </a:rPr>
              <a:t> (4th C A.D.) innovatively deployed the </a:t>
            </a:r>
          </a:p>
          <a:p>
            <a:r>
              <a:rPr lang="en-US" dirty="0">
                <a:solidFill>
                  <a:schemeClr val="bg1"/>
                </a:solidFill>
              </a:rPr>
              <a:t>Greek terms:</a:t>
            </a:r>
          </a:p>
          <a:p>
            <a:r>
              <a:rPr lang="en-US" dirty="0">
                <a:solidFill>
                  <a:schemeClr val="bg1"/>
                </a:solidFill>
              </a:rPr>
              <a:t>	◦ </a:t>
            </a:r>
            <a:r>
              <a:rPr lang="en-US" dirty="0" err="1">
                <a:solidFill>
                  <a:schemeClr val="bg1"/>
                </a:solidFill>
              </a:rPr>
              <a:t>ousia</a:t>
            </a:r>
            <a:r>
              <a:rPr lang="en-US" dirty="0">
                <a:solidFill>
                  <a:schemeClr val="bg1"/>
                </a:solidFill>
              </a:rPr>
              <a:t> (‘being’ or ‘essence’)</a:t>
            </a:r>
          </a:p>
          <a:p>
            <a:r>
              <a:rPr lang="en-US" dirty="0">
                <a:solidFill>
                  <a:schemeClr val="bg1"/>
                </a:solidFill>
              </a:rPr>
              <a:t>	◦ hypostasis (concrete particularity in which </a:t>
            </a:r>
          </a:p>
          <a:p>
            <a:r>
              <a:rPr lang="en-US" dirty="0">
                <a:solidFill>
                  <a:schemeClr val="bg1"/>
                </a:solidFill>
              </a:rPr>
              <a:t>	</a:t>
            </a:r>
            <a:r>
              <a:rPr lang="en-US" dirty="0" err="1">
                <a:solidFill>
                  <a:schemeClr val="bg1"/>
                </a:solidFill>
              </a:rPr>
              <a:t>ousia</a:t>
            </a:r>
            <a:r>
              <a:rPr lang="en-US" dirty="0">
                <a:solidFill>
                  <a:schemeClr val="bg1"/>
                </a:solidFill>
              </a:rPr>
              <a:t> exists) = Person </a:t>
            </a:r>
          </a:p>
        </p:txBody>
      </p:sp>
      <p:sp>
        <p:nvSpPr>
          <p:cNvPr id="5" name="TextBox 4"/>
          <p:cNvSpPr txBox="1"/>
          <p:nvPr/>
        </p:nvSpPr>
        <p:spPr>
          <a:xfrm>
            <a:off x="4151494" y="5938838"/>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112020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22192"/>
            <a:ext cx="5695950" cy="3035808"/>
          </a:xfrm>
          <a:prstGeom prst="rect">
            <a:avLst/>
          </a:prstGeom>
        </p:spPr>
      </p:pic>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8" name="TextBox 7"/>
          <p:cNvSpPr txBox="1"/>
          <p:nvPr/>
        </p:nvSpPr>
        <p:spPr>
          <a:xfrm>
            <a:off x="409575" y="837545"/>
            <a:ext cx="8496300" cy="5632311"/>
          </a:xfrm>
          <a:prstGeom prst="rect">
            <a:avLst/>
          </a:prstGeom>
          <a:noFill/>
        </p:spPr>
        <p:txBody>
          <a:bodyPr wrap="square" rtlCol="0">
            <a:spAutoFit/>
          </a:bodyPr>
          <a:lstStyle/>
          <a:p>
            <a:r>
              <a:rPr lang="en-US" dirty="0">
                <a:solidFill>
                  <a:schemeClr val="bg1"/>
                </a:solidFill>
              </a:rPr>
              <a:t>Trinitarian Heresies:</a:t>
            </a:r>
          </a:p>
          <a:p>
            <a:r>
              <a:rPr lang="en-US" dirty="0">
                <a:solidFill>
                  <a:schemeClr val="bg1"/>
                </a:solidFill>
              </a:rPr>
              <a:t>1. </a:t>
            </a:r>
            <a:r>
              <a:rPr lang="en-US" dirty="0" err="1">
                <a:solidFill>
                  <a:schemeClr val="bg1"/>
                </a:solidFill>
              </a:rPr>
              <a:t>Tritheism</a:t>
            </a:r>
            <a:endParaRPr lang="en-US" dirty="0">
              <a:solidFill>
                <a:schemeClr val="bg1"/>
              </a:solidFill>
            </a:endParaRPr>
          </a:p>
          <a:p>
            <a:r>
              <a:rPr lang="en-US" dirty="0">
                <a:solidFill>
                  <a:schemeClr val="bg1"/>
                </a:solidFill>
              </a:rPr>
              <a:t>	- Preserves the Threeness of God at the expense of the Oneness of God</a:t>
            </a:r>
          </a:p>
          <a:p>
            <a:r>
              <a:rPr lang="en-US" dirty="0">
                <a:solidFill>
                  <a:schemeClr val="bg1"/>
                </a:solidFill>
              </a:rPr>
              <a:t>2. </a:t>
            </a:r>
            <a:r>
              <a:rPr lang="en-US" dirty="0" err="1">
                <a:solidFill>
                  <a:schemeClr val="bg1"/>
                </a:solidFill>
              </a:rPr>
              <a:t>Adoptionism</a:t>
            </a:r>
            <a:r>
              <a:rPr lang="en-US" dirty="0">
                <a:solidFill>
                  <a:schemeClr val="bg1"/>
                </a:solidFill>
              </a:rPr>
              <a:t> </a:t>
            </a:r>
          </a:p>
          <a:p>
            <a:r>
              <a:rPr lang="en-US" dirty="0">
                <a:solidFill>
                  <a:schemeClr val="bg1"/>
                </a:solidFill>
              </a:rPr>
              <a:t>	- Christ was once human but because He did not sin, the Father adopted Him</a:t>
            </a:r>
          </a:p>
          <a:p>
            <a:r>
              <a:rPr lang="en-US" dirty="0">
                <a:solidFill>
                  <a:schemeClr val="bg1"/>
                </a:solidFill>
              </a:rPr>
              <a:t>	- For us to worship him would make us idolatrous</a:t>
            </a:r>
          </a:p>
          <a:p>
            <a:r>
              <a:rPr lang="en-US" dirty="0">
                <a:solidFill>
                  <a:schemeClr val="bg1"/>
                </a:solidFill>
              </a:rPr>
              <a:t>	- A creature cannot save us</a:t>
            </a:r>
          </a:p>
          <a:p>
            <a:r>
              <a:rPr lang="en-US" dirty="0">
                <a:solidFill>
                  <a:schemeClr val="bg1"/>
                </a:solidFill>
              </a:rPr>
              <a:t>3. Modalism</a:t>
            </a:r>
          </a:p>
          <a:p>
            <a:r>
              <a:rPr lang="en-US" dirty="0">
                <a:solidFill>
                  <a:schemeClr val="bg1"/>
                </a:solidFill>
              </a:rPr>
              <a:t>	- Preserves the Oneness of God at the expense of the Threeness</a:t>
            </a:r>
          </a:p>
          <a:p>
            <a:r>
              <a:rPr lang="en-US" dirty="0">
                <a:solidFill>
                  <a:schemeClr val="bg1"/>
                </a:solidFill>
              </a:rPr>
              <a:t>	- However, does this mean that God puts on a mask and the true God</a:t>
            </a:r>
          </a:p>
          <a:p>
            <a:r>
              <a:rPr lang="en-US" dirty="0">
                <a:solidFill>
                  <a:schemeClr val="bg1"/>
                </a:solidFill>
              </a:rPr>
              <a:t>	   is really unknown to us?</a:t>
            </a:r>
          </a:p>
          <a:p>
            <a:r>
              <a:rPr lang="en-US" dirty="0">
                <a:solidFill>
                  <a:schemeClr val="bg1"/>
                </a:solidFill>
              </a:rPr>
              <a:t>	- How could the Son pray to the Father?</a:t>
            </a:r>
          </a:p>
          <a:p>
            <a:r>
              <a:rPr lang="en-US" dirty="0">
                <a:solidFill>
                  <a:schemeClr val="bg1"/>
                </a:solidFill>
              </a:rPr>
              <a:t>	- What about Jesus’ baptism?</a:t>
            </a:r>
          </a:p>
          <a:p>
            <a:r>
              <a:rPr lang="en-US" dirty="0">
                <a:solidFill>
                  <a:schemeClr val="bg1"/>
                </a:solidFill>
              </a:rPr>
              <a:t>4. Arianism</a:t>
            </a:r>
          </a:p>
          <a:p>
            <a:r>
              <a:rPr lang="en-US" dirty="0">
                <a:solidFill>
                  <a:schemeClr val="bg1"/>
                </a:solidFill>
              </a:rPr>
              <a:t>	- Christ was a creature made by God</a:t>
            </a:r>
          </a:p>
          <a:p>
            <a:r>
              <a:rPr lang="en-US" dirty="0">
                <a:solidFill>
                  <a:schemeClr val="bg1"/>
                </a:solidFill>
              </a:rPr>
              <a:t>	- Then there was a time that God was not </a:t>
            </a:r>
          </a:p>
          <a:p>
            <a:r>
              <a:rPr lang="en-US" dirty="0">
                <a:solidFill>
                  <a:schemeClr val="bg1"/>
                </a:solidFill>
              </a:rPr>
              <a:t>	   Father</a:t>
            </a:r>
          </a:p>
          <a:p>
            <a:r>
              <a:rPr lang="en-US" dirty="0">
                <a:solidFill>
                  <a:schemeClr val="bg1"/>
                </a:solidFill>
              </a:rPr>
              <a:t>	- Christ was </a:t>
            </a:r>
            <a:r>
              <a:rPr lang="en-US" i="1" dirty="0" err="1">
                <a:solidFill>
                  <a:schemeClr val="bg1"/>
                </a:solidFill>
              </a:rPr>
              <a:t>homo</a:t>
            </a:r>
            <a:r>
              <a:rPr lang="en-US" i="1" dirty="0" err="1">
                <a:solidFill>
                  <a:srgbClr val="FF0000"/>
                </a:solidFill>
              </a:rPr>
              <a:t>i</a:t>
            </a:r>
            <a:r>
              <a:rPr lang="en-US" i="1" dirty="0" err="1">
                <a:solidFill>
                  <a:schemeClr val="bg1"/>
                </a:solidFill>
              </a:rPr>
              <a:t>ousios</a:t>
            </a:r>
            <a:r>
              <a:rPr lang="en-US" dirty="0">
                <a:solidFill>
                  <a:schemeClr val="bg1"/>
                </a:solidFill>
              </a:rPr>
              <a:t> (of like essence)</a:t>
            </a:r>
          </a:p>
          <a:p>
            <a:r>
              <a:rPr lang="en-US" dirty="0">
                <a:solidFill>
                  <a:schemeClr val="bg1"/>
                </a:solidFill>
              </a:rPr>
              <a:t>	- pronounced home-oy-ooh-see-</a:t>
            </a:r>
            <a:r>
              <a:rPr lang="en-US" dirty="0" err="1">
                <a:solidFill>
                  <a:schemeClr val="bg1"/>
                </a:solidFill>
              </a:rPr>
              <a:t>os</a:t>
            </a:r>
            <a:endParaRPr lang="en-US" dirty="0">
              <a:solidFill>
                <a:schemeClr val="bg1"/>
              </a:solidFill>
            </a:endParaRPr>
          </a:p>
          <a:p>
            <a:r>
              <a:rPr lang="en-US" dirty="0">
                <a:solidFill>
                  <a:schemeClr val="bg1"/>
                </a:solidFill>
              </a:rPr>
              <a:t>	- But Jesus does “God things”</a:t>
            </a:r>
          </a:p>
        </p:txBody>
      </p:sp>
      <p:sp>
        <p:nvSpPr>
          <p:cNvPr id="4" name="TextBox 3"/>
          <p:cNvSpPr txBox="1"/>
          <p:nvPr/>
        </p:nvSpPr>
        <p:spPr>
          <a:xfrm>
            <a:off x="5546987" y="529768"/>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3675950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TextBox 3"/>
          <p:cNvSpPr txBox="1"/>
          <p:nvPr/>
        </p:nvSpPr>
        <p:spPr>
          <a:xfrm>
            <a:off x="161925" y="1085850"/>
            <a:ext cx="8848725" cy="4770537"/>
          </a:xfrm>
          <a:prstGeom prst="rect">
            <a:avLst/>
          </a:prstGeom>
          <a:noFill/>
        </p:spPr>
        <p:txBody>
          <a:bodyPr wrap="square" rtlCol="0">
            <a:spAutoFit/>
          </a:bodyPr>
          <a:lstStyle/>
          <a:p>
            <a:r>
              <a:rPr lang="en-US" sz="1600" dirty="0"/>
              <a:t>We believe in </a:t>
            </a:r>
            <a:r>
              <a:rPr lang="en-US" sz="1600" dirty="0">
                <a:solidFill>
                  <a:srgbClr val="FF0000"/>
                </a:solidFill>
              </a:rPr>
              <a:t>one</a:t>
            </a:r>
            <a:r>
              <a:rPr lang="en-US" sz="1600" dirty="0"/>
              <a:t> God, the Father almighty, maker of heaven and earth, of all things visible and invisible.</a:t>
            </a:r>
          </a:p>
          <a:p>
            <a:r>
              <a:rPr lang="en-US" sz="1600" dirty="0"/>
              <a:t>And in one Lord Jesus Christ, the only Son of God, </a:t>
            </a:r>
            <a:r>
              <a:rPr lang="en-US" sz="1600" dirty="0">
                <a:solidFill>
                  <a:srgbClr val="FF0000"/>
                </a:solidFill>
              </a:rPr>
              <a:t>begotten</a:t>
            </a:r>
            <a:r>
              <a:rPr lang="en-US" sz="1600" dirty="0"/>
              <a:t> from the Father </a:t>
            </a:r>
            <a:r>
              <a:rPr lang="en-US" sz="1600" dirty="0">
                <a:solidFill>
                  <a:srgbClr val="FF0000"/>
                </a:solidFill>
              </a:rPr>
              <a:t>before all ages</a:t>
            </a:r>
            <a:r>
              <a:rPr lang="en-US" sz="1600" dirty="0"/>
              <a:t>,</a:t>
            </a:r>
            <a:br>
              <a:rPr lang="en-US" sz="1600" dirty="0"/>
            </a:br>
            <a:r>
              <a:rPr lang="en-US" sz="1600" dirty="0"/>
              <a:t>God from God, Light from Light, true God from true God, begotten, </a:t>
            </a:r>
          </a:p>
          <a:p>
            <a:r>
              <a:rPr lang="en-US" sz="1600" dirty="0"/>
              <a:t>not made, </a:t>
            </a:r>
            <a:r>
              <a:rPr lang="en-US" sz="1600" dirty="0">
                <a:solidFill>
                  <a:srgbClr val="FF0000"/>
                </a:solidFill>
              </a:rPr>
              <a:t>of the same essence as the Father</a:t>
            </a:r>
            <a:r>
              <a:rPr lang="en-US" sz="1600" dirty="0"/>
              <a:t>.</a:t>
            </a:r>
          </a:p>
          <a:p>
            <a:endParaRPr lang="en-US" sz="1600" dirty="0"/>
          </a:p>
          <a:p>
            <a:r>
              <a:rPr lang="en-US" sz="1600" dirty="0"/>
              <a:t>Through him all things were made. For us and for our salvation he came down from heaven;</a:t>
            </a:r>
            <a:br>
              <a:rPr lang="en-US" sz="1600" dirty="0"/>
            </a:br>
            <a:r>
              <a:rPr lang="en-US" sz="1600" dirty="0"/>
              <a:t>he became incarnate by the Holy Spirit and the virgin Mary, and was made human.</a:t>
            </a:r>
            <a:br>
              <a:rPr lang="en-US" sz="1600" dirty="0"/>
            </a:br>
            <a:r>
              <a:rPr lang="en-US" sz="1600" dirty="0"/>
              <a:t>He was crucified for us under Pontius Pilate; he suffered and was buried.</a:t>
            </a:r>
            <a:br>
              <a:rPr lang="en-US" sz="1600" dirty="0"/>
            </a:br>
            <a:r>
              <a:rPr lang="en-US" sz="1600" dirty="0"/>
              <a:t>The third day he rose again, according to the Scriptures.</a:t>
            </a:r>
            <a:br>
              <a:rPr lang="en-US" sz="1600" dirty="0"/>
            </a:br>
            <a:r>
              <a:rPr lang="en-US" sz="1600" dirty="0"/>
              <a:t>He ascended to heaven, and is seated at the right hand of the Father.</a:t>
            </a:r>
            <a:br>
              <a:rPr lang="en-US" sz="1600" dirty="0"/>
            </a:br>
            <a:r>
              <a:rPr lang="en-US" sz="1600" dirty="0"/>
              <a:t>He will come again with glory to judge the living and the dead. His kingdom will never end.</a:t>
            </a:r>
          </a:p>
          <a:p>
            <a:endParaRPr lang="en-US" sz="1600" dirty="0"/>
          </a:p>
          <a:p>
            <a:r>
              <a:rPr lang="en-US" sz="1600" dirty="0"/>
              <a:t>And we believe in the Holy Spirit, the Lord, the giver of life. He </a:t>
            </a:r>
            <a:r>
              <a:rPr lang="en-US" sz="1600" dirty="0">
                <a:solidFill>
                  <a:srgbClr val="FF0000"/>
                </a:solidFill>
              </a:rPr>
              <a:t>proceeds</a:t>
            </a:r>
            <a:r>
              <a:rPr lang="en-US" sz="1600" dirty="0"/>
              <a:t> from the Father and the Son,</a:t>
            </a:r>
            <a:br>
              <a:rPr lang="en-US" sz="1600" dirty="0"/>
            </a:br>
            <a:r>
              <a:rPr lang="en-US" sz="1600" dirty="0"/>
              <a:t>and with the Father and the Son is worshiped and glorified. He spoke through the prophets.</a:t>
            </a:r>
            <a:br>
              <a:rPr lang="en-US" sz="1600" dirty="0"/>
            </a:br>
            <a:endParaRPr lang="en-US" sz="1600" dirty="0"/>
          </a:p>
          <a:p>
            <a:r>
              <a:rPr lang="en-US" sz="1600" dirty="0"/>
              <a:t>We believe in one holy catholic and apostolic church. We affirm one baptism for the forgiveness of sins.</a:t>
            </a:r>
            <a:br>
              <a:rPr lang="en-US" sz="1600" dirty="0"/>
            </a:br>
            <a:r>
              <a:rPr lang="en-US" sz="1600" dirty="0"/>
              <a:t>We look forward to the resurrection of the dead, and to life in the world to come. </a:t>
            </a:r>
          </a:p>
          <a:p>
            <a:endParaRPr lang="en-US" sz="1600" dirty="0"/>
          </a:p>
          <a:p>
            <a:r>
              <a:rPr lang="en-US" sz="1600" dirty="0"/>
              <a:t>Amen.</a:t>
            </a:r>
          </a:p>
        </p:txBody>
      </p:sp>
      <p:sp>
        <p:nvSpPr>
          <p:cNvPr id="5" name="TextBox 4"/>
          <p:cNvSpPr txBox="1"/>
          <p:nvPr/>
        </p:nvSpPr>
        <p:spPr>
          <a:xfrm>
            <a:off x="6894694" y="209579"/>
            <a:ext cx="1829796" cy="307777"/>
          </a:xfrm>
          <a:prstGeom prst="rect">
            <a:avLst/>
          </a:prstGeom>
          <a:noFill/>
        </p:spPr>
        <p:txBody>
          <a:bodyPr wrap="none" rtlCol="0">
            <a:spAutoFit/>
          </a:bodyPr>
          <a:lstStyle/>
          <a:p>
            <a:r>
              <a:rPr lang="en-US" sz="1400" i="1" dirty="0"/>
              <a:t>Nicene Creed … 325AD</a:t>
            </a:r>
          </a:p>
        </p:txBody>
      </p:sp>
    </p:spTree>
    <p:extLst>
      <p:ext uri="{BB962C8B-B14F-4D97-AF65-F5344CB8AC3E}">
        <p14:creationId xmlns:p14="http://schemas.microsoft.com/office/powerpoint/2010/main" val="48427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899"/>
            <a:ext cx="9144000" cy="5143101"/>
          </a:xfrm>
          <a:prstGeom prst="rect">
            <a:avLst/>
          </a:prstGeom>
        </p:spPr>
      </p:pic>
      <p:sp>
        <p:nvSpPr>
          <p:cNvPr id="4" name="TextBox 3"/>
          <p:cNvSpPr txBox="1"/>
          <p:nvPr/>
        </p:nvSpPr>
        <p:spPr>
          <a:xfrm>
            <a:off x="7660196" y="1407122"/>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3917801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4" name="TextBox 3"/>
          <p:cNvSpPr txBox="1"/>
          <p:nvPr/>
        </p:nvSpPr>
        <p:spPr>
          <a:xfrm>
            <a:off x="263198" y="952500"/>
            <a:ext cx="8353425" cy="2862322"/>
          </a:xfrm>
          <a:prstGeom prst="rect">
            <a:avLst/>
          </a:prstGeom>
          <a:noFill/>
        </p:spPr>
        <p:txBody>
          <a:bodyPr wrap="square" rtlCol="0">
            <a:spAutoFit/>
          </a:bodyPr>
          <a:lstStyle/>
          <a:p>
            <a:r>
              <a:rPr lang="en-US" dirty="0">
                <a:solidFill>
                  <a:schemeClr val="bg1"/>
                </a:solidFill>
              </a:rPr>
              <a:t>When we speak of relations, we think of relations between already existing persons</a:t>
            </a:r>
          </a:p>
          <a:p>
            <a:r>
              <a:rPr lang="en-US" dirty="0">
                <a:solidFill>
                  <a:schemeClr val="bg1"/>
                </a:solidFill>
              </a:rPr>
              <a:t>     ◦ </a:t>
            </a:r>
            <a:r>
              <a:rPr lang="en-US" dirty="0" err="1">
                <a:solidFill>
                  <a:schemeClr val="bg1"/>
                </a:solidFill>
              </a:rPr>
              <a:t>Eg</a:t>
            </a:r>
            <a:r>
              <a:rPr lang="en-US" dirty="0">
                <a:solidFill>
                  <a:schemeClr val="bg1"/>
                </a:solidFill>
              </a:rPr>
              <a:t>. – My wife and I both existed prior to entering into the relationship of marriage</a:t>
            </a:r>
          </a:p>
          <a:p>
            <a:endParaRPr lang="en-US" dirty="0">
              <a:solidFill>
                <a:schemeClr val="bg1"/>
              </a:solidFill>
            </a:endParaRPr>
          </a:p>
          <a:p>
            <a:r>
              <a:rPr lang="en-US" dirty="0">
                <a:solidFill>
                  <a:schemeClr val="bg1"/>
                </a:solidFill>
              </a:rPr>
              <a:t>This will not do when it comes to divine persons</a:t>
            </a:r>
          </a:p>
          <a:p>
            <a:r>
              <a:rPr lang="en-US" dirty="0">
                <a:solidFill>
                  <a:schemeClr val="bg1"/>
                </a:solidFill>
              </a:rPr>
              <a:t>     ◦ If the Father exists before begetting the Son, then there is something beyond their    </a:t>
            </a:r>
          </a:p>
          <a:p>
            <a:r>
              <a:rPr lang="en-US" dirty="0">
                <a:solidFill>
                  <a:schemeClr val="bg1"/>
                </a:solidFill>
              </a:rPr>
              <a:t>       relationship that distinguishes them</a:t>
            </a:r>
          </a:p>
          <a:p>
            <a:endParaRPr lang="en-US" dirty="0">
              <a:solidFill>
                <a:schemeClr val="bg1"/>
              </a:solidFill>
            </a:endParaRPr>
          </a:p>
          <a:p>
            <a:r>
              <a:rPr lang="en-US" dirty="0">
                <a:solidFill>
                  <a:schemeClr val="bg1"/>
                </a:solidFill>
              </a:rPr>
              <a:t>In other words, the Son would not be God in the same sense that the Father is God</a:t>
            </a:r>
          </a:p>
          <a:p>
            <a:r>
              <a:rPr lang="en-US" dirty="0">
                <a:solidFill>
                  <a:schemeClr val="bg1"/>
                </a:solidFill>
              </a:rPr>
              <a:t>     ◦ If the Father, Son, and Spirit exist prior to entering into relationship with one </a:t>
            </a:r>
          </a:p>
          <a:p>
            <a:r>
              <a:rPr lang="en-US" dirty="0">
                <a:solidFill>
                  <a:schemeClr val="bg1"/>
                </a:solidFill>
              </a:rPr>
              <a:t>       another we have three different gods </a:t>
            </a:r>
          </a:p>
        </p:txBody>
      </p:sp>
      <p:sp>
        <p:nvSpPr>
          <p:cNvPr id="5" name="TextBox 4"/>
          <p:cNvSpPr txBox="1"/>
          <p:nvPr/>
        </p:nvSpPr>
        <p:spPr>
          <a:xfrm>
            <a:off x="7132819" y="3622000"/>
            <a:ext cx="1483804" cy="307777"/>
          </a:xfrm>
          <a:prstGeom prst="rect">
            <a:avLst/>
          </a:prstGeom>
          <a:noFill/>
        </p:spPr>
        <p:txBody>
          <a:bodyPr wrap="none" rtlCol="0">
            <a:spAutoFit/>
          </a:bodyPr>
          <a:lstStyle/>
          <a:p>
            <a:r>
              <a:rPr lang="en-US" sz="1400" i="1" dirty="0">
                <a:solidFill>
                  <a:schemeClr val="bg1"/>
                </a:solidFill>
              </a:rPr>
              <a:t>Dr. Robert J. Dean</a:t>
            </a:r>
          </a:p>
        </p:txBody>
      </p:sp>
    </p:spTree>
    <p:extLst>
      <p:ext uri="{BB962C8B-B14F-4D97-AF65-F5344CB8AC3E}">
        <p14:creationId xmlns:p14="http://schemas.microsoft.com/office/powerpoint/2010/main" val="2759241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768400"/>
            <a:ext cx="9144000" cy="3035808"/>
          </a:xfrm>
          <a:prstGeom prst="rect">
            <a:avLst/>
          </a:prstGeom>
        </p:spPr>
      </p:pic>
      <p:sp>
        <p:nvSpPr>
          <p:cNvPr id="5" name="TextBox 4"/>
          <p:cNvSpPr txBox="1"/>
          <p:nvPr/>
        </p:nvSpPr>
        <p:spPr>
          <a:xfrm>
            <a:off x="7132819" y="3622000"/>
            <a:ext cx="1483804" cy="307777"/>
          </a:xfrm>
          <a:prstGeom prst="rect">
            <a:avLst/>
          </a:prstGeom>
          <a:noFill/>
        </p:spPr>
        <p:txBody>
          <a:bodyPr wrap="none" rtlCol="0">
            <a:spAutoFit/>
          </a:bodyPr>
          <a:lstStyle/>
          <a:p>
            <a:r>
              <a:rPr lang="en-US" sz="1400" i="1" dirty="0">
                <a:solidFill>
                  <a:schemeClr val="bg1"/>
                </a:solidFill>
              </a:rPr>
              <a:t>Dr. Robert J. Dean</a:t>
            </a:r>
          </a:p>
        </p:txBody>
      </p:sp>
      <p:pic>
        <p:nvPicPr>
          <p:cNvPr id="2" name="Picture 1"/>
          <p:cNvPicPr>
            <a:picLocks noChangeAspect="1"/>
          </p:cNvPicPr>
          <p:nvPr/>
        </p:nvPicPr>
        <p:blipFill>
          <a:blip r:embed="rId4"/>
          <a:stretch>
            <a:fillRect/>
          </a:stretch>
        </p:blipFill>
        <p:spPr>
          <a:xfrm>
            <a:off x="3678336" y="0"/>
            <a:ext cx="5465664" cy="6858000"/>
          </a:xfrm>
          <a:prstGeom prst="rect">
            <a:avLst/>
          </a:prstGeom>
        </p:spPr>
      </p:pic>
      <p:sp>
        <p:nvSpPr>
          <p:cNvPr id="3" name="TextBox 2"/>
          <p:cNvSpPr txBox="1"/>
          <p:nvPr/>
        </p:nvSpPr>
        <p:spPr>
          <a:xfrm>
            <a:off x="504825" y="85725"/>
            <a:ext cx="4669933" cy="523220"/>
          </a:xfrm>
          <a:prstGeom prst="rect">
            <a:avLst/>
          </a:prstGeom>
          <a:noFill/>
        </p:spPr>
        <p:txBody>
          <a:bodyPr wrap="none" rtlCol="0">
            <a:spAutoFit/>
          </a:bodyPr>
          <a:lstStyle/>
          <a:p>
            <a:r>
              <a:rPr lang="en-US" sz="2800" dirty="0">
                <a:solidFill>
                  <a:srgbClr val="92D050"/>
                </a:solidFill>
              </a:rPr>
              <a:t>1Corinthains 2:3-10 The Trinity</a:t>
            </a:r>
          </a:p>
        </p:txBody>
      </p:sp>
      <p:sp>
        <p:nvSpPr>
          <p:cNvPr id="8" name="TextBox 7"/>
          <p:cNvSpPr txBox="1"/>
          <p:nvPr/>
        </p:nvSpPr>
        <p:spPr>
          <a:xfrm>
            <a:off x="89105" y="1614292"/>
            <a:ext cx="3693575" cy="3477875"/>
          </a:xfrm>
          <a:prstGeom prst="rect">
            <a:avLst/>
          </a:prstGeom>
          <a:noFill/>
        </p:spPr>
        <p:txBody>
          <a:bodyPr wrap="none" rtlCol="0">
            <a:spAutoFit/>
          </a:bodyPr>
          <a:lstStyle/>
          <a:p>
            <a:r>
              <a:rPr lang="en-US" sz="2000" dirty="0">
                <a:solidFill>
                  <a:schemeClr val="bg1"/>
                </a:solidFill>
              </a:rPr>
              <a:t>Any attempt to make the gospel </a:t>
            </a:r>
          </a:p>
          <a:p>
            <a:r>
              <a:rPr lang="en-US" sz="2000" dirty="0">
                <a:solidFill>
                  <a:schemeClr val="bg1"/>
                </a:solidFill>
              </a:rPr>
              <a:t>palatable by bringing it into line </a:t>
            </a:r>
          </a:p>
          <a:p>
            <a:r>
              <a:rPr lang="en-US" sz="2000" dirty="0">
                <a:solidFill>
                  <a:schemeClr val="bg1"/>
                </a:solidFill>
              </a:rPr>
              <a:t>with the tastes of those to whom </a:t>
            </a:r>
          </a:p>
          <a:p>
            <a:r>
              <a:rPr lang="en-US" sz="2000" dirty="0">
                <a:solidFill>
                  <a:schemeClr val="bg1"/>
                </a:solidFill>
              </a:rPr>
              <a:t>it is preached distorts it, because </a:t>
            </a:r>
          </a:p>
          <a:p>
            <a:r>
              <a:rPr lang="en-US" sz="2000" dirty="0">
                <a:solidFill>
                  <a:schemeClr val="bg1"/>
                </a:solidFill>
              </a:rPr>
              <a:t>in this case the criterion is made </a:t>
            </a:r>
          </a:p>
          <a:p>
            <a:r>
              <a:rPr lang="en-US" sz="2000" dirty="0">
                <a:solidFill>
                  <a:schemeClr val="bg1"/>
                </a:solidFill>
              </a:rPr>
              <a:t>the expectations of fallen </a:t>
            </a:r>
          </a:p>
          <a:p>
            <a:r>
              <a:rPr lang="en-US" sz="2000" dirty="0">
                <a:solidFill>
                  <a:schemeClr val="bg1"/>
                </a:solidFill>
              </a:rPr>
              <a:t>humanity.</a:t>
            </a:r>
          </a:p>
          <a:p>
            <a:endParaRPr lang="en-US" sz="2000" dirty="0">
              <a:solidFill>
                <a:schemeClr val="bg1"/>
              </a:solidFill>
            </a:endParaRPr>
          </a:p>
          <a:p>
            <a:r>
              <a:rPr lang="en-US" sz="2000" dirty="0">
                <a:solidFill>
                  <a:schemeClr val="bg1"/>
                </a:solidFill>
              </a:rPr>
              <a:t>In so doing, it loses its power.</a:t>
            </a:r>
          </a:p>
          <a:p>
            <a:endParaRPr lang="en-US" sz="2000" dirty="0">
              <a:solidFill>
                <a:schemeClr val="bg1"/>
              </a:solidFill>
            </a:endParaRPr>
          </a:p>
          <a:p>
            <a:r>
              <a:rPr lang="en-US" sz="2000" dirty="0">
                <a:solidFill>
                  <a:schemeClr val="bg1"/>
                </a:solidFill>
              </a:rPr>
              <a:t>The Trinity is a divine mystery.</a:t>
            </a:r>
          </a:p>
        </p:txBody>
      </p:sp>
    </p:spTree>
    <p:extLst>
      <p:ext uri="{BB962C8B-B14F-4D97-AF65-F5344CB8AC3E}">
        <p14:creationId xmlns:p14="http://schemas.microsoft.com/office/powerpoint/2010/main" val="82743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7224" y="1344990"/>
            <a:ext cx="8162926" cy="3139321"/>
          </a:xfrm>
          <a:prstGeom prst="rect">
            <a:avLst/>
          </a:prstGeom>
        </p:spPr>
        <p:txBody>
          <a:bodyPr wrap="square">
            <a:spAutoFit/>
          </a:bodyPr>
          <a:lstStyle/>
          <a:p>
            <a:r>
              <a:rPr lang="en-US" dirty="0">
                <a:solidFill>
                  <a:schemeClr val="bg1"/>
                </a:solidFill>
              </a:rPr>
              <a:t> Isaiah 55:10-11 New International Version (NIV)</a:t>
            </a:r>
          </a:p>
          <a:p>
            <a:endParaRPr lang="en-US" dirty="0">
              <a:solidFill>
                <a:schemeClr val="bg1"/>
              </a:solidFill>
            </a:endParaRPr>
          </a:p>
          <a:p>
            <a:r>
              <a:rPr lang="en-US" dirty="0">
                <a:solidFill>
                  <a:schemeClr val="bg1"/>
                </a:solidFill>
              </a:rPr>
              <a:t>As the rain and the snow come down from heaven,	THE RAIN</a:t>
            </a:r>
            <a:br>
              <a:rPr lang="en-US" dirty="0">
                <a:solidFill>
                  <a:schemeClr val="bg1"/>
                </a:solidFill>
              </a:rPr>
            </a:br>
            <a:r>
              <a:rPr lang="en-US" dirty="0">
                <a:solidFill>
                  <a:schemeClr val="bg1"/>
                </a:solidFill>
              </a:rPr>
              <a:t>and do not return to it without watering the earth	   Not return</a:t>
            </a:r>
            <a:br>
              <a:rPr lang="en-US" dirty="0">
                <a:solidFill>
                  <a:schemeClr val="bg1"/>
                </a:solidFill>
              </a:rPr>
            </a:br>
            <a:r>
              <a:rPr lang="en-US" dirty="0">
                <a:solidFill>
                  <a:schemeClr val="bg1"/>
                </a:solidFill>
              </a:rPr>
              <a:t>     and making it bud and flourish,			      Results</a:t>
            </a:r>
            <a:br>
              <a:rPr lang="en-US" dirty="0">
                <a:solidFill>
                  <a:schemeClr val="bg1"/>
                </a:solidFill>
              </a:rPr>
            </a:br>
            <a:r>
              <a:rPr lang="en-US" dirty="0">
                <a:solidFill>
                  <a:schemeClr val="bg1"/>
                </a:solidFill>
              </a:rPr>
              <a:t>     so that it yields seed for the sower and bread for </a:t>
            </a:r>
          </a:p>
          <a:p>
            <a:r>
              <a:rPr lang="en-US" dirty="0">
                <a:solidFill>
                  <a:schemeClr val="bg1"/>
                </a:solidFill>
              </a:rPr>
              <a:t>     the eater,</a:t>
            </a:r>
            <a:br>
              <a:rPr lang="en-US" dirty="0">
                <a:solidFill>
                  <a:schemeClr val="bg1"/>
                </a:solidFill>
              </a:rPr>
            </a:br>
            <a:r>
              <a:rPr lang="en-US" dirty="0">
                <a:solidFill>
                  <a:schemeClr val="bg1"/>
                </a:solidFill>
              </a:rPr>
              <a:t>so is my word that goes out from my mouth:		GOD’s WORD</a:t>
            </a:r>
            <a:br>
              <a:rPr lang="en-US" dirty="0">
                <a:solidFill>
                  <a:schemeClr val="bg1"/>
                </a:solidFill>
              </a:rPr>
            </a:br>
            <a:r>
              <a:rPr lang="en-US" dirty="0">
                <a:solidFill>
                  <a:schemeClr val="bg1"/>
                </a:solidFill>
              </a:rPr>
              <a:t>It will not return to me empty,			   Not return</a:t>
            </a:r>
            <a:br>
              <a:rPr lang="en-US" dirty="0">
                <a:solidFill>
                  <a:schemeClr val="bg1"/>
                </a:solidFill>
              </a:rPr>
            </a:br>
            <a:r>
              <a:rPr lang="en-US" dirty="0">
                <a:solidFill>
                  <a:schemeClr val="bg1"/>
                </a:solidFill>
              </a:rPr>
              <a:t>     but will accomplish what I desire			      Results</a:t>
            </a:r>
            <a:br>
              <a:rPr lang="en-US" dirty="0">
                <a:solidFill>
                  <a:schemeClr val="bg1"/>
                </a:solidFill>
              </a:rPr>
            </a:br>
            <a:r>
              <a:rPr lang="en-US" dirty="0">
                <a:solidFill>
                  <a:schemeClr val="bg1"/>
                </a:solidFill>
              </a:rPr>
              <a:t>     and achieve the purpose for which I sent it.</a:t>
            </a:r>
          </a:p>
        </p:txBody>
      </p:sp>
      <p:sp>
        <p:nvSpPr>
          <p:cNvPr id="3" name="TextBox 2"/>
          <p:cNvSpPr txBox="1"/>
          <p:nvPr/>
        </p:nvSpPr>
        <p:spPr>
          <a:xfrm>
            <a:off x="657225" y="495300"/>
            <a:ext cx="2486899" cy="523220"/>
          </a:xfrm>
          <a:prstGeom prst="rect">
            <a:avLst/>
          </a:prstGeom>
          <a:noFill/>
        </p:spPr>
        <p:txBody>
          <a:bodyPr wrap="none" rtlCol="0">
            <a:spAutoFit/>
          </a:bodyPr>
          <a:lstStyle/>
          <a:p>
            <a:r>
              <a:rPr lang="en-US" sz="2800" dirty="0">
                <a:solidFill>
                  <a:schemeClr val="bg1"/>
                </a:solidFill>
              </a:rPr>
              <a:t>Step Parallelism</a:t>
            </a:r>
          </a:p>
        </p:txBody>
      </p:sp>
      <p:sp>
        <p:nvSpPr>
          <p:cNvPr id="4" name="TextBox 3"/>
          <p:cNvSpPr txBox="1"/>
          <p:nvPr/>
        </p:nvSpPr>
        <p:spPr>
          <a:xfrm>
            <a:off x="800100" y="4972050"/>
            <a:ext cx="3858685" cy="646331"/>
          </a:xfrm>
          <a:prstGeom prst="rect">
            <a:avLst/>
          </a:prstGeom>
          <a:noFill/>
        </p:spPr>
        <p:txBody>
          <a:bodyPr wrap="none" rtlCol="0">
            <a:spAutoFit/>
          </a:bodyPr>
          <a:lstStyle/>
          <a:p>
            <a:r>
              <a:rPr lang="en-US" dirty="0">
                <a:solidFill>
                  <a:schemeClr val="accent1">
                    <a:lumMod val="60000"/>
                    <a:lumOff val="40000"/>
                  </a:schemeClr>
                </a:solidFill>
              </a:rPr>
              <a:t>Note how the rain does not return void</a:t>
            </a:r>
          </a:p>
          <a:p>
            <a:r>
              <a:rPr lang="en-US" dirty="0">
                <a:solidFill>
                  <a:schemeClr val="accent1">
                    <a:lumMod val="60000"/>
                    <a:lumOff val="40000"/>
                  </a:schemeClr>
                </a:solidFill>
              </a:rPr>
              <a:t>and so does God’s word!</a:t>
            </a:r>
          </a:p>
        </p:txBody>
      </p:sp>
    </p:spTree>
    <p:extLst>
      <p:ext uri="{BB962C8B-B14F-4D97-AF65-F5344CB8AC3E}">
        <p14:creationId xmlns:p14="http://schemas.microsoft.com/office/powerpoint/2010/main" val="3380848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92485" y="107847"/>
            <a:ext cx="8833252" cy="707886"/>
          </a:xfrm>
          <a:prstGeom prst="rect">
            <a:avLst/>
          </a:prstGeom>
          <a:noFill/>
          <a:effectLst>
            <a:outerShdw blurRad="63500" dist="38100" dir="2700000" algn="tl" rotWithShape="0">
              <a:prstClr val="black"/>
            </a:outerShdw>
          </a:effectLst>
        </p:spPr>
        <p:txBody>
          <a:bodyPr wrap="none" rtlCol="0">
            <a:spAutoFit/>
          </a:bodyPr>
          <a:lstStyle/>
          <a:p>
            <a:r>
              <a:rPr lang="en-US" sz="4000" dirty="0">
                <a:solidFill>
                  <a:srgbClr val="92D050"/>
                </a:solidFill>
              </a:rPr>
              <a:t>1Corinthains 2:3-10 The Trinity: So What?</a:t>
            </a:r>
          </a:p>
        </p:txBody>
      </p:sp>
      <p:sp>
        <p:nvSpPr>
          <p:cNvPr id="4" name="TextBox 3"/>
          <p:cNvSpPr txBox="1"/>
          <p:nvPr/>
        </p:nvSpPr>
        <p:spPr>
          <a:xfrm>
            <a:off x="263198" y="952500"/>
            <a:ext cx="8353425" cy="5509200"/>
          </a:xfrm>
          <a:prstGeom prst="rect">
            <a:avLst/>
          </a:prstGeom>
          <a:noFill/>
        </p:spPr>
        <p:txBody>
          <a:bodyPr wrap="square" rtlCol="0">
            <a:spAutoFit/>
          </a:bodyPr>
          <a:lstStyle/>
          <a:p>
            <a:r>
              <a:rPr lang="en-US" sz="3200" b="1" dirty="0"/>
              <a:t>What does the Trinity teach us about …</a:t>
            </a:r>
          </a:p>
          <a:p>
            <a:endParaRPr lang="en-US" sz="3200" b="1" dirty="0"/>
          </a:p>
          <a:p>
            <a:r>
              <a:rPr lang="en-US" sz="3200" b="1" dirty="0"/>
              <a:t>1) Unity?</a:t>
            </a:r>
          </a:p>
          <a:p>
            <a:endParaRPr lang="en-US" sz="3200" b="1" dirty="0"/>
          </a:p>
          <a:p>
            <a:r>
              <a:rPr lang="en-US" sz="3200" b="1" dirty="0"/>
              <a:t>2) Community?</a:t>
            </a:r>
          </a:p>
          <a:p>
            <a:endParaRPr lang="en-US" sz="3200" b="1" dirty="0"/>
          </a:p>
          <a:p>
            <a:r>
              <a:rPr lang="en-US" sz="3200" b="1" dirty="0"/>
              <a:t>3) Roles?</a:t>
            </a:r>
          </a:p>
          <a:p>
            <a:endParaRPr lang="en-US" sz="3200" b="1" dirty="0"/>
          </a:p>
          <a:p>
            <a:r>
              <a:rPr lang="en-US" sz="3200" b="1" dirty="0"/>
              <a:t>4) Love?</a:t>
            </a:r>
          </a:p>
          <a:p>
            <a:endParaRPr lang="en-US" sz="3200" b="1" dirty="0"/>
          </a:p>
          <a:p>
            <a:r>
              <a:rPr lang="en-US" sz="3200" b="1" dirty="0"/>
              <a:t>5) Worship?</a:t>
            </a:r>
          </a:p>
        </p:txBody>
      </p:sp>
    </p:spTree>
    <p:extLst>
      <p:ext uri="{BB962C8B-B14F-4D97-AF65-F5344CB8AC3E}">
        <p14:creationId xmlns:p14="http://schemas.microsoft.com/office/powerpoint/2010/main" val="1406319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751365"/>
            <a:ext cx="9144000" cy="3035808"/>
          </a:xfrm>
          <a:prstGeom prst="rect">
            <a:avLst/>
          </a:prstGeom>
        </p:spPr>
      </p:pic>
      <p:sp>
        <p:nvSpPr>
          <p:cNvPr id="3" name="TextBox 2"/>
          <p:cNvSpPr txBox="1"/>
          <p:nvPr/>
        </p:nvSpPr>
        <p:spPr>
          <a:xfrm>
            <a:off x="485775" y="314325"/>
            <a:ext cx="3235053" cy="523220"/>
          </a:xfrm>
          <a:prstGeom prst="rect">
            <a:avLst/>
          </a:prstGeom>
          <a:noFill/>
        </p:spPr>
        <p:txBody>
          <a:bodyPr wrap="none" rtlCol="0">
            <a:spAutoFit/>
          </a:bodyPr>
          <a:lstStyle/>
          <a:p>
            <a:r>
              <a:rPr lang="en-US" sz="2800" dirty="0">
                <a:solidFill>
                  <a:srgbClr val="92D050"/>
                </a:solidFill>
              </a:rPr>
              <a:t>1Corinthains 2:10-15</a:t>
            </a:r>
          </a:p>
        </p:txBody>
      </p:sp>
      <p:sp>
        <p:nvSpPr>
          <p:cNvPr id="5" name="TextBox 4"/>
          <p:cNvSpPr txBox="1"/>
          <p:nvPr/>
        </p:nvSpPr>
        <p:spPr>
          <a:xfrm>
            <a:off x="180588" y="822975"/>
            <a:ext cx="5184111" cy="6001643"/>
          </a:xfrm>
          <a:prstGeom prst="rect">
            <a:avLst/>
          </a:prstGeom>
          <a:noFill/>
        </p:spPr>
        <p:txBody>
          <a:bodyPr wrap="none" rtlCol="0">
            <a:spAutoFit/>
          </a:bodyPr>
          <a:lstStyle/>
          <a:p>
            <a:r>
              <a:rPr lang="en-US" sz="1600" baseline="30000" dirty="0">
                <a:solidFill>
                  <a:srgbClr val="00B0F0"/>
                </a:solidFill>
              </a:rPr>
              <a:t>10 </a:t>
            </a:r>
            <a:r>
              <a:rPr lang="en-US" sz="1600" dirty="0">
                <a:solidFill>
                  <a:srgbClr val="00B0F0"/>
                </a:solidFill>
              </a:rPr>
              <a:t>these are the things God has </a:t>
            </a:r>
            <a:r>
              <a:rPr lang="en-US" sz="1600" dirty="0">
                <a:solidFill>
                  <a:srgbClr val="FF0000"/>
                </a:solidFill>
              </a:rPr>
              <a:t>revealed to us by his </a:t>
            </a:r>
          </a:p>
          <a:p>
            <a:r>
              <a:rPr lang="en-US" sz="1600" dirty="0">
                <a:solidFill>
                  <a:srgbClr val="FF0000"/>
                </a:solidFill>
              </a:rPr>
              <a:t>Spirit</a:t>
            </a:r>
            <a:r>
              <a:rPr lang="en-US" sz="1600" dirty="0">
                <a:solidFill>
                  <a:srgbClr val="00B0F0"/>
                </a:solidFill>
              </a:rPr>
              <a:t>. The Spirit searches all things, even the deep </a:t>
            </a:r>
          </a:p>
          <a:p>
            <a:r>
              <a:rPr lang="en-US" sz="1600" dirty="0">
                <a:solidFill>
                  <a:srgbClr val="00B0F0"/>
                </a:solidFill>
              </a:rPr>
              <a:t>things of God. </a:t>
            </a:r>
            <a:r>
              <a:rPr lang="en-US" sz="1600" baseline="30000" dirty="0">
                <a:solidFill>
                  <a:srgbClr val="00B0F0"/>
                </a:solidFill>
              </a:rPr>
              <a:t>11 </a:t>
            </a:r>
            <a:r>
              <a:rPr lang="en-US" sz="1600" dirty="0">
                <a:solidFill>
                  <a:srgbClr val="00B0F0"/>
                </a:solidFill>
              </a:rPr>
              <a:t>For who knows a person’s thoughts </a:t>
            </a:r>
          </a:p>
          <a:p>
            <a:r>
              <a:rPr lang="en-US" sz="1600" dirty="0">
                <a:solidFill>
                  <a:srgbClr val="00B0F0"/>
                </a:solidFill>
              </a:rPr>
              <a:t>except their own spirit within them? In the same way </a:t>
            </a:r>
          </a:p>
          <a:p>
            <a:r>
              <a:rPr lang="en-US" sz="1600" dirty="0">
                <a:solidFill>
                  <a:srgbClr val="00B0F0"/>
                </a:solidFill>
              </a:rPr>
              <a:t>no one knows the thoughts of God except the Spirit of God. </a:t>
            </a:r>
          </a:p>
          <a:p>
            <a:endParaRPr lang="en-US" sz="1600" dirty="0">
              <a:solidFill>
                <a:schemeClr val="bg1"/>
              </a:solidFill>
            </a:endParaRPr>
          </a:p>
          <a:p>
            <a:r>
              <a:rPr lang="en-US" sz="1600" baseline="30000" dirty="0">
                <a:solidFill>
                  <a:schemeClr val="accent2">
                    <a:lumMod val="60000"/>
                    <a:lumOff val="40000"/>
                  </a:schemeClr>
                </a:solidFill>
              </a:rPr>
              <a:t>12 </a:t>
            </a:r>
            <a:r>
              <a:rPr lang="en-US" sz="1600" dirty="0">
                <a:solidFill>
                  <a:schemeClr val="accent2">
                    <a:lumMod val="60000"/>
                    <a:lumOff val="40000"/>
                  </a:schemeClr>
                </a:solidFill>
              </a:rPr>
              <a:t>What we have received is </a:t>
            </a:r>
          </a:p>
          <a:p>
            <a:r>
              <a:rPr lang="en-US" sz="1600" dirty="0">
                <a:solidFill>
                  <a:schemeClr val="accent2">
                    <a:lumMod val="60000"/>
                    <a:lumOff val="40000"/>
                  </a:schemeClr>
                </a:solidFill>
              </a:rPr>
              <a:t>not the spirit of the world, but the Spirit who is from </a:t>
            </a:r>
          </a:p>
          <a:p>
            <a:r>
              <a:rPr lang="en-US" sz="1600" dirty="0">
                <a:solidFill>
                  <a:schemeClr val="accent2">
                    <a:lumMod val="60000"/>
                    <a:lumOff val="40000"/>
                  </a:schemeClr>
                </a:solidFill>
              </a:rPr>
              <a:t>God, so that we may understand what God has freely </a:t>
            </a:r>
          </a:p>
          <a:p>
            <a:r>
              <a:rPr lang="en-US" sz="1600" dirty="0">
                <a:solidFill>
                  <a:schemeClr val="accent2">
                    <a:lumMod val="60000"/>
                    <a:lumOff val="40000"/>
                  </a:schemeClr>
                </a:solidFill>
              </a:rPr>
              <a:t>given us. </a:t>
            </a:r>
          </a:p>
          <a:p>
            <a:endParaRPr lang="en-US" sz="1600" baseline="30000" dirty="0">
              <a:solidFill>
                <a:schemeClr val="bg1"/>
              </a:solidFill>
            </a:endParaRPr>
          </a:p>
          <a:p>
            <a:r>
              <a:rPr lang="en-US" sz="1600" baseline="30000" dirty="0">
                <a:solidFill>
                  <a:srgbClr val="00B050"/>
                </a:solidFill>
              </a:rPr>
              <a:t>13 </a:t>
            </a:r>
            <a:r>
              <a:rPr lang="en-US" sz="1600" dirty="0">
                <a:solidFill>
                  <a:srgbClr val="00B050"/>
                </a:solidFill>
              </a:rPr>
              <a:t>This is what we speak, not in words taught us by </a:t>
            </a:r>
          </a:p>
          <a:p>
            <a:r>
              <a:rPr lang="en-US" sz="1600" dirty="0">
                <a:solidFill>
                  <a:srgbClr val="00B050"/>
                </a:solidFill>
              </a:rPr>
              <a:t>human wisdom but in words taught by the Spirit, </a:t>
            </a:r>
          </a:p>
          <a:p>
            <a:r>
              <a:rPr lang="en-US" sz="1600" dirty="0">
                <a:solidFill>
                  <a:srgbClr val="00B050"/>
                </a:solidFill>
              </a:rPr>
              <a:t>explaining spiritual realities with Spirit-taught words.</a:t>
            </a:r>
            <a:endParaRPr lang="en-US" sz="1600" baseline="30000" dirty="0">
              <a:solidFill>
                <a:srgbClr val="00B050"/>
              </a:solidFill>
            </a:endParaRPr>
          </a:p>
          <a:p>
            <a:endParaRPr lang="en-US" sz="1600" baseline="30000" dirty="0">
              <a:solidFill>
                <a:schemeClr val="bg1"/>
              </a:solidFill>
            </a:endParaRPr>
          </a:p>
          <a:p>
            <a:r>
              <a:rPr lang="en-US" sz="1600" baseline="30000" dirty="0">
                <a:solidFill>
                  <a:schemeClr val="accent2">
                    <a:lumMod val="60000"/>
                    <a:lumOff val="40000"/>
                  </a:schemeClr>
                </a:solidFill>
              </a:rPr>
              <a:t>14 </a:t>
            </a:r>
            <a:r>
              <a:rPr lang="en-US" sz="1600" dirty="0">
                <a:solidFill>
                  <a:schemeClr val="accent2">
                    <a:lumMod val="60000"/>
                    <a:lumOff val="40000"/>
                  </a:schemeClr>
                </a:solidFill>
              </a:rPr>
              <a:t>The person without the Spirit does not accept </a:t>
            </a:r>
          </a:p>
          <a:p>
            <a:r>
              <a:rPr lang="en-US" sz="1600" dirty="0">
                <a:solidFill>
                  <a:schemeClr val="accent2">
                    <a:lumMod val="60000"/>
                    <a:lumOff val="40000"/>
                  </a:schemeClr>
                </a:solidFill>
              </a:rPr>
              <a:t>the things that come from the Spirit of God but </a:t>
            </a:r>
          </a:p>
          <a:p>
            <a:r>
              <a:rPr lang="en-US" sz="1600" dirty="0">
                <a:solidFill>
                  <a:schemeClr val="accent2">
                    <a:lumMod val="60000"/>
                    <a:lumOff val="40000"/>
                  </a:schemeClr>
                </a:solidFill>
              </a:rPr>
              <a:t>considers them foolishness, and cannot understand </a:t>
            </a:r>
          </a:p>
          <a:p>
            <a:r>
              <a:rPr lang="en-US" sz="1600" dirty="0">
                <a:solidFill>
                  <a:schemeClr val="accent2">
                    <a:lumMod val="60000"/>
                    <a:lumOff val="40000"/>
                  </a:schemeClr>
                </a:solidFill>
              </a:rPr>
              <a:t>them because they are discerned only through the Spirit. </a:t>
            </a:r>
          </a:p>
          <a:p>
            <a:endParaRPr lang="en-US" sz="1600" baseline="30000" dirty="0">
              <a:solidFill>
                <a:schemeClr val="bg1"/>
              </a:solidFill>
            </a:endParaRPr>
          </a:p>
          <a:p>
            <a:r>
              <a:rPr lang="en-US" sz="1600" baseline="30000" dirty="0">
                <a:solidFill>
                  <a:srgbClr val="00B0F0"/>
                </a:solidFill>
              </a:rPr>
              <a:t>15 </a:t>
            </a:r>
            <a:r>
              <a:rPr lang="en-US" sz="1600" dirty="0">
                <a:solidFill>
                  <a:srgbClr val="00B0F0"/>
                </a:solidFill>
              </a:rPr>
              <a:t>The person with the Spirit makes judgments about </a:t>
            </a:r>
          </a:p>
          <a:p>
            <a:r>
              <a:rPr lang="en-US" sz="1600" dirty="0">
                <a:solidFill>
                  <a:srgbClr val="00B0F0"/>
                </a:solidFill>
              </a:rPr>
              <a:t>all things, but such a person is not subject to merely </a:t>
            </a:r>
          </a:p>
          <a:p>
            <a:r>
              <a:rPr lang="en-US" sz="1600" dirty="0">
                <a:solidFill>
                  <a:srgbClr val="00B0F0"/>
                </a:solidFill>
              </a:rPr>
              <a:t>human judgments, </a:t>
            </a:r>
            <a:r>
              <a:rPr lang="en-US" sz="1600" baseline="30000" dirty="0">
                <a:solidFill>
                  <a:srgbClr val="00B0F0"/>
                </a:solidFill>
              </a:rPr>
              <a:t>16 </a:t>
            </a:r>
            <a:r>
              <a:rPr lang="en-US" sz="1600" dirty="0">
                <a:solidFill>
                  <a:srgbClr val="00B0F0"/>
                </a:solidFill>
              </a:rPr>
              <a:t>for,“ Who has known the mind </a:t>
            </a:r>
          </a:p>
          <a:p>
            <a:r>
              <a:rPr lang="en-US" sz="1600" dirty="0">
                <a:solidFill>
                  <a:srgbClr val="00B0F0"/>
                </a:solidFill>
              </a:rPr>
              <a:t>of the Lord so as to instruct him? ”But we have the </a:t>
            </a:r>
          </a:p>
          <a:p>
            <a:r>
              <a:rPr lang="en-US" sz="1600" dirty="0">
                <a:solidFill>
                  <a:srgbClr val="00B0F0"/>
                </a:solidFill>
              </a:rPr>
              <a:t>mind of Christ.</a:t>
            </a:r>
          </a:p>
        </p:txBody>
      </p:sp>
      <p:sp>
        <p:nvSpPr>
          <p:cNvPr id="6" name="TextBox 5"/>
          <p:cNvSpPr txBox="1"/>
          <p:nvPr/>
        </p:nvSpPr>
        <p:spPr>
          <a:xfrm>
            <a:off x="5698791" y="1003119"/>
            <a:ext cx="2934842" cy="5509200"/>
          </a:xfrm>
          <a:prstGeom prst="rect">
            <a:avLst/>
          </a:prstGeom>
          <a:noFill/>
        </p:spPr>
        <p:txBody>
          <a:bodyPr wrap="none" rtlCol="0">
            <a:spAutoFit/>
          </a:bodyPr>
          <a:lstStyle/>
          <a:p>
            <a:r>
              <a:rPr lang="en-US" sz="1600" dirty="0">
                <a:solidFill>
                  <a:srgbClr val="00B0F0"/>
                </a:solidFill>
              </a:rPr>
              <a:t>Spirit … Deep Thing of God</a:t>
            </a:r>
          </a:p>
          <a:p>
            <a:r>
              <a:rPr lang="en-US" sz="1600" dirty="0">
                <a:solidFill>
                  <a:srgbClr val="00B0F0"/>
                </a:solidFill>
              </a:rPr>
              <a:t>PARABLE OF: </a:t>
            </a:r>
          </a:p>
          <a:p>
            <a:r>
              <a:rPr lang="en-US" sz="1600" i="1" dirty="0">
                <a:solidFill>
                  <a:srgbClr val="00B0F0"/>
                </a:solidFill>
              </a:rPr>
              <a:t>Humanity:  Thoughts and Spirit</a:t>
            </a:r>
          </a:p>
          <a:p>
            <a:r>
              <a:rPr lang="en-US" sz="1600" i="1" dirty="0">
                <a:solidFill>
                  <a:srgbClr val="00B0F0"/>
                </a:solidFill>
              </a:rPr>
              <a:t>God: Thoughts and Spirit (Trinity)</a:t>
            </a:r>
          </a:p>
          <a:p>
            <a:endParaRPr lang="en-US" sz="1600" dirty="0">
              <a:solidFill>
                <a:schemeClr val="bg1"/>
              </a:solidFill>
            </a:endParaRPr>
          </a:p>
          <a:p>
            <a:r>
              <a:rPr lang="en-US" sz="1600" dirty="0">
                <a:solidFill>
                  <a:schemeClr val="accent2">
                    <a:lumMod val="60000"/>
                    <a:lumOff val="40000"/>
                  </a:schemeClr>
                </a:solidFill>
              </a:rPr>
              <a:t>We Receive:</a:t>
            </a:r>
          </a:p>
          <a:p>
            <a:r>
              <a:rPr lang="en-US" sz="1600" dirty="0">
                <a:solidFill>
                  <a:schemeClr val="accent2">
                    <a:lumMod val="60000"/>
                    <a:lumOff val="40000"/>
                  </a:schemeClr>
                </a:solidFill>
              </a:rPr>
              <a:t>Spirit</a:t>
            </a:r>
          </a:p>
          <a:p>
            <a:r>
              <a:rPr lang="en-US" sz="1600" dirty="0">
                <a:solidFill>
                  <a:schemeClr val="accent2">
                    <a:lumMod val="60000"/>
                    <a:lumOff val="40000"/>
                  </a:schemeClr>
                </a:solidFill>
              </a:rPr>
              <a:t>Understanding</a:t>
            </a:r>
          </a:p>
          <a:p>
            <a:r>
              <a:rPr lang="en-US" sz="1600" dirty="0">
                <a:solidFill>
                  <a:schemeClr val="accent2">
                    <a:lumMod val="60000"/>
                    <a:lumOff val="40000"/>
                  </a:schemeClr>
                </a:solidFill>
              </a:rPr>
              <a:t>Grace</a:t>
            </a:r>
          </a:p>
          <a:p>
            <a:endParaRPr lang="en-US" sz="1600" dirty="0">
              <a:solidFill>
                <a:schemeClr val="bg1"/>
              </a:solidFill>
            </a:endParaRPr>
          </a:p>
          <a:p>
            <a:r>
              <a:rPr lang="en-US" sz="1600" dirty="0">
                <a:solidFill>
                  <a:srgbClr val="00B050"/>
                </a:solidFill>
              </a:rPr>
              <a:t>We Impart</a:t>
            </a:r>
          </a:p>
          <a:p>
            <a:r>
              <a:rPr lang="en-US" sz="1600" dirty="0">
                <a:solidFill>
                  <a:srgbClr val="00B050"/>
                </a:solidFill>
              </a:rPr>
              <a:t>- Teachings of the Spirit</a:t>
            </a:r>
          </a:p>
          <a:p>
            <a:r>
              <a:rPr lang="en-US" sz="1600" dirty="0">
                <a:solidFill>
                  <a:srgbClr val="00B050"/>
                </a:solidFill>
              </a:rPr>
              <a:t>- To spiritual people</a:t>
            </a:r>
          </a:p>
          <a:p>
            <a:endParaRPr lang="en-US" sz="1600" dirty="0">
              <a:solidFill>
                <a:schemeClr val="bg1"/>
              </a:solidFill>
            </a:endParaRPr>
          </a:p>
          <a:p>
            <a:r>
              <a:rPr lang="en-US" sz="1600" dirty="0">
                <a:solidFill>
                  <a:schemeClr val="accent2">
                    <a:lumMod val="60000"/>
                    <a:lumOff val="40000"/>
                  </a:schemeClr>
                </a:solidFill>
              </a:rPr>
              <a:t>Natural Man NOT Receive: </a:t>
            </a:r>
          </a:p>
          <a:p>
            <a:r>
              <a:rPr lang="en-US" sz="1600" dirty="0">
                <a:solidFill>
                  <a:schemeClr val="accent2">
                    <a:lumMod val="60000"/>
                    <a:lumOff val="40000"/>
                  </a:schemeClr>
                </a:solidFill>
              </a:rPr>
              <a:t>- Spiritual gifts</a:t>
            </a:r>
          </a:p>
          <a:p>
            <a:r>
              <a:rPr lang="en-US" sz="1600" dirty="0">
                <a:solidFill>
                  <a:schemeClr val="accent2">
                    <a:lumMod val="60000"/>
                    <a:lumOff val="40000"/>
                  </a:schemeClr>
                </a:solidFill>
              </a:rPr>
              <a:t>- Understanding</a:t>
            </a:r>
          </a:p>
          <a:p>
            <a:endParaRPr lang="en-US" sz="1600" dirty="0">
              <a:solidFill>
                <a:schemeClr val="bg1"/>
              </a:solidFill>
            </a:endParaRPr>
          </a:p>
          <a:p>
            <a:endParaRPr lang="en-US" sz="1600" dirty="0">
              <a:solidFill>
                <a:schemeClr val="bg1"/>
              </a:solidFill>
            </a:endParaRPr>
          </a:p>
          <a:p>
            <a:r>
              <a:rPr lang="en-US" sz="1600" dirty="0">
                <a:solidFill>
                  <a:srgbClr val="00B0F0"/>
                </a:solidFill>
              </a:rPr>
              <a:t>The Spiritual One </a:t>
            </a:r>
            <a:r>
              <a:rPr lang="en-US" sz="1600" dirty="0">
                <a:solidFill>
                  <a:srgbClr val="FF0000"/>
                </a:solidFill>
              </a:rPr>
              <a:t>Discerns All</a:t>
            </a:r>
          </a:p>
          <a:p>
            <a:endParaRPr lang="en-US" sz="1600" dirty="0">
              <a:solidFill>
                <a:srgbClr val="00B0F0"/>
              </a:solidFill>
            </a:endParaRPr>
          </a:p>
          <a:p>
            <a:r>
              <a:rPr lang="en-US" sz="1600" dirty="0">
                <a:solidFill>
                  <a:srgbClr val="00B0F0"/>
                </a:solidFill>
              </a:rPr>
              <a:t>Mind Of Christ  (Trinity)</a:t>
            </a:r>
          </a:p>
        </p:txBody>
      </p:sp>
      <p:sp>
        <p:nvSpPr>
          <p:cNvPr id="13" name="TextBox 12"/>
          <p:cNvSpPr txBox="1"/>
          <p:nvPr/>
        </p:nvSpPr>
        <p:spPr>
          <a:xfrm>
            <a:off x="4649660" y="6411449"/>
            <a:ext cx="999963" cy="261610"/>
          </a:xfrm>
          <a:prstGeom prst="rect">
            <a:avLst/>
          </a:prstGeom>
          <a:noFill/>
        </p:spPr>
        <p:txBody>
          <a:bodyPr wrap="square" rtlCol="0">
            <a:spAutoFit/>
          </a:bodyPr>
          <a:lstStyle>
            <a:defPPr>
              <a:defRPr lang="en-US"/>
            </a:defPPr>
            <a:lvl1pPr>
              <a:defRPr sz="1100">
                <a:solidFill>
                  <a:schemeClr val="bg1"/>
                </a:solidFill>
              </a:defRPr>
            </a:lvl1pPr>
          </a:lstStyle>
          <a:p>
            <a:r>
              <a:rPr lang="en-US" dirty="0"/>
              <a:t>Isa. 40:13</a:t>
            </a:r>
          </a:p>
        </p:txBody>
      </p:sp>
      <p:sp>
        <p:nvSpPr>
          <p:cNvPr id="17" name="Oval 16"/>
          <p:cNvSpPr/>
          <p:nvPr/>
        </p:nvSpPr>
        <p:spPr>
          <a:xfrm>
            <a:off x="180589" y="5870558"/>
            <a:ext cx="4614262" cy="987442"/>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p:cNvSpPr txBox="1"/>
          <p:nvPr/>
        </p:nvSpPr>
        <p:spPr>
          <a:xfrm>
            <a:off x="4794851" y="307784"/>
            <a:ext cx="3090398" cy="369332"/>
          </a:xfrm>
          <a:prstGeom prst="rect">
            <a:avLst/>
          </a:prstGeom>
          <a:noFill/>
        </p:spPr>
        <p:txBody>
          <a:bodyPr wrap="none" rtlCol="0">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man, his thoughts, his spirit!</a:t>
            </a:r>
          </a:p>
        </p:txBody>
      </p:sp>
      <p:cxnSp>
        <p:nvCxnSpPr>
          <p:cNvPr id="9" name="Straight Arrow Connector 8"/>
          <p:cNvCxnSpPr/>
          <p:nvPr/>
        </p:nvCxnSpPr>
        <p:spPr>
          <a:xfrm flipH="1">
            <a:off x="4794851" y="677116"/>
            <a:ext cx="662169" cy="665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509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5775" y="314325"/>
            <a:ext cx="4948855" cy="523220"/>
          </a:xfrm>
          <a:prstGeom prst="rect">
            <a:avLst/>
          </a:prstGeom>
          <a:noFill/>
        </p:spPr>
        <p:txBody>
          <a:bodyPr wrap="none" rtlCol="0">
            <a:spAutoFit/>
          </a:bodyPr>
          <a:lstStyle/>
          <a:p>
            <a:r>
              <a:rPr lang="en-US" sz="2800" dirty="0">
                <a:solidFill>
                  <a:srgbClr val="92D050"/>
                </a:solidFill>
              </a:rPr>
              <a:t>1Corinthains 2:10-15: The Trinity</a:t>
            </a:r>
          </a:p>
        </p:txBody>
      </p:sp>
      <p:graphicFrame>
        <p:nvGraphicFramePr>
          <p:cNvPr id="7" name="Table 6"/>
          <p:cNvGraphicFramePr>
            <a:graphicFrameLocks noGrp="1"/>
          </p:cNvGraphicFramePr>
          <p:nvPr>
            <p:extLst>
              <p:ext uri="{D42A27DB-BD31-4B8C-83A1-F6EECF244321}">
                <p14:modId xmlns:p14="http://schemas.microsoft.com/office/powerpoint/2010/main" val="2660225255"/>
              </p:ext>
            </p:extLst>
          </p:nvPr>
        </p:nvGraphicFramePr>
        <p:xfrm>
          <a:off x="485775" y="1254125"/>
          <a:ext cx="8039100" cy="2595880"/>
        </p:xfrm>
        <a:graphic>
          <a:graphicData uri="http://schemas.openxmlformats.org/drawingml/2006/table">
            <a:tbl>
              <a:tblPr firstRow="1" bandRow="1">
                <a:tableStyleId>{5C22544A-7EE6-4342-B048-85BDC9FD1C3A}</a:tableStyleId>
              </a:tblPr>
              <a:tblGrid>
                <a:gridCol w="876299">
                  <a:extLst>
                    <a:ext uri="{9D8B030D-6E8A-4147-A177-3AD203B41FA5}">
                      <a16:colId xmlns:a16="http://schemas.microsoft.com/office/drawing/2014/main" val="20000"/>
                    </a:ext>
                  </a:extLst>
                </a:gridCol>
                <a:gridCol w="2623717">
                  <a:extLst>
                    <a:ext uri="{9D8B030D-6E8A-4147-A177-3AD203B41FA5}">
                      <a16:colId xmlns:a16="http://schemas.microsoft.com/office/drawing/2014/main" val="20001"/>
                    </a:ext>
                  </a:extLst>
                </a:gridCol>
                <a:gridCol w="2329284">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Spirit</a:t>
                      </a:r>
                    </a:p>
                  </a:txBody>
                  <a:tcPr/>
                </a:tc>
                <a:tc>
                  <a:txBody>
                    <a:bodyPr/>
                    <a:lstStyle/>
                    <a:p>
                      <a:r>
                        <a:rPr lang="en-US" dirty="0"/>
                        <a:t>Christ</a:t>
                      </a:r>
                    </a:p>
                  </a:txBody>
                  <a:tcPr/>
                </a:tc>
                <a:tc>
                  <a:txBody>
                    <a:bodyPr/>
                    <a:lstStyle/>
                    <a:p>
                      <a:r>
                        <a:rPr lang="en-US" dirty="0"/>
                        <a:t>God</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The Spirit (searches</a:t>
                      </a:r>
                      <a:r>
                        <a:rPr lang="en-US" baseline="0" dirty="0"/>
                        <a:t> all)</a:t>
                      </a:r>
                      <a:endParaRPr lang="en-US" dirty="0"/>
                    </a:p>
                  </a:txBody>
                  <a:tcPr/>
                </a:tc>
                <a:tc>
                  <a:txBody>
                    <a:bodyPr/>
                    <a:lstStyle/>
                    <a:p>
                      <a:r>
                        <a:rPr lang="en-US" dirty="0"/>
                        <a:t>Deep</a:t>
                      </a:r>
                      <a:r>
                        <a:rPr lang="en-US" baseline="0" dirty="0"/>
                        <a:t> things</a:t>
                      </a:r>
                      <a:endParaRPr lang="en-US" dirty="0"/>
                    </a:p>
                  </a:txBody>
                  <a:tcPr/>
                </a:tc>
                <a:tc>
                  <a:txBody>
                    <a:bodyPr/>
                    <a:lstStyle/>
                    <a:p>
                      <a:r>
                        <a:rPr lang="en-US" dirty="0"/>
                        <a:t>Of God</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The Spirit</a:t>
                      </a:r>
                      <a:r>
                        <a:rPr lang="en-US" baseline="0" dirty="0"/>
                        <a:t> (knows)</a:t>
                      </a:r>
                      <a:endParaRPr lang="en-US" dirty="0"/>
                    </a:p>
                  </a:txBody>
                  <a:tcPr/>
                </a:tc>
                <a:tc>
                  <a:txBody>
                    <a:bodyPr/>
                    <a:lstStyle/>
                    <a:p>
                      <a:r>
                        <a:rPr lang="en-US" dirty="0"/>
                        <a:t>The thoughts</a:t>
                      </a:r>
                    </a:p>
                  </a:txBody>
                  <a:tcPr/>
                </a:tc>
                <a:tc>
                  <a:txBody>
                    <a:bodyPr/>
                    <a:lstStyle/>
                    <a:p>
                      <a:r>
                        <a:rPr lang="en-US" dirty="0"/>
                        <a:t>Of</a:t>
                      </a:r>
                      <a:r>
                        <a:rPr lang="en-US" baseline="0" dirty="0"/>
                        <a:t> man</a:t>
                      </a:r>
                      <a:endParaRPr lang="en-US" dirty="0"/>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The Spirit (knows)</a:t>
                      </a:r>
                    </a:p>
                  </a:txBody>
                  <a:tcPr/>
                </a:tc>
                <a:tc>
                  <a:txBody>
                    <a:bodyPr/>
                    <a:lstStyle/>
                    <a:p>
                      <a:r>
                        <a:rPr lang="en-US" dirty="0"/>
                        <a:t>The thoughts </a:t>
                      </a:r>
                    </a:p>
                  </a:txBody>
                  <a:tcPr/>
                </a:tc>
                <a:tc>
                  <a:txBody>
                    <a:bodyPr/>
                    <a:lstStyle/>
                    <a:p>
                      <a:r>
                        <a:rPr lang="en-US" dirty="0"/>
                        <a:t>Of God</a:t>
                      </a:r>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r>
                        <a:rPr lang="en-US" dirty="0"/>
                        <a:t>From the Spirit</a:t>
                      </a:r>
                    </a:p>
                  </a:txBody>
                  <a:tcPr/>
                </a:tc>
                <a:tc>
                  <a:txBody>
                    <a:bodyPr/>
                    <a:lstStyle/>
                    <a:p>
                      <a:r>
                        <a:rPr lang="en-US" dirty="0"/>
                        <a:t>Things graced upon us</a:t>
                      </a:r>
                    </a:p>
                  </a:txBody>
                  <a:tcPr/>
                </a:tc>
                <a:tc>
                  <a:txBody>
                    <a:bodyPr/>
                    <a:lstStyle/>
                    <a:p>
                      <a:r>
                        <a:rPr lang="en-US" dirty="0"/>
                        <a:t>From God</a:t>
                      </a:r>
                    </a:p>
                  </a:txBody>
                  <a:tcPr/>
                </a:tc>
                <a:extLst>
                  <a:ext uri="{0D108BD9-81ED-4DB2-BD59-A6C34878D82A}">
                    <a16:rowId xmlns:a16="http://schemas.microsoft.com/office/drawing/2014/main" val="10004"/>
                  </a:ext>
                </a:extLst>
              </a:tr>
              <a:tr h="370840">
                <a:tc>
                  <a:txBody>
                    <a:bodyPr/>
                    <a:lstStyle/>
                    <a:p>
                      <a:r>
                        <a:rPr lang="en-US" dirty="0"/>
                        <a:t>5.</a:t>
                      </a:r>
                    </a:p>
                  </a:txBody>
                  <a:tcPr/>
                </a:tc>
                <a:tc>
                  <a:txBody>
                    <a:bodyPr/>
                    <a:lstStyle/>
                    <a:p>
                      <a:r>
                        <a:rPr lang="en-US" dirty="0"/>
                        <a:t>The Spirit</a:t>
                      </a:r>
                    </a:p>
                  </a:txBody>
                  <a:tcPr/>
                </a:tc>
                <a:tc>
                  <a:txBody>
                    <a:bodyPr/>
                    <a:lstStyle/>
                    <a:p>
                      <a:r>
                        <a:rPr lang="en-US" dirty="0"/>
                        <a:t>The things</a:t>
                      </a:r>
                    </a:p>
                  </a:txBody>
                  <a:tcPr/>
                </a:tc>
                <a:tc>
                  <a:txBody>
                    <a:bodyPr/>
                    <a:lstStyle/>
                    <a:p>
                      <a:r>
                        <a:rPr lang="en-US" dirty="0"/>
                        <a:t>Of God</a:t>
                      </a:r>
                    </a:p>
                  </a:txBody>
                  <a:tcPr/>
                </a:tc>
                <a:extLst>
                  <a:ext uri="{0D108BD9-81ED-4DB2-BD59-A6C34878D82A}">
                    <a16:rowId xmlns:a16="http://schemas.microsoft.com/office/drawing/2014/main" val="10005"/>
                  </a:ext>
                </a:extLst>
              </a:tr>
              <a:tr h="370840">
                <a:tc>
                  <a:txBody>
                    <a:bodyPr/>
                    <a:lstStyle/>
                    <a:p>
                      <a:r>
                        <a:rPr lang="en-US" dirty="0"/>
                        <a:t>6.</a:t>
                      </a:r>
                    </a:p>
                  </a:txBody>
                  <a:tcPr/>
                </a:tc>
                <a:tc>
                  <a:txBody>
                    <a:bodyPr/>
                    <a:lstStyle/>
                    <a:p>
                      <a:r>
                        <a:rPr lang="en-US" dirty="0"/>
                        <a:t>The Spiritual One</a:t>
                      </a:r>
                    </a:p>
                  </a:txBody>
                  <a:tcPr/>
                </a:tc>
                <a:tc>
                  <a:txBody>
                    <a:bodyPr/>
                    <a:lstStyle/>
                    <a:p>
                      <a:r>
                        <a:rPr lang="en-US" dirty="0"/>
                        <a:t>The mind of Christ</a:t>
                      </a:r>
                    </a:p>
                  </a:txBody>
                  <a:tcPr/>
                </a:tc>
                <a:tc>
                  <a:txBody>
                    <a:bodyPr/>
                    <a:lstStyle/>
                    <a:p>
                      <a:r>
                        <a:rPr lang="en-US" dirty="0"/>
                        <a:t>Mind of Yahweh</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11429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22192"/>
            <a:ext cx="9144000" cy="30358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 y="752475"/>
            <a:ext cx="9158288" cy="6105525"/>
          </a:xfrm>
          <a:prstGeom prst="rect">
            <a:avLst/>
          </a:prstGeom>
        </p:spPr>
      </p:pic>
      <p:sp>
        <p:nvSpPr>
          <p:cNvPr id="11" name="TextBox 10"/>
          <p:cNvSpPr txBox="1"/>
          <p:nvPr/>
        </p:nvSpPr>
        <p:spPr>
          <a:xfrm>
            <a:off x="117680" y="133439"/>
            <a:ext cx="8894358" cy="492443"/>
          </a:xfrm>
          <a:prstGeom prst="rect">
            <a:avLst/>
          </a:prstGeom>
          <a:noFill/>
        </p:spPr>
        <p:txBody>
          <a:bodyPr wrap="none" rtlCol="0">
            <a:spAutoFit/>
          </a:bodyPr>
          <a:lstStyle/>
          <a:p>
            <a:r>
              <a:rPr lang="en-US" sz="2600" dirty="0">
                <a:solidFill>
                  <a:schemeClr val="bg1"/>
                </a:solidFill>
              </a:rPr>
              <a:t>It is impossible for a natural person to receive God’s truth. So …. </a:t>
            </a:r>
          </a:p>
        </p:txBody>
      </p:sp>
      <p:sp>
        <p:nvSpPr>
          <p:cNvPr id="12" name="TextBox 11"/>
          <p:cNvSpPr txBox="1"/>
          <p:nvPr/>
        </p:nvSpPr>
        <p:spPr>
          <a:xfrm>
            <a:off x="117680" y="5562689"/>
            <a:ext cx="8696483" cy="1292662"/>
          </a:xfrm>
          <a:prstGeom prst="rect">
            <a:avLst/>
          </a:prstGeom>
          <a:noFill/>
        </p:spPr>
        <p:txBody>
          <a:bodyPr wrap="none" rtlCol="0">
            <a:spAutoFit/>
          </a:bodyPr>
          <a:lstStyle/>
          <a:p>
            <a:r>
              <a:rPr lang="en-US" sz="2600" dirty="0">
                <a:solidFill>
                  <a:schemeClr val="bg1"/>
                </a:solidFill>
              </a:rPr>
              <a:t>1. How does ANYONE get saved?  (Prevenient Grace?) </a:t>
            </a:r>
          </a:p>
          <a:p>
            <a:r>
              <a:rPr lang="en-US" sz="2600" dirty="0">
                <a:solidFill>
                  <a:schemeClr val="bg1"/>
                </a:solidFill>
              </a:rPr>
              <a:t>2. Why do we expect that people will “clean up” before coming</a:t>
            </a:r>
          </a:p>
          <a:p>
            <a:r>
              <a:rPr lang="en-US" sz="2600" dirty="0">
                <a:solidFill>
                  <a:schemeClr val="bg1"/>
                </a:solidFill>
              </a:rPr>
              <a:t>     to Christ (or to church)? </a:t>
            </a:r>
          </a:p>
        </p:txBody>
      </p:sp>
    </p:spTree>
    <p:extLst>
      <p:ext uri="{BB962C8B-B14F-4D97-AF65-F5344CB8AC3E}">
        <p14:creationId xmlns:p14="http://schemas.microsoft.com/office/powerpoint/2010/main" val="4238732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822192"/>
            <a:ext cx="9144000" cy="30358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41542">
            <a:off x="602236" y="1645402"/>
            <a:ext cx="6530370" cy="4353580"/>
          </a:xfrm>
          <a:prstGeom prst="rect">
            <a:avLst/>
          </a:prstGeom>
        </p:spPr>
      </p:pic>
      <p:sp>
        <p:nvSpPr>
          <p:cNvPr id="3" name="TextBox 2"/>
          <p:cNvSpPr txBox="1"/>
          <p:nvPr/>
        </p:nvSpPr>
        <p:spPr>
          <a:xfrm>
            <a:off x="6263019" y="320111"/>
            <a:ext cx="2880981" cy="1200329"/>
          </a:xfrm>
          <a:prstGeom prst="rect">
            <a:avLst/>
          </a:prstGeom>
          <a:noFill/>
        </p:spPr>
        <p:txBody>
          <a:bodyPr wrap="none" rtlCol="0">
            <a:spAutoFit/>
          </a:bodyPr>
          <a:lstStyle/>
          <a:p>
            <a:pPr algn="ctr"/>
            <a:r>
              <a:rPr lang="en-US" sz="3600" dirty="0">
                <a:solidFill>
                  <a:srgbClr val="92D050"/>
                </a:solidFill>
              </a:rPr>
              <a:t>What Is YOUR </a:t>
            </a:r>
          </a:p>
          <a:p>
            <a:pPr algn="ctr"/>
            <a:r>
              <a:rPr lang="en-US" sz="3600" dirty="0">
                <a:solidFill>
                  <a:srgbClr val="92D050"/>
                </a:solidFill>
              </a:rPr>
              <a:t>Mission? </a:t>
            </a:r>
          </a:p>
        </p:txBody>
      </p:sp>
    </p:spTree>
    <p:extLst>
      <p:ext uri="{BB962C8B-B14F-4D97-AF65-F5344CB8AC3E}">
        <p14:creationId xmlns:p14="http://schemas.microsoft.com/office/powerpoint/2010/main" val="4021069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714500"/>
            <a:ext cx="9144000" cy="5143500"/>
          </a:xfrm>
          <a:prstGeom prst="rect">
            <a:avLst/>
          </a:prstGeom>
        </p:spPr>
      </p:pic>
      <p:sp>
        <p:nvSpPr>
          <p:cNvPr id="5" name="Rectangle 4"/>
          <p:cNvSpPr/>
          <p:nvPr/>
        </p:nvSpPr>
        <p:spPr>
          <a:xfrm>
            <a:off x="1" y="928360"/>
            <a:ext cx="9144000" cy="1751290"/>
          </a:xfrm>
          <a:prstGeom prst="rect">
            <a:avLst/>
          </a:prstGeom>
          <a:gradFill flip="none" rotWithShape="1">
            <a:gsLst>
              <a:gs pos="0">
                <a:schemeClr val="accent1">
                  <a:lumMod val="40000"/>
                  <a:lumOff val="60000"/>
                  <a:alpha val="91000"/>
                </a:schemeClr>
              </a:gs>
              <a:gs pos="100000">
                <a:schemeClr val="accent1">
                  <a:lumMod val="100000"/>
                </a:schemeClr>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5775" y="314325"/>
            <a:ext cx="6029984" cy="523220"/>
          </a:xfrm>
          <a:prstGeom prst="rect">
            <a:avLst/>
          </a:prstGeom>
          <a:noFill/>
        </p:spPr>
        <p:txBody>
          <a:bodyPr wrap="none" rtlCol="0">
            <a:spAutoFit/>
          </a:bodyPr>
          <a:lstStyle/>
          <a:p>
            <a:r>
              <a:rPr lang="en-US" sz="2800" dirty="0">
                <a:solidFill>
                  <a:srgbClr val="92D050"/>
                </a:solidFill>
              </a:rPr>
              <a:t>1Corinthains 3:1-4:16	Christian Unity</a:t>
            </a:r>
          </a:p>
        </p:txBody>
      </p:sp>
      <p:sp>
        <p:nvSpPr>
          <p:cNvPr id="2" name="TextBox 1"/>
          <p:cNvSpPr txBox="1"/>
          <p:nvPr/>
        </p:nvSpPr>
        <p:spPr>
          <a:xfrm>
            <a:off x="276225" y="1019175"/>
            <a:ext cx="8191088" cy="1569660"/>
          </a:xfrm>
          <a:prstGeom prst="rect">
            <a:avLst/>
          </a:prstGeom>
          <a:noFill/>
        </p:spPr>
        <p:txBody>
          <a:bodyPr wrap="none" rtlCol="0">
            <a:spAutoFit/>
          </a:bodyPr>
          <a:lstStyle>
            <a:defPPr>
              <a:defRPr lang="en-US"/>
            </a:defPPr>
            <a:lvl1pPr>
              <a:defRPr sz="2000">
                <a:solidFill>
                  <a:schemeClr val="bg1"/>
                </a:solidFill>
              </a:defRPr>
            </a:lvl1pPr>
          </a:lstStyle>
          <a:p>
            <a:r>
              <a:rPr lang="en-US" sz="2400" dirty="0"/>
              <a:t>Thus far … 	Problem: Division</a:t>
            </a:r>
          </a:p>
          <a:p>
            <a:r>
              <a:rPr lang="en-US" sz="2400" dirty="0"/>
              <a:t>			The Wisdom and Power of God: The Cross</a:t>
            </a:r>
          </a:p>
          <a:p>
            <a:r>
              <a:rPr lang="en-US" sz="2400" dirty="0"/>
              <a:t>			The Wisdom and Power of God: The Spirit</a:t>
            </a:r>
          </a:p>
          <a:p>
            <a:r>
              <a:rPr lang="en-US" sz="2400" dirty="0"/>
              <a:t>		Solution: Paul, Apollos, Cephas are one</a:t>
            </a:r>
          </a:p>
        </p:txBody>
      </p:sp>
    </p:spTree>
    <p:extLst>
      <p:ext uri="{BB962C8B-B14F-4D97-AF65-F5344CB8AC3E}">
        <p14:creationId xmlns:p14="http://schemas.microsoft.com/office/powerpoint/2010/main" val="2488308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822192"/>
            <a:ext cx="9144000" cy="3035808"/>
          </a:xfrm>
          <a:prstGeom prst="rect">
            <a:avLst/>
          </a:prstGeom>
        </p:spPr>
      </p:pic>
      <p:sp>
        <p:nvSpPr>
          <p:cNvPr id="3" name="TextBox 2"/>
          <p:cNvSpPr txBox="1"/>
          <p:nvPr/>
        </p:nvSpPr>
        <p:spPr>
          <a:xfrm>
            <a:off x="485775" y="314325"/>
            <a:ext cx="6029984" cy="523220"/>
          </a:xfrm>
          <a:prstGeom prst="rect">
            <a:avLst/>
          </a:prstGeom>
          <a:noFill/>
        </p:spPr>
        <p:txBody>
          <a:bodyPr wrap="none" rtlCol="0">
            <a:spAutoFit/>
          </a:bodyPr>
          <a:lstStyle/>
          <a:p>
            <a:r>
              <a:rPr lang="en-US" sz="2800" dirty="0">
                <a:solidFill>
                  <a:srgbClr val="92D050"/>
                </a:solidFill>
              </a:rPr>
              <a:t>1Corinthains 3:1-4:16	Christian Unity</a:t>
            </a:r>
          </a:p>
        </p:txBody>
      </p:sp>
      <p:sp>
        <p:nvSpPr>
          <p:cNvPr id="2" name="TextBox 1"/>
          <p:cNvSpPr txBox="1"/>
          <p:nvPr/>
        </p:nvSpPr>
        <p:spPr>
          <a:xfrm>
            <a:off x="246420" y="940825"/>
            <a:ext cx="8585235" cy="2800767"/>
          </a:xfrm>
          <a:prstGeom prst="rect">
            <a:avLst/>
          </a:prstGeom>
          <a:noFill/>
        </p:spPr>
        <p:txBody>
          <a:bodyPr wrap="none" rtlCol="0">
            <a:spAutoFit/>
          </a:bodyPr>
          <a:lstStyle>
            <a:defPPr>
              <a:defRPr lang="en-US"/>
            </a:defPPr>
            <a:lvl1pPr>
              <a:defRPr sz="2000">
                <a:solidFill>
                  <a:schemeClr val="bg1"/>
                </a:solidFill>
              </a:defRPr>
            </a:lvl1pPr>
          </a:lstStyle>
          <a:p>
            <a:r>
              <a:rPr lang="en-US" sz="1600" dirty="0"/>
              <a:t>God remains faithful to Himself and promises a new redeemed people who will bear His image. </a:t>
            </a:r>
          </a:p>
          <a:p>
            <a:r>
              <a:rPr lang="en-US" sz="1600" dirty="0"/>
              <a:t>The true redeemer and deliverer is none other than Christ Jesus. His baptism and temptation is a </a:t>
            </a:r>
          </a:p>
          <a:p>
            <a:r>
              <a:rPr lang="en-US" sz="1600" dirty="0"/>
              <a:t>recapitulation of Israel’s exodus, this time without failure. He does what the Father does, performing </a:t>
            </a:r>
          </a:p>
          <a:p>
            <a:r>
              <a:rPr lang="en-US" sz="1600" dirty="0"/>
              <a:t>the deeds mirrored in the creation and exodus. He is true </a:t>
            </a:r>
            <a:r>
              <a:rPr lang="en-US" sz="1600" i="1" dirty="0">
                <a:solidFill>
                  <a:srgbClr val="FF0000"/>
                </a:solidFill>
              </a:rPr>
              <a:t>imago Dei</a:t>
            </a:r>
            <a:r>
              <a:rPr lang="en-US" sz="1600" dirty="0"/>
              <a:t>; exalted and Giver of the Spirit, </a:t>
            </a:r>
          </a:p>
          <a:p>
            <a:r>
              <a:rPr lang="en-US" sz="1600" dirty="0"/>
              <a:t>calling those who recognize Him as king to share in a final resurrected destiny, living as true humans </a:t>
            </a:r>
          </a:p>
          <a:p>
            <a:r>
              <a:rPr lang="en-US" sz="1600" dirty="0"/>
              <a:t>along with their sisters and brothers. </a:t>
            </a:r>
          </a:p>
          <a:p>
            <a:endParaRPr lang="en-US" sz="1600" dirty="0"/>
          </a:p>
          <a:p>
            <a:r>
              <a:rPr lang="en-US" sz="1600" dirty="0"/>
              <a:t>This eschatological restoration of the image of God is both personal and communal. We are called to </a:t>
            </a:r>
          </a:p>
          <a:p>
            <a:r>
              <a:rPr lang="en-US" sz="1600" i="1" dirty="0">
                <a:solidFill>
                  <a:srgbClr val="FF0000"/>
                </a:solidFill>
              </a:rPr>
              <a:t>live in love bearing the image of God</a:t>
            </a:r>
            <a:r>
              <a:rPr lang="en-US" sz="1600" dirty="0"/>
              <a:t>; empowered by His Spirit and acting well towards one another. </a:t>
            </a:r>
          </a:p>
          <a:p>
            <a:r>
              <a:rPr lang="en-US" sz="1600" dirty="0"/>
              <a:t>As eschatological people, our lives have been reconstituted in every way and the expectation is that </a:t>
            </a:r>
          </a:p>
          <a:p>
            <a:r>
              <a:rPr lang="en-US" sz="1600" dirty="0"/>
              <a:t>all of creation will be restored as the new dwelling place of God. </a:t>
            </a:r>
          </a:p>
        </p:txBody>
      </p:sp>
      <p:pic>
        <p:nvPicPr>
          <p:cNvPr id="4" name="Picture 3"/>
          <p:cNvPicPr>
            <a:picLocks noChangeAspect="1"/>
          </p:cNvPicPr>
          <p:nvPr/>
        </p:nvPicPr>
        <p:blipFill>
          <a:blip r:embed="rId4"/>
          <a:stretch>
            <a:fillRect/>
          </a:stretch>
        </p:blipFill>
        <p:spPr>
          <a:xfrm>
            <a:off x="4667250" y="3783456"/>
            <a:ext cx="4095750" cy="3074543"/>
          </a:xfrm>
          <a:prstGeom prst="rect">
            <a:avLst/>
          </a:prstGeom>
        </p:spPr>
      </p:pic>
      <p:pic>
        <p:nvPicPr>
          <p:cNvPr id="5" name="Picture 4"/>
          <p:cNvPicPr>
            <a:picLocks noChangeAspect="1"/>
          </p:cNvPicPr>
          <p:nvPr/>
        </p:nvPicPr>
        <p:blipFill>
          <a:blip r:embed="rId5"/>
          <a:stretch>
            <a:fillRect/>
          </a:stretch>
        </p:blipFill>
        <p:spPr>
          <a:xfrm>
            <a:off x="581025" y="3783456"/>
            <a:ext cx="4086225" cy="3067393"/>
          </a:xfrm>
          <a:prstGeom prst="rect">
            <a:avLst/>
          </a:prstGeom>
        </p:spPr>
      </p:pic>
    </p:spTree>
    <p:extLst>
      <p:ext uri="{BB962C8B-B14F-4D97-AF65-F5344CB8AC3E}">
        <p14:creationId xmlns:p14="http://schemas.microsoft.com/office/powerpoint/2010/main" val="116913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2" name="TextBox 1"/>
          <p:cNvSpPr txBox="1"/>
          <p:nvPr/>
        </p:nvSpPr>
        <p:spPr>
          <a:xfrm>
            <a:off x="783694" y="1469036"/>
            <a:ext cx="2125518" cy="369332"/>
          </a:xfrm>
          <a:prstGeom prst="rect">
            <a:avLst/>
          </a:prstGeom>
          <a:noFill/>
        </p:spPr>
        <p:txBody>
          <a:bodyPr wrap="none" rtlCol="0">
            <a:spAutoFit/>
          </a:bodyPr>
          <a:lstStyle/>
          <a:p>
            <a:r>
              <a:rPr lang="en-US" dirty="0">
                <a:solidFill>
                  <a:prstClr val="black"/>
                </a:solidFill>
              </a:rPr>
              <a:t>Prologue	(Rev 1:1-8)</a:t>
            </a:r>
          </a:p>
        </p:txBody>
      </p:sp>
      <p:sp>
        <p:nvSpPr>
          <p:cNvPr id="7" name="TextBox 6"/>
          <p:cNvSpPr txBox="1"/>
          <p:nvPr/>
        </p:nvSpPr>
        <p:spPr>
          <a:xfrm>
            <a:off x="783694" y="6204466"/>
            <a:ext cx="2297039" cy="369332"/>
          </a:xfrm>
          <a:prstGeom prst="rect">
            <a:avLst/>
          </a:prstGeom>
          <a:noFill/>
        </p:spPr>
        <p:txBody>
          <a:bodyPr wrap="none" rtlCol="0">
            <a:spAutoFit/>
          </a:bodyPr>
          <a:lstStyle/>
          <a:p>
            <a:r>
              <a:rPr lang="en-US" dirty="0">
                <a:solidFill>
                  <a:prstClr val="black"/>
                </a:solidFill>
              </a:rPr>
              <a:t>Epilogue (Rev 22:8-17)</a:t>
            </a:r>
          </a:p>
        </p:txBody>
      </p:sp>
      <p:sp>
        <p:nvSpPr>
          <p:cNvPr id="9" name="TextBox 8"/>
          <p:cNvSpPr txBox="1"/>
          <p:nvPr/>
        </p:nvSpPr>
        <p:spPr>
          <a:xfrm>
            <a:off x="1490888" y="1995195"/>
            <a:ext cx="2757101" cy="369332"/>
          </a:xfrm>
          <a:prstGeom prst="rect">
            <a:avLst/>
          </a:prstGeom>
          <a:noFill/>
        </p:spPr>
        <p:txBody>
          <a:bodyPr wrap="none" rtlCol="0">
            <a:spAutoFit/>
          </a:bodyPr>
          <a:lstStyle/>
          <a:p>
            <a:r>
              <a:rPr lang="en-US" dirty="0">
                <a:solidFill>
                  <a:prstClr val="black"/>
                </a:solidFill>
              </a:rPr>
              <a:t>Seven Churches (1:10-3:22)</a:t>
            </a:r>
          </a:p>
        </p:txBody>
      </p:sp>
      <p:sp>
        <p:nvSpPr>
          <p:cNvPr id="10" name="TextBox 9"/>
          <p:cNvSpPr txBox="1"/>
          <p:nvPr/>
        </p:nvSpPr>
        <p:spPr>
          <a:xfrm>
            <a:off x="1490888" y="5678308"/>
            <a:ext cx="2852512" cy="369332"/>
          </a:xfrm>
          <a:prstGeom prst="rect">
            <a:avLst/>
          </a:prstGeom>
          <a:noFill/>
        </p:spPr>
        <p:txBody>
          <a:bodyPr wrap="none" rtlCol="0">
            <a:spAutoFit/>
          </a:bodyPr>
          <a:lstStyle/>
          <a:p>
            <a:r>
              <a:rPr lang="en-US" dirty="0">
                <a:solidFill>
                  <a:prstClr val="black"/>
                </a:solidFill>
              </a:rPr>
              <a:t>New Jerusalem (21:9 – 22:9)</a:t>
            </a:r>
          </a:p>
        </p:txBody>
      </p:sp>
      <p:sp>
        <p:nvSpPr>
          <p:cNvPr id="11" name="TextBox 10"/>
          <p:cNvSpPr txBox="1"/>
          <p:nvPr/>
        </p:nvSpPr>
        <p:spPr>
          <a:xfrm>
            <a:off x="2258776" y="2514600"/>
            <a:ext cx="2279598" cy="369332"/>
          </a:xfrm>
          <a:prstGeom prst="rect">
            <a:avLst/>
          </a:prstGeom>
          <a:noFill/>
        </p:spPr>
        <p:txBody>
          <a:bodyPr wrap="none" rtlCol="0">
            <a:spAutoFit/>
          </a:bodyPr>
          <a:lstStyle/>
          <a:p>
            <a:r>
              <a:rPr lang="en-US" dirty="0">
                <a:solidFill>
                  <a:prstClr val="black"/>
                </a:solidFill>
              </a:rPr>
              <a:t>Seven Seals (4:1 – 8:1)</a:t>
            </a:r>
          </a:p>
        </p:txBody>
      </p:sp>
      <p:sp>
        <p:nvSpPr>
          <p:cNvPr id="12" name="TextBox 11"/>
          <p:cNvSpPr txBox="1"/>
          <p:nvPr/>
        </p:nvSpPr>
        <p:spPr>
          <a:xfrm>
            <a:off x="2258776" y="5145395"/>
            <a:ext cx="2618024" cy="369332"/>
          </a:xfrm>
          <a:prstGeom prst="rect">
            <a:avLst/>
          </a:prstGeom>
          <a:noFill/>
        </p:spPr>
        <p:txBody>
          <a:bodyPr wrap="none" rtlCol="0">
            <a:spAutoFit/>
          </a:bodyPr>
          <a:lstStyle/>
          <a:p>
            <a:r>
              <a:rPr lang="en-US" dirty="0">
                <a:solidFill>
                  <a:prstClr val="black"/>
                </a:solidFill>
              </a:rPr>
              <a:t>Millennium (19:11 – 21:8)</a:t>
            </a:r>
          </a:p>
        </p:txBody>
      </p:sp>
      <p:sp>
        <p:nvSpPr>
          <p:cNvPr id="13" name="TextBox 12"/>
          <p:cNvSpPr txBox="1"/>
          <p:nvPr/>
        </p:nvSpPr>
        <p:spPr>
          <a:xfrm>
            <a:off x="3011194" y="3047513"/>
            <a:ext cx="2926122" cy="369332"/>
          </a:xfrm>
          <a:prstGeom prst="rect">
            <a:avLst/>
          </a:prstGeom>
          <a:noFill/>
        </p:spPr>
        <p:txBody>
          <a:bodyPr wrap="none" rtlCol="0">
            <a:spAutoFit/>
          </a:bodyPr>
          <a:lstStyle/>
          <a:p>
            <a:r>
              <a:rPr lang="en-US" dirty="0">
                <a:solidFill>
                  <a:prstClr val="black"/>
                </a:solidFill>
              </a:rPr>
              <a:t>Seven Trumpets (8:2 – 11:18)</a:t>
            </a:r>
          </a:p>
        </p:txBody>
      </p:sp>
      <p:sp>
        <p:nvSpPr>
          <p:cNvPr id="14" name="TextBox 13"/>
          <p:cNvSpPr txBox="1"/>
          <p:nvPr/>
        </p:nvSpPr>
        <p:spPr>
          <a:xfrm>
            <a:off x="3773194" y="4099831"/>
            <a:ext cx="2794996" cy="369332"/>
          </a:xfrm>
          <a:prstGeom prst="rect">
            <a:avLst/>
          </a:prstGeom>
          <a:noFill/>
        </p:spPr>
        <p:txBody>
          <a:bodyPr wrap="none" rtlCol="0">
            <a:spAutoFit/>
          </a:bodyPr>
          <a:lstStyle/>
          <a:p>
            <a:r>
              <a:rPr lang="en-US" dirty="0">
                <a:solidFill>
                  <a:prstClr val="black"/>
                </a:solidFill>
              </a:rPr>
              <a:t>Fall Of Babylon (17:1-19:10)</a:t>
            </a:r>
          </a:p>
        </p:txBody>
      </p:sp>
      <p:sp>
        <p:nvSpPr>
          <p:cNvPr id="15" name="TextBox 14"/>
          <p:cNvSpPr txBox="1"/>
          <p:nvPr/>
        </p:nvSpPr>
        <p:spPr>
          <a:xfrm>
            <a:off x="3773194" y="3573672"/>
            <a:ext cx="2740622" cy="369332"/>
          </a:xfrm>
          <a:prstGeom prst="rect">
            <a:avLst/>
          </a:prstGeom>
          <a:noFill/>
        </p:spPr>
        <p:txBody>
          <a:bodyPr wrap="none" rtlCol="0">
            <a:spAutoFit/>
          </a:bodyPr>
          <a:lstStyle/>
          <a:p>
            <a:r>
              <a:rPr lang="en-US" dirty="0">
                <a:solidFill>
                  <a:prstClr val="black"/>
                </a:solidFill>
              </a:rPr>
              <a:t>Satan attacks (11:19-14:20)</a:t>
            </a:r>
          </a:p>
        </p:txBody>
      </p:sp>
      <p:sp>
        <p:nvSpPr>
          <p:cNvPr id="16" name="TextBox 15"/>
          <p:cNvSpPr txBox="1"/>
          <p:nvPr/>
        </p:nvSpPr>
        <p:spPr>
          <a:xfrm>
            <a:off x="3011194" y="4625990"/>
            <a:ext cx="2932406" cy="369332"/>
          </a:xfrm>
          <a:prstGeom prst="rect">
            <a:avLst/>
          </a:prstGeom>
          <a:noFill/>
        </p:spPr>
        <p:txBody>
          <a:bodyPr wrap="none" rtlCol="0">
            <a:spAutoFit/>
          </a:bodyPr>
          <a:lstStyle/>
          <a:p>
            <a:r>
              <a:rPr lang="en-US" dirty="0">
                <a:solidFill>
                  <a:prstClr val="black"/>
                </a:solidFill>
              </a:rPr>
              <a:t>Bowl Judgments 15:1 – 16:21</a:t>
            </a:r>
          </a:p>
        </p:txBody>
      </p:sp>
      <p:sp>
        <p:nvSpPr>
          <p:cNvPr id="6" name="Left Brace 5"/>
          <p:cNvSpPr/>
          <p:nvPr/>
        </p:nvSpPr>
        <p:spPr>
          <a:xfrm>
            <a:off x="533400" y="1653702"/>
            <a:ext cx="250294" cy="4735430"/>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18" name="Left Brace 17"/>
          <p:cNvSpPr/>
          <p:nvPr/>
        </p:nvSpPr>
        <p:spPr>
          <a:xfrm>
            <a:off x="1240594" y="2179861"/>
            <a:ext cx="250294" cy="3683114"/>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19" name="Left Brace 18"/>
          <p:cNvSpPr/>
          <p:nvPr/>
        </p:nvSpPr>
        <p:spPr>
          <a:xfrm>
            <a:off x="2042426" y="2699266"/>
            <a:ext cx="216350" cy="2630795"/>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20" name="Left Brace 19"/>
          <p:cNvSpPr/>
          <p:nvPr/>
        </p:nvSpPr>
        <p:spPr>
          <a:xfrm>
            <a:off x="2826520" y="3232179"/>
            <a:ext cx="184674" cy="157847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
        <p:nvSpPr>
          <p:cNvPr id="21" name="Left Brace 20"/>
          <p:cNvSpPr/>
          <p:nvPr/>
        </p:nvSpPr>
        <p:spPr>
          <a:xfrm>
            <a:off x="3581400" y="3758338"/>
            <a:ext cx="184674" cy="54042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83469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2" name="TextBox 1"/>
          <p:cNvSpPr txBox="1"/>
          <p:nvPr/>
        </p:nvSpPr>
        <p:spPr>
          <a:xfrm>
            <a:off x="799655" y="2207700"/>
            <a:ext cx="2031325" cy="369332"/>
          </a:xfrm>
          <a:prstGeom prst="rect">
            <a:avLst/>
          </a:prstGeom>
          <a:noFill/>
        </p:spPr>
        <p:txBody>
          <a:bodyPr wrap="none" rtlCol="0">
            <a:spAutoFit/>
          </a:bodyPr>
          <a:lstStyle/>
          <a:p>
            <a:r>
              <a:rPr lang="en-US" dirty="0">
                <a:solidFill>
                  <a:prstClr val="black"/>
                </a:solidFill>
              </a:rPr>
              <a:t>Prologue	Rev 1:1-8	</a:t>
            </a:r>
          </a:p>
        </p:txBody>
      </p:sp>
      <p:sp>
        <p:nvSpPr>
          <p:cNvPr id="3" name="TextBox 2"/>
          <p:cNvSpPr txBox="1"/>
          <p:nvPr/>
        </p:nvSpPr>
        <p:spPr>
          <a:xfrm>
            <a:off x="3739895" y="1653702"/>
            <a:ext cx="3535455" cy="1477328"/>
          </a:xfrm>
          <a:prstGeom prst="rect">
            <a:avLst/>
          </a:prstGeom>
          <a:noFill/>
        </p:spPr>
        <p:txBody>
          <a:bodyPr wrap="none" rtlCol="0">
            <a:spAutoFit/>
          </a:bodyPr>
          <a:lstStyle/>
          <a:p>
            <a:r>
              <a:rPr lang="en-US" dirty="0">
                <a:solidFill>
                  <a:prstClr val="black"/>
                </a:solidFill>
              </a:rPr>
              <a:t>Introduction</a:t>
            </a:r>
          </a:p>
          <a:p>
            <a:r>
              <a:rPr lang="en-US" dirty="0">
                <a:solidFill>
                  <a:prstClr val="black"/>
                </a:solidFill>
              </a:rPr>
              <a:t>Testimony of Jesus (1:2)</a:t>
            </a:r>
          </a:p>
          <a:p>
            <a:r>
              <a:rPr lang="en-US" dirty="0">
                <a:solidFill>
                  <a:prstClr val="black"/>
                </a:solidFill>
              </a:rPr>
              <a:t>Blessed is he who reads (1:3)</a:t>
            </a:r>
          </a:p>
          <a:p>
            <a:r>
              <a:rPr lang="en-US" dirty="0">
                <a:solidFill>
                  <a:prstClr val="black"/>
                </a:solidFill>
              </a:rPr>
              <a:t>Behold He is coming (1:7)</a:t>
            </a:r>
          </a:p>
          <a:p>
            <a:r>
              <a:rPr lang="en-US" dirty="0">
                <a:solidFill>
                  <a:prstClr val="black"/>
                </a:solidFill>
              </a:rPr>
              <a:t>I am the Alpha and the Omega (1:8)</a:t>
            </a:r>
          </a:p>
        </p:txBody>
      </p:sp>
      <p:sp>
        <p:nvSpPr>
          <p:cNvPr id="7" name="TextBox 6"/>
          <p:cNvSpPr txBox="1"/>
          <p:nvPr/>
        </p:nvSpPr>
        <p:spPr>
          <a:xfrm>
            <a:off x="799655" y="4668798"/>
            <a:ext cx="2218492" cy="369332"/>
          </a:xfrm>
          <a:prstGeom prst="rect">
            <a:avLst/>
          </a:prstGeom>
          <a:noFill/>
        </p:spPr>
        <p:txBody>
          <a:bodyPr wrap="none" rtlCol="0">
            <a:spAutoFit/>
          </a:bodyPr>
          <a:lstStyle/>
          <a:p>
            <a:r>
              <a:rPr lang="en-US" dirty="0">
                <a:solidFill>
                  <a:prstClr val="black"/>
                </a:solidFill>
              </a:rPr>
              <a:t>Epilogue	Rev 22:8-17</a:t>
            </a:r>
          </a:p>
        </p:txBody>
      </p:sp>
      <p:sp>
        <p:nvSpPr>
          <p:cNvPr id="8" name="TextBox 7"/>
          <p:cNvSpPr txBox="1"/>
          <p:nvPr/>
        </p:nvSpPr>
        <p:spPr>
          <a:xfrm>
            <a:off x="3739895" y="4253299"/>
            <a:ext cx="3769493" cy="1200329"/>
          </a:xfrm>
          <a:prstGeom prst="rect">
            <a:avLst/>
          </a:prstGeom>
          <a:noFill/>
        </p:spPr>
        <p:txBody>
          <a:bodyPr wrap="none" rtlCol="0">
            <a:spAutoFit/>
          </a:bodyPr>
          <a:lstStyle/>
          <a:p>
            <a:r>
              <a:rPr lang="en-US" dirty="0">
                <a:solidFill>
                  <a:prstClr val="black"/>
                </a:solidFill>
              </a:rPr>
              <a:t>I, Jesus, sent this testimony (22:16)</a:t>
            </a:r>
          </a:p>
          <a:p>
            <a:r>
              <a:rPr lang="en-US" dirty="0">
                <a:solidFill>
                  <a:prstClr val="black"/>
                </a:solidFill>
              </a:rPr>
              <a:t>Blessed is he who keeps (22:7)</a:t>
            </a:r>
          </a:p>
          <a:p>
            <a:r>
              <a:rPr lang="en-US" dirty="0">
                <a:solidFill>
                  <a:prstClr val="black"/>
                </a:solidFill>
              </a:rPr>
              <a:t>Behold I come soon (22:12, 20)</a:t>
            </a:r>
          </a:p>
          <a:p>
            <a:r>
              <a:rPr lang="en-US" dirty="0">
                <a:solidFill>
                  <a:prstClr val="black"/>
                </a:solidFill>
              </a:rPr>
              <a:t>I am the Alpha and the Omega (22:13)</a:t>
            </a:r>
          </a:p>
        </p:txBody>
      </p:sp>
      <p:sp>
        <p:nvSpPr>
          <p:cNvPr id="5" name="Left Brace 4"/>
          <p:cNvSpPr/>
          <p:nvPr/>
        </p:nvSpPr>
        <p:spPr>
          <a:xfrm>
            <a:off x="3300371" y="1665894"/>
            <a:ext cx="439524" cy="14773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9" name="Left Brace 8"/>
          <p:cNvSpPr/>
          <p:nvPr/>
        </p:nvSpPr>
        <p:spPr>
          <a:xfrm>
            <a:off x="3300371" y="4114799"/>
            <a:ext cx="439524" cy="14773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Tree>
    <p:extLst>
      <p:ext uri="{BB962C8B-B14F-4D97-AF65-F5344CB8AC3E}">
        <p14:creationId xmlns:p14="http://schemas.microsoft.com/office/powerpoint/2010/main" val="155265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2" name="TextBox 1"/>
          <p:cNvSpPr txBox="1"/>
          <p:nvPr/>
        </p:nvSpPr>
        <p:spPr>
          <a:xfrm>
            <a:off x="419216" y="2346199"/>
            <a:ext cx="2757101" cy="369332"/>
          </a:xfrm>
          <a:prstGeom prst="rect">
            <a:avLst/>
          </a:prstGeom>
          <a:noFill/>
        </p:spPr>
        <p:txBody>
          <a:bodyPr wrap="none" rtlCol="0">
            <a:spAutoFit/>
          </a:bodyPr>
          <a:lstStyle/>
          <a:p>
            <a:r>
              <a:rPr lang="en-US" dirty="0">
                <a:solidFill>
                  <a:prstClr val="black"/>
                </a:solidFill>
              </a:rPr>
              <a:t>Seven Churches (1:10-3:22)</a:t>
            </a:r>
          </a:p>
        </p:txBody>
      </p:sp>
      <p:sp>
        <p:nvSpPr>
          <p:cNvPr id="3" name="TextBox 2"/>
          <p:cNvSpPr txBox="1"/>
          <p:nvPr/>
        </p:nvSpPr>
        <p:spPr>
          <a:xfrm>
            <a:off x="3739895" y="1653702"/>
            <a:ext cx="4702569" cy="1754326"/>
          </a:xfrm>
          <a:prstGeom prst="rect">
            <a:avLst/>
          </a:prstGeom>
          <a:noFill/>
        </p:spPr>
        <p:txBody>
          <a:bodyPr wrap="none" rtlCol="0">
            <a:spAutoFit/>
          </a:bodyPr>
          <a:lstStyle/>
          <a:p>
            <a:r>
              <a:rPr lang="en-US" dirty="0">
                <a:solidFill>
                  <a:prstClr val="black"/>
                </a:solidFill>
              </a:rPr>
              <a:t>Christ walks among the 7 lamps (2:1)</a:t>
            </a:r>
          </a:p>
          <a:p>
            <a:r>
              <a:rPr lang="en-US" dirty="0">
                <a:solidFill>
                  <a:prstClr val="black"/>
                </a:solidFill>
              </a:rPr>
              <a:t>Tree Of Life (2:1)</a:t>
            </a:r>
          </a:p>
          <a:p>
            <a:r>
              <a:rPr lang="en-US" dirty="0">
                <a:solidFill>
                  <a:prstClr val="black"/>
                </a:solidFill>
              </a:rPr>
              <a:t>Open Door (3:8)</a:t>
            </a:r>
          </a:p>
          <a:p>
            <a:r>
              <a:rPr lang="en-US" dirty="0">
                <a:solidFill>
                  <a:prstClr val="black"/>
                </a:solidFill>
              </a:rPr>
              <a:t>Christ sits on the Father’s throne (3:21)</a:t>
            </a:r>
          </a:p>
          <a:p>
            <a:r>
              <a:rPr lang="en-US" dirty="0">
                <a:solidFill>
                  <a:prstClr val="black"/>
                </a:solidFill>
              </a:rPr>
              <a:t>New Jerusalem comes down from heaven (3:12)</a:t>
            </a:r>
          </a:p>
          <a:p>
            <a:r>
              <a:rPr lang="en-US" dirty="0">
                <a:solidFill>
                  <a:prstClr val="black"/>
                </a:solidFill>
              </a:rPr>
              <a:t>I am coming soon (3:11)</a:t>
            </a:r>
          </a:p>
        </p:txBody>
      </p:sp>
      <p:sp>
        <p:nvSpPr>
          <p:cNvPr id="7" name="TextBox 6"/>
          <p:cNvSpPr txBox="1"/>
          <p:nvPr/>
        </p:nvSpPr>
        <p:spPr>
          <a:xfrm>
            <a:off x="419216" y="4805587"/>
            <a:ext cx="2852512" cy="369332"/>
          </a:xfrm>
          <a:prstGeom prst="rect">
            <a:avLst/>
          </a:prstGeom>
          <a:noFill/>
        </p:spPr>
        <p:txBody>
          <a:bodyPr wrap="none" rtlCol="0">
            <a:spAutoFit/>
          </a:bodyPr>
          <a:lstStyle/>
          <a:p>
            <a:r>
              <a:rPr lang="en-US" dirty="0">
                <a:solidFill>
                  <a:prstClr val="black"/>
                </a:solidFill>
              </a:rPr>
              <a:t>New Jerusalem (21:9 – 22:9)</a:t>
            </a:r>
          </a:p>
        </p:txBody>
      </p:sp>
      <p:sp>
        <p:nvSpPr>
          <p:cNvPr id="8" name="TextBox 7"/>
          <p:cNvSpPr txBox="1"/>
          <p:nvPr/>
        </p:nvSpPr>
        <p:spPr>
          <a:xfrm>
            <a:off x="3739895" y="4113090"/>
            <a:ext cx="4819589" cy="1754326"/>
          </a:xfrm>
          <a:prstGeom prst="rect">
            <a:avLst/>
          </a:prstGeom>
          <a:noFill/>
        </p:spPr>
        <p:txBody>
          <a:bodyPr wrap="none" rtlCol="0">
            <a:spAutoFit/>
          </a:bodyPr>
          <a:lstStyle/>
          <a:p>
            <a:r>
              <a:rPr lang="en-US" dirty="0">
                <a:solidFill>
                  <a:prstClr val="black"/>
                </a:solidFill>
              </a:rPr>
              <a:t>Christ is the eternal lamp (21:23)</a:t>
            </a:r>
          </a:p>
          <a:p>
            <a:r>
              <a:rPr lang="en-US" dirty="0">
                <a:solidFill>
                  <a:prstClr val="black"/>
                </a:solidFill>
              </a:rPr>
              <a:t>Tree Of Life (22:2)</a:t>
            </a:r>
          </a:p>
          <a:p>
            <a:r>
              <a:rPr lang="en-US" dirty="0">
                <a:solidFill>
                  <a:prstClr val="black"/>
                </a:solidFill>
              </a:rPr>
              <a:t>Gates never close (21:25)</a:t>
            </a:r>
          </a:p>
          <a:p>
            <a:r>
              <a:rPr lang="en-US" dirty="0">
                <a:solidFill>
                  <a:prstClr val="black"/>
                </a:solidFill>
              </a:rPr>
              <a:t>Throne of God and the Lamb (22:1,3)</a:t>
            </a:r>
          </a:p>
          <a:p>
            <a:r>
              <a:rPr lang="en-US" dirty="0">
                <a:solidFill>
                  <a:prstClr val="black"/>
                </a:solidFill>
              </a:rPr>
              <a:t>New Jerusalem comes down from heaven (21:10)</a:t>
            </a:r>
          </a:p>
          <a:p>
            <a:r>
              <a:rPr lang="en-US" dirty="0">
                <a:solidFill>
                  <a:prstClr val="black"/>
                </a:solidFill>
              </a:rPr>
              <a:t>I am coming soon (22:7)</a:t>
            </a:r>
          </a:p>
        </p:txBody>
      </p:sp>
      <p:sp>
        <p:nvSpPr>
          <p:cNvPr id="5" name="Left Brace 4"/>
          <p:cNvSpPr/>
          <p:nvPr/>
        </p:nvSpPr>
        <p:spPr>
          <a:xfrm>
            <a:off x="3300371" y="1665894"/>
            <a:ext cx="439524" cy="1742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9" name="Left Brace 8"/>
          <p:cNvSpPr/>
          <p:nvPr/>
        </p:nvSpPr>
        <p:spPr>
          <a:xfrm>
            <a:off x="3300371" y="4114798"/>
            <a:ext cx="439524" cy="17526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Tree>
    <p:extLst>
      <p:ext uri="{BB962C8B-B14F-4D97-AF65-F5344CB8AC3E}">
        <p14:creationId xmlns:p14="http://schemas.microsoft.com/office/powerpoint/2010/main" val="248469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3" name="TextBox 2"/>
          <p:cNvSpPr txBox="1"/>
          <p:nvPr/>
        </p:nvSpPr>
        <p:spPr>
          <a:xfrm>
            <a:off x="3739895" y="1653702"/>
            <a:ext cx="5227072" cy="1477328"/>
          </a:xfrm>
          <a:prstGeom prst="rect">
            <a:avLst/>
          </a:prstGeom>
          <a:noFill/>
        </p:spPr>
        <p:txBody>
          <a:bodyPr wrap="none" rtlCol="0">
            <a:spAutoFit/>
          </a:bodyPr>
          <a:lstStyle/>
          <a:p>
            <a:r>
              <a:rPr lang="en-US" dirty="0">
                <a:solidFill>
                  <a:prstClr val="black"/>
                </a:solidFill>
              </a:rPr>
              <a:t>Heaven opens (4:1)</a:t>
            </a:r>
          </a:p>
          <a:p>
            <a:r>
              <a:rPr lang="en-US" dirty="0">
                <a:solidFill>
                  <a:prstClr val="black"/>
                </a:solidFill>
              </a:rPr>
              <a:t>Riders on colored horses (6:2-8)</a:t>
            </a:r>
          </a:p>
          <a:p>
            <a:r>
              <a:rPr lang="en-US" dirty="0">
                <a:solidFill>
                  <a:prstClr val="black"/>
                </a:solidFill>
              </a:rPr>
              <a:t>Souls of martyrs under alter ask for judgment (6:9-10)</a:t>
            </a:r>
          </a:p>
          <a:p>
            <a:r>
              <a:rPr lang="en-US" dirty="0">
                <a:solidFill>
                  <a:prstClr val="black"/>
                </a:solidFill>
              </a:rPr>
              <a:t>White robes (6:11, 7:9-14)</a:t>
            </a:r>
          </a:p>
          <a:p>
            <a:r>
              <a:rPr lang="en-US" dirty="0">
                <a:solidFill>
                  <a:prstClr val="black"/>
                </a:solidFill>
              </a:rPr>
              <a:t>Kings ask to be killed (6:15-16)</a:t>
            </a:r>
          </a:p>
        </p:txBody>
      </p:sp>
      <p:sp>
        <p:nvSpPr>
          <p:cNvPr id="8" name="TextBox 7"/>
          <p:cNvSpPr txBox="1"/>
          <p:nvPr/>
        </p:nvSpPr>
        <p:spPr>
          <a:xfrm>
            <a:off x="3739895" y="4113090"/>
            <a:ext cx="5287025" cy="1477328"/>
          </a:xfrm>
          <a:prstGeom prst="rect">
            <a:avLst/>
          </a:prstGeom>
          <a:noFill/>
        </p:spPr>
        <p:txBody>
          <a:bodyPr wrap="none" rtlCol="0">
            <a:spAutoFit/>
          </a:bodyPr>
          <a:lstStyle/>
          <a:p>
            <a:r>
              <a:rPr lang="en-US" dirty="0">
                <a:solidFill>
                  <a:prstClr val="black"/>
                </a:solidFill>
              </a:rPr>
              <a:t>Heaven opens (19:11)</a:t>
            </a:r>
          </a:p>
          <a:p>
            <a:r>
              <a:rPr lang="en-US" dirty="0">
                <a:solidFill>
                  <a:prstClr val="black"/>
                </a:solidFill>
              </a:rPr>
              <a:t>Rider on white horse and others (19:11-16)</a:t>
            </a:r>
          </a:p>
          <a:p>
            <a:r>
              <a:rPr lang="en-US" dirty="0">
                <a:solidFill>
                  <a:prstClr val="black"/>
                </a:solidFill>
              </a:rPr>
              <a:t>Souls of martyrs resurrected and made judges (20:4-6)</a:t>
            </a:r>
          </a:p>
          <a:p>
            <a:r>
              <a:rPr lang="en-US" dirty="0">
                <a:solidFill>
                  <a:prstClr val="black"/>
                </a:solidFill>
              </a:rPr>
              <a:t>White robes (19:14)</a:t>
            </a:r>
          </a:p>
          <a:p>
            <a:r>
              <a:rPr lang="en-US" dirty="0">
                <a:solidFill>
                  <a:prstClr val="black"/>
                </a:solidFill>
              </a:rPr>
              <a:t>Kings are killed (19:17-21)</a:t>
            </a:r>
          </a:p>
        </p:txBody>
      </p:sp>
      <p:sp>
        <p:nvSpPr>
          <p:cNvPr id="5" name="Left Brace 4"/>
          <p:cNvSpPr/>
          <p:nvPr/>
        </p:nvSpPr>
        <p:spPr>
          <a:xfrm>
            <a:off x="3300371" y="1665894"/>
            <a:ext cx="439524" cy="1465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9" name="Left Brace 8"/>
          <p:cNvSpPr/>
          <p:nvPr/>
        </p:nvSpPr>
        <p:spPr>
          <a:xfrm>
            <a:off x="3300371" y="4114799"/>
            <a:ext cx="439524" cy="14756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10" name="TextBox 9"/>
          <p:cNvSpPr txBox="1"/>
          <p:nvPr/>
        </p:nvSpPr>
        <p:spPr>
          <a:xfrm>
            <a:off x="601888" y="2213796"/>
            <a:ext cx="2279598" cy="369332"/>
          </a:xfrm>
          <a:prstGeom prst="rect">
            <a:avLst/>
          </a:prstGeom>
          <a:noFill/>
        </p:spPr>
        <p:txBody>
          <a:bodyPr wrap="none" rtlCol="0">
            <a:spAutoFit/>
          </a:bodyPr>
          <a:lstStyle/>
          <a:p>
            <a:r>
              <a:rPr lang="en-US" dirty="0">
                <a:solidFill>
                  <a:prstClr val="black"/>
                </a:solidFill>
              </a:rPr>
              <a:t>Seven Seals (4:1 – 8:1)</a:t>
            </a:r>
          </a:p>
        </p:txBody>
      </p:sp>
      <p:sp>
        <p:nvSpPr>
          <p:cNvPr id="11" name="TextBox 10"/>
          <p:cNvSpPr txBox="1"/>
          <p:nvPr/>
        </p:nvSpPr>
        <p:spPr>
          <a:xfrm>
            <a:off x="601888" y="4667943"/>
            <a:ext cx="2618024" cy="369332"/>
          </a:xfrm>
          <a:prstGeom prst="rect">
            <a:avLst/>
          </a:prstGeom>
          <a:noFill/>
        </p:spPr>
        <p:txBody>
          <a:bodyPr wrap="none" rtlCol="0">
            <a:spAutoFit/>
          </a:bodyPr>
          <a:lstStyle/>
          <a:p>
            <a:r>
              <a:rPr lang="en-US" dirty="0">
                <a:solidFill>
                  <a:prstClr val="black"/>
                </a:solidFill>
              </a:rPr>
              <a:t>Millennium (19:11 – 21:8)</a:t>
            </a:r>
          </a:p>
        </p:txBody>
      </p:sp>
    </p:spTree>
    <p:extLst>
      <p:ext uri="{BB962C8B-B14F-4D97-AF65-F5344CB8AC3E}">
        <p14:creationId xmlns:p14="http://schemas.microsoft.com/office/powerpoint/2010/main" val="94700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p>
        </p:txBody>
      </p:sp>
      <p:sp>
        <p:nvSpPr>
          <p:cNvPr id="3" name="TextBox 2"/>
          <p:cNvSpPr txBox="1"/>
          <p:nvPr/>
        </p:nvSpPr>
        <p:spPr>
          <a:xfrm>
            <a:off x="3739895" y="1653702"/>
            <a:ext cx="4589654" cy="2031325"/>
          </a:xfrm>
          <a:prstGeom prst="rect">
            <a:avLst/>
          </a:prstGeom>
          <a:noFill/>
        </p:spPr>
        <p:txBody>
          <a:bodyPr wrap="none" rtlCol="0">
            <a:spAutoFit/>
          </a:bodyPr>
          <a:lstStyle/>
          <a:p>
            <a:r>
              <a:rPr lang="en-US" dirty="0">
                <a:solidFill>
                  <a:prstClr val="black"/>
                </a:solidFill>
              </a:rPr>
              <a:t>Earth (8:7)</a:t>
            </a:r>
          </a:p>
          <a:p>
            <a:r>
              <a:rPr lang="en-US" dirty="0">
                <a:solidFill>
                  <a:prstClr val="black"/>
                </a:solidFill>
              </a:rPr>
              <a:t>Sea (8:8-9)</a:t>
            </a:r>
          </a:p>
          <a:p>
            <a:r>
              <a:rPr lang="en-US" dirty="0">
                <a:solidFill>
                  <a:prstClr val="black"/>
                </a:solidFill>
              </a:rPr>
              <a:t>Rivers and fountains (8:10-11_</a:t>
            </a:r>
          </a:p>
          <a:p>
            <a:r>
              <a:rPr lang="en-US" dirty="0">
                <a:solidFill>
                  <a:prstClr val="black"/>
                </a:solidFill>
              </a:rPr>
              <a:t>Sun, moon and stars (8:12)</a:t>
            </a:r>
          </a:p>
          <a:p>
            <a:r>
              <a:rPr lang="en-US" dirty="0">
                <a:solidFill>
                  <a:prstClr val="black"/>
                </a:solidFill>
              </a:rPr>
              <a:t>Darkness, bottomless pit, locusts (9:1-11)</a:t>
            </a:r>
          </a:p>
          <a:p>
            <a:r>
              <a:rPr lang="en-US" dirty="0">
                <a:solidFill>
                  <a:prstClr val="black"/>
                </a:solidFill>
              </a:rPr>
              <a:t>River Euphrates (9:13-21)</a:t>
            </a:r>
          </a:p>
          <a:p>
            <a:r>
              <a:rPr lang="en-US" dirty="0">
                <a:solidFill>
                  <a:prstClr val="black"/>
                </a:solidFill>
              </a:rPr>
              <a:t>Loud voices: The Kingdom is Christ’s (11:15-18)</a:t>
            </a:r>
          </a:p>
        </p:txBody>
      </p:sp>
      <p:sp>
        <p:nvSpPr>
          <p:cNvPr id="8" name="TextBox 7"/>
          <p:cNvSpPr txBox="1"/>
          <p:nvPr/>
        </p:nvSpPr>
        <p:spPr>
          <a:xfrm>
            <a:off x="3739895" y="4113090"/>
            <a:ext cx="4599464" cy="2031325"/>
          </a:xfrm>
          <a:prstGeom prst="rect">
            <a:avLst/>
          </a:prstGeom>
          <a:noFill/>
        </p:spPr>
        <p:txBody>
          <a:bodyPr wrap="none" rtlCol="0">
            <a:spAutoFit/>
          </a:bodyPr>
          <a:lstStyle/>
          <a:p>
            <a:r>
              <a:rPr lang="en-US" dirty="0">
                <a:solidFill>
                  <a:prstClr val="black"/>
                </a:solidFill>
              </a:rPr>
              <a:t>Earth (16:2)</a:t>
            </a:r>
          </a:p>
          <a:p>
            <a:r>
              <a:rPr lang="en-US" dirty="0">
                <a:solidFill>
                  <a:prstClr val="black"/>
                </a:solidFill>
              </a:rPr>
              <a:t>Sea (16:3)</a:t>
            </a:r>
          </a:p>
          <a:p>
            <a:r>
              <a:rPr lang="en-US" dirty="0">
                <a:solidFill>
                  <a:prstClr val="black"/>
                </a:solidFill>
              </a:rPr>
              <a:t>Rivers and fountains (16:4)</a:t>
            </a:r>
          </a:p>
          <a:p>
            <a:r>
              <a:rPr lang="en-US" dirty="0">
                <a:solidFill>
                  <a:prstClr val="black"/>
                </a:solidFill>
              </a:rPr>
              <a:t>Sun (16:8-9)</a:t>
            </a:r>
          </a:p>
          <a:p>
            <a:r>
              <a:rPr lang="en-US" dirty="0">
                <a:solidFill>
                  <a:prstClr val="black"/>
                </a:solidFill>
              </a:rPr>
              <a:t>Darkness on the throne of the Beast (16:10-11)</a:t>
            </a:r>
          </a:p>
          <a:p>
            <a:r>
              <a:rPr lang="en-US" dirty="0">
                <a:solidFill>
                  <a:prstClr val="black"/>
                </a:solidFill>
              </a:rPr>
              <a:t>River Euphrates (16:12, 16)</a:t>
            </a:r>
          </a:p>
          <a:p>
            <a:r>
              <a:rPr lang="en-US" dirty="0">
                <a:solidFill>
                  <a:prstClr val="black"/>
                </a:solidFill>
              </a:rPr>
              <a:t>A loud voice … It is done! (16:17-21)</a:t>
            </a:r>
          </a:p>
        </p:txBody>
      </p:sp>
      <p:sp>
        <p:nvSpPr>
          <p:cNvPr id="5" name="Left Brace 4"/>
          <p:cNvSpPr/>
          <p:nvPr/>
        </p:nvSpPr>
        <p:spPr>
          <a:xfrm>
            <a:off x="3300371" y="1665893"/>
            <a:ext cx="439524" cy="2019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9" name="Left Brace 8"/>
          <p:cNvSpPr/>
          <p:nvPr/>
        </p:nvSpPr>
        <p:spPr>
          <a:xfrm>
            <a:off x="3300371" y="4114799"/>
            <a:ext cx="439524" cy="20296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rgbClr val="C0504D">
                    <a:lumMod val="75000"/>
                  </a:srgbClr>
                </a:solidFill>
              </a:ln>
              <a:solidFill>
                <a:prstClr val="black"/>
              </a:solidFill>
            </a:endParaRPr>
          </a:p>
        </p:txBody>
      </p:sp>
      <p:sp>
        <p:nvSpPr>
          <p:cNvPr id="10" name="TextBox 9"/>
          <p:cNvSpPr txBox="1"/>
          <p:nvPr/>
        </p:nvSpPr>
        <p:spPr>
          <a:xfrm>
            <a:off x="350478" y="2490793"/>
            <a:ext cx="2926122" cy="369332"/>
          </a:xfrm>
          <a:prstGeom prst="rect">
            <a:avLst/>
          </a:prstGeom>
          <a:noFill/>
        </p:spPr>
        <p:txBody>
          <a:bodyPr wrap="none" rtlCol="0">
            <a:spAutoFit/>
          </a:bodyPr>
          <a:lstStyle/>
          <a:p>
            <a:r>
              <a:rPr lang="en-US" dirty="0">
                <a:solidFill>
                  <a:prstClr val="black"/>
                </a:solidFill>
              </a:rPr>
              <a:t>Seven Trumpets (8:2 – 11:18)</a:t>
            </a:r>
          </a:p>
        </p:txBody>
      </p:sp>
      <p:sp>
        <p:nvSpPr>
          <p:cNvPr id="11" name="TextBox 10"/>
          <p:cNvSpPr txBox="1"/>
          <p:nvPr/>
        </p:nvSpPr>
        <p:spPr>
          <a:xfrm>
            <a:off x="350478" y="4806441"/>
            <a:ext cx="2379177" cy="646331"/>
          </a:xfrm>
          <a:prstGeom prst="rect">
            <a:avLst/>
          </a:prstGeom>
          <a:noFill/>
        </p:spPr>
        <p:txBody>
          <a:bodyPr wrap="none" rtlCol="0">
            <a:spAutoFit/>
          </a:bodyPr>
          <a:lstStyle/>
          <a:p>
            <a:r>
              <a:rPr lang="en-US" dirty="0">
                <a:solidFill>
                  <a:prstClr val="black"/>
                </a:solidFill>
              </a:rPr>
              <a:t>Seven Bowl Judgments </a:t>
            </a:r>
          </a:p>
          <a:p>
            <a:r>
              <a:rPr lang="en-US" dirty="0">
                <a:solidFill>
                  <a:prstClr val="black"/>
                </a:solidFill>
              </a:rPr>
              <a:t>(15:1-16:21)</a:t>
            </a:r>
          </a:p>
        </p:txBody>
      </p:sp>
    </p:spTree>
    <p:extLst>
      <p:ext uri="{BB962C8B-B14F-4D97-AF65-F5344CB8AC3E}">
        <p14:creationId xmlns:p14="http://schemas.microsoft.com/office/powerpoint/2010/main" val="30234995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2017</TotalTime>
  <Words>4863</Words>
  <Application>Microsoft Office PowerPoint</Application>
  <PresentationFormat>On-screen Show (4:3)</PresentationFormat>
  <Paragraphs>609</Paragraphs>
  <Slides>46</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46</vt:i4>
      </vt:variant>
    </vt:vector>
  </HeadingPairs>
  <TitlesOfParts>
    <vt:vector size="57" baseType="lpstr">
      <vt:lpstr>Adobe Gothic Std B</vt:lpstr>
      <vt:lpstr>Arial</vt:lpstr>
      <vt:lpstr>Calibri</vt:lpstr>
      <vt:lpstr>Calibri Light</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81</cp:revision>
  <dcterms:created xsi:type="dcterms:W3CDTF">2019-02-02T18:25:15Z</dcterms:created>
  <dcterms:modified xsi:type="dcterms:W3CDTF">2023-05-09T01:55:14Z</dcterms:modified>
</cp:coreProperties>
</file>